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7" r:id="rId11"/>
    <p:sldId id="266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73712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649210"/>
            <a:ext cx="12173712" cy="2087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2543" y="229615"/>
            <a:ext cx="5022850" cy="718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8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9792" y="2624455"/>
            <a:ext cx="10732414" cy="1520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8" name="Picture 4" descr="https://radiovera.ru/wp-content/uploads/2017/05/Marshal-ZHu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2133921" cy="3048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0" name="TextBox 39"/>
          <p:cNvSpPr txBox="1"/>
          <p:nvPr/>
        </p:nvSpPr>
        <p:spPr>
          <a:xfrm>
            <a:off x="2971800" y="838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Главный маршал                                        Победы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6869" y="2971800"/>
            <a:ext cx="6256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125 лет со дня рождения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советского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военачальника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Маршала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Советского Союза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00400" y="426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Георгия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Константиновича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" pitchFamily="2" charset="0"/>
              </a:rPr>
              <a:t>ЖУКОВА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5000" y="3733800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(1896-1974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0" y="5532567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нлайн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информация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Содержимое 4" descr="сканирование00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81000"/>
            <a:ext cx="3080647" cy="5124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5800" y="129540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Министров СССР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24 сентября 1974 г. № 751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увековечении памяти Маршала Советского Союза Жукова Г.К.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38600" y="1295400"/>
            <a:ext cx="3576620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09600" y="457200"/>
            <a:ext cx="6948805" cy="566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sz="1600" b="1" spc="-5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Константинович </a:t>
            </a:r>
            <a:r>
              <a:rPr sz="1600" b="1" spc="-15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деревне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Стрелковка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Калужской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семье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крестьянина Константина Артемьевича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Жукова.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Призван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армию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августа 1915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Малоярославце,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отобран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кавалерию.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Красной Армии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1918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года.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Вступил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члены РКП(б).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Гражданскую войну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красноармеец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Георгий Жуков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сражался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Восточном,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Западном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Южном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фронтах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войсками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Деникина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Врангеля.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6350" algn="just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Рязанских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кавалерийских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курсов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назначен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командиром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взвода,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эскадрона;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1920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—1921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участвовал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подавлении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крестьянского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восстания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Тамбовщине</a:t>
            </a:r>
            <a:r>
              <a:rPr sz="1400" b="1" spc="2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(«антоновщина»).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 участие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подавлении Антоновского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восстания был награждён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1922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Красного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Знамени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с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формулировкой: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бою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latin typeface="Times New Roman" pitchFamily="18" charset="0"/>
                <a:cs typeface="Times New Roman" pitchFamily="18" charset="0"/>
              </a:rPr>
              <a:t>селом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 Вязовая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Почта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20" dirty="0">
                <a:latin typeface="Times New Roman" pitchFamily="18" charset="0"/>
                <a:cs typeface="Times New Roman" pitchFamily="18" charset="0"/>
              </a:rPr>
              <a:t>Тамбовской </a:t>
            </a:r>
            <a:r>
              <a:rPr sz="1400" b="1" i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губернии</a:t>
            </a:r>
            <a:r>
              <a:rPr sz="1400" b="1" i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400" b="1" i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sz="1400" b="1" i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1921</a:t>
            </a:r>
            <a:r>
              <a:rPr sz="1400" b="1" i="1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г.,</a:t>
            </a:r>
            <a:r>
              <a:rPr sz="1400" b="1" i="1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несмотря</a:t>
            </a:r>
            <a:r>
              <a:rPr sz="1400" b="1" i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i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атаки</a:t>
            </a:r>
            <a:r>
              <a:rPr sz="1400" b="1" i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противника</a:t>
            </a:r>
            <a:r>
              <a:rPr sz="1400" b="1" i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силой</a:t>
            </a:r>
            <a:r>
              <a:rPr sz="1400" b="1" i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1500—2000</a:t>
            </a:r>
            <a:r>
              <a:rPr sz="1400" b="1" i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сабель, </a:t>
            </a:r>
            <a:r>
              <a:rPr sz="1400" b="1" i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latin typeface="Times New Roman" pitchFamily="18" charset="0"/>
                <a:cs typeface="Times New Roman" pitchFamily="18" charset="0"/>
              </a:rPr>
              <a:t>эскадроном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7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сдерживал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натиск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врага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и,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перейдя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 затем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i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latin typeface="Times New Roman" pitchFamily="18" charset="0"/>
                <a:cs typeface="Times New Roman" pitchFamily="18" charset="0"/>
              </a:rPr>
              <a:t>контратаку,</a:t>
            </a:r>
            <a:r>
              <a:rPr sz="1400" b="1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400" b="1" i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sz="1400" b="1" i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рукопашных</a:t>
            </a:r>
            <a:r>
              <a:rPr sz="14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схваток</a:t>
            </a:r>
            <a:r>
              <a:rPr sz="1400" b="1" i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latin typeface="Times New Roman" pitchFamily="18" charset="0"/>
                <a:cs typeface="Times New Roman" pitchFamily="18" charset="0"/>
              </a:rPr>
              <a:t>разбил</a:t>
            </a:r>
            <a:r>
              <a:rPr sz="1400" b="1" i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" dirty="0">
                <a:latin typeface="Times New Roman" pitchFamily="18" charset="0"/>
                <a:cs typeface="Times New Roman" pitchFamily="18" charset="0"/>
              </a:rPr>
              <a:t>банду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».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200"/>
              </a:lnSpc>
              <a:spcBef>
                <a:spcPts val="5"/>
              </a:spcBef>
            </a:pPr>
            <a:r>
              <a:rPr sz="1600" b="1" spc="-2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Халхин-Гол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Командующий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округом.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1939—1940.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1939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провёл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успешную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операцию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окружение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разгромил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группировку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японских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sz="1400" b="1" spc="3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генерала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Камацубары на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реке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Халхин-Гол.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боях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реке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Халхин-Гол 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использовал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танковые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части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окружения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3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уничтожения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противника. За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эту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операцию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комкор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удостоился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звания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Союза (28 августа 1939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г.,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Золотая Звезда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435)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Красного Знамени 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МНР.</a:t>
            </a:r>
            <a:r>
              <a:rPr sz="1400" b="1" spc="5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1940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командующий</a:t>
            </a:r>
            <a:r>
              <a:rPr sz="1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войсками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КОВО.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sz="1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провёл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повышению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боеспособности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округа.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152400"/>
            <a:ext cx="60678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i="1" spc="-5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Дело,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долг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были превыше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i="1" spc="-5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305800" y="3352800"/>
            <a:ext cx="3535679" cy="2479040"/>
            <a:chOff x="7999476" y="614172"/>
            <a:chExt cx="3535679" cy="2479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7764" y="632460"/>
              <a:ext cx="3497579" cy="2441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018526" y="633222"/>
              <a:ext cx="3497579" cy="2440940"/>
            </a:xfrm>
            <a:custGeom>
              <a:avLst/>
              <a:gdLst/>
              <a:ahLst/>
              <a:cxnLst/>
              <a:rect l="l" t="t" r="r" b="b"/>
              <a:pathLst>
                <a:path w="3497579" h="2440940">
                  <a:moveTo>
                    <a:pt x="0" y="2418588"/>
                  </a:moveTo>
                  <a:lnTo>
                    <a:pt x="3496691" y="2440813"/>
                  </a:lnTo>
                </a:path>
                <a:path w="3497579" h="2440940">
                  <a:moveTo>
                    <a:pt x="0" y="0"/>
                  </a:moveTo>
                  <a:lnTo>
                    <a:pt x="3496691" y="22225"/>
                  </a:lnTo>
                </a:path>
                <a:path w="3497579" h="2440940">
                  <a:moveTo>
                    <a:pt x="0" y="10667"/>
                  </a:moveTo>
                  <a:lnTo>
                    <a:pt x="0" y="2418968"/>
                  </a:lnTo>
                </a:path>
                <a:path w="3497579" h="2440940">
                  <a:moveTo>
                    <a:pt x="3497579" y="21336"/>
                  </a:moveTo>
                  <a:lnTo>
                    <a:pt x="3497579" y="2429637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01000" y="457200"/>
            <a:ext cx="1783080" cy="2513330"/>
            <a:chOff x="8979407" y="3584447"/>
            <a:chExt cx="1783080" cy="25133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7695" y="3602735"/>
              <a:ext cx="1738883" cy="24947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98457" y="3603497"/>
              <a:ext cx="1744980" cy="2467610"/>
            </a:xfrm>
            <a:custGeom>
              <a:avLst/>
              <a:gdLst/>
              <a:ahLst/>
              <a:cxnLst/>
              <a:rect l="l" t="t" r="r" b="b"/>
              <a:pathLst>
                <a:path w="1744979" h="2467610">
                  <a:moveTo>
                    <a:pt x="0" y="0"/>
                  </a:moveTo>
                  <a:lnTo>
                    <a:pt x="1738884" y="0"/>
                  </a:lnTo>
                </a:path>
                <a:path w="1744979" h="2467610">
                  <a:moveTo>
                    <a:pt x="0" y="2467356"/>
                  </a:moveTo>
                  <a:lnTo>
                    <a:pt x="1738884" y="2467356"/>
                  </a:lnTo>
                </a:path>
                <a:path w="1744979" h="2467610">
                  <a:moveTo>
                    <a:pt x="0" y="0"/>
                  </a:moveTo>
                  <a:lnTo>
                    <a:pt x="0" y="2441600"/>
                  </a:lnTo>
                </a:path>
                <a:path w="1744979" h="2467610">
                  <a:moveTo>
                    <a:pt x="1744980" y="25907"/>
                  </a:moveTo>
                  <a:lnTo>
                    <a:pt x="1744980" y="2467508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21232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04800" y="901700"/>
            <a:ext cx="6705600" cy="4389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5"/>
              </a:spcBef>
              <a:tabLst>
                <a:tab pos="1222375" algn="l"/>
                <a:tab pos="1263650" algn="l"/>
                <a:tab pos="2101850" algn="l"/>
                <a:tab pos="2251075" algn="l"/>
                <a:tab pos="2967990" algn="l"/>
                <a:tab pos="3188970" algn="l"/>
                <a:tab pos="3538220" algn="l"/>
                <a:tab pos="4086860" algn="l"/>
                <a:tab pos="4723765" algn="l"/>
                <a:tab pos="5276850" algn="l"/>
                <a:tab pos="5396230" algn="l"/>
              </a:tabLst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sz="14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</a:t>
            </a:r>
            <a:r>
              <a:rPr sz="1400" b="1" spc="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400"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назначен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начальником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Генерального</a:t>
            </a:r>
            <a:r>
              <a:rPr sz="140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штаба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замес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м		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а	обо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оны	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-12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sz="1400" b="1" spc="-13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й	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шта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sz="1400" b="1" spc="-35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большую</a:t>
            </a:r>
            <a:r>
              <a:rPr sz="1400" b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оперативную,</a:t>
            </a:r>
            <a:r>
              <a:rPr sz="1400" b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организационную</a:t>
            </a:r>
            <a:r>
              <a:rPr sz="1400" b="1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мобилизационную</a:t>
            </a:r>
            <a:r>
              <a:rPr sz="14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работу.</a:t>
            </a:r>
            <a:r>
              <a:rPr sz="1400" b="1" spc="145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pc="14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>
              <a:lnSpc>
                <a:spcPct val="100000"/>
              </a:lnSpc>
              <a:spcBef>
                <a:spcPts val="105"/>
              </a:spcBef>
              <a:tabLst>
                <a:tab pos="1222375" algn="l"/>
                <a:tab pos="1263650" algn="l"/>
                <a:tab pos="2101850" algn="l"/>
                <a:tab pos="2251075" algn="l"/>
                <a:tab pos="2967990" algn="l"/>
                <a:tab pos="3188970" algn="l"/>
                <a:tab pos="3538220" algn="l"/>
                <a:tab pos="4086860" algn="l"/>
                <a:tab pos="4723765" algn="l"/>
                <a:tab pos="5276850" algn="l"/>
                <a:tab pos="5396230" algn="l"/>
              </a:tabLst>
            </a:pPr>
            <a:r>
              <a:rPr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3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трудной</a:t>
            </a:r>
            <a:r>
              <a:rPr sz="14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обстановке,</a:t>
            </a:r>
            <a:r>
              <a:rPr sz="14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шли</a:t>
            </a:r>
            <a:r>
              <a:rPr sz="14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ожесточенные</a:t>
            </a:r>
            <a:r>
              <a:rPr sz="14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приграничные</a:t>
            </a:r>
            <a:r>
              <a:rPr sz="14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сражения,</a:t>
            </a:r>
            <a:r>
              <a:rPr sz="14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sz="1400" b="1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400" b="1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постоянно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находился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фронте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принимал</a:t>
            </a:r>
            <a:r>
              <a:rPr sz="1400" b="1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меры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отражения</a:t>
            </a:r>
            <a:r>
              <a:rPr sz="140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ударов</a:t>
            </a:r>
            <a:r>
              <a:rPr sz="140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противника.</a:t>
            </a: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1941</a:t>
            </a: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создается</a:t>
            </a:r>
            <a:r>
              <a:rPr sz="14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Ставка</a:t>
            </a:r>
            <a:r>
              <a:rPr sz="1400" b="1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sz="1400" b="1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Командования,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1942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4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sz="14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народного</a:t>
            </a:r>
            <a:r>
              <a:rPr sz="14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комиссара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обороны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Верховного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Главнокомандующего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И.В. Сталина.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Полководческий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талант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Жукова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2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полной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мере</a:t>
            </a:r>
            <a:r>
              <a:rPr sz="14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раскрывается</a:t>
            </a:r>
            <a:r>
              <a:rPr sz="1400" b="1" spc="3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6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400" b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1400" b="1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войны:</a:t>
            </a:r>
            <a:r>
              <a:rPr sz="1400" b="1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огромное</a:t>
            </a:r>
            <a:r>
              <a:rPr sz="1400" b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самообладание</a:t>
            </a:r>
            <a:r>
              <a:rPr sz="1400" b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уверенность,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оперативно-стратегические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черты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полководческого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искусства.</a:t>
            </a:r>
            <a:r>
              <a:rPr sz="14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Казалось</a:t>
            </a:r>
            <a:r>
              <a:rPr sz="1400" b="1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бы,</a:t>
            </a:r>
            <a:r>
              <a:rPr sz="14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безн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sz="1400" b="1" spc="-25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жн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обс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5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аи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z="1400" b="1" spc="-35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sz="1400" b="1" spc="-15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sz="14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сп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обы 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поставленных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задач.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Противника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нужно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остановить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ценой.</a:t>
            </a:r>
            <a:r>
              <a:rPr sz="1400" b="1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январе</a:t>
            </a:r>
            <a:r>
              <a:rPr sz="14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1943</a:t>
            </a:r>
            <a:r>
              <a:rPr sz="1400" b="1" spc="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Жукову</a:t>
            </a:r>
            <a:r>
              <a:rPr sz="1400" b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4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присвоено</a:t>
            </a:r>
            <a:r>
              <a:rPr sz="1400" b="1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звание</a:t>
            </a:r>
            <a:r>
              <a:rPr sz="1400" b="1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>
                <a:latin typeface="Times New Roman" pitchFamily="18" charset="0"/>
                <a:cs typeface="Times New Roman" pitchFamily="18" charset="0"/>
              </a:rPr>
              <a:t>Маршала</a:t>
            </a:r>
            <a:r>
              <a:rPr sz="1400" b="1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 err="1" smtClean="0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6985" indent="457200">
              <a:lnSpc>
                <a:spcPct val="100000"/>
              </a:lnSpc>
            </a:pP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оправдал оказанное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ему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доверие.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Под его руководством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войска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обескровили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отборные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дивизии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гитлеровцев,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затем,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перейдя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контрнаступление,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отбросили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врага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сотни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километров.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6350" indent="457200">
              <a:lnSpc>
                <a:spcPct val="99300"/>
              </a:lnSpc>
              <a:spcBef>
                <a:spcPts val="15"/>
              </a:spcBef>
            </a:pP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«Когда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спрашивают,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что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запомнилось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минувшей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войны,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Георгий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Константинович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своих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мемуарах,</a:t>
            </a:r>
            <a:r>
              <a:rPr sz="1400" b="1" spc="2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b="1" spc="3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отвечаю: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Битва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43408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Великая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Отечественная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война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239000" y="990600"/>
            <a:ext cx="4235196" cy="5146548"/>
            <a:chOff x="7309104" y="748284"/>
            <a:chExt cx="4235196" cy="5146548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6304" y="748284"/>
              <a:ext cx="2982468" cy="1816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9104" y="2958084"/>
              <a:ext cx="1990344" cy="2895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18904" y="2958084"/>
              <a:ext cx="2025396" cy="29367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57"/>
            <a:ext cx="12192000" cy="6851243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848600" cy="5550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200"/>
              </a:lnSpc>
              <a:spcBef>
                <a:spcPts val="75"/>
              </a:spcBef>
            </a:pPr>
            <a:r>
              <a:rPr sz="2000" spc="-30" dirty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Константинович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военачальник, </a:t>
            </a:r>
            <a:r>
              <a:rPr sz="1600"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четырежды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35" dirty="0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Советского Союза,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полководец.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914400"/>
            <a:ext cx="5619750" cy="500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Четырежды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sz="1400" b="1" spc="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Союза,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кавалер двух орденов</a:t>
            </a:r>
            <a:r>
              <a:rPr sz="1400" b="1" spc="2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«Победа»,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ходе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Отечественной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последовательно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занимал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должности Начальника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Генерального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штаба, члена Ставки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Верховного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Главнокомандования,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заместителя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Главнокомандующего.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24 июня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принял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Парад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Союза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Германией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Отечественной войне,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состоялся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Красной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площади.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Командовал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парадом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Рокоссовский.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999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Георгий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Константинович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завершил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ВОВ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масштабной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берлинской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операцией</a:t>
            </a:r>
            <a:r>
              <a:rPr sz="1400" spc="-5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1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sz="1800" b="1" spc="-5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1945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 поручению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Верховного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Главнокомандования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принял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Карлсхорсте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капитуляцию фашистской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Германии.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самая яркая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блистательная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страница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биографии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выдающегося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полководца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К.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Жукова.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сентября 1945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Берлине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Бранденбургских ворот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состоялся Парад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Победы союзных войск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Мировой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Войне (в парадном марше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прошли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колонны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войск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бронетехника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берлинских гарнизонов 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СССР,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Франции,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Великобритании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США),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от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Союза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парад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принимал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Жуков.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1456" y="3797808"/>
            <a:ext cx="3284220" cy="20604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4795" y="1258824"/>
            <a:ext cx="2953511" cy="23606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4919" y="428244"/>
            <a:ext cx="859535" cy="7086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44328" y="243840"/>
            <a:ext cx="969264" cy="77114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696456" y="3633215"/>
            <a:ext cx="1797685" cy="2393315"/>
            <a:chOff x="6696456" y="3633215"/>
            <a:chExt cx="1797685" cy="23933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9128" y="3651503"/>
              <a:ext cx="1723644" cy="23393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715506" y="3652265"/>
              <a:ext cx="1759585" cy="2355215"/>
            </a:xfrm>
            <a:custGeom>
              <a:avLst/>
              <a:gdLst/>
              <a:ahLst/>
              <a:cxnLst/>
              <a:rect l="l" t="t" r="r" b="b"/>
              <a:pathLst>
                <a:path w="1759584" h="2355215">
                  <a:moveTo>
                    <a:pt x="13716" y="0"/>
                  </a:moveTo>
                  <a:lnTo>
                    <a:pt x="24002" y="2338882"/>
                  </a:lnTo>
                </a:path>
                <a:path w="1759584" h="2355215">
                  <a:moveTo>
                    <a:pt x="1729740" y="0"/>
                  </a:moveTo>
                  <a:lnTo>
                    <a:pt x="1740027" y="2338882"/>
                  </a:lnTo>
                </a:path>
                <a:path w="1759584" h="2355215">
                  <a:moveTo>
                    <a:pt x="1759458" y="2339339"/>
                  </a:moveTo>
                  <a:lnTo>
                    <a:pt x="35051" y="2355189"/>
                  </a:lnTo>
                </a:path>
                <a:path w="1759584" h="2355215">
                  <a:moveTo>
                    <a:pt x="1724278" y="0"/>
                  </a:moveTo>
                  <a:lnTo>
                    <a:pt x="0" y="15874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652259" y="850391"/>
            <a:ext cx="1838960" cy="2494915"/>
            <a:chOff x="6652259" y="850391"/>
            <a:chExt cx="1838960" cy="249491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14743" y="912875"/>
              <a:ext cx="1725168" cy="2432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71309" y="869441"/>
              <a:ext cx="1800860" cy="2454910"/>
            </a:xfrm>
            <a:custGeom>
              <a:avLst/>
              <a:gdLst/>
              <a:ahLst/>
              <a:cxnLst/>
              <a:rect l="l" t="t" r="r" b="b"/>
              <a:pathLst>
                <a:path w="1800859" h="2454910">
                  <a:moveTo>
                    <a:pt x="24384" y="0"/>
                  </a:moveTo>
                  <a:lnTo>
                    <a:pt x="44958" y="2454402"/>
                  </a:lnTo>
                </a:path>
                <a:path w="1800859" h="2454910">
                  <a:moveTo>
                    <a:pt x="1780032" y="21336"/>
                  </a:moveTo>
                  <a:lnTo>
                    <a:pt x="1790319" y="2453640"/>
                  </a:lnTo>
                </a:path>
                <a:path w="1800859" h="2454910">
                  <a:moveTo>
                    <a:pt x="1768475" y="2429256"/>
                  </a:moveTo>
                  <a:lnTo>
                    <a:pt x="44196" y="2445131"/>
                  </a:lnTo>
                </a:path>
                <a:path w="1800859" h="2454910">
                  <a:moveTo>
                    <a:pt x="1800733" y="13716"/>
                  </a:moveTo>
                  <a:lnTo>
                    <a:pt x="0" y="15494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/>
          <p:nvPr/>
        </p:nvSpPr>
        <p:spPr>
          <a:xfrm>
            <a:off x="381000" y="914400"/>
            <a:ext cx="6934200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ходе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Отечественный войны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выделился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 первое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целой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плеяды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блестящих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советских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полководцев.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полководец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суворовской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школы,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маршал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600" b="1" spc="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внимателен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солдатам,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их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снабжению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настроению,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уделял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разведке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уровнях.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маршала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Жукова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направляли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самые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трудные,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критические участки,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руководил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наиболее</a:t>
            </a:r>
            <a:r>
              <a:rPr sz="1600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массовыми</a:t>
            </a:r>
            <a:r>
              <a:rPr sz="16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операциями</a:t>
            </a:r>
            <a:r>
              <a:rPr sz="16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sz="1600" b="1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понимал,</a:t>
            </a:r>
            <a:r>
              <a:rPr sz="16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что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«полководец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обязан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победе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врагом».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весны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1946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возглавлял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Советскую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военную администрацию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Германии.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«Самое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главное,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говорил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Жуков,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убедить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людей,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здесь,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Германии,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не для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того,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мстить,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разрушать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подавлять,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того,</a:t>
            </a:r>
            <a:r>
              <a:rPr sz="1600" b="1" spc="2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этой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нации зачеркнуть позорное прошлое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вместе строить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светлое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будущее».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торопился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можно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скорее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наладить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мирную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жизнь…».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Г.К.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остался 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главных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творцов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войне.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72870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«Для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меня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главным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служение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Родине, своему </a:t>
            </a:r>
            <a:r>
              <a:rPr spc="-3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народу.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сделал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все,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чтобы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долг»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467600" y="457200"/>
            <a:ext cx="4439412" cy="5716397"/>
            <a:chOff x="7379208" y="225552"/>
            <a:chExt cx="4439412" cy="5716397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5072" y="225552"/>
              <a:ext cx="4003548" cy="5989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9208" y="3197352"/>
              <a:ext cx="1927859" cy="27264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5208" y="1368552"/>
              <a:ext cx="2042160" cy="29474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9208" y="758952"/>
              <a:ext cx="1869948" cy="23103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41408" y="4763897"/>
              <a:ext cx="1804415" cy="11780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56198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1" spc="-1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Советскому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Солдату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посвящаю»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Жуков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703580"/>
            <a:ext cx="6079032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заседании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Главного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военного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совета летом 1946 </a:t>
            </a:r>
            <a:r>
              <a:rPr sz="1400" b="1" spc="-3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400" b="1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 был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смещен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 поста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главкома,</a:t>
            </a:r>
            <a:r>
              <a:rPr sz="1400" b="1" spc="2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выведен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ЦК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партии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отправлен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руководить Одесским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военным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округом.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1948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получил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назначение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командующим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Уральским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округом.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1957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маршал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пике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своей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политической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карьеры.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июне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помог Никите Сергеевичу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Хрущеву сохранить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пост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секретаря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ЦК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КПСС,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обезоружив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антипартийную</a:t>
            </a:r>
            <a:r>
              <a:rPr sz="1400" b="1" spc="3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группу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Молотова.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2438400"/>
            <a:ext cx="580644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Опасаясь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влияния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Жукова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 армию,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Н.С.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Хрущев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мог допустить, чтобы </a:t>
            </a:r>
            <a:r>
              <a:rPr sz="14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такой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авторитетный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оставался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властном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олимпе.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Судьба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прославленного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полководца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предрешена.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1957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исключён из состава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ЦК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партии, снят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всех постов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армии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1958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отправлен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отставку.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Он был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умным человеком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прекрасно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понимал, что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партия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армия.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4267200"/>
            <a:ext cx="259080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историков</a:t>
            </a:r>
            <a:r>
              <a:rPr sz="14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Константинович, прошло двадцать пять лет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со дня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войны с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фашизмом.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бы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сказали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значении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sz="14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молодым</a:t>
            </a:r>
            <a:r>
              <a:rPr sz="14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людям сегодня?.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8600" y="4267200"/>
            <a:ext cx="3308808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Г.К.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Жукова: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победили.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Армия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не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 смела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захватчиков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земли,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но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освободила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фашизма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Европу.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14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миллионов </a:t>
            </a:r>
            <a:r>
              <a:rPr sz="1400" b="1" spc="-15" dirty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земле </a:t>
            </a:r>
            <a:r>
              <a:rPr sz="1400" b="1" spc="-10" dirty="0">
                <a:latin typeface="Times New Roman" pitchFamily="18" charset="0"/>
                <a:cs typeface="Times New Roman" pitchFamily="18" charset="0"/>
              </a:rPr>
              <a:t>укрепилась вера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социалистический строй. </a:t>
            </a:r>
            <a:r>
              <a:rPr sz="1400" b="1" dirty="0">
                <a:latin typeface="Times New Roman" pitchFamily="18" charset="0"/>
                <a:cs typeface="Times New Roman" pitchFamily="18" charset="0"/>
              </a:rPr>
              <a:t> Вот</a:t>
            </a:r>
            <a:r>
              <a:rPr sz="14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что значила</a:t>
            </a:r>
            <a:r>
              <a:rPr sz="1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sz="14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" dirty="0">
                <a:latin typeface="Times New Roman" pitchFamily="18" charset="0"/>
                <a:cs typeface="Times New Roman" pitchFamily="18" charset="0"/>
              </a:rPr>
              <a:t>Победа.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62800" y="457200"/>
            <a:ext cx="2199131" cy="5640324"/>
            <a:chOff x="6704076" y="501395"/>
            <a:chExt cx="2199131" cy="5640324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4076" y="501395"/>
              <a:ext cx="1665731" cy="22539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7476" y="3777995"/>
              <a:ext cx="1665731" cy="23637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991600" y="1219200"/>
            <a:ext cx="25711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800000"/>
                </a:solidFill>
                <a:latin typeface="Calibri"/>
                <a:cs typeface="Calibri"/>
              </a:rPr>
              <a:t>Усы,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 улыбка,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седина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Солдат,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герой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и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победитель. </a:t>
            </a:r>
            <a:r>
              <a:rPr sz="1600" b="1" spc="-3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который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раз пришла весна </a:t>
            </a:r>
            <a:r>
              <a:rPr sz="1600" b="1" spc="-3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наш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солдат</a:t>
            </a:r>
            <a:r>
              <a:rPr sz="16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освободитель.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91600" y="2438400"/>
            <a:ext cx="27355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Идёт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800000"/>
                </a:solidFill>
                <a:latin typeface="Calibri"/>
                <a:cs typeface="Calibri"/>
              </a:rPr>
              <a:t>он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гордо,</a:t>
            </a:r>
            <a:r>
              <a:rPr sz="1600" b="1"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чеканя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шаг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Забыв про возраст и болезни. </a:t>
            </a:r>
            <a:r>
              <a:rPr sz="1600" b="1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Ведь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в сорок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пятом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был </a:t>
            </a:r>
            <a:r>
              <a:rPr sz="1600" b="1" spc="-10" dirty="0">
                <a:solidFill>
                  <a:srgbClr val="800000"/>
                </a:solidFill>
                <a:latin typeface="Calibri"/>
                <a:cs typeface="Calibri"/>
              </a:rPr>
              <a:t>парад </a:t>
            </a:r>
            <a:r>
              <a:rPr sz="1600" b="1" spc="-3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А остальные</a:t>
            </a:r>
            <a:r>
              <a:rPr sz="1600" b="1" spc="-2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800000"/>
                </a:solidFill>
                <a:latin typeface="Calibri"/>
                <a:cs typeface="Calibri"/>
              </a:rPr>
              <a:t>дело</a:t>
            </a:r>
            <a:r>
              <a:rPr sz="1600" b="1" spc="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Calibri"/>
                <a:cs typeface="Calibri"/>
              </a:rPr>
              <a:t>чести.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77400" y="3733800"/>
            <a:ext cx="17193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9448800" y="2971800"/>
            <a:ext cx="2508757" cy="2057400"/>
            <a:chOff x="8484107" y="257175"/>
            <a:chExt cx="3397250" cy="30835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4107" y="381000"/>
              <a:ext cx="3396996" cy="29596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2903" y="257175"/>
              <a:ext cx="826007" cy="69329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1000" y="762000"/>
            <a:ext cx="6096000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Находясь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отставке,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Георгий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Константинович</a:t>
            </a:r>
            <a:r>
              <a:rPr sz="1600" b="1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совершил</a:t>
            </a:r>
            <a:r>
              <a:rPr sz="1600" b="1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последний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подвиг,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написал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правдивую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книгу о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войне</a:t>
            </a:r>
            <a:r>
              <a:rPr sz="16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600" b="1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«Воспоминания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размышления».</a:t>
            </a:r>
            <a:r>
              <a:rPr sz="1600" b="1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начиналась</a:t>
            </a:r>
            <a:r>
              <a:rPr sz="1600" b="1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:«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Советскому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Солдату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посвящаю.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 err="1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sz="1600" b="1" spc="-15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457200" algn="just">
              <a:lnSpc>
                <a:spcPct val="100000"/>
              </a:lnSpc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Он считал, что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главным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человека: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«Осознание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выполненного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долга».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Всей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жизнью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подтвердил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высказывание,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что был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человеком дела,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сыном своей страны, частью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мыслил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без родной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армии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Память о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полководце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Жукове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увековечена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названиях планеты,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улиц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Москве,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Санкт-Петербурге,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других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городах.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Москве,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Екатеринбурге, Омске,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Твери,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Курске,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ряде других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городов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сооружены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памятники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Г.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К.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Жукову,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городе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Жукове</a:t>
            </a:r>
            <a:r>
              <a:rPr sz="1600" b="1" spc="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Калужской</a:t>
            </a:r>
            <a:r>
              <a:rPr sz="1600" b="1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установлен его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бронзовый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бюст,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а в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деревне Стрелковке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гранитный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1995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учреждена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ежегодная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премия Российской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имени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Маршала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Союза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Г.К.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Жукова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выдающиеся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области военной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науки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создания военной </a:t>
            </a:r>
            <a:r>
              <a:rPr sz="1600" b="1" spc="-3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техники,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лучшие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литературы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6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искусства,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посвящённые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войне.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049058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Увековечение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Маршала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spc="-55" dirty="0" smtClean="0">
                <a:latin typeface="Times New Roman" pitchFamily="18" charset="0"/>
                <a:cs typeface="Times New Roman" pitchFamily="18" charset="0"/>
              </a:rPr>
              <a:t>Г.К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Жукова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29600" y="685800"/>
            <a:ext cx="1772920" cy="2209800"/>
            <a:chOff x="6592823" y="722376"/>
            <a:chExt cx="1772920" cy="25234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1779" y="778764"/>
              <a:ext cx="1723644" cy="24460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11873" y="741426"/>
              <a:ext cx="1734820" cy="2501900"/>
            </a:xfrm>
            <a:custGeom>
              <a:avLst/>
              <a:gdLst/>
              <a:ahLst/>
              <a:cxnLst/>
              <a:rect l="l" t="t" r="r" b="b"/>
              <a:pathLst>
                <a:path w="1734820" h="2501900">
                  <a:moveTo>
                    <a:pt x="1734566" y="2485136"/>
                  </a:moveTo>
                  <a:lnTo>
                    <a:pt x="10668" y="2450591"/>
                  </a:lnTo>
                </a:path>
                <a:path w="1734820" h="2501900">
                  <a:moveTo>
                    <a:pt x="1734057" y="38608"/>
                  </a:moveTo>
                  <a:lnTo>
                    <a:pt x="0" y="21336"/>
                  </a:lnTo>
                </a:path>
                <a:path w="1734820" h="2501900">
                  <a:moveTo>
                    <a:pt x="1524" y="0"/>
                  </a:moveTo>
                  <a:lnTo>
                    <a:pt x="10159" y="2449957"/>
                  </a:lnTo>
                </a:path>
                <a:path w="1734820" h="2501900">
                  <a:moveTo>
                    <a:pt x="1734311" y="2501773"/>
                  </a:moveTo>
                  <a:lnTo>
                    <a:pt x="1734311" y="38100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781800" y="3048000"/>
            <a:ext cx="2358586" cy="1981200"/>
            <a:chOff x="6593585" y="3743705"/>
            <a:chExt cx="3047238" cy="238506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0923" y="3787139"/>
              <a:ext cx="3009900" cy="22997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93585" y="3743705"/>
              <a:ext cx="3040380" cy="2385060"/>
            </a:xfrm>
            <a:custGeom>
              <a:avLst/>
              <a:gdLst/>
              <a:ahLst/>
              <a:cxnLst/>
              <a:rect l="l" t="t" r="r" b="b"/>
              <a:pathLst>
                <a:path w="3040379" h="2385060">
                  <a:moveTo>
                    <a:pt x="3030601" y="29464"/>
                  </a:moveTo>
                  <a:lnTo>
                    <a:pt x="19812" y="12192"/>
                  </a:lnTo>
                </a:path>
                <a:path w="3040379" h="2385060">
                  <a:moveTo>
                    <a:pt x="3039745" y="2368791"/>
                  </a:moveTo>
                  <a:lnTo>
                    <a:pt x="28956" y="2351532"/>
                  </a:lnTo>
                </a:path>
                <a:path w="3040379" h="2385060">
                  <a:moveTo>
                    <a:pt x="0" y="0"/>
                  </a:moveTo>
                  <a:lnTo>
                    <a:pt x="8636" y="2337663"/>
                  </a:lnTo>
                </a:path>
                <a:path w="3040379" h="2385060">
                  <a:moveTo>
                    <a:pt x="3031236" y="47244"/>
                  </a:moveTo>
                  <a:lnTo>
                    <a:pt x="3039872" y="2384907"/>
                  </a:lnTo>
                </a:path>
              </a:pathLst>
            </a:custGeom>
            <a:ln w="3810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419600" y="5486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spc="-25" dirty="0" smtClean="0">
                <a:latin typeface="Times New Roman" pitchFamily="18" charset="0"/>
                <a:cs typeface="Times New Roman" pitchFamily="18" charset="0"/>
              </a:rPr>
              <a:t>Умер</a:t>
            </a:r>
            <a:r>
              <a:rPr lang="ru-RU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5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b="1" spc="-20" dirty="0" smtClean="0">
                <a:latin typeface="Times New Roman" pitchFamily="18" charset="0"/>
                <a:cs typeface="Times New Roman" pitchFamily="18" charset="0"/>
              </a:rPr>
              <a:t>Жуков</a:t>
            </a:r>
            <a:r>
              <a:rPr lang="ru-RU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июня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1974 </a:t>
            </a:r>
            <a:r>
              <a:rPr lang="ru-RU" b="1" spc="-35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Похоронен </a:t>
            </a: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на Красной площади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194" name="Picture 2" descr="https://ds04.infourok.ru/uploads/ex/0e9e/00169055-4819636d/img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57200"/>
            <a:ext cx="9906000" cy="557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\Desktop\1620793009_11-phonoteka_org-p-geroi-pobedi-fon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8202" name="Picture 10" descr="https://theslide.ru/img/thumbs/b1ff64cedec142650b434c4e93ef72c8-800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16000" t="2667" r="2000" b="2667"/>
          <a:stretch>
            <a:fillRect/>
          </a:stretch>
        </p:blipFill>
        <p:spPr bwMode="auto">
          <a:xfrm>
            <a:off x="2743200" y="533400"/>
            <a:ext cx="6248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1166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«Дело, долг для него были превыше всего»</vt:lpstr>
      <vt:lpstr>Великая Отечественная война</vt:lpstr>
      <vt:lpstr>Георгий Константинович Жуков — Советский военачальник,  четырежды Герой Советского Союза, великий полководец.</vt:lpstr>
      <vt:lpstr>«Для меня главным было служение Родине, своему  народу. Я сделал все, чтобы выполнить этот долг»</vt:lpstr>
      <vt:lpstr>«Советскому Солдату посвящаю» Г. Жуков</vt:lpstr>
      <vt:lpstr>Увековечение памяти Маршала Советского Союза  Г.К. Жукова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Шабанова Татьяна Ивановна</dc:creator>
  <cp:lastModifiedBy>ok</cp:lastModifiedBy>
  <cp:revision>3</cp:revision>
  <dcterms:created xsi:type="dcterms:W3CDTF">2021-11-29T06:34:07Z</dcterms:created>
  <dcterms:modified xsi:type="dcterms:W3CDTF">2021-11-29T09:28:16Z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2021-11-29T00:00:00Z</vt:filetime>
  </property>
</Properties>
</file>