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2" r:id="rId9"/>
    <p:sldId id="266" r:id="rId10"/>
    <p:sldId id="268" r:id="rId11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1348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8036"/>
            <a:ext cx="9144000" cy="633374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28" y="1616963"/>
            <a:ext cx="4539996" cy="38999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68448" y="255524"/>
            <a:ext cx="5007102" cy="942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" y="0"/>
            <a:ext cx="9144000" cy="6833616"/>
            <a:chOff x="-1" y="0"/>
            <a:chExt cx="9144000" cy="683361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" y="0"/>
              <a:ext cx="9144000" cy="68336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311" y="1484375"/>
              <a:ext cx="8723376" cy="5041392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568338" y="3810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4 июня Международный </a:t>
            </a:r>
            <a:r>
              <a:rPr lang="ru-RU" sz="2800" b="1" i="1" dirty="0">
                <a:solidFill>
                  <a:srgbClr val="002060"/>
                </a:solidFill>
              </a:rPr>
              <a:t>день невинных детей - жертв агрессии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8338" y="2590799"/>
            <a:ext cx="800732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  <a:latin typeface="Gabriola" pitchFamily="82" charset="0"/>
                <a:ea typeface="BatangChe" pitchFamily="49" charset="-127"/>
                <a:cs typeface="David" pitchFamily="34" charset="-79"/>
              </a:rPr>
              <a:t>"Детям планеты </a:t>
            </a:r>
            <a:r>
              <a:rPr lang="ru-RU" sz="8000" b="1" dirty="0" smtClean="0">
                <a:solidFill>
                  <a:srgbClr val="FF0000"/>
                </a:solidFill>
                <a:latin typeface="Gabriola" pitchFamily="82" charset="0"/>
                <a:ea typeface="BatangChe" pitchFamily="49" charset="-127"/>
                <a:cs typeface="David" pitchFamily="34" charset="-79"/>
              </a:rPr>
              <a:t>– мир</a:t>
            </a:r>
          </a:p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Gabriola" pitchFamily="82" charset="0"/>
                <a:ea typeface="BatangChe" pitchFamily="49" charset="-127"/>
                <a:cs typeface="David" pitchFamily="34" charset="-79"/>
              </a:rPr>
              <a:t> </a:t>
            </a:r>
            <a:r>
              <a:rPr lang="ru-RU" sz="8000" b="1" dirty="0">
                <a:solidFill>
                  <a:srgbClr val="FF0000"/>
                </a:solidFill>
                <a:latin typeface="Gabriola" pitchFamily="82" charset="0"/>
                <a:ea typeface="BatangChe" pitchFamily="49" charset="-127"/>
                <a:cs typeface="David" pitchFamily="34" charset="-79"/>
              </a:rPr>
              <a:t>без тревог и слез"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1544"/>
            <a:ext cx="9139428" cy="64739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9674" y="435305"/>
            <a:ext cx="3425825" cy="3684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1F1F1"/>
                </a:solidFill>
                <a:latin typeface="Calibri"/>
                <a:cs typeface="Calibri"/>
              </a:rPr>
              <a:t>Дети</a:t>
            </a:r>
            <a:r>
              <a:rPr sz="2400" b="1" spc="-9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1F1F1"/>
                </a:solidFill>
                <a:latin typeface="Calibri"/>
                <a:cs typeface="Calibri"/>
              </a:rPr>
              <a:t>приходят</a:t>
            </a:r>
            <a:r>
              <a:rPr sz="2400" b="1" spc="-6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1F1F1"/>
                </a:solidFill>
                <a:latin typeface="Calibri"/>
                <a:cs typeface="Calibri"/>
              </a:rPr>
              <a:t>в</a:t>
            </a:r>
            <a:r>
              <a:rPr sz="2400" b="1" spc="-7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1F1F1"/>
                </a:solidFill>
                <a:latin typeface="Calibri"/>
                <a:cs typeface="Calibri"/>
              </a:rPr>
              <a:t>этот</a:t>
            </a:r>
            <a:r>
              <a:rPr sz="2400" b="1" spc="-6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1F1F1"/>
                </a:solidFill>
                <a:latin typeface="Calibri"/>
                <a:cs typeface="Calibri"/>
              </a:rPr>
              <a:t>мир</a:t>
            </a:r>
            <a:endParaRPr sz="2400">
              <a:latin typeface="Calibri"/>
              <a:cs typeface="Calibri"/>
            </a:endParaRPr>
          </a:p>
          <a:p>
            <a:pPr marL="203200" marR="196850" indent="37338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1F1F1"/>
                </a:solidFill>
                <a:latin typeface="Calibri"/>
                <a:cs typeface="Calibri"/>
              </a:rPr>
              <a:t>для</a:t>
            </a:r>
            <a:r>
              <a:rPr sz="2400" b="1" spc="-4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1F1F1"/>
                </a:solidFill>
                <a:latin typeface="Calibri"/>
                <a:cs typeface="Calibri"/>
              </a:rPr>
              <a:t>счастливой</a:t>
            </a:r>
            <a:r>
              <a:rPr sz="2400" b="1" spc="-8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F1F1F1"/>
                </a:solidFill>
                <a:latin typeface="Calibri"/>
                <a:cs typeface="Calibri"/>
              </a:rPr>
              <a:t>и </a:t>
            </a:r>
            <a:r>
              <a:rPr sz="2400" b="1" spc="-20" dirty="0">
                <a:solidFill>
                  <a:srgbClr val="F1F1F1"/>
                </a:solidFill>
                <a:latin typeface="Calibri"/>
                <a:cs typeface="Calibri"/>
              </a:rPr>
              <a:t>благополучной</a:t>
            </a:r>
            <a:r>
              <a:rPr sz="2400" b="1" spc="-1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1F1F1"/>
                </a:solidFill>
                <a:latin typeface="Calibri"/>
                <a:cs typeface="Calibri"/>
              </a:rPr>
              <a:t>жизни,</a:t>
            </a:r>
            <a:endParaRPr sz="2400">
              <a:latin typeface="Calibri"/>
              <a:cs typeface="Calibri"/>
            </a:endParaRPr>
          </a:p>
          <a:p>
            <a:pPr marL="299085" marR="292735" indent="88265">
              <a:lnSpc>
                <a:spcPct val="100000"/>
              </a:lnSpc>
            </a:pPr>
            <a:r>
              <a:rPr sz="2400" b="1" dirty="0">
                <a:solidFill>
                  <a:srgbClr val="F1F1F1"/>
                </a:solidFill>
                <a:latin typeface="Calibri"/>
                <a:cs typeface="Calibri"/>
              </a:rPr>
              <a:t>в</a:t>
            </a:r>
            <a:r>
              <a:rPr sz="2400" b="1" spc="-5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1F1F1"/>
                </a:solidFill>
                <a:latin typeface="Calibri"/>
                <a:cs typeface="Calibri"/>
              </a:rPr>
              <a:t>которой</a:t>
            </a:r>
            <a:r>
              <a:rPr sz="2400" b="1" spc="-7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1F1F1"/>
                </a:solidFill>
                <a:latin typeface="Calibri"/>
                <a:cs typeface="Calibri"/>
              </a:rPr>
              <a:t>нет</a:t>
            </a:r>
            <a:r>
              <a:rPr sz="2400" b="1" spc="-5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1F1F1"/>
                </a:solidFill>
                <a:latin typeface="Calibri"/>
                <a:cs typeface="Calibri"/>
              </a:rPr>
              <a:t>места </a:t>
            </a:r>
            <a:r>
              <a:rPr sz="2400" b="1" dirty="0">
                <a:solidFill>
                  <a:srgbClr val="F1F1F1"/>
                </a:solidFill>
                <a:latin typeface="Calibri"/>
                <a:cs typeface="Calibri"/>
              </a:rPr>
              <a:t>насилию</a:t>
            </a:r>
            <a:r>
              <a:rPr sz="2400" b="1" spc="-2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1F1F1"/>
                </a:solidFill>
                <a:latin typeface="Calibri"/>
                <a:cs typeface="Calibri"/>
              </a:rPr>
              <a:t>и</a:t>
            </a:r>
            <a:r>
              <a:rPr sz="2400" b="1" spc="-4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1F1F1"/>
                </a:solidFill>
                <a:latin typeface="Calibri"/>
                <a:cs typeface="Calibri"/>
              </a:rPr>
              <a:t>тем</a:t>
            </a:r>
            <a:r>
              <a:rPr sz="2400" b="1" spc="-4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1F1F1"/>
                </a:solidFill>
                <a:latin typeface="Calibri"/>
                <a:cs typeface="Calibri"/>
              </a:rPr>
              <a:t>более</a:t>
            </a:r>
            <a:endParaRPr sz="2400">
              <a:latin typeface="Calibri"/>
              <a:cs typeface="Calibri"/>
            </a:endParaRPr>
          </a:p>
          <a:p>
            <a:pPr marL="123825" marR="5080" indent="-111760">
              <a:lnSpc>
                <a:spcPct val="100000"/>
              </a:lnSpc>
            </a:pPr>
            <a:r>
              <a:rPr sz="2400" b="1" dirty="0">
                <a:solidFill>
                  <a:srgbClr val="F1F1F1"/>
                </a:solidFill>
                <a:latin typeface="Calibri"/>
                <a:cs typeface="Calibri"/>
              </a:rPr>
              <a:t>агрессии.</a:t>
            </a:r>
            <a:r>
              <a:rPr sz="2400" b="1" spc="-114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1F1F1"/>
                </a:solidFill>
                <a:latin typeface="Calibri"/>
                <a:cs typeface="Calibri"/>
              </a:rPr>
              <a:t>Для</a:t>
            </a:r>
            <a:r>
              <a:rPr sz="2400" b="1" spc="-8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1F1F1"/>
                </a:solidFill>
                <a:latin typeface="Calibri"/>
                <a:cs typeface="Calibri"/>
              </a:rPr>
              <a:t>каждого</a:t>
            </a:r>
            <a:r>
              <a:rPr sz="2400" b="1" spc="-8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1F1F1"/>
                </a:solidFill>
                <a:latin typeface="Calibri"/>
                <a:cs typeface="Calibri"/>
              </a:rPr>
              <a:t>из </a:t>
            </a:r>
            <a:r>
              <a:rPr sz="2400" b="1" dirty="0">
                <a:solidFill>
                  <a:srgbClr val="F1F1F1"/>
                </a:solidFill>
                <a:latin typeface="Calibri"/>
                <a:cs typeface="Calibri"/>
              </a:rPr>
              <a:t>них</a:t>
            </a:r>
            <a:r>
              <a:rPr sz="2400" b="1" spc="-8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1F1F1"/>
                </a:solidFill>
                <a:latin typeface="Calibri"/>
                <a:cs typeface="Calibri"/>
              </a:rPr>
              <a:t>предназначен</a:t>
            </a:r>
            <a:r>
              <a:rPr sz="2400" b="1" spc="-4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1F1F1"/>
                </a:solidFill>
                <a:latin typeface="Calibri"/>
                <a:cs typeface="Calibri"/>
              </a:rPr>
              <a:t>свой </a:t>
            </a:r>
            <a:r>
              <a:rPr sz="2400" b="1" dirty="0">
                <a:solidFill>
                  <a:srgbClr val="F1F1F1"/>
                </a:solidFill>
                <a:latin typeface="Calibri"/>
                <a:cs typeface="Calibri"/>
              </a:rPr>
              <a:t>путь,</a:t>
            </a:r>
            <a:r>
              <a:rPr sz="2400" b="1" spc="50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1F1F1"/>
                </a:solidFill>
                <a:latin typeface="Calibri"/>
                <a:cs typeface="Calibri"/>
              </a:rPr>
              <a:t>с</a:t>
            </a:r>
            <a:r>
              <a:rPr sz="2400" b="1" spc="-3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1F1F1"/>
                </a:solidFill>
                <a:latin typeface="Calibri"/>
                <a:cs typeface="Calibri"/>
              </a:rPr>
              <a:t>собственными удачами,</a:t>
            </a:r>
            <a:r>
              <a:rPr sz="2400" b="1" spc="-12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1F1F1"/>
                </a:solidFill>
                <a:latin typeface="Calibri"/>
                <a:cs typeface="Calibri"/>
              </a:rPr>
              <a:t>открытиями</a:t>
            </a:r>
            <a:r>
              <a:rPr sz="2400" b="1" spc="-13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F1F1F1"/>
                </a:solidFill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954405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F1F1F1"/>
                </a:solidFill>
                <a:latin typeface="Calibri"/>
                <a:cs typeface="Calibri"/>
              </a:rPr>
              <a:t>победами..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24983" y="2866771"/>
            <a:ext cx="3524885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 marR="16383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1F1F1"/>
                </a:solidFill>
                <a:latin typeface="Calibri"/>
                <a:cs typeface="Calibri"/>
              </a:rPr>
              <a:t>Каждый</a:t>
            </a:r>
            <a:r>
              <a:rPr sz="2400" b="1" spc="-5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1F1F1"/>
                </a:solidFill>
                <a:latin typeface="Calibri"/>
                <a:cs typeface="Calibri"/>
              </a:rPr>
              <a:t>ребёнок</a:t>
            </a:r>
            <a:r>
              <a:rPr sz="2400" b="1" spc="-6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1F1F1"/>
                </a:solidFill>
                <a:latin typeface="Calibri"/>
                <a:cs typeface="Calibri"/>
              </a:rPr>
              <a:t>–</a:t>
            </a:r>
            <a:r>
              <a:rPr sz="2400" b="1" spc="-5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1F1F1"/>
                </a:solidFill>
                <a:latin typeface="Calibri"/>
                <a:cs typeface="Calibri"/>
              </a:rPr>
              <a:t>это </a:t>
            </a:r>
            <a:r>
              <a:rPr sz="2400" b="1" spc="-10" dirty="0">
                <a:solidFill>
                  <a:srgbClr val="F1F1F1"/>
                </a:solidFill>
                <a:latin typeface="Calibri"/>
                <a:cs typeface="Calibri"/>
              </a:rPr>
              <a:t>уникальная</a:t>
            </a:r>
            <a:r>
              <a:rPr sz="2400" b="1" spc="-5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1F1F1"/>
                </a:solidFill>
                <a:latin typeface="Calibri"/>
                <a:cs typeface="Calibri"/>
              </a:rPr>
              <a:t>и</a:t>
            </a:r>
            <a:r>
              <a:rPr sz="2400" b="1" spc="-5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1F1F1"/>
                </a:solidFill>
                <a:latin typeface="Calibri"/>
                <a:cs typeface="Calibri"/>
              </a:rPr>
              <a:t>имеющая </a:t>
            </a:r>
            <a:r>
              <a:rPr sz="2400" b="1" dirty="0">
                <a:solidFill>
                  <a:srgbClr val="F1F1F1"/>
                </a:solidFill>
                <a:latin typeface="Calibri"/>
                <a:cs typeface="Calibri"/>
              </a:rPr>
              <a:t>большую</a:t>
            </a:r>
            <a:r>
              <a:rPr sz="2400" b="1" spc="-12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1F1F1"/>
                </a:solidFill>
                <a:latin typeface="Calibri"/>
                <a:cs typeface="Calibri"/>
              </a:rPr>
              <a:t>ценность</a:t>
            </a:r>
            <a:endParaRPr sz="2400">
              <a:latin typeface="Calibri"/>
              <a:cs typeface="Calibri"/>
            </a:endParaRPr>
          </a:p>
          <a:p>
            <a:pPr marL="629285" marR="622935" indent="488950">
              <a:lnSpc>
                <a:spcPct val="100000"/>
              </a:lnSpc>
            </a:pPr>
            <a:r>
              <a:rPr sz="2400" b="1" spc="-10" dirty="0">
                <a:solidFill>
                  <a:srgbClr val="F1F1F1"/>
                </a:solidFill>
                <a:latin typeface="Calibri"/>
                <a:cs typeface="Calibri"/>
              </a:rPr>
              <a:t>личность, индивидуальное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F1F1F1"/>
                </a:solidFill>
                <a:latin typeface="Calibri"/>
                <a:cs typeface="Calibri"/>
              </a:rPr>
              <a:t>достоинство,</a:t>
            </a:r>
            <a:r>
              <a:rPr sz="2400" b="1" spc="-9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1F1F1"/>
                </a:solidFill>
                <a:latin typeface="Calibri"/>
                <a:cs typeface="Calibri"/>
              </a:rPr>
              <a:t>особые</a:t>
            </a:r>
            <a:endParaRPr sz="24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1F1F1"/>
                </a:solidFill>
                <a:latin typeface="Calibri"/>
                <a:cs typeface="Calibri"/>
              </a:rPr>
              <a:t>интересы</a:t>
            </a:r>
            <a:r>
              <a:rPr sz="2400" b="1" spc="-8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1F1F1"/>
                </a:solidFill>
                <a:latin typeface="Calibri"/>
                <a:cs typeface="Calibri"/>
              </a:rPr>
              <a:t>и</a:t>
            </a:r>
            <a:r>
              <a:rPr sz="2400" b="1" spc="-8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1F1F1"/>
                </a:solidFill>
                <a:latin typeface="Calibri"/>
                <a:cs typeface="Calibri"/>
              </a:rPr>
              <a:t>частная</a:t>
            </a:r>
            <a:r>
              <a:rPr sz="2400" b="1" spc="-8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1F1F1"/>
                </a:solidFill>
                <a:latin typeface="Calibri"/>
                <a:cs typeface="Calibri"/>
              </a:rPr>
              <a:t>жизнь </a:t>
            </a:r>
            <a:r>
              <a:rPr sz="2400" b="1" dirty="0">
                <a:solidFill>
                  <a:srgbClr val="F1F1F1"/>
                </a:solidFill>
                <a:latin typeface="Calibri"/>
                <a:cs typeface="Calibri"/>
              </a:rPr>
              <a:t>которой</a:t>
            </a:r>
            <a:r>
              <a:rPr sz="2400" b="1" spc="-114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1F1F1"/>
                </a:solidFill>
                <a:latin typeface="Calibri"/>
                <a:cs typeface="Calibri"/>
              </a:rPr>
              <a:t>должны</a:t>
            </a:r>
            <a:endParaRPr sz="2400">
              <a:latin typeface="Calibri"/>
              <a:cs typeface="Calibri"/>
            </a:endParaRPr>
          </a:p>
          <a:p>
            <a:pPr marL="15240" marR="9525" algn="ctr">
              <a:lnSpc>
                <a:spcPct val="100000"/>
              </a:lnSpc>
            </a:pPr>
            <a:r>
              <a:rPr sz="2400" b="1" spc="-10" dirty="0">
                <a:solidFill>
                  <a:srgbClr val="F1F1F1"/>
                </a:solidFill>
                <a:latin typeface="Calibri"/>
                <a:cs typeface="Calibri"/>
              </a:rPr>
              <a:t>пользоваться</a:t>
            </a:r>
            <a:r>
              <a:rPr sz="2400" b="1" spc="-10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1F1F1"/>
                </a:solidFill>
                <a:latin typeface="Calibri"/>
                <a:cs typeface="Calibri"/>
              </a:rPr>
              <a:t>признанием </a:t>
            </a:r>
            <a:r>
              <a:rPr sz="2400" b="1" dirty="0">
                <a:solidFill>
                  <a:srgbClr val="F1F1F1"/>
                </a:solidFill>
                <a:latin typeface="Calibri"/>
                <a:cs typeface="Calibri"/>
              </a:rPr>
              <a:t>и</a:t>
            </a:r>
            <a:r>
              <a:rPr sz="2400" b="1" spc="-1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1F1F1"/>
                </a:solidFill>
                <a:latin typeface="Calibri"/>
                <a:cs typeface="Calibri"/>
              </a:rPr>
              <a:t>защитой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8833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84575" y="262210"/>
            <a:ext cx="5907024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ru-RU" sz="4000" dirty="0">
                <a:solidFill>
                  <a:srgbClr val="C00000"/>
                </a:solidFill>
                <a:cs typeface="David" pitchFamily="34" charset="-79"/>
              </a:rPr>
              <a:t>Ежегодно 4 июня мир отмечает День памяти детей, пострадавших от военных конфликтов и </a:t>
            </a:r>
            <a:r>
              <a:rPr lang="ru-RU" sz="4000" dirty="0" smtClean="0">
                <a:solidFill>
                  <a:srgbClr val="C00000"/>
                </a:solidFill>
                <a:cs typeface="David" pitchFamily="34" charset="-79"/>
              </a:rPr>
              <a:t>насилия</a:t>
            </a:r>
            <a:r>
              <a:rPr lang="ru-RU" sz="3600" dirty="0" smtClean="0">
                <a:solidFill>
                  <a:srgbClr val="C00000"/>
                </a:solidFill>
                <a:cs typeface="David" pitchFamily="34" charset="-79"/>
              </a:rPr>
              <a:t>. </a:t>
            </a:r>
            <a:endParaRPr sz="3600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593932"/>
            <a:ext cx="2703575" cy="482345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004559" y="3352800"/>
            <a:ext cx="60197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rgbClr val="C00000"/>
                </a:solidFill>
                <a:cs typeface="David" pitchFamily="34" charset="-79"/>
              </a:rPr>
              <a:t>«Защищенный ребенок — это </a:t>
            </a:r>
            <a:r>
              <a:rPr lang="ru-RU" sz="4000" dirty="0" smtClean="0">
                <a:solidFill>
                  <a:srgbClr val="C00000"/>
                </a:solidFill>
                <a:cs typeface="David" pitchFamily="34" charset="-79"/>
              </a:rPr>
              <a:t>безопасное будущее</a:t>
            </a:r>
            <a:r>
              <a:rPr lang="ru-RU" sz="4000" dirty="0">
                <a:solidFill>
                  <a:srgbClr val="C00000"/>
                </a:solidFill>
                <a:cs typeface="David" pitchFamily="34" charset="-79"/>
              </a:rPr>
              <a:t>» — </a:t>
            </a:r>
            <a:r>
              <a:rPr lang="ru-RU" sz="4000" dirty="0" smtClean="0">
                <a:solidFill>
                  <a:srgbClr val="C00000"/>
                </a:solidFill>
                <a:cs typeface="David" pitchFamily="34" charset="-79"/>
              </a:rPr>
              <a:t>слова ребенка</a:t>
            </a:r>
            <a:r>
              <a:rPr lang="ru-RU" sz="4000" dirty="0">
                <a:solidFill>
                  <a:srgbClr val="C00000"/>
                </a:solidFill>
                <a:cs typeface="David" pitchFamily="34" charset="-79"/>
              </a:rPr>
              <a:t>, обращенные к мировым </a:t>
            </a:r>
            <a:r>
              <a:rPr lang="ru-RU" sz="4000" dirty="0" smtClean="0">
                <a:solidFill>
                  <a:srgbClr val="C00000"/>
                </a:solidFill>
                <a:cs typeface="David" pitchFamily="34" charset="-79"/>
              </a:rPr>
              <a:t>лидерам.</a:t>
            </a:r>
            <a:endParaRPr lang="ru-RU" sz="4000" dirty="0">
              <a:solidFill>
                <a:srgbClr val="C00000"/>
              </a:solidFill>
              <a:cs typeface="David" pitchFamily="34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гражданская война в Ливане ливанская война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30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57400" y="76200"/>
            <a:ext cx="54572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Gabriola" pitchFamily="82" charset="0"/>
              </a:rPr>
              <a:t>История создания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1164135"/>
            <a:ext cx="8763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Память, ставшая датой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</a:rPr>
              <a:t>19 августа 1982 года Генеральная Ассамблея ООН, потрясенная большим числом невинных детей — жертв военной агрессии в Ливане и Палестине, приняла резолюцию № </a:t>
            </a:r>
            <a:r>
              <a:rPr lang="ru-RU" sz="2800" b="1" dirty="0" smtClean="0">
                <a:solidFill>
                  <a:schemeClr val="bg1"/>
                </a:solidFill>
              </a:rPr>
              <a:t>ES-7/8.</a:t>
            </a:r>
            <a:endParaRPr lang="ru-RU" sz="2800" b="1" dirty="0">
              <a:solidFill>
                <a:schemeClr val="bg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</a:rPr>
              <a:t>Поводом послужила трагедия 4 июня 1982 года — первый авианалет на Бейрут и другие населенные пункты Ливана, унесший жизни множества </a:t>
            </a:r>
            <a:r>
              <a:rPr lang="ru-RU" sz="2800" b="1" dirty="0" smtClean="0">
                <a:solidFill>
                  <a:schemeClr val="bg1"/>
                </a:solidFill>
              </a:rPr>
              <a:t>детей.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С </a:t>
            </a:r>
            <a:r>
              <a:rPr lang="ru-RU" sz="2800" b="1" dirty="0">
                <a:solidFill>
                  <a:schemeClr val="bg1"/>
                </a:solidFill>
              </a:rPr>
              <a:t>тех пор 4 июня ежегодно напоминает миру о хрупкости детских жизней перед лицом </a:t>
            </a:r>
            <a:r>
              <a:rPr lang="ru-RU" sz="2800" b="1" dirty="0" smtClean="0">
                <a:solidFill>
                  <a:schemeClr val="bg1"/>
                </a:solidFill>
              </a:rPr>
              <a:t>войны.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6200" y="-98278"/>
            <a:ext cx="9296400" cy="70104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86000" y="17021"/>
            <a:ext cx="49712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Gabriola" pitchFamily="82" charset="0"/>
              </a:rPr>
              <a:t>Почему мы помним</a:t>
            </a:r>
            <a:endParaRPr lang="ru-RU" sz="6000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143000"/>
            <a:ext cx="88392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    </a:t>
            </a:r>
            <a:r>
              <a:rPr lang="ru-RU" sz="2500" b="1" dirty="0" smtClean="0">
                <a:solidFill>
                  <a:schemeClr val="bg1"/>
                </a:solidFill>
              </a:rPr>
              <a:t>Этот </a:t>
            </a:r>
            <a:r>
              <a:rPr lang="ru-RU" sz="2500" b="1" dirty="0">
                <a:solidFill>
                  <a:schemeClr val="bg1"/>
                </a:solidFill>
              </a:rPr>
              <a:t>день учрежден не как праздник, а как день скорби, памяти и общей </a:t>
            </a:r>
            <a:r>
              <a:rPr lang="ru-RU" sz="2500" b="1" dirty="0" smtClean="0">
                <a:solidFill>
                  <a:schemeClr val="bg1"/>
                </a:solidFill>
              </a:rPr>
              <a:t>ответственности.</a:t>
            </a:r>
          </a:p>
          <a:p>
            <a:pPr algn="just"/>
            <a:r>
              <a:rPr lang="ru-RU" sz="2500" b="1" dirty="0" smtClean="0">
                <a:solidFill>
                  <a:schemeClr val="bg1"/>
                </a:solidFill>
              </a:rPr>
              <a:t>    Его </a:t>
            </a:r>
            <a:r>
              <a:rPr lang="ru-RU" sz="2500" b="1" dirty="0">
                <a:solidFill>
                  <a:schemeClr val="bg1"/>
                </a:solidFill>
              </a:rPr>
              <a:t>цели: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500" b="1" dirty="0">
                <a:solidFill>
                  <a:schemeClr val="bg1"/>
                </a:solidFill>
              </a:rPr>
              <a:t>Признать страдания детей, ставших жертвами физического, психического и эмоционального насилия во всем </a:t>
            </a:r>
            <a:r>
              <a:rPr lang="ru-RU" sz="2500" b="1" dirty="0" smtClean="0">
                <a:solidFill>
                  <a:schemeClr val="bg1"/>
                </a:solidFill>
              </a:rPr>
              <a:t>мире.</a:t>
            </a:r>
            <a:endParaRPr lang="ru-RU" sz="2500" b="1" dirty="0">
              <a:solidFill>
                <a:schemeClr val="bg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500" b="1" dirty="0">
                <a:solidFill>
                  <a:schemeClr val="bg1"/>
                </a:solidFill>
              </a:rPr>
              <a:t>Подтвердить приверженность ООН и мирового сообщества защите прав детей на основе Конвенции о правах </a:t>
            </a:r>
            <a:r>
              <a:rPr lang="ru-RU" sz="2500" b="1" dirty="0" smtClean="0">
                <a:solidFill>
                  <a:schemeClr val="bg1"/>
                </a:solidFill>
              </a:rPr>
              <a:t>ребенка.</a:t>
            </a:r>
            <a:endParaRPr lang="ru-RU" sz="2500" b="1" dirty="0">
              <a:solidFill>
                <a:schemeClr val="bg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500" b="1" dirty="0">
                <a:solidFill>
                  <a:schemeClr val="bg1"/>
                </a:solidFill>
              </a:rPr>
              <a:t>Напомнить: дети не должны быть мишенями; нападения на школы и больницы </a:t>
            </a:r>
            <a:r>
              <a:rPr lang="ru-RU" sz="2500" b="1" dirty="0" smtClean="0">
                <a:solidFill>
                  <a:schemeClr val="bg1"/>
                </a:solidFill>
              </a:rPr>
              <a:t>недопустимы.</a:t>
            </a:r>
            <a:endParaRPr lang="ru-RU" sz="2500" b="1" dirty="0">
              <a:solidFill>
                <a:schemeClr val="bg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500" b="1" dirty="0">
                <a:solidFill>
                  <a:schemeClr val="bg1"/>
                </a:solidFill>
              </a:rPr>
              <a:t>Привлечь внимание к работе организаций, помогающих детям в зонах конфликтов: ООН, ЮНИСЕФ, Красный Крест и </a:t>
            </a:r>
            <a:r>
              <a:rPr lang="ru-RU" sz="2500" b="1" dirty="0" smtClean="0">
                <a:solidFill>
                  <a:schemeClr val="bg1"/>
                </a:solidFill>
              </a:rPr>
              <a:t>другие.</a:t>
            </a:r>
            <a:endParaRPr lang="ru-RU" sz="2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hield men hi-res stock photography and images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0"/>
          <a:stretch/>
        </p:blipFill>
        <p:spPr bwMode="auto">
          <a:xfrm>
            <a:off x="37744" y="0"/>
            <a:ext cx="9106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2400" y="-76200"/>
            <a:ext cx="89916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400" b="1" dirty="0">
                <a:solidFill>
                  <a:srgbClr val="FF0000"/>
                </a:solidFill>
                <a:latin typeface="Gabriola" pitchFamily="82" charset="0"/>
              </a:rPr>
              <a:t>Дети под защитой международного права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7978" y="1269528"/>
            <a:ext cx="8763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Правила, которые должны соблюдаться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Международное гуманитарное право обязывает все стороны конфликтов соблюдать четкие ограничения ведения войны и защищать гражданское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население.</a:t>
            </a:r>
            <a:endParaRPr lang="ru-RU" sz="2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В соответствии с ним дети пользуются особым уважением и защитой со стороны воюющих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сторон.</a:t>
            </a:r>
            <a:endParaRPr lang="ru-RU" sz="2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Женевские конвенции 1949 года (ратифицированы почти всеми странами) запрещают нападения на гражданскую инфраструктуру: больницы, школы, места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богослужения.</a:t>
            </a:r>
            <a:endParaRPr lang="ru-RU" sz="2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Конвенция о правах ребенка — самый быстро и широко ратифицированный договор о правах человека в истории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ООН.</a:t>
            </a:r>
            <a:endParaRPr lang="ru-RU" sz="2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Нарушения этих правил квалифицируются как военные преступления, за которые предусмотрена ответственность, в том числе в Международном уголовном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суде.</a:t>
            </a:r>
            <a:endParaRPr lang="ru-RU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0"/>
            <a:ext cx="9144000" cy="67330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62000" y="76200"/>
            <a:ext cx="79656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Gabriola" pitchFamily="82" charset="0"/>
              </a:rPr>
              <a:t>Глобальный масштаб трагедии</a:t>
            </a:r>
            <a:endParaRPr lang="ru-RU" sz="6000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2723" y="1113940"/>
            <a:ext cx="87437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Каждый день где‑то в мире от войны страдают дети</a:t>
            </a:r>
          </a:p>
          <a:p>
            <a:pPr algn="just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В 2024 году зафиксировано наибольшее число серьезных нарушений прав детей за всю историю наблюдений, и тревожные тенденции сохранились в 2025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году.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В 2025 году дети в зонах конфликтов — в ДРК, Газе, Гаити, Мьянме, Нигерии, Сомали, Судане и Украине — стали жертвами ужасающих нарушений, задокументированных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ООН.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Число жертв среди гражданского населения в мире в результате вооруженных конфликтов значительно превышает 100 000 человек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ежегодно.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За каждым числом — судьба ребенка, мечтавшего о мире и счастливом детстве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b="3903"/>
          <a:stretch/>
        </p:blipFill>
        <p:spPr>
          <a:xfrm>
            <a:off x="0" y="4571"/>
            <a:ext cx="9143999" cy="67772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23858" y="-152400"/>
            <a:ext cx="48670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Gabriola" pitchFamily="82" charset="0"/>
              </a:rPr>
              <a:t>Трагедия в цифрах</a:t>
            </a:r>
            <a:r>
              <a:rPr lang="ru-RU" b="1" dirty="0"/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914400"/>
            <a:ext cx="86868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>
                <a:solidFill>
                  <a:schemeClr val="accent5">
                    <a:lumMod val="50000"/>
                  </a:schemeClr>
                </a:solidFill>
              </a:rPr>
              <a:t>Страшная статистика, которую нельзя игнорировать</a:t>
            </a:r>
          </a:p>
          <a:p>
            <a:pPr algn="just"/>
            <a:r>
              <a:rPr lang="ru-RU" sz="2500" b="1" dirty="0">
                <a:solidFill>
                  <a:schemeClr val="accent5">
                    <a:lumMod val="50000"/>
                  </a:schemeClr>
                </a:solidFill>
              </a:rPr>
              <a:t>Украина: с начала полномасштабной войны по официальным данным 699 детей погибли, 2457 ранены, всего более 3156 детей стали жертвами военной </a:t>
            </a: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</a:rPr>
              <a:t>агрессии. </a:t>
            </a: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</a:rPr>
              <a:t>В 2025 году количество погибших мирных жителей выросло на 70% по сравнению с 2023 </a:t>
            </a: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</a:rPr>
              <a:t>годом.</a:t>
            </a:r>
            <a:endParaRPr lang="ru-RU" sz="25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500" b="1" dirty="0">
                <a:solidFill>
                  <a:schemeClr val="accent5">
                    <a:lumMod val="50000"/>
                  </a:schemeClr>
                </a:solidFill>
              </a:rPr>
              <a:t>Сектор Газа: более 64 000 детей убиты или ранены, 58 000 детей потеряли </a:t>
            </a: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</a:rPr>
              <a:t>родителей.</a:t>
            </a:r>
            <a:endParaRPr lang="ru-RU" sz="25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500" b="1" dirty="0">
                <a:solidFill>
                  <a:schemeClr val="accent5">
                    <a:lumMod val="50000"/>
                  </a:schemeClr>
                </a:solidFill>
              </a:rPr>
              <a:t>ДРК (Демократическая Республика Конго): более 35 000 случаев сексуального насилия в отношении детей за 9 месяцев 2025 </a:t>
            </a: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</a:rPr>
              <a:t>года.</a:t>
            </a:r>
            <a:endParaRPr lang="ru-RU" sz="25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500" b="1" dirty="0">
                <a:solidFill>
                  <a:schemeClr val="accent5">
                    <a:lumMod val="50000"/>
                  </a:schemeClr>
                </a:solidFill>
              </a:rPr>
              <a:t>Судан: более половины детей в отдельных районах страдают от острого недоедания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" y="143253"/>
            <a:ext cx="9139428" cy="66385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400" y="78250"/>
            <a:ext cx="8987028" cy="1233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</a:pPr>
            <a:r>
              <a:rPr lang="ru-RU" sz="6000" b="1" dirty="0">
                <a:solidFill>
                  <a:srgbClr val="FF0000"/>
                </a:solidFill>
                <a:latin typeface="Gabriola" pitchFamily="82" charset="0"/>
              </a:rPr>
              <a:t>Международные организации спасают детей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0174" y="1303375"/>
            <a:ext cx="88392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algn="just"/>
            <a:r>
              <a:rPr lang="ru-RU" sz="2500" b="1" dirty="0">
                <a:solidFill>
                  <a:schemeClr val="accent5">
                    <a:lumMod val="50000"/>
                  </a:schemeClr>
                </a:solidFill>
              </a:rPr>
              <a:t>На передовой борьбы за жизнь и здоровье детей находятся: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</a:rPr>
              <a:t>ООН и ЮНИСЕФ — мониторинг нарушений, гуманитарная помощь, психосоциальная </a:t>
            </a: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</a:rPr>
              <a:t>поддержка.</a:t>
            </a:r>
            <a:endParaRPr lang="ru-RU" sz="25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</a:rPr>
              <a:t>Красный Крест / Красный Полумесяц — помощь пострадавшим, воссоединение семей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</a:rPr>
              <a:t>Специальный представитель Генерального секретаря ООН по вопросу о детях и вооруженных конфликтах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</a:rPr>
              <a:t>Ванесса Фрейзер, спецпредставитель ООН: </a:t>
            </a:r>
            <a:r>
              <a:rPr lang="ru-RU" sz="2500" b="1" i="1" dirty="0">
                <a:solidFill>
                  <a:srgbClr val="FF0000"/>
                </a:solidFill>
              </a:rPr>
              <a:t>«Защита детей в условиях конфликта — это не моральный выбор, а требование международного права»</a:t>
            </a:r>
            <a:endParaRPr lang="ru-RU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99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9" y="4572"/>
            <a:ext cx="9124188" cy="670712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371600" y="5996"/>
            <a:ext cx="6700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Gabriola" pitchFamily="82" charset="0"/>
              </a:rPr>
              <a:t>Символы дня и как помочь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33933" y="1021659"/>
            <a:ext cx="8686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>
                <a:solidFill>
                  <a:schemeClr val="accent5">
                    <a:lumMod val="50000"/>
                  </a:schemeClr>
                </a:solidFill>
              </a:rPr>
              <a:t>Наши действия — их надежда</a:t>
            </a:r>
          </a:p>
          <a:p>
            <a:pPr algn="just"/>
            <a:r>
              <a:rPr lang="ru-RU" sz="2300" b="1" dirty="0" smtClean="0">
                <a:solidFill>
                  <a:schemeClr val="accent5">
                    <a:lumMod val="50000"/>
                  </a:schemeClr>
                </a:solidFill>
              </a:rPr>
              <a:t>    Символы </a:t>
            </a: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</a:rPr>
              <a:t>Дня: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</a:rPr>
              <a:t>Белый голубь — всемирный символ мира, надежды и </a:t>
            </a:r>
            <a:r>
              <a:rPr lang="ru-RU" sz="2300" b="1" dirty="0" smtClean="0">
                <a:solidFill>
                  <a:schemeClr val="accent5">
                    <a:lumMod val="50000"/>
                  </a:schemeClr>
                </a:solidFill>
              </a:rPr>
              <a:t>добра.</a:t>
            </a:r>
            <a:endParaRPr lang="ru-RU" sz="23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</a:rPr>
              <a:t>Нарисованные детские ладони — символ объединения в борьбе против агрессии и </a:t>
            </a:r>
            <a:r>
              <a:rPr lang="ru-RU" sz="2300" b="1" dirty="0" smtClean="0">
                <a:solidFill>
                  <a:schemeClr val="accent5">
                    <a:lumMod val="50000"/>
                  </a:schemeClr>
                </a:solidFill>
              </a:rPr>
              <a:t>насилия.</a:t>
            </a:r>
          </a:p>
          <a:p>
            <a:pPr algn="ctr"/>
            <a:r>
              <a:rPr lang="ru-RU" sz="2300" b="1" i="1" dirty="0" smtClean="0">
                <a:solidFill>
                  <a:schemeClr val="accent5">
                    <a:lumMod val="50000"/>
                  </a:schemeClr>
                </a:solidFill>
              </a:rPr>
              <a:t>Что </a:t>
            </a:r>
            <a:r>
              <a:rPr lang="ru-RU" sz="2300" b="1" i="1" dirty="0">
                <a:solidFill>
                  <a:schemeClr val="accent5">
                    <a:lumMod val="50000"/>
                  </a:schemeClr>
                </a:solidFill>
              </a:rPr>
              <a:t>может сделать каждый из нас: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</a:rPr>
              <a:t>Не оставаться равнодушными — узнавать о ситуации, распространять проверенную </a:t>
            </a:r>
            <a:r>
              <a:rPr lang="ru-RU" sz="2300" b="1" dirty="0" smtClean="0">
                <a:solidFill>
                  <a:schemeClr val="accent5">
                    <a:lumMod val="50000"/>
                  </a:schemeClr>
                </a:solidFill>
              </a:rPr>
              <a:t>информацию.</a:t>
            </a:r>
            <a:endParaRPr lang="ru-RU" sz="23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</a:rPr>
              <a:t>Поддерживать организации помощи — даже небольшое пожертвование в фонды ООН, ЮНИСЕФ, Красный Крест спасает </a:t>
            </a:r>
            <a:r>
              <a:rPr lang="ru-RU" sz="2300" b="1" dirty="0" smtClean="0">
                <a:solidFill>
                  <a:schemeClr val="accent5">
                    <a:lumMod val="50000"/>
                  </a:schemeClr>
                </a:solidFill>
              </a:rPr>
              <a:t>жизни.</a:t>
            </a:r>
            <a:endParaRPr lang="ru-RU" sz="23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</a:rPr>
              <a:t>Говорить о проблеме с друзьями, в </a:t>
            </a:r>
            <a:r>
              <a:rPr lang="ru-RU" sz="2300" b="1" dirty="0" err="1">
                <a:solidFill>
                  <a:schemeClr val="accent5">
                    <a:lumMod val="50000"/>
                  </a:schemeClr>
                </a:solidFill>
              </a:rPr>
              <a:t>соцсетях</a:t>
            </a: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</a:rPr>
              <a:t>, на классных часах и уроках </a:t>
            </a:r>
            <a:r>
              <a:rPr lang="ru-RU" sz="2300" b="1" dirty="0" smtClean="0">
                <a:solidFill>
                  <a:schemeClr val="accent5">
                    <a:lumMod val="50000"/>
                  </a:schemeClr>
                </a:solidFill>
              </a:rPr>
              <a:t>мужества.</a:t>
            </a:r>
            <a:endParaRPr lang="ru-RU" sz="23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</a:rPr>
              <a:t>Требовать соблюдения международного права от лидеров </a:t>
            </a:r>
            <a:r>
              <a:rPr lang="ru-RU" sz="2300" b="1" dirty="0" smtClean="0">
                <a:solidFill>
                  <a:schemeClr val="accent5">
                    <a:lumMod val="50000"/>
                  </a:schemeClr>
                </a:solidFill>
              </a:rPr>
              <a:t>стран.</a:t>
            </a:r>
            <a:endParaRPr lang="ru-RU" sz="23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200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Абонемент</dc:creator>
  <cp:lastModifiedBy>Вадим</cp:lastModifiedBy>
  <cp:revision>17</cp:revision>
  <dcterms:created xsi:type="dcterms:W3CDTF">2026-06-01T13:33:02Z</dcterms:created>
  <dcterms:modified xsi:type="dcterms:W3CDTF">2026-06-01T17:24:49Z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SolidFramework v10.0.19910.1</vt:lpwstr>
  </property>
  <property fmtid="{D5CDD505-2E9C-101B-9397-08002B2CF9AE}" pid="3" name="Created">
    <vt:filetime>2019-06-05T00:00:00Z</vt:filetime>
  </property>
  <property fmtid="{D5CDD505-2E9C-101B-9397-08002B2CF9AE}" pid="4" name="Creator">
    <vt:lpwstr>Microsoft® PowerPoint® 2013</vt:lpwstr>
  </property>
  <property fmtid="{D5CDD505-2E9C-101B-9397-08002B2CF9AE}" pid="5" name="LastSaved">
    <vt:filetime>2026-06-01T00:00:00Z</vt:filetime>
  </property>
  <property fmtid="{D5CDD505-2E9C-101B-9397-08002B2CF9AE}" pid="6" name="Producer">
    <vt:lpwstr>Microsoft® PowerPoint® 2013</vt:lpwstr>
  </property>
</Properties>
</file>