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3" r:id="rId2"/>
    <p:sldId id="314" r:id="rId3"/>
    <p:sldId id="315" r:id="rId4"/>
    <p:sldId id="332" r:id="rId5"/>
    <p:sldId id="316" r:id="rId6"/>
    <p:sldId id="333" r:id="rId7"/>
    <p:sldId id="317" r:id="rId8"/>
    <p:sldId id="320" r:id="rId9"/>
    <p:sldId id="324" r:id="rId10"/>
    <p:sldId id="328" r:id="rId11"/>
    <p:sldId id="331" r:id="rId12"/>
    <p:sldId id="330" r:id="rId13"/>
    <p:sldId id="334" r:id="rId14"/>
    <p:sldId id="335" r:id="rId15"/>
    <p:sldId id="336" r:id="rId16"/>
    <p:sldId id="337" r:id="rId17"/>
    <p:sldId id="339" r:id="rId18"/>
    <p:sldId id="340" r:id="rId19"/>
    <p:sldId id="31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5" autoAdjust="0"/>
    <p:restoredTop sz="94660"/>
  </p:normalViewPr>
  <p:slideViewPr>
    <p:cSldViewPr>
      <p:cViewPr>
        <p:scale>
          <a:sx n="60" d="100"/>
          <a:sy n="60" d="100"/>
        </p:scale>
        <p:origin x="-1536"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5CE93F0-4FCB-4EC6-9BD1-33D68B32C5B8}" type="datetimeFigureOut">
              <a:rPr lang="ru-RU" smtClean="0"/>
              <a:pPr/>
              <a:t>05.09.2022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7D9C7D-D156-431B-BF86-3B83C4AF7A02}"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CE93F0-4FCB-4EC6-9BD1-33D68B32C5B8}" type="datetimeFigureOut">
              <a:rPr lang="ru-RU" smtClean="0"/>
              <a:pPr/>
              <a:t>05.09.2022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7D9C7D-D156-431B-BF86-3B83C4AF7A02}"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CE93F0-4FCB-4EC6-9BD1-33D68B32C5B8}" type="datetimeFigureOut">
              <a:rPr lang="ru-RU" smtClean="0"/>
              <a:pPr/>
              <a:t>05.09.2022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7D9C7D-D156-431B-BF86-3B83C4AF7A02}"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CE93F0-4FCB-4EC6-9BD1-33D68B32C5B8}" type="datetimeFigureOut">
              <a:rPr lang="ru-RU" smtClean="0"/>
              <a:pPr/>
              <a:t>05.09.2022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7D9C7D-D156-431B-BF86-3B83C4AF7A02}"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5CE93F0-4FCB-4EC6-9BD1-33D68B32C5B8}" type="datetimeFigureOut">
              <a:rPr lang="ru-RU" smtClean="0"/>
              <a:pPr/>
              <a:t>05.09.2022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7D9C7D-D156-431B-BF86-3B83C4AF7A02}"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5CE93F0-4FCB-4EC6-9BD1-33D68B32C5B8}" type="datetimeFigureOut">
              <a:rPr lang="ru-RU" smtClean="0"/>
              <a:pPr/>
              <a:t>05.09.2022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7D9C7D-D156-431B-BF86-3B83C4AF7A02}"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5CE93F0-4FCB-4EC6-9BD1-33D68B32C5B8}" type="datetimeFigureOut">
              <a:rPr lang="ru-RU" smtClean="0"/>
              <a:pPr/>
              <a:t>05.09.2022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F7D9C7D-D156-431B-BF86-3B83C4AF7A02}"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5CE93F0-4FCB-4EC6-9BD1-33D68B32C5B8}" type="datetimeFigureOut">
              <a:rPr lang="ru-RU" smtClean="0"/>
              <a:pPr/>
              <a:t>05.09.2022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7D9C7D-D156-431B-BF86-3B83C4AF7A02}"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CE93F0-4FCB-4EC6-9BD1-33D68B32C5B8}" type="datetimeFigureOut">
              <a:rPr lang="ru-RU" smtClean="0"/>
              <a:pPr/>
              <a:t>05.09.2022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7D9C7D-D156-431B-BF86-3B83C4AF7A02}"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CE93F0-4FCB-4EC6-9BD1-33D68B32C5B8}" type="datetimeFigureOut">
              <a:rPr lang="ru-RU" smtClean="0"/>
              <a:pPr/>
              <a:t>05.09.2022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7D9C7D-D156-431B-BF86-3B83C4AF7A02}"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CE93F0-4FCB-4EC6-9BD1-33D68B32C5B8}" type="datetimeFigureOut">
              <a:rPr lang="ru-RU" smtClean="0"/>
              <a:pPr/>
              <a:t>05.09.2022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7D9C7D-D156-431B-BF86-3B83C4AF7A02}"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E93F0-4FCB-4EC6-9BD1-33D68B32C5B8}" type="datetimeFigureOut">
              <a:rPr lang="ru-RU" smtClean="0"/>
              <a:pPr/>
              <a:t>05.09.2022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D9C7D-D156-431B-BF86-3B83C4AF7A0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Заголовок 1"/>
          <p:cNvSpPr>
            <a:spLocks noGrp="1"/>
          </p:cNvSpPr>
          <p:nvPr>
            <p:ph type="title"/>
          </p:nvPr>
        </p:nvSpPr>
        <p:spPr>
          <a:xfrm>
            <a:off x="457200" y="274638"/>
            <a:ext cx="8229600" cy="5098578"/>
          </a:xfrm>
        </p:spPr>
        <p:txBody>
          <a:bodyPr>
            <a:normAutofit/>
          </a:bodyPr>
          <a:lstStyle/>
          <a:p>
            <a:pPr algn="r"/>
            <a:r>
              <a:rPr lang="ru-RU" sz="3200" dirty="0" smtClean="0">
                <a:latin typeface="Times New Roman" pitchFamily="18" charset="0"/>
                <a:cs typeface="Times New Roman" pitchFamily="18" charset="0"/>
              </a:rPr>
              <a:t>«Язык – это история народа.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Язык – это путь цивилизации и культуры.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Поэтому-то изучение и сбережение русского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языка является не праздным занятием от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нечего делать, но насущной необходимостью»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Александр </a:t>
            </a:r>
            <a:r>
              <a:rPr lang="ru-RU" sz="3200" b="1" dirty="0" smtClean="0">
                <a:latin typeface="Times New Roman" pitchFamily="18" charset="0"/>
                <a:cs typeface="Times New Roman" pitchFamily="18" charset="0"/>
              </a:rPr>
              <a:t>Иванович Куприн</a:t>
            </a:r>
            <a:endParaRPr lang="ru-RU" sz="3200" dirty="0">
              <a:latin typeface="Times New Roman" pitchFamily="18" charset="0"/>
              <a:cs typeface="Times New Roman" pitchFamily="18" charset="0"/>
            </a:endParaRPr>
          </a:p>
        </p:txBody>
      </p:sp>
      <p:pic>
        <p:nvPicPr>
          <p:cNvPr id="2050" name="Picture 2" descr="D:\на жесткий\Рисунки для презентаций\анимашки книги\blesk_gostevyshka.gif"/>
          <p:cNvPicPr>
            <a:picLocks noChangeAspect="1" noChangeArrowheads="1" noCrop="1"/>
          </p:cNvPicPr>
          <p:nvPr/>
        </p:nvPicPr>
        <p:blipFill>
          <a:blip r:embed="rId3" cstate="print"/>
          <a:srcRect/>
          <a:stretch>
            <a:fillRect/>
          </a:stretch>
        </p:blipFill>
        <p:spPr bwMode="auto">
          <a:xfrm>
            <a:off x="467544" y="4365104"/>
            <a:ext cx="2514598" cy="181386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Заголовок 1"/>
          <p:cNvSpPr>
            <a:spLocks noGrp="1"/>
          </p:cNvSpPr>
          <p:nvPr>
            <p:ph type="ctrTitle"/>
          </p:nvPr>
        </p:nvSpPr>
        <p:spPr>
          <a:xfrm>
            <a:off x="685800" y="457201"/>
            <a:ext cx="7772400" cy="1600199"/>
          </a:xfrm>
        </p:spPr>
        <p:txBody>
          <a:bodyPr>
            <a:normAutofit fontScale="90000"/>
          </a:bodyPr>
          <a:lstStyle/>
          <a:p>
            <a:r>
              <a:rPr lang="ru-RU" sz="3600" dirty="0" smtClean="0">
                <a:latin typeface="Times New Roman" pitchFamily="18" charset="0"/>
                <a:cs typeface="Times New Roman" pitchFamily="18" charset="0"/>
              </a:rPr>
              <a:t>Проводимый День грамотности заставляет нас задуматься, что мы говорим и как мы говорим. </a:t>
            </a:r>
            <a:endParaRPr lang="ru-RU" sz="36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899592" y="2564904"/>
            <a:ext cx="7696200" cy="3733800"/>
          </a:xfrm>
        </p:spPr>
        <p:txBody>
          <a:bodyPr>
            <a:normAutofit/>
          </a:bodyPr>
          <a:lstStyle/>
          <a:p>
            <a:r>
              <a:rPr lang="ru-RU" sz="2800" dirty="0" smtClean="0">
                <a:solidFill>
                  <a:schemeClr val="tx1"/>
                </a:solidFill>
                <a:latin typeface="Times New Roman" pitchFamily="18" charset="0"/>
                <a:cs typeface="Times New Roman" pitchFamily="18" charset="0"/>
              </a:rPr>
              <a:t>Особенно это касается молодежи, которая «живёт» на </a:t>
            </a:r>
            <a:r>
              <a:rPr lang="ru-RU" sz="2800" dirty="0" err="1" smtClean="0">
                <a:solidFill>
                  <a:schemeClr val="tx1"/>
                </a:solidFill>
                <a:latin typeface="Times New Roman" pitchFamily="18" charset="0"/>
                <a:cs typeface="Times New Roman" pitchFamily="18" charset="0"/>
              </a:rPr>
              <a:t>эсэмэсках</a:t>
            </a:r>
            <a:r>
              <a:rPr lang="ru-RU" sz="2800" dirty="0" smtClean="0">
                <a:solidFill>
                  <a:schemeClr val="tx1"/>
                </a:solidFill>
                <a:latin typeface="Times New Roman" pitchFamily="18" charset="0"/>
                <a:cs typeface="Times New Roman" pitchFamily="18" charset="0"/>
              </a:rPr>
              <a:t>, в «Контактах», «Одноклассниках» и других социальных сетях. Мы же скоро разучимся разговаривать.  </a:t>
            </a:r>
          </a:p>
          <a:p>
            <a:endParaRPr lang="ru-RU" sz="2400" dirty="0" smtClean="0">
              <a:solidFill>
                <a:schemeClr val="tx1"/>
              </a:solidFill>
            </a:endParaRPr>
          </a:p>
          <a:p>
            <a:endParaRPr lang="ru-RU" sz="2400" dirty="0" smtClean="0">
              <a:solidFill>
                <a:schemeClr val="tx1"/>
              </a:solidFill>
            </a:endParaRPr>
          </a:p>
          <a:p>
            <a:endParaRPr lang="ru-RU" sz="2400" dirty="0">
              <a:solidFill>
                <a:schemeClr val="tx1"/>
              </a:solidFill>
            </a:endParaRPr>
          </a:p>
        </p:txBody>
      </p:sp>
      <p:pic>
        <p:nvPicPr>
          <p:cNvPr id="9218" name="Picture 2" descr="D:\на жесткий\Рисунки для презентаций\shkolnye_kartinki_76.gif"/>
          <p:cNvPicPr>
            <a:picLocks noChangeAspect="1" noChangeArrowheads="1" noCrop="1"/>
          </p:cNvPicPr>
          <p:nvPr/>
        </p:nvPicPr>
        <p:blipFill>
          <a:blip r:embed="rId3" cstate="print"/>
          <a:srcRect/>
          <a:stretch>
            <a:fillRect/>
          </a:stretch>
        </p:blipFill>
        <p:spPr bwMode="auto">
          <a:xfrm>
            <a:off x="2438401" y="4343400"/>
            <a:ext cx="3810000" cy="228599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Заголовок 1"/>
          <p:cNvSpPr>
            <a:spLocks noGrp="1"/>
          </p:cNvSpPr>
          <p:nvPr>
            <p:ph type="title"/>
          </p:nvPr>
        </p:nvSpPr>
        <p:spPr>
          <a:xfrm>
            <a:off x="457200" y="274638"/>
            <a:ext cx="8229600" cy="6126162"/>
          </a:xfrm>
        </p:spPr>
        <p:txBody>
          <a:bodyPr>
            <a:normAutofit fontScale="90000"/>
          </a:bodyPr>
          <a:lstStyle/>
          <a:p>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Традиции праздника </a:t>
            </a:r>
            <a:br>
              <a:rPr lang="ru-RU" sz="3600" b="1" dirty="0" smtClean="0">
                <a:solidFill>
                  <a:srgbClr val="FF0000"/>
                </a:solidFill>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День грамотности в России имеет интересную традицию. На протяжении уже нескольких лет каждый желающий, давно окончивший обучение, может освежить свои знания путем написания проверочных диктантов, либо пройти тестирование на проверку своих знаний по разным дисциплинам.</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В городских библиотеках традиционно в этот день проводятся мастер-классы и конференции. Организовываются свободные чтения, конкурсы рисунков, эссе, стихов с вручением дипломов и памятных подарков.</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Волонтеры посещают дома престарелых, детские больницы, организовывая обучающие курсы, чтение классиков вслух, небольшие постановки.</a:t>
            </a:r>
            <a:br>
              <a:rPr lang="ru-RU" sz="2700" dirty="0" smtClean="0">
                <a:latin typeface="Times New Roman" pitchFamily="18" charset="0"/>
                <a:cs typeface="Times New Roman" pitchFamily="18" charset="0"/>
              </a:rPr>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Заголовок 1"/>
          <p:cNvSpPr>
            <a:spLocks noGrp="1"/>
          </p:cNvSpPr>
          <p:nvPr>
            <p:ph type="ctrTitle"/>
          </p:nvPr>
        </p:nvSpPr>
        <p:spPr>
          <a:xfrm>
            <a:off x="685800" y="457201"/>
            <a:ext cx="7772400" cy="990599"/>
          </a:xfrm>
        </p:spPr>
        <p:txBody>
          <a:bodyPr>
            <a:noAutofit/>
          </a:bodyPr>
          <a:lstStyle/>
          <a:p>
            <a:r>
              <a:rPr lang="ru-RU" sz="3200" b="1" dirty="0" smtClean="0">
                <a:solidFill>
                  <a:srgbClr val="FF0000"/>
                </a:solidFill>
                <a:latin typeface="Times New Roman" pitchFamily="18" charset="0"/>
                <a:cs typeface="Times New Roman" pitchFamily="18" charset="0"/>
              </a:rPr>
              <a:t>Интересные факты</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endParaRPr lang="ru-RU" sz="32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09600" y="1524000"/>
            <a:ext cx="7924800" cy="4876800"/>
          </a:xfrm>
        </p:spPr>
        <p:txBody>
          <a:bodyPr>
            <a:normAutofit fontScale="85000" lnSpcReduction="20000"/>
          </a:bodyPr>
          <a:lstStyle/>
          <a:p>
            <a:r>
              <a:rPr lang="ru-RU" sz="3300" dirty="0" smtClean="0">
                <a:solidFill>
                  <a:schemeClr val="tx1">
                    <a:lumMod val="95000"/>
                    <a:lumOff val="5000"/>
                  </a:schemeClr>
                </a:solidFill>
                <a:latin typeface="Times New Roman" pitchFamily="18" charset="0"/>
                <a:cs typeface="Times New Roman" pitchFamily="18" charset="0"/>
              </a:rPr>
              <a:t>В 1989 году в Республике Корея была учреждена награда короля </a:t>
            </a:r>
            <a:r>
              <a:rPr lang="ru-RU" sz="3300" dirty="0" err="1" smtClean="0">
                <a:solidFill>
                  <a:schemeClr val="tx1">
                    <a:lumMod val="95000"/>
                    <a:lumOff val="5000"/>
                  </a:schemeClr>
                </a:solidFill>
                <a:latin typeface="Times New Roman" pitchFamily="18" charset="0"/>
                <a:cs typeface="Times New Roman" pitchFamily="18" charset="0"/>
              </a:rPr>
              <a:t>Сечжона</a:t>
            </a:r>
            <a:r>
              <a:rPr lang="ru-RU" sz="3300" dirty="0" smtClean="0">
                <a:solidFill>
                  <a:schemeClr val="tx1">
                    <a:lumMod val="95000"/>
                    <a:lumOff val="5000"/>
                  </a:schemeClr>
                </a:solidFill>
                <a:latin typeface="Times New Roman" pitchFamily="18" charset="0"/>
                <a:cs typeface="Times New Roman" pitchFamily="18" charset="0"/>
              </a:rPr>
              <a:t> за работу в этой области. Лауреатам вручается премия в размере 20 тысяч долларов США.</a:t>
            </a:r>
          </a:p>
          <a:p>
            <a:r>
              <a:rPr lang="ru-RU" sz="3300" dirty="0" smtClean="0">
                <a:solidFill>
                  <a:schemeClr val="tx1">
                    <a:lumMod val="95000"/>
                    <a:lumOff val="5000"/>
                  </a:schemeClr>
                </a:solidFill>
                <a:latin typeface="Times New Roman" pitchFamily="18" charset="0"/>
                <a:cs typeface="Times New Roman" pitchFamily="18" charset="0"/>
              </a:rPr>
              <a:t>Мировая статистика показала, что больший процент неграмотных (37% взрослых) проживает в Индии.</a:t>
            </a:r>
          </a:p>
          <a:p>
            <a:r>
              <a:rPr lang="ru-RU" sz="3300" dirty="0" smtClean="0">
                <a:solidFill>
                  <a:schemeClr val="tx1">
                    <a:lumMod val="95000"/>
                    <a:lumOff val="5000"/>
                  </a:schemeClr>
                </a:solidFill>
                <a:latin typeface="Times New Roman" pitchFamily="18" charset="0"/>
                <a:cs typeface="Times New Roman" pitchFamily="18" charset="0"/>
              </a:rPr>
              <a:t>Перепись населения 2010 г. показала, что в России основное общее и высшее образование имеют 91% жителей страны, из них 60% с профессиональным образованием. Таким образом, количество неграмотных уменьшилось почти в 2 раза в сравнении с 2002 годом.</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Прямоугольник 1"/>
          <p:cNvSpPr/>
          <p:nvPr/>
        </p:nvSpPr>
        <p:spPr>
          <a:xfrm>
            <a:off x="699958" y="3329052"/>
            <a:ext cx="3933962" cy="369332"/>
          </a:xfrm>
          <a:prstGeom prst="rect">
            <a:avLst/>
          </a:prstGeom>
          <a:ln w="19050">
            <a:solidFill>
              <a:srgbClr val="0070C0"/>
            </a:solidFill>
          </a:ln>
        </p:spPr>
        <p:txBody>
          <a:bodyPr wrap="none">
            <a:spAutoFit/>
          </a:bodyPr>
          <a:lstStyle/>
          <a:p>
            <a:r>
              <a:rPr lang="ru-RU" dirty="0">
                <a:latin typeface="Times New Roman" pitchFamily="18" charset="0"/>
                <a:cs typeface="Times New Roman" pitchFamily="18" charset="0"/>
              </a:rPr>
              <a:t>Кто грамоте горазд, тому не </a:t>
            </a:r>
            <a:r>
              <a:rPr lang="ru-RU" dirty="0" smtClean="0">
                <a:latin typeface="Times New Roman" pitchFamily="18" charset="0"/>
                <a:cs typeface="Times New Roman" pitchFamily="18" charset="0"/>
              </a:rPr>
              <a:t>пропасть.</a:t>
            </a:r>
            <a:endParaRPr lang="ru-RU" dirty="0">
              <a:latin typeface="Times New Roman" pitchFamily="18" charset="0"/>
              <a:cs typeface="Times New Roman" pitchFamily="18" charset="0"/>
            </a:endParaRPr>
          </a:p>
        </p:txBody>
      </p:sp>
      <p:sp>
        <p:nvSpPr>
          <p:cNvPr id="3" name="Прямоугольник 2"/>
          <p:cNvSpPr/>
          <p:nvPr/>
        </p:nvSpPr>
        <p:spPr>
          <a:xfrm>
            <a:off x="5933701" y="4340888"/>
            <a:ext cx="2479781" cy="369332"/>
          </a:xfrm>
          <a:prstGeom prst="rect">
            <a:avLst/>
          </a:prstGeom>
          <a:ln w="19050">
            <a:solidFill>
              <a:srgbClr val="0070C0"/>
            </a:solidFill>
          </a:ln>
        </p:spPr>
        <p:txBody>
          <a:bodyPr wrap="none">
            <a:spAutoFit/>
          </a:bodyPr>
          <a:lstStyle/>
          <a:p>
            <a:pPr lvl="0"/>
            <a:r>
              <a:rPr lang="ru-RU" dirty="0">
                <a:latin typeface="Times New Roman" pitchFamily="18" charset="0"/>
                <a:cs typeface="Times New Roman" pitchFamily="18" charset="0"/>
              </a:rPr>
              <a:t>Не пером пишут, умом.</a:t>
            </a:r>
          </a:p>
        </p:txBody>
      </p:sp>
      <p:sp>
        <p:nvSpPr>
          <p:cNvPr id="4" name="Прямоугольник 3"/>
          <p:cNvSpPr/>
          <p:nvPr/>
        </p:nvSpPr>
        <p:spPr>
          <a:xfrm>
            <a:off x="699958" y="4180542"/>
            <a:ext cx="4592796" cy="369332"/>
          </a:xfrm>
          <a:prstGeom prst="rect">
            <a:avLst/>
          </a:prstGeom>
          <a:ln w="19050">
            <a:solidFill>
              <a:srgbClr val="0070C0"/>
            </a:solidFill>
          </a:ln>
        </p:spPr>
        <p:txBody>
          <a:bodyPr wrap="none">
            <a:spAutoFit/>
          </a:bodyPr>
          <a:lstStyle/>
          <a:p>
            <a:r>
              <a:rPr lang="ru-RU" dirty="0">
                <a:latin typeface="Times New Roman" pitchFamily="18" charset="0"/>
                <a:cs typeface="Times New Roman" pitchFamily="18" charset="0"/>
              </a:rPr>
              <a:t>Грамоте учиться всегда (вперед) </a:t>
            </a:r>
            <a:r>
              <a:rPr lang="ru-RU" dirty="0" smtClean="0">
                <a:latin typeface="Times New Roman" pitchFamily="18" charset="0"/>
                <a:cs typeface="Times New Roman" pitchFamily="18" charset="0"/>
              </a:rPr>
              <a:t>пригодится.</a:t>
            </a:r>
            <a:endParaRPr lang="ru-RU" dirty="0">
              <a:latin typeface="Times New Roman" pitchFamily="18" charset="0"/>
              <a:cs typeface="Times New Roman" pitchFamily="18" charset="0"/>
            </a:endParaRPr>
          </a:p>
        </p:txBody>
      </p:sp>
      <p:sp>
        <p:nvSpPr>
          <p:cNvPr id="5" name="Прямоугольник 4"/>
          <p:cNvSpPr/>
          <p:nvPr/>
        </p:nvSpPr>
        <p:spPr>
          <a:xfrm>
            <a:off x="5892220" y="5321705"/>
            <a:ext cx="2487091" cy="369332"/>
          </a:xfrm>
          <a:prstGeom prst="rect">
            <a:avLst/>
          </a:prstGeom>
          <a:ln w="19050">
            <a:solidFill>
              <a:srgbClr val="0070C0"/>
            </a:solidFill>
          </a:ln>
        </p:spPr>
        <p:txBody>
          <a:bodyPr wrap="none">
            <a:spAutoFit/>
          </a:bodyPr>
          <a:lstStyle/>
          <a:p>
            <a:r>
              <a:rPr lang="ru-RU" dirty="0">
                <a:latin typeface="Times New Roman" pitchFamily="18" charset="0"/>
                <a:cs typeface="Times New Roman" pitchFamily="18" charset="0"/>
              </a:rPr>
              <a:t>Грамота - второй язык. </a:t>
            </a:r>
          </a:p>
        </p:txBody>
      </p:sp>
      <p:sp>
        <p:nvSpPr>
          <p:cNvPr id="6" name="Прямоугольник 5"/>
          <p:cNvSpPr/>
          <p:nvPr/>
        </p:nvSpPr>
        <p:spPr>
          <a:xfrm>
            <a:off x="755576" y="5051166"/>
            <a:ext cx="4572000" cy="646331"/>
          </a:xfrm>
          <a:prstGeom prst="rect">
            <a:avLst/>
          </a:prstGeom>
          <a:ln w="19050">
            <a:solidFill>
              <a:srgbClr val="0070C0"/>
            </a:solidFill>
          </a:ln>
        </p:spPr>
        <p:txBody>
          <a:bodyPr>
            <a:spAutoFit/>
          </a:bodyPr>
          <a:lstStyle/>
          <a:p>
            <a:r>
              <a:rPr lang="ru-RU" dirty="0">
                <a:latin typeface="Times New Roman" pitchFamily="18" charset="0"/>
                <a:cs typeface="Times New Roman" pitchFamily="18" charset="0"/>
              </a:rPr>
              <a:t>Не тот грамотен, кто читать умеет, а тот, кто слушает да разумеет.</a:t>
            </a:r>
          </a:p>
        </p:txBody>
      </p:sp>
      <p:sp>
        <p:nvSpPr>
          <p:cNvPr id="7" name="Прямоугольник 6"/>
          <p:cNvSpPr/>
          <p:nvPr/>
        </p:nvSpPr>
        <p:spPr>
          <a:xfrm>
            <a:off x="755576" y="1772816"/>
            <a:ext cx="3032690" cy="369332"/>
          </a:xfrm>
          <a:prstGeom prst="rect">
            <a:avLst/>
          </a:prstGeom>
          <a:ln w="19050">
            <a:solidFill>
              <a:srgbClr val="0070C0"/>
            </a:solidFill>
          </a:ln>
        </p:spPr>
        <p:txBody>
          <a:bodyPr wrap="none">
            <a:spAutoFit/>
          </a:bodyPr>
          <a:lstStyle/>
          <a:p>
            <a:r>
              <a:rPr lang="ru-RU" dirty="0">
                <a:latin typeface="Times New Roman" pitchFamily="18" charset="0"/>
                <a:cs typeface="Times New Roman" pitchFamily="18" charset="0"/>
              </a:rPr>
              <a:t>Без грамоты, как в потемках.</a:t>
            </a:r>
          </a:p>
        </p:txBody>
      </p:sp>
      <p:sp>
        <p:nvSpPr>
          <p:cNvPr id="8" name="TextBox 7"/>
          <p:cNvSpPr txBox="1"/>
          <p:nvPr/>
        </p:nvSpPr>
        <p:spPr>
          <a:xfrm>
            <a:off x="699958" y="2561325"/>
            <a:ext cx="3906262" cy="369332"/>
          </a:xfrm>
          <a:prstGeom prst="rect">
            <a:avLst/>
          </a:prstGeom>
          <a:noFill/>
          <a:ln w="19050">
            <a:solidFill>
              <a:srgbClr val="0070C0"/>
            </a:solidFill>
          </a:ln>
        </p:spPr>
        <p:txBody>
          <a:bodyPr wrap="none" rtlCol="0">
            <a:spAutoFit/>
          </a:bodyPr>
          <a:lstStyle/>
          <a:p>
            <a:r>
              <a:rPr lang="ru-RU" dirty="0" smtClean="0">
                <a:latin typeface="Times New Roman" pitchFamily="18" charset="0"/>
                <a:cs typeface="Times New Roman" pitchFamily="18" charset="0"/>
              </a:rPr>
              <a:t>Неграмотный – значит некультурный</a:t>
            </a:r>
            <a:r>
              <a:rPr lang="ru-RU" dirty="0" smtClean="0"/>
              <a:t>.</a:t>
            </a:r>
            <a:endParaRPr lang="ru-RU" dirty="0"/>
          </a:p>
        </p:txBody>
      </p:sp>
      <p:sp>
        <p:nvSpPr>
          <p:cNvPr id="9" name="TextBox 8"/>
          <p:cNvSpPr txBox="1"/>
          <p:nvPr/>
        </p:nvSpPr>
        <p:spPr>
          <a:xfrm>
            <a:off x="395537" y="404664"/>
            <a:ext cx="8208912" cy="1077218"/>
          </a:xfrm>
          <a:prstGeom prst="rect">
            <a:avLst/>
          </a:prstGeom>
          <a:noFill/>
        </p:spPr>
        <p:txBody>
          <a:bodyPr wrap="square" rtlCol="0">
            <a:spAutoFit/>
          </a:bodyPr>
          <a:lstStyle/>
          <a:p>
            <a:pPr algn="ctr"/>
            <a:r>
              <a:rPr lang="ru-RU" sz="3200" b="1" dirty="0" smtClean="0">
                <a:solidFill>
                  <a:srgbClr val="FF0000"/>
                </a:solidFill>
                <a:latin typeface="Times New Roman" pitchFamily="18" charset="0"/>
                <a:ea typeface="+mj-ea"/>
                <a:cs typeface="Times New Roman" pitchFamily="18" charset="0"/>
              </a:rPr>
              <a:t>Пословицы и поговорки о важности грамотности</a:t>
            </a:r>
            <a:endParaRPr lang="ru-RU"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0" name="Рисунок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12160" y="1628800"/>
            <a:ext cx="2016225" cy="2306894"/>
          </a:xfrm>
          <a:prstGeom prst="rect">
            <a:avLst/>
          </a:prstGeom>
        </p:spPr>
      </p:pic>
    </p:spTree>
    <p:extLst>
      <p:ext uri="{BB962C8B-B14F-4D97-AF65-F5344CB8AC3E}">
        <p14:creationId xmlns="" xmlns:p14="http://schemas.microsoft.com/office/powerpoint/2010/main" val="1250028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Прямоугольник 1"/>
          <p:cNvSpPr/>
          <p:nvPr/>
        </p:nvSpPr>
        <p:spPr>
          <a:xfrm>
            <a:off x="755576" y="332656"/>
            <a:ext cx="7776864" cy="4278094"/>
          </a:xfrm>
          <a:prstGeom prst="rect">
            <a:avLst/>
          </a:prstGeom>
        </p:spPr>
        <p:txBody>
          <a:bodyPr wrap="square">
            <a:spAutoFit/>
          </a:bodyPr>
          <a:lstStyle/>
          <a:p>
            <a:pPr algn="ctr"/>
            <a:r>
              <a:rPr lang="ru-RU" sz="2800" dirty="0" smtClean="0">
                <a:latin typeface="Times New Roman" pitchFamily="18" charset="0"/>
                <a:cs typeface="Times New Roman" pitchFamily="18" charset="0"/>
              </a:rPr>
              <a:t>Количество </a:t>
            </a:r>
            <a:r>
              <a:rPr lang="ru-RU" sz="2800" dirty="0">
                <a:latin typeface="Times New Roman" pitchFamily="18" charset="0"/>
                <a:cs typeface="Times New Roman" pitchFamily="18" charset="0"/>
              </a:rPr>
              <a:t>грамотных людей в </a:t>
            </a:r>
            <a:r>
              <a:rPr lang="ru-RU" sz="2800" dirty="0" smtClean="0">
                <a:latin typeface="Times New Roman" pitchFamily="18" charset="0"/>
                <a:cs typeface="Times New Roman" pitchFamily="18" charset="0"/>
              </a:rPr>
              <a:t>мире </a:t>
            </a:r>
            <a:r>
              <a:rPr lang="ru-RU" sz="3200" b="1" dirty="0" smtClean="0">
                <a:latin typeface="Times New Roman" pitchFamily="18" charset="0"/>
                <a:cs typeface="Times New Roman" pitchFamily="18" charset="0"/>
              </a:rPr>
              <a:t>4</a:t>
            </a:r>
            <a:r>
              <a:rPr lang="ru-RU" sz="2800" dirty="0" smtClean="0">
                <a:latin typeface="Times New Roman" pitchFamily="18" charset="0"/>
                <a:cs typeface="Times New Roman" pitchFamily="18" charset="0"/>
              </a:rPr>
              <a:t> миллиарда.</a:t>
            </a:r>
            <a:endParaRPr lang="ru-RU" sz="2800" b="1" dirty="0" smtClean="0">
              <a:latin typeface="Times New Roman" pitchFamily="18" charset="0"/>
              <a:cs typeface="Times New Roman" pitchFamily="18" charset="0"/>
            </a:endParaRPr>
          </a:p>
          <a:p>
            <a:pPr algn="ctr"/>
            <a:r>
              <a:rPr lang="ru-RU" sz="2800" dirty="0" smtClean="0">
                <a:latin typeface="Times New Roman" pitchFamily="18" charset="0"/>
                <a:cs typeface="Times New Roman" pitchFamily="18" charset="0"/>
              </a:rPr>
              <a:t>  Более </a:t>
            </a:r>
            <a:r>
              <a:rPr lang="ru-RU" sz="3200" b="1" dirty="0">
                <a:latin typeface="Times New Roman" pitchFamily="18" charset="0"/>
                <a:cs typeface="Times New Roman" pitchFamily="18" charset="0"/>
              </a:rPr>
              <a:t>860</a:t>
            </a:r>
            <a:r>
              <a:rPr lang="ru-RU" sz="2800" dirty="0">
                <a:latin typeface="Times New Roman" pitchFamily="18" charset="0"/>
                <a:cs typeface="Times New Roman" pitchFamily="18" charset="0"/>
              </a:rPr>
              <a:t> миллионов взрослых остаются </a:t>
            </a:r>
            <a:r>
              <a:rPr lang="ru-RU" sz="2800" dirty="0" smtClean="0">
                <a:latin typeface="Times New Roman" pitchFamily="18" charset="0"/>
                <a:cs typeface="Times New Roman" pitchFamily="18" charset="0"/>
              </a:rPr>
              <a:t>неграмотными</a:t>
            </a:r>
            <a:r>
              <a:rPr lang="ru-RU" sz="2800" dirty="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pPr algn="ct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А </a:t>
            </a:r>
            <a:r>
              <a:rPr lang="ru-RU" sz="2800" dirty="0">
                <a:latin typeface="Times New Roman" pitchFamily="18" charset="0"/>
                <a:cs typeface="Times New Roman" pitchFamily="18" charset="0"/>
              </a:rPr>
              <a:t>более </a:t>
            </a:r>
            <a:r>
              <a:rPr lang="ru-RU" sz="3200" b="1" dirty="0">
                <a:latin typeface="Times New Roman" pitchFamily="18" charset="0"/>
                <a:cs typeface="Times New Roman" pitchFamily="18" charset="0"/>
              </a:rPr>
              <a:t>100</a:t>
            </a:r>
            <a:r>
              <a:rPr lang="ru-RU" sz="2800" dirty="0">
                <a:latin typeface="Times New Roman" pitchFamily="18" charset="0"/>
                <a:cs typeface="Times New Roman" pitchFamily="18" charset="0"/>
              </a:rPr>
              <a:t> миллионов детей не ходят в </a:t>
            </a:r>
            <a:r>
              <a:rPr lang="ru-RU" sz="2800" dirty="0" smtClean="0">
                <a:latin typeface="Times New Roman" pitchFamily="18" charset="0"/>
                <a:cs typeface="Times New Roman" pitchFamily="18" charset="0"/>
              </a:rPr>
              <a:t>школу.</a:t>
            </a:r>
          </a:p>
          <a:p>
            <a:pPr algn="ctr"/>
            <a:r>
              <a:rPr lang="ru-RU" sz="2800" dirty="0" smtClean="0">
                <a:latin typeface="Times New Roman" pitchFamily="18" charset="0"/>
                <a:cs typeface="Times New Roman" pitchFamily="18" charset="0"/>
              </a:rPr>
              <a:t>  Менее </a:t>
            </a:r>
            <a:r>
              <a:rPr lang="ru-RU" sz="3200" b="1" dirty="0">
                <a:latin typeface="Times New Roman" pitchFamily="18" charset="0"/>
                <a:cs typeface="Times New Roman" pitchFamily="18" charset="0"/>
              </a:rPr>
              <a:t>50</a:t>
            </a:r>
            <a:r>
              <a:rPr lang="ru-RU" sz="2800" dirty="0">
                <a:latin typeface="Times New Roman" pitchFamily="18" charset="0"/>
                <a:cs typeface="Times New Roman" pitchFamily="18" charset="0"/>
              </a:rPr>
              <a:t> стран обеспечивают всеобщий доступ к начальному образованию.</a:t>
            </a:r>
          </a:p>
          <a:p>
            <a:pPr algn="ctr"/>
            <a:r>
              <a:rPr lang="ru-RU" sz="2800" dirty="0" smtClean="0">
                <a:latin typeface="Times New Roman" pitchFamily="18" charset="0"/>
                <a:cs typeface="Times New Roman" pitchFamily="18" charset="0"/>
              </a:rPr>
              <a:t>  Около </a:t>
            </a:r>
            <a:r>
              <a:rPr lang="ru-RU" sz="3200" b="1" dirty="0" smtClean="0">
                <a:latin typeface="Times New Roman" pitchFamily="18" charset="0"/>
                <a:cs typeface="Times New Roman" pitchFamily="18" charset="0"/>
              </a:rPr>
              <a:t>20% </a:t>
            </a:r>
            <a:r>
              <a:rPr lang="ru-RU" sz="2800" dirty="0">
                <a:latin typeface="Times New Roman" pitchFamily="18" charset="0"/>
                <a:cs typeface="Times New Roman" pitchFamily="18" charset="0"/>
              </a:rPr>
              <a:t>взрослого населения мира неграмотны</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4437112"/>
            <a:ext cx="2901950" cy="1944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868144" y="4365104"/>
            <a:ext cx="2661295" cy="1979104"/>
          </a:xfrm>
          <a:prstGeom prst="rect">
            <a:avLst/>
          </a:prstGeom>
        </p:spPr>
      </p:pic>
    </p:spTree>
    <p:extLst>
      <p:ext uri="{BB962C8B-B14F-4D97-AF65-F5344CB8AC3E}">
        <p14:creationId xmlns="" xmlns:p14="http://schemas.microsoft.com/office/powerpoint/2010/main" val="2182923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4" name="Прямоугольник 3"/>
          <p:cNvSpPr/>
          <p:nvPr/>
        </p:nvSpPr>
        <p:spPr>
          <a:xfrm>
            <a:off x="1043608" y="4005064"/>
            <a:ext cx="4122204" cy="1815882"/>
          </a:xfrm>
          <a:prstGeom prst="rect">
            <a:avLst/>
          </a:prstGeom>
        </p:spPr>
        <p:txBody>
          <a:bodyPr wrap="square">
            <a:spAutoFit/>
          </a:bodyPr>
          <a:lstStyle/>
          <a:p>
            <a:r>
              <a:rPr lang="ru-RU" sz="2800" i="1" dirty="0" smtClean="0">
                <a:latin typeface="Times New Roman" pitchFamily="18" charset="0"/>
                <a:cs typeface="Times New Roman" pitchFamily="18" charset="0"/>
              </a:rPr>
              <a:t>Полностью </a:t>
            </a:r>
            <a:r>
              <a:rPr lang="ru-RU" sz="2800" i="1" dirty="0">
                <a:latin typeface="Times New Roman" pitchFamily="18" charset="0"/>
                <a:cs typeface="Times New Roman" pitchFamily="18" charset="0"/>
              </a:rPr>
              <a:t>неграмотные проживают в Африке, частично в странах Азии и Латинской Америки</a:t>
            </a: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76446" y="1824143"/>
            <a:ext cx="3024336" cy="1851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260648"/>
            <a:ext cx="7957002" cy="1077218"/>
          </a:xfrm>
          <a:prstGeom prst="rect">
            <a:avLst/>
          </a:prstGeom>
          <a:noFill/>
        </p:spPr>
        <p:txBody>
          <a:bodyPr wrap="square" rtlCol="0">
            <a:spAutoFit/>
          </a:bodyPr>
          <a:lstStyle/>
          <a:p>
            <a:pPr algn="ctr"/>
            <a:r>
              <a:rPr lang="ru-RU" sz="3200" b="1" dirty="0" smtClean="0">
                <a:solidFill>
                  <a:srgbClr val="FF0000"/>
                </a:solidFill>
                <a:latin typeface="Times New Roman" pitchFamily="18" charset="0"/>
                <a:ea typeface="+mj-ea"/>
                <a:cs typeface="Times New Roman" pitchFamily="18" charset="0"/>
              </a:rPr>
              <a:t>В современном обществе невозможно выжить неграмотным</a:t>
            </a:r>
            <a:endParaRPr lang="ru-RU" sz="3200" b="1" dirty="0">
              <a:solidFill>
                <a:srgbClr val="FF0000"/>
              </a:solidFill>
              <a:latin typeface="Times New Roman" pitchFamily="18" charset="0"/>
              <a:ea typeface="+mj-ea"/>
              <a:cs typeface="Times New Roman" pitchFamily="18" charset="0"/>
            </a:endParaRPr>
          </a:p>
        </p:txBody>
      </p:sp>
      <p:sp>
        <p:nvSpPr>
          <p:cNvPr id="6" name="TextBox 5"/>
          <p:cNvSpPr txBox="1"/>
          <p:nvPr/>
        </p:nvSpPr>
        <p:spPr>
          <a:xfrm>
            <a:off x="1115616" y="1988840"/>
            <a:ext cx="3960440" cy="1384995"/>
          </a:xfrm>
          <a:prstGeom prst="rect">
            <a:avLst/>
          </a:prstGeom>
          <a:noFill/>
        </p:spPr>
        <p:txBody>
          <a:bodyPr wrap="square" rtlCol="0">
            <a:spAutoFit/>
          </a:bodyPr>
          <a:lstStyle/>
          <a:p>
            <a:r>
              <a:rPr lang="ru-RU" sz="2800" i="1" dirty="0" smtClean="0">
                <a:latin typeface="Times New Roman" pitchFamily="18" charset="0"/>
                <a:cs typeface="Times New Roman" pitchFamily="18" charset="0"/>
              </a:rPr>
              <a:t>В России, США и Европе нет полностью неграмотных</a:t>
            </a:r>
            <a:endParaRPr lang="ru-RU" sz="2800" i="1" dirty="0">
              <a:latin typeface="Times New Roman" pitchFamily="18" charset="0"/>
              <a:cs typeface="Times New Roman" pitchFamily="18" charset="0"/>
            </a:endParaRPr>
          </a:p>
        </p:txBody>
      </p:sp>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523892" y="4005064"/>
            <a:ext cx="3042514" cy="2026171"/>
          </a:xfrm>
          <a:prstGeom prst="rect">
            <a:avLst/>
          </a:prstGeom>
        </p:spPr>
      </p:pic>
    </p:spTree>
    <p:extLst>
      <p:ext uri="{BB962C8B-B14F-4D97-AF65-F5344CB8AC3E}">
        <p14:creationId xmlns="" xmlns:p14="http://schemas.microsoft.com/office/powerpoint/2010/main" val="827258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TextBox 2"/>
          <p:cNvSpPr txBox="1"/>
          <p:nvPr/>
        </p:nvSpPr>
        <p:spPr>
          <a:xfrm>
            <a:off x="323528" y="908720"/>
            <a:ext cx="8525219" cy="523220"/>
          </a:xfrm>
          <a:prstGeom prst="rect">
            <a:avLst/>
          </a:prstGeom>
          <a:noFill/>
        </p:spPr>
        <p:txBody>
          <a:bodyPr wrap="none" rtlCol="0">
            <a:spAutoFit/>
          </a:bodyPr>
          <a:lstStyle/>
          <a:p>
            <a:r>
              <a:rPr lang="ru-RU" sz="2800" dirty="0" smtClean="0">
                <a:latin typeface="Times New Roman" pitchFamily="18" charset="0"/>
                <a:cs typeface="Times New Roman" pitchFamily="18" charset="0"/>
              </a:rPr>
              <a:t>Тем не менее уровень образования в России </a:t>
            </a:r>
            <a:r>
              <a:rPr lang="ru-RU" sz="2800" b="1" i="1" dirty="0" smtClean="0">
                <a:latin typeface="Times New Roman" pitchFamily="18" charset="0"/>
                <a:cs typeface="Times New Roman" pitchFamily="18" charset="0"/>
              </a:rPr>
              <a:t>падает</a:t>
            </a:r>
            <a:r>
              <a:rPr lang="en-US" sz="2800" b="1" i="1" dirty="0">
                <a:latin typeface="Times New Roman" pitchFamily="18" charset="0"/>
                <a:cs typeface="Times New Roman" pitchFamily="18" charset="0"/>
              </a:rPr>
              <a:t>.</a:t>
            </a:r>
            <a:r>
              <a:rPr lang="ru-RU" sz="2800" b="1" i="1" dirty="0" smtClean="0">
                <a:latin typeface="Times New Roman" pitchFamily="18" charset="0"/>
                <a:cs typeface="Times New Roman" pitchFamily="18" charset="0"/>
              </a:rPr>
              <a:t> </a:t>
            </a:r>
            <a:endParaRPr lang="ru-RU" sz="2800" b="1" i="1" dirty="0">
              <a:latin typeface="Times New Roman" pitchFamily="18" charset="0"/>
              <a:cs typeface="Times New Roman" pitchFamily="18" charset="0"/>
            </a:endParaRPr>
          </a:p>
        </p:txBody>
      </p:sp>
      <p:sp>
        <p:nvSpPr>
          <p:cNvPr id="4" name="Прямоугольник 3"/>
          <p:cNvSpPr/>
          <p:nvPr/>
        </p:nvSpPr>
        <p:spPr>
          <a:xfrm>
            <a:off x="1043608" y="1772816"/>
            <a:ext cx="7344816" cy="1938992"/>
          </a:xfrm>
          <a:prstGeom prst="rect">
            <a:avLst/>
          </a:prstGeom>
        </p:spPr>
        <p:txBody>
          <a:bodyPr wrap="square">
            <a:spAutoFit/>
          </a:bodyPr>
          <a:lstStyle/>
          <a:p>
            <a:pPr algn="just"/>
            <a:r>
              <a:rPr lang="ru-RU" sz="2800" dirty="0">
                <a:latin typeface="Times New Roman" pitchFamily="18" charset="0"/>
                <a:cs typeface="Times New Roman" pitchFamily="18" charset="0"/>
              </a:rPr>
              <a:t>В 1991 г. ЮНЕСКО ставила советское высшее образование на </a:t>
            </a:r>
            <a:r>
              <a:rPr lang="ru-RU" sz="3200" b="1" dirty="0">
                <a:latin typeface="Times New Roman" pitchFamily="18" charset="0"/>
                <a:cs typeface="Times New Roman" pitchFamily="18" charset="0"/>
              </a:rPr>
              <a:t>3</a:t>
            </a:r>
            <a:r>
              <a:rPr lang="ru-RU" sz="2800" dirty="0">
                <a:latin typeface="Times New Roman" pitchFamily="18" charset="0"/>
                <a:cs typeface="Times New Roman" pitchFamily="18" charset="0"/>
              </a:rPr>
              <a:t>-е место в мире. К 2007 г. Российская Федерация опустилась в том же рейтинге на </a:t>
            </a:r>
            <a:r>
              <a:rPr lang="ru-RU" sz="3200" b="1" dirty="0">
                <a:latin typeface="Times New Roman" pitchFamily="18" charset="0"/>
                <a:cs typeface="Times New Roman" pitchFamily="18" charset="0"/>
              </a:rPr>
              <a:t>27</a:t>
            </a:r>
            <a:r>
              <a:rPr lang="ru-RU" sz="2800" dirty="0">
                <a:latin typeface="Times New Roman" pitchFamily="18" charset="0"/>
                <a:cs typeface="Times New Roman" pitchFamily="18" charset="0"/>
              </a:rPr>
              <a:t>-е место.</a:t>
            </a:r>
          </a:p>
        </p:txBody>
      </p:sp>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48064" y="3933056"/>
            <a:ext cx="3175897" cy="2262826"/>
          </a:xfrm>
          <a:prstGeom prst="rect">
            <a:avLst/>
          </a:prstGeom>
        </p:spPr>
      </p:pic>
    </p:spTree>
    <p:extLst>
      <p:ext uri="{BB962C8B-B14F-4D97-AF65-F5344CB8AC3E}">
        <p14:creationId xmlns="" xmlns:p14="http://schemas.microsoft.com/office/powerpoint/2010/main" val="2289806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TextBox 1"/>
          <p:cNvSpPr txBox="1"/>
          <p:nvPr/>
        </p:nvSpPr>
        <p:spPr>
          <a:xfrm>
            <a:off x="899592" y="332656"/>
            <a:ext cx="7488832" cy="1077218"/>
          </a:xfrm>
          <a:prstGeom prst="rect">
            <a:avLst/>
          </a:prstGeom>
          <a:noFill/>
        </p:spPr>
        <p:txBody>
          <a:bodyPr wrap="square" rtlCol="0">
            <a:spAutoFit/>
          </a:bodyPr>
          <a:lstStyle/>
          <a:p>
            <a:pPr algn="ctr"/>
            <a:r>
              <a:rPr lang="ru-RU" sz="3200" b="1" dirty="0" smtClean="0">
                <a:solidFill>
                  <a:srgbClr val="FF0000"/>
                </a:solidFill>
                <a:latin typeface="Times New Roman" pitchFamily="18" charset="0"/>
                <a:ea typeface="+mj-ea"/>
                <a:cs typeface="Times New Roman" pitchFamily="18" charset="0"/>
              </a:rPr>
              <a:t>Считается, что грамотность «врождённое понятие».</a:t>
            </a:r>
            <a:endParaRPr lang="ru-RU" sz="3200" b="1" dirty="0">
              <a:solidFill>
                <a:srgbClr val="FF0000"/>
              </a:solidFill>
              <a:latin typeface="Times New Roman" pitchFamily="18" charset="0"/>
              <a:ea typeface="+mj-ea"/>
              <a:cs typeface="Times New Roman" pitchFamily="18" charset="0"/>
            </a:endParaRPr>
          </a:p>
        </p:txBody>
      </p:sp>
      <p:sp>
        <p:nvSpPr>
          <p:cNvPr id="3" name="Прямоугольник 2"/>
          <p:cNvSpPr/>
          <p:nvPr/>
        </p:nvSpPr>
        <p:spPr>
          <a:xfrm>
            <a:off x="467544" y="1772816"/>
            <a:ext cx="8280920" cy="1815882"/>
          </a:xfrm>
          <a:prstGeom prst="rect">
            <a:avLst/>
          </a:prstGeom>
        </p:spPr>
        <p:txBody>
          <a:bodyPr wrap="square">
            <a:spAutoFit/>
          </a:bodyPr>
          <a:lstStyle/>
          <a:p>
            <a:pPr algn="ctr"/>
            <a:r>
              <a:rPr lang="ru-RU" sz="2800" dirty="0" smtClean="0">
                <a:latin typeface="Times New Roman" pitchFamily="18" charset="0"/>
                <a:cs typeface="Times New Roman" pitchFamily="18" charset="0"/>
              </a:rPr>
              <a:t>Но родиться </a:t>
            </a:r>
            <a:r>
              <a:rPr lang="ru-RU" sz="2800" dirty="0">
                <a:latin typeface="Times New Roman" pitchFamily="18" charset="0"/>
                <a:cs typeface="Times New Roman" pitchFamily="18" charset="0"/>
              </a:rPr>
              <a:t>абсолютно грамотным человек не </a:t>
            </a:r>
            <a:r>
              <a:rPr lang="ru-RU" sz="2800" dirty="0" smtClean="0">
                <a:latin typeface="Times New Roman" pitchFamily="18" charset="0"/>
                <a:cs typeface="Times New Roman" pitchFamily="18" charset="0"/>
              </a:rPr>
              <a:t>может! Вместе со способностью грамотно писать и выражать свои мысли у человека выстраиваются </a:t>
            </a:r>
            <a:r>
              <a:rPr lang="ru-RU" sz="2800" dirty="0">
                <a:latin typeface="Times New Roman" pitchFamily="18" charset="0"/>
                <a:cs typeface="Times New Roman" pitchFamily="18" charset="0"/>
              </a:rPr>
              <a:t>принципы грамматической </a:t>
            </a:r>
            <a:r>
              <a:rPr lang="ru-RU" sz="2800" dirty="0" smtClean="0">
                <a:latin typeface="Times New Roman" pitchFamily="18" charset="0"/>
                <a:cs typeface="Times New Roman" pitchFamily="18" charset="0"/>
              </a:rPr>
              <a:t>логики. </a:t>
            </a:r>
            <a:endParaRPr lang="ru-RU" dirty="0" smtClean="0">
              <a:latin typeface="Times New Roman" pitchFamily="18" charset="0"/>
              <a:cs typeface="Times New Roman" pitchFamily="18" charset="0"/>
            </a:endParaRPr>
          </a:p>
        </p:txBody>
      </p:sp>
      <p:sp>
        <p:nvSpPr>
          <p:cNvPr id="4" name="Прямоугольник 3"/>
          <p:cNvSpPr/>
          <p:nvPr/>
        </p:nvSpPr>
        <p:spPr>
          <a:xfrm>
            <a:off x="1763688" y="3933056"/>
            <a:ext cx="5832648" cy="954107"/>
          </a:xfrm>
          <a:prstGeom prst="rect">
            <a:avLst/>
          </a:prstGeom>
        </p:spPr>
        <p:txBody>
          <a:bodyPr wrap="square">
            <a:spAutoFit/>
          </a:bodyPr>
          <a:lstStyle/>
          <a:p>
            <a:pPr algn="ctr"/>
            <a:r>
              <a:rPr lang="ru-RU" sz="2800" b="1" dirty="0">
                <a:solidFill>
                  <a:srgbClr val="FF0000"/>
                </a:solidFill>
                <a:latin typeface="Times New Roman" pitchFamily="18" charset="0"/>
                <a:cs typeface="Times New Roman" pitchFamily="18" charset="0"/>
              </a:rPr>
              <a:t>Грамотным человек не рождается, грамотным человек становится!</a:t>
            </a:r>
          </a:p>
        </p:txBody>
      </p:sp>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91880" y="4869160"/>
            <a:ext cx="2628292" cy="1752195"/>
          </a:xfrm>
          <a:prstGeom prst="rect">
            <a:avLst/>
          </a:prstGeom>
        </p:spPr>
      </p:pic>
    </p:spTree>
    <p:extLst>
      <p:ext uri="{BB962C8B-B14F-4D97-AF65-F5344CB8AC3E}">
        <p14:creationId xmlns="" xmlns:p14="http://schemas.microsoft.com/office/powerpoint/2010/main" val="4268402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Прямоугольник 1"/>
          <p:cNvSpPr/>
          <p:nvPr/>
        </p:nvSpPr>
        <p:spPr>
          <a:xfrm>
            <a:off x="3059832" y="332656"/>
            <a:ext cx="4463722" cy="584775"/>
          </a:xfrm>
          <a:prstGeom prst="rect">
            <a:avLst/>
          </a:prstGeom>
          <a:noFill/>
        </p:spPr>
        <p:txBody>
          <a:bodyPr wrap="none" lIns="91440" tIns="45720" rIns="91440" bIns="45720">
            <a:spAutoFit/>
          </a:bodyPr>
          <a:lstStyle/>
          <a:p>
            <a:pPr algn="ctr"/>
            <a:r>
              <a:rPr lang="ru-RU" sz="3200" b="1" dirty="0" smtClean="0">
                <a:solidFill>
                  <a:srgbClr val="FF0000"/>
                </a:solidFill>
                <a:latin typeface="Times New Roman" pitchFamily="18" charset="0"/>
                <a:ea typeface="+mj-ea"/>
                <a:cs typeface="Times New Roman" pitchFamily="18" charset="0"/>
              </a:rPr>
              <a:t>Как стать грамотным?</a:t>
            </a:r>
            <a:endParaRPr lang="ru-RU" sz="3200" b="1" dirty="0">
              <a:solidFill>
                <a:srgbClr val="FF0000"/>
              </a:solidFill>
              <a:latin typeface="Times New Roman" pitchFamily="18" charset="0"/>
              <a:ea typeface="+mj-ea"/>
              <a:cs typeface="Times New Roman" pitchFamily="18" charset="0"/>
            </a:endParaRPr>
          </a:p>
        </p:txBody>
      </p:sp>
      <p:sp>
        <p:nvSpPr>
          <p:cNvPr id="3" name="Прямоугольник 2"/>
          <p:cNvSpPr/>
          <p:nvPr/>
        </p:nvSpPr>
        <p:spPr>
          <a:xfrm>
            <a:off x="323528" y="1124744"/>
            <a:ext cx="8568952" cy="3416320"/>
          </a:xfrm>
          <a:prstGeom prst="rect">
            <a:avLst/>
          </a:prstGeom>
        </p:spPr>
        <p:txBody>
          <a:bodyPr wrap="square">
            <a:spAutoFit/>
          </a:bodyPr>
          <a:lstStyle/>
          <a:p>
            <a:pPr marL="228600" indent="-228600" algn="ctr"/>
            <a:r>
              <a:rPr lang="ru-RU" sz="2400" dirty="0" smtClean="0">
                <a:latin typeface="Times New Roman" pitchFamily="18" charset="0"/>
                <a:cs typeface="Times New Roman" pitchFamily="18" charset="0"/>
              </a:rPr>
              <a:t>Нужно почаще заглядывать в словарь, если возникли какие-то</a:t>
            </a:r>
          </a:p>
          <a:p>
            <a:pPr marL="228600" indent="-228600" algn="ctr"/>
            <a:r>
              <a:rPr lang="ru-RU" sz="2400" dirty="0" smtClean="0">
                <a:latin typeface="Times New Roman" pitchFamily="18" charset="0"/>
                <a:cs typeface="Times New Roman" pitchFamily="18" charset="0"/>
              </a:rPr>
              <a:t>сомнения.</a:t>
            </a:r>
          </a:p>
          <a:p>
            <a:pPr algn="ct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Не </a:t>
            </a:r>
            <a:r>
              <a:rPr lang="ru-RU" sz="2400" dirty="0">
                <a:latin typeface="Times New Roman" pitchFamily="18" charset="0"/>
                <a:cs typeface="Times New Roman" pitchFamily="18" charset="0"/>
              </a:rPr>
              <a:t>обижайтесь, если вам спокойно и вежливо укажут на ошибки в вашем тексте, поправят неправильно произнесенное слово. </a:t>
            </a: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Необходимо больше читать! </a:t>
            </a:r>
            <a:r>
              <a:rPr lang="ru-RU" sz="2400" dirty="0">
                <a:latin typeface="Times New Roman" pitchFamily="18" charset="0"/>
                <a:cs typeface="Times New Roman" pitchFamily="18" charset="0"/>
              </a:rPr>
              <a:t>Вместе с грамотностью при чтении повышается и интеллект. </a:t>
            </a:r>
          </a:p>
        </p:txBody>
      </p:sp>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68144" y="4581128"/>
            <a:ext cx="2719672" cy="2052502"/>
          </a:xfrm>
          <a:prstGeom prst="rect">
            <a:avLst/>
          </a:prstGeom>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03647" y="4797152"/>
            <a:ext cx="2809377" cy="1584176"/>
          </a:xfrm>
          <a:prstGeom prst="rect">
            <a:avLst/>
          </a:prstGeom>
        </p:spPr>
      </p:pic>
    </p:spTree>
    <p:extLst>
      <p:ext uri="{BB962C8B-B14F-4D97-AF65-F5344CB8AC3E}">
        <p14:creationId xmlns="" xmlns:p14="http://schemas.microsoft.com/office/powerpoint/2010/main" val="1769249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5" name="Прямоугольник 4"/>
          <p:cNvSpPr/>
          <p:nvPr/>
        </p:nvSpPr>
        <p:spPr>
          <a:xfrm>
            <a:off x="971600" y="404664"/>
            <a:ext cx="7200800" cy="3139321"/>
          </a:xfrm>
          <a:prstGeom prst="rect">
            <a:avLst/>
          </a:prstGeom>
        </p:spPr>
        <p:txBody>
          <a:bodyPr wrap="square">
            <a:spAutoFit/>
          </a:bodyPr>
          <a:lstStyle/>
          <a:p>
            <a:endParaRPr lang="ru-RU" sz="6600" b="1" dirty="0" smtClean="0">
              <a:solidFill>
                <a:srgbClr val="C00000"/>
              </a:solidFill>
              <a:latin typeface="Monotype Corsiva" pitchFamily="66" charset="0"/>
            </a:endParaRPr>
          </a:p>
          <a:p>
            <a:endParaRPr lang="ru-RU" sz="6600" b="1" dirty="0" smtClean="0">
              <a:solidFill>
                <a:srgbClr val="C00000"/>
              </a:solidFill>
              <a:latin typeface="Monotype Corsiva" pitchFamily="66" charset="0"/>
            </a:endParaRPr>
          </a:p>
          <a:p>
            <a:r>
              <a:rPr lang="ru-RU" sz="6600" b="1" dirty="0" smtClean="0">
                <a:solidFill>
                  <a:srgbClr val="C00000"/>
                </a:solidFill>
                <a:latin typeface="Monotype Corsiva" pitchFamily="66" charset="0"/>
              </a:rPr>
              <a:t>Спасибо за внимание !</a:t>
            </a:r>
            <a:endParaRPr lang="ru-RU" sz="6600"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Заголовок 1"/>
          <p:cNvSpPr>
            <a:spLocks noGrp="1"/>
          </p:cNvSpPr>
          <p:nvPr>
            <p:ph type="title"/>
          </p:nvPr>
        </p:nvSpPr>
        <p:spPr>
          <a:xfrm>
            <a:off x="467544" y="332656"/>
            <a:ext cx="8229600" cy="6126162"/>
          </a:xfrm>
        </p:spPr>
        <p:txBody>
          <a:bodyPr/>
          <a:lstStyle/>
          <a:p>
            <a:endParaRPr lang="ru-RU" dirty="0"/>
          </a:p>
        </p:txBody>
      </p:sp>
      <p:pic>
        <p:nvPicPr>
          <p:cNvPr id="2050" name="Picture 2" descr="C:\Users\Yatta\Desktop\8 сентября - день грамотности\картинки\otkrytki-s-mezhdunarodnym-dnem-gramotnosti.gif"/>
          <p:cNvPicPr>
            <a:picLocks noChangeAspect="1" noChangeArrowheads="1" noCrop="1"/>
          </p:cNvPicPr>
          <p:nvPr/>
        </p:nvPicPr>
        <p:blipFill>
          <a:blip r:embed="rId3" cstate="print"/>
          <a:srcRect/>
          <a:stretch>
            <a:fillRect/>
          </a:stretch>
        </p:blipFill>
        <p:spPr bwMode="auto">
          <a:xfrm>
            <a:off x="539552" y="332657"/>
            <a:ext cx="8208912" cy="5904655"/>
          </a:xfrm>
          <a:prstGeom prst="rect">
            <a:avLst/>
          </a:prstGeom>
          <a:noFill/>
        </p:spPr>
      </p:pic>
      <p:pic>
        <p:nvPicPr>
          <p:cNvPr id="4" name="Picture 2" descr="D:\на жесткий\Рисунки для презентаций\анимашки книги\an1_stopkaknig.gif"/>
          <p:cNvPicPr>
            <a:picLocks noChangeAspect="1" noChangeArrowheads="1" noCrop="1"/>
          </p:cNvPicPr>
          <p:nvPr/>
        </p:nvPicPr>
        <p:blipFill>
          <a:blip r:embed="rId4" cstate="print"/>
          <a:srcRect/>
          <a:stretch>
            <a:fillRect/>
          </a:stretch>
        </p:blipFill>
        <p:spPr bwMode="auto">
          <a:xfrm>
            <a:off x="0" y="4869160"/>
            <a:ext cx="3240360" cy="1656184"/>
          </a:xfrm>
          <a:prstGeom prst="rect">
            <a:avLst/>
          </a:prstGeom>
          <a:noFill/>
        </p:spPr>
      </p:pic>
      <p:sp>
        <p:nvSpPr>
          <p:cNvPr id="6" name="Прямоугольник 5"/>
          <p:cNvSpPr/>
          <p:nvPr/>
        </p:nvSpPr>
        <p:spPr>
          <a:xfrm>
            <a:off x="3347864" y="6165304"/>
            <a:ext cx="2658869" cy="406330"/>
          </a:xfrm>
          <a:prstGeom prst="rect">
            <a:avLst/>
          </a:prstGeom>
        </p:spPr>
        <p:txBody>
          <a:bodyPr wrap="none">
            <a:spAutoFit/>
          </a:bodyPr>
          <a:lstStyle/>
          <a:p>
            <a:pPr algn="ctr">
              <a:lnSpc>
                <a:spcPct val="110000"/>
              </a:lnSpc>
              <a:spcBef>
                <a:spcPct val="20000"/>
              </a:spcBef>
            </a:pPr>
            <a:r>
              <a:rPr lang="ru-RU" sz="2000" b="1" dirty="0" err="1" smtClean="0">
                <a:solidFill>
                  <a:schemeClr val="bg2">
                    <a:lumMod val="10000"/>
                  </a:schemeClr>
                </a:solidFill>
                <a:latin typeface="Times New Roman" pitchFamily="18" charset="0"/>
                <a:ea typeface="Calibri" pitchFamily="34" charset="0"/>
                <a:cs typeface="Times New Roman" pitchFamily="18" charset="0"/>
              </a:rPr>
              <a:t>Онлайн-информация</a:t>
            </a:r>
            <a:endParaRPr lang="ru-RU" sz="2000" b="1" dirty="0" smtClean="0">
              <a:solidFill>
                <a:schemeClr val="bg2">
                  <a:lumMod val="10000"/>
                </a:schemeClr>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Заголовок 1"/>
          <p:cNvSpPr>
            <a:spLocks noGrp="1"/>
          </p:cNvSpPr>
          <p:nvPr>
            <p:ph type="title"/>
          </p:nvPr>
        </p:nvSpPr>
        <p:spPr>
          <a:xfrm>
            <a:off x="457200" y="274638"/>
            <a:ext cx="8229600" cy="5962674"/>
          </a:xfrm>
        </p:spPr>
        <p:txBody>
          <a:bodyPr>
            <a:normAutofit/>
          </a:bodyPr>
          <a:lstStyle/>
          <a:p>
            <a:r>
              <a:rPr lang="ru-RU" sz="2800" b="1" u="sng" dirty="0" smtClean="0">
                <a:latin typeface="Times New Roman" pitchFamily="18" charset="0"/>
                <a:cs typeface="Times New Roman" pitchFamily="18" charset="0"/>
              </a:rPr>
              <a:t>8 сентября - международный день грамотности </a:t>
            </a:r>
            <a:r>
              <a:rPr lang="ru-RU" sz="2800" dirty="0" smtClean="0">
                <a:latin typeface="Times New Roman" pitchFamily="18" charset="0"/>
                <a:cs typeface="Times New Roman" pitchFamily="18" charset="0"/>
              </a:rPr>
              <a:t>— один из международных дней, отмечаемых в системе Организации Объединенных Наций. Он был учрежден </a:t>
            </a:r>
            <a:r>
              <a:rPr lang="ru-RU" sz="2800" b="1" u="sng" dirty="0" smtClean="0">
                <a:latin typeface="Times New Roman" pitchFamily="18" charset="0"/>
                <a:cs typeface="Times New Roman" pitchFamily="18" charset="0"/>
              </a:rPr>
              <a:t>ЮНЕСКО в 1966 году </a:t>
            </a:r>
            <a:r>
              <a:rPr lang="ru-RU" sz="2800" dirty="0" smtClean="0">
                <a:latin typeface="Times New Roman" pitchFamily="18" charset="0"/>
                <a:cs typeface="Times New Roman" pitchFamily="18" charset="0"/>
              </a:rPr>
              <a:t>по рекомендации </a:t>
            </a:r>
            <a:r>
              <a:rPr lang="ru-RU" sz="2800" b="1" i="1" dirty="0" smtClean="0">
                <a:latin typeface="Times New Roman" pitchFamily="18" charset="0"/>
                <a:cs typeface="Times New Roman" pitchFamily="18" charset="0"/>
              </a:rPr>
              <a:t>«Всемирной конференции министров образования по ликвидации неграмотности», состоявшейся в Тегеране в сентябре 1965 года.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t/>
            </a:r>
            <a:br>
              <a:rPr lang="ru-RU" sz="2800" b="1" i="1" dirty="0" smtClean="0"/>
            </a:br>
            <a:r>
              <a:rPr lang="ru-RU" sz="2800" b="1" i="1" dirty="0" smtClean="0"/>
              <a:t/>
            </a:r>
            <a:br>
              <a:rPr lang="ru-RU" sz="2800" b="1" i="1" dirty="0" smtClean="0"/>
            </a:br>
            <a:r>
              <a:rPr lang="ru-RU" sz="2800" b="1" i="1" dirty="0" smtClean="0"/>
              <a:t/>
            </a:r>
            <a:br>
              <a:rPr lang="ru-RU" sz="2800" b="1" i="1" dirty="0" smtClean="0"/>
            </a:br>
            <a:r>
              <a:rPr lang="ru-RU" sz="2800" b="1" i="1" dirty="0" smtClean="0"/>
              <a:t/>
            </a:r>
            <a:br>
              <a:rPr lang="ru-RU" sz="2800" b="1" i="1" dirty="0" smtClean="0"/>
            </a:br>
            <a:endParaRPr lang="ru-RU" sz="2800" b="1" i="1" dirty="0">
              <a:latin typeface="Times New Roman" pitchFamily="18" charset="0"/>
              <a:cs typeface="Times New Roman" pitchFamily="18" charset="0"/>
            </a:endParaRPr>
          </a:p>
        </p:txBody>
      </p:sp>
      <p:pic>
        <p:nvPicPr>
          <p:cNvPr id="3074" name="Picture 2" descr="D:\на жесткий\Рисунки для презентаций\анимашки книги\i2164.gif"/>
          <p:cNvPicPr>
            <a:picLocks noChangeAspect="1" noChangeArrowheads="1" noCrop="1"/>
          </p:cNvPicPr>
          <p:nvPr/>
        </p:nvPicPr>
        <p:blipFill>
          <a:blip r:embed="rId3" cstate="print"/>
          <a:srcRect/>
          <a:stretch>
            <a:fillRect/>
          </a:stretch>
        </p:blipFill>
        <p:spPr bwMode="auto">
          <a:xfrm>
            <a:off x="3347864" y="4653136"/>
            <a:ext cx="2880320" cy="1800200"/>
          </a:xfrm>
          <a:prstGeom prst="rect">
            <a:avLst/>
          </a:prstGeom>
          <a:noFill/>
        </p:spPr>
      </p:pic>
      <p:sp>
        <p:nvSpPr>
          <p:cNvPr id="6" name="Прямоугольник 5"/>
          <p:cNvSpPr/>
          <p:nvPr/>
        </p:nvSpPr>
        <p:spPr>
          <a:xfrm>
            <a:off x="395536" y="3789040"/>
            <a:ext cx="8064896" cy="954107"/>
          </a:xfrm>
          <a:prstGeom prst="rect">
            <a:avLst/>
          </a:prstGeom>
        </p:spPr>
        <p:txBody>
          <a:bodyPr wrap="square">
            <a:spAutoFit/>
          </a:bodyPr>
          <a:lstStyle/>
          <a:p>
            <a:pPr algn="ctr"/>
            <a:r>
              <a:rPr lang="ru-RU" sz="2800" dirty="0">
                <a:latin typeface="Times New Roman" pitchFamily="18" charset="0"/>
                <a:cs typeface="Times New Roman" pitchFamily="18" charset="0"/>
              </a:rPr>
              <a:t>Этот день призван активизировать усилия общества по распространению </a:t>
            </a:r>
            <a:r>
              <a:rPr lang="ru-RU" sz="2800" b="1" i="1" dirty="0" smtClean="0">
                <a:latin typeface="Times New Roman" pitchFamily="18" charset="0"/>
                <a:cs typeface="Times New Roman" pitchFamily="18" charset="0"/>
              </a:rPr>
              <a:t>грамотности</a:t>
            </a:r>
            <a:r>
              <a:rPr lang="en-US" sz="2800" dirty="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Прямоугольник 1"/>
          <p:cNvSpPr/>
          <p:nvPr/>
        </p:nvSpPr>
        <p:spPr>
          <a:xfrm>
            <a:off x="395536" y="476672"/>
            <a:ext cx="8064896" cy="3960440"/>
          </a:xfrm>
          <a:prstGeom prst="rect">
            <a:avLst/>
          </a:prstGeom>
        </p:spPr>
        <p:txBody>
          <a:bodyPr wrap="square">
            <a:spAutoFit/>
          </a:bodyPr>
          <a:lstStyle/>
          <a:p>
            <a:pPr algn="just"/>
            <a:r>
              <a:rPr lang="ru-RU" sz="2800" dirty="0">
                <a:latin typeface="Times New Roman" pitchFamily="18" charset="0"/>
                <a:cs typeface="Times New Roman" pitchFamily="18" charset="0"/>
              </a:rPr>
              <a:t>«Проведение Международного дня грамотности дает возможность вновь подтвердить нашу приверженность достижению цели обеспечения того, чтобы все люди умели читать и писать. Добиваясь этого, мы укрепим достоинство людей и продвинем вперед всеобщее дело </a:t>
            </a:r>
            <a:r>
              <a:rPr lang="ru-RU" sz="2800" dirty="0" smtClean="0">
                <a:latin typeface="Times New Roman" pitchFamily="18" charset="0"/>
                <a:cs typeface="Times New Roman" pitchFamily="18" charset="0"/>
              </a:rPr>
              <a:t>мира»</a:t>
            </a:r>
          </a:p>
          <a:p>
            <a:pPr algn="just"/>
            <a:endParaRPr lang="en-US" sz="2400" i="1" dirty="0" smtClean="0">
              <a:latin typeface="Times New Roman" pitchFamily="18" charset="0"/>
              <a:cs typeface="Times New Roman" pitchFamily="18" charset="0"/>
            </a:endParaRPr>
          </a:p>
          <a:p>
            <a:pPr algn="r"/>
            <a:r>
              <a:rPr lang="ru-RU" sz="2800" i="1" dirty="0" smtClean="0">
                <a:latin typeface="Times New Roman" pitchFamily="18" charset="0"/>
                <a:cs typeface="Times New Roman" pitchFamily="18" charset="0"/>
              </a:rPr>
              <a:t>Из </a:t>
            </a:r>
            <a:r>
              <a:rPr lang="ru-RU" sz="2800" i="1" dirty="0">
                <a:latin typeface="Times New Roman" pitchFamily="18" charset="0"/>
                <a:cs typeface="Times New Roman" pitchFamily="18" charset="0"/>
              </a:rPr>
              <a:t>послания Генерального </a:t>
            </a:r>
            <a:r>
              <a:rPr lang="en-US" sz="2800" i="1"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секретаря </a:t>
            </a:r>
            <a:r>
              <a:rPr lang="ru-RU" sz="2800" i="1" dirty="0">
                <a:latin typeface="Times New Roman" pitchFamily="18" charset="0"/>
                <a:cs typeface="Times New Roman" pitchFamily="18" charset="0"/>
              </a:rPr>
              <a:t>ООН Пан Ги Муна по случаю Дня</a:t>
            </a:r>
            <a:r>
              <a:rPr lang="ru-RU" sz="2800" dirty="0">
                <a:latin typeface="Times New Roman" pitchFamily="18" charset="0"/>
                <a:cs typeface="Times New Roman" pitchFamily="18" charset="0"/>
              </a:rPr>
              <a:t>.</a:t>
            </a:r>
          </a:p>
        </p:txBody>
      </p:sp>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6" y="4077072"/>
            <a:ext cx="3096344" cy="2368472"/>
          </a:xfrm>
          <a:prstGeom prst="rect">
            <a:avLst/>
          </a:prstGeom>
        </p:spPr>
      </p:pic>
    </p:spTree>
    <p:extLst>
      <p:ext uri="{BB962C8B-B14F-4D97-AF65-F5344CB8AC3E}">
        <p14:creationId xmlns="" xmlns:p14="http://schemas.microsoft.com/office/powerpoint/2010/main" val="1554107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pic>
        <p:nvPicPr>
          <p:cNvPr id="3074" name="Picture 2" descr="C:\Users\Yatta\Desktop\8 сентября - день грамотности\картинки\0005-005-Gramotnost.jpg"/>
          <p:cNvPicPr>
            <a:picLocks noChangeAspect="1" noChangeArrowheads="1"/>
          </p:cNvPicPr>
          <p:nvPr/>
        </p:nvPicPr>
        <p:blipFill>
          <a:blip r:embed="rId3" cstate="print"/>
          <a:srcRect/>
          <a:stretch>
            <a:fillRect/>
          </a:stretch>
        </p:blipFill>
        <p:spPr bwMode="auto">
          <a:xfrm>
            <a:off x="539552" y="260648"/>
            <a:ext cx="8136904" cy="59877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Прямоугольник 1"/>
          <p:cNvSpPr/>
          <p:nvPr/>
        </p:nvSpPr>
        <p:spPr>
          <a:xfrm>
            <a:off x="467544" y="332656"/>
            <a:ext cx="8136904" cy="1938992"/>
          </a:xfrm>
          <a:prstGeom prst="rect">
            <a:avLst/>
          </a:prstGeom>
        </p:spPr>
        <p:txBody>
          <a:bodyPr wrap="square">
            <a:spAutoFit/>
          </a:bodyPr>
          <a:lstStyle/>
          <a:p>
            <a:pPr indent="176213" algn="just"/>
            <a:r>
              <a:rPr lang="ru-RU" sz="2800" b="1" dirty="0" smtClean="0"/>
              <a:t>ГРАМОТНОСТЬ</a:t>
            </a:r>
            <a:r>
              <a:rPr lang="ru-RU" sz="2800" dirty="0" smtClean="0"/>
              <a:t> - определенная </a:t>
            </a:r>
            <a:r>
              <a:rPr lang="ru-RU" sz="2800" dirty="0"/>
              <a:t>степень владения навыками чтения, письма в соответствии с грамматическими нормами родного языка</a:t>
            </a:r>
            <a:r>
              <a:rPr lang="ru-RU" sz="2800" dirty="0" smtClean="0"/>
              <a:t>.</a:t>
            </a:r>
            <a:r>
              <a:rPr lang="ru-RU" sz="3200" b="1" dirty="0"/>
              <a:t> </a:t>
            </a:r>
            <a:r>
              <a:rPr lang="ru-RU" sz="3200" dirty="0" smtClean="0"/>
              <a:t>(Большой </a:t>
            </a:r>
            <a:r>
              <a:rPr lang="ru-RU" sz="3200" dirty="0"/>
              <a:t>Энциклопедический </a:t>
            </a:r>
            <a:r>
              <a:rPr lang="ru-RU" sz="3200" dirty="0" smtClean="0"/>
              <a:t>словарь</a:t>
            </a:r>
            <a:r>
              <a:rPr lang="ru-RU" sz="2000" dirty="0" smtClean="0"/>
              <a:t>)</a:t>
            </a:r>
            <a:r>
              <a:rPr lang="ru-RU" sz="2000" dirty="0"/>
              <a:t> </a:t>
            </a:r>
            <a:endParaRPr lang="ru-RU" sz="2000" dirty="0">
              <a:latin typeface="Times New Roman" pitchFamily="18" charset="0"/>
              <a:cs typeface="Times New Roman" pitchFamily="18" charset="0"/>
            </a:endParaRPr>
          </a:p>
        </p:txBody>
      </p:sp>
      <p:sp>
        <p:nvSpPr>
          <p:cNvPr id="6" name="Прямоугольник 5"/>
          <p:cNvSpPr/>
          <p:nvPr/>
        </p:nvSpPr>
        <p:spPr>
          <a:xfrm>
            <a:off x="611560" y="2420888"/>
            <a:ext cx="8136904" cy="2677656"/>
          </a:xfrm>
          <a:prstGeom prst="rect">
            <a:avLst/>
          </a:prstGeom>
        </p:spPr>
        <p:txBody>
          <a:bodyPr wrap="square">
            <a:spAutoFit/>
          </a:bodyPr>
          <a:lstStyle/>
          <a:p>
            <a:pPr algn="just"/>
            <a:r>
              <a:rPr lang="ru-RU" sz="2800" dirty="0"/>
              <a:t> Быть грамотным сегодня - это значит быть образованным, постоянно овладевать все новыми и новыми знаниями, совершенствовать себя как личность, уметь правильно оценивать свой интеллектуальный уровень и достоинства собеседника.</a:t>
            </a:r>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44008" y="4653136"/>
            <a:ext cx="2641476" cy="1760984"/>
          </a:xfrm>
          <a:prstGeom prst="rect">
            <a:avLst/>
          </a:prstGeom>
        </p:spPr>
      </p:pic>
    </p:spTree>
    <p:extLst>
      <p:ext uri="{BB962C8B-B14F-4D97-AF65-F5344CB8AC3E}">
        <p14:creationId xmlns="" xmlns:p14="http://schemas.microsoft.com/office/powerpoint/2010/main" val="3810294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Заголовок 1"/>
          <p:cNvSpPr>
            <a:spLocks noGrp="1"/>
          </p:cNvSpPr>
          <p:nvPr>
            <p:ph type="title"/>
          </p:nvPr>
        </p:nvSpPr>
        <p:spPr>
          <a:xfrm>
            <a:off x="457200" y="274638"/>
            <a:ext cx="8229600" cy="6049962"/>
          </a:xfrm>
        </p:spPr>
        <p:txBody>
          <a:bodyPr>
            <a:normAutofit fontScale="90000"/>
          </a:bodyPr>
          <a:lstStyle/>
          <a:p>
            <a:r>
              <a:rPr lang="ru-RU" sz="3600" b="1" u="sng" dirty="0" smtClean="0"/>
              <a:t/>
            </a:r>
            <a:br>
              <a:rPr lang="ru-RU" sz="3600" b="1" u="sng" dirty="0" smtClean="0"/>
            </a:br>
            <a:r>
              <a:rPr lang="ru-RU" sz="3600" b="1" u="sng" dirty="0" smtClean="0"/>
              <a:t/>
            </a:r>
            <a:br>
              <a:rPr lang="ru-RU" sz="3600" b="1" u="sng" dirty="0" smtClean="0"/>
            </a:br>
            <a:r>
              <a:rPr lang="ru-RU" sz="3600" b="1" u="sng" dirty="0" smtClean="0"/>
              <a:t/>
            </a:r>
            <a:br>
              <a:rPr lang="ru-RU" sz="3600" b="1" u="sng" dirty="0" smtClean="0"/>
            </a:br>
            <a:r>
              <a:rPr lang="ru-RU" sz="3600" b="1" u="sng" dirty="0" smtClean="0"/>
              <a:t/>
            </a:r>
            <a:br>
              <a:rPr lang="ru-RU" sz="3600" b="1" u="sng" dirty="0" smtClean="0"/>
            </a:br>
            <a:r>
              <a:rPr lang="ru-RU" sz="3600" b="1" u="sng" dirty="0" smtClean="0"/>
              <a:t/>
            </a:r>
            <a:br>
              <a:rPr lang="ru-RU" sz="3600" b="1" u="sng" dirty="0" smtClean="0"/>
            </a:br>
            <a:r>
              <a:rPr lang="ru-RU" sz="3600" b="1" u="sng" dirty="0" smtClean="0"/>
              <a:t/>
            </a:r>
            <a:br>
              <a:rPr lang="ru-RU" sz="3600" b="1" u="sng" dirty="0" smtClean="0"/>
            </a:br>
            <a:r>
              <a:rPr lang="ru-RU" sz="3600" b="1" u="sng" dirty="0" smtClean="0"/>
              <a:t/>
            </a:r>
            <a:br>
              <a:rPr lang="ru-RU" sz="3600" b="1" u="sng" dirty="0" smtClean="0"/>
            </a:br>
            <a:r>
              <a:rPr lang="ru-RU" sz="3600" b="1" u="sng" dirty="0" smtClean="0"/>
              <a:t/>
            </a:r>
            <a:br>
              <a:rPr lang="ru-RU" sz="3600" b="1" u="sng" dirty="0" smtClean="0"/>
            </a:br>
            <a:r>
              <a:rPr lang="ru-RU" sz="3600" b="1" u="sng" dirty="0" smtClean="0">
                <a:latin typeface="Times New Roman" pitchFamily="18" charset="0"/>
                <a:cs typeface="Times New Roman" pitchFamily="18" charset="0"/>
              </a:rPr>
              <a:t>Грамотность</a:t>
            </a:r>
            <a:r>
              <a:rPr lang="ru-RU" sz="3600" dirty="0" smtClean="0">
                <a:latin typeface="Times New Roman" pitchFamily="18" charset="0"/>
                <a:cs typeface="Times New Roman" pitchFamily="18" charset="0"/>
              </a:rPr>
              <a:t> — истинный праздник для человечества, которое достигло впечатляющего прогресса в этой области, доведя количество грамотных людей в мире до четырех миллиардов.  </a:t>
            </a:r>
            <a:br>
              <a:rPr lang="ru-RU" sz="3600" dirty="0" smtClean="0">
                <a:latin typeface="Times New Roman" pitchFamily="18" charset="0"/>
                <a:cs typeface="Times New Roman" pitchFamily="18" charset="0"/>
              </a:rPr>
            </a:br>
            <a:r>
              <a:rPr lang="ru-RU" sz="3600" dirty="0" smtClean="0"/>
              <a:t/>
            </a:r>
            <a:br>
              <a:rPr lang="ru-RU" sz="3600" dirty="0" smtClean="0"/>
            </a:br>
            <a:r>
              <a:rPr lang="ru-RU" sz="3600" dirty="0" smtClean="0"/>
              <a:t/>
            </a:r>
            <a:br>
              <a:rPr lang="ru-RU" sz="3600" dirty="0" smtClean="0"/>
            </a:br>
            <a:endParaRPr lang="ru-RU" sz="3600" dirty="0">
              <a:latin typeface="Times New Roman" pitchFamily="18" charset="0"/>
              <a:cs typeface="Times New Roman" pitchFamily="18" charset="0"/>
            </a:endParaRPr>
          </a:p>
        </p:txBody>
      </p:sp>
      <p:pic>
        <p:nvPicPr>
          <p:cNvPr id="4098" name="Picture 2" descr="D:\на жесткий\Рисунки для презентаций\2606754-d3de9fd8b1bc2898.jpg"/>
          <p:cNvPicPr>
            <a:picLocks noChangeAspect="1" noChangeArrowheads="1"/>
          </p:cNvPicPr>
          <p:nvPr/>
        </p:nvPicPr>
        <p:blipFill>
          <a:blip r:embed="rId3" cstate="print"/>
          <a:srcRect/>
          <a:stretch>
            <a:fillRect/>
          </a:stretch>
        </p:blipFill>
        <p:spPr bwMode="auto">
          <a:xfrm>
            <a:off x="2514600" y="381001"/>
            <a:ext cx="4191000" cy="2667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Заголовок 1"/>
          <p:cNvSpPr>
            <a:spLocks noGrp="1"/>
          </p:cNvSpPr>
          <p:nvPr>
            <p:ph type="title"/>
          </p:nvPr>
        </p:nvSpPr>
        <p:spPr>
          <a:xfrm>
            <a:off x="457200" y="274638"/>
            <a:ext cx="8229600" cy="6126162"/>
          </a:xfrm>
        </p:spPr>
        <p:txBody>
          <a:bodyPr>
            <a:normAutofit/>
          </a:bodyPr>
          <a:lstStyle/>
          <a:p>
            <a:r>
              <a:rPr lang="ru-RU" sz="3200" dirty="0" smtClean="0"/>
              <a:t>Однако, грамотность для всех — детей, молодежи и взрослых — еще не до конца достигнутая цель. И сегодня Международный день грамотности отмечается во всём мире.</a:t>
            </a:r>
            <a:r>
              <a:rPr lang="ru-RU" sz="3600" dirty="0" smtClean="0"/>
              <a:t>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endParaRPr lang="ru-RU" sz="3600" dirty="0">
              <a:latin typeface="Times New Roman" pitchFamily="18" charset="0"/>
              <a:cs typeface="Times New Roman" pitchFamily="18" charset="0"/>
            </a:endParaRPr>
          </a:p>
        </p:txBody>
      </p:sp>
      <p:pic>
        <p:nvPicPr>
          <p:cNvPr id="5122" name="Picture 2" descr="D:\на жесткий\Рисунки для презентаций\2495328-352218cedc5897bb.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57513" y="2743200"/>
            <a:ext cx="3228975" cy="3505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ds04.infourok.ru/uploads/ex/0f98/0012c0bf-62b8caf6/img3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Заголовок 1"/>
          <p:cNvSpPr>
            <a:spLocks noGrp="1"/>
          </p:cNvSpPr>
          <p:nvPr>
            <p:ph type="title"/>
          </p:nvPr>
        </p:nvSpPr>
        <p:spPr>
          <a:xfrm>
            <a:off x="457200" y="274638"/>
            <a:ext cx="8229600" cy="6049962"/>
          </a:xfrm>
        </p:spPr>
        <p:txBody>
          <a:bodyPr>
            <a:normAutofit/>
          </a:bodyPr>
          <a:lstStyle/>
          <a:p>
            <a:r>
              <a:rPr lang="ru-RU" sz="3200" dirty="0" smtClean="0">
                <a:latin typeface="Times New Roman" pitchFamily="18" charset="0"/>
                <a:cs typeface="Times New Roman" pitchFamily="18" charset="0"/>
              </a:rPr>
              <a:t>Этот День также позволяет предложить новаторские пути решения существующих проблем, направленные на дальнейшее повышение уровня грамотности в будущем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t/>
            </a:r>
            <a:br>
              <a:rPr lang="ru-RU" sz="3200" dirty="0" smtClean="0"/>
            </a:br>
            <a:r>
              <a:rPr lang="ru-RU" sz="3200" dirty="0" smtClean="0"/>
              <a:t/>
            </a:r>
            <a:br>
              <a:rPr lang="ru-RU" sz="3200" dirty="0" smtClean="0"/>
            </a:br>
            <a:endParaRPr lang="ru-RU" sz="3200" dirty="0">
              <a:latin typeface="Times New Roman" pitchFamily="18" charset="0"/>
              <a:cs typeface="Times New Roman" pitchFamily="18" charset="0"/>
            </a:endParaRPr>
          </a:p>
        </p:txBody>
      </p:sp>
      <p:pic>
        <p:nvPicPr>
          <p:cNvPr id="7170" name="Picture 2" descr="D:\на жесткий\Рисунки для презентаций\shkolnye_kartinki_49.gif"/>
          <p:cNvPicPr>
            <a:picLocks noChangeAspect="1" noChangeArrowheads="1" noCrop="1"/>
          </p:cNvPicPr>
          <p:nvPr/>
        </p:nvPicPr>
        <p:blipFill>
          <a:blip r:embed="rId3" cstate="print"/>
          <a:srcRect/>
          <a:stretch>
            <a:fillRect/>
          </a:stretch>
        </p:blipFill>
        <p:spPr bwMode="auto">
          <a:xfrm>
            <a:off x="2667000" y="2981324"/>
            <a:ext cx="3962400" cy="34194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3398</TotalTime>
  <Words>620</Words>
  <Application>Microsoft Office PowerPoint</Application>
  <PresentationFormat>Экран (4:3)</PresentationFormat>
  <Paragraphs>51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«Язык – это история народа.  Язык – это путь цивилизации и культуры.  Поэтому-то изучение и сбережение русского  языка является не праздным занятием от  нечего делать, но насущной необходимостью»   Александр Иванович Куприн</vt:lpstr>
      <vt:lpstr>Слайд 2</vt:lpstr>
      <vt:lpstr>8 сентября - международный день грамотности — один из международных дней, отмечаемых в системе Организации Объединенных Наций. Он был учрежден ЮНЕСКО в 1966 году по рекомендации «Всемирной конференции министров образования по ликвидации неграмотности», состоявшейся в Тегеране в сентябре 1965 года.        </vt:lpstr>
      <vt:lpstr>Слайд 4</vt:lpstr>
      <vt:lpstr>Слайд 5</vt:lpstr>
      <vt:lpstr>Слайд 6</vt:lpstr>
      <vt:lpstr>        Грамотность — истинный праздник для человечества, которое достигло впечатляющего прогресса в этой области, доведя количество грамотных людей в мире до четырех миллиардов.     </vt:lpstr>
      <vt:lpstr>Однако, грамотность для всех — детей, молодежи и взрослых — еще не до конца достигнутая цель. И сегодня Международный день грамотности отмечается во всём мире.        </vt:lpstr>
      <vt:lpstr>Этот День также позволяет предложить новаторские пути решения существующих проблем, направленные на дальнейшее повышение уровня грамотности в будущем       </vt:lpstr>
      <vt:lpstr>Проводимый День грамотности заставляет нас задуматься, что мы говорим и как мы говорим. </vt:lpstr>
      <vt:lpstr>         Традиции праздника   День грамотности в России имеет интересную традицию. На протяжении уже нескольких лет каждый желающий, давно окончивший обучение, может освежить свои знания путем написания проверочных диктантов, либо пройти тестирование на проверку своих знаний по разным дисциплинам. В городских библиотеках традиционно в этот день проводятся мастер-классы и конференции. Организовываются свободные чтения, конкурсы рисунков, эссе, стихов с вручением дипломов и памятных подарков. Волонтеры посещают дома престарелых, детские больницы, организовывая обучающие курсы, чтение классиков вслух, небольшие постановки.       </vt:lpstr>
      <vt:lpstr>Интересные факты </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ok</cp:lastModifiedBy>
  <cp:revision>204</cp:revision>
  <dcterms:created xsi:type="dcterms:W3CDTF">2016-09-10T15:36:56Z</dcterms:created>
  <dcterms:modified xsi:type="dcterms:W3CDTF">2022-09-05T11:43:52Z</dcterms:modified>
</cp:coreProperties>
</file>