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0" r:id="rId1"/>
  </p:sldMasterIdLst>
  <p:sldIdLst>
    <p:sldId id="256" r:id="rId2"/>
    <p:sldId id="258" r:id="rId3"/>
    <p:sldId id="270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3" autoAdjust="0"/>
    <p:restoredTop sz="94660"/>
  </p:normalViewPr>
  <p:slideViewPr>
    <p:cSldViewPr snapToGrid="0">
      <p:cViewPr>
        <p:scale>
          <a:sx n="101" d="100"/>
          <a:sy n="101" d="100"/>
        </p:scale>
        <p:origin x="-397" y="-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C21C-DF69-45AB-96B4-9E41FE38F136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F795-E9BA-40D0-8BE7-4C25EDAE9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5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C21C-DF69-45AB-96B4-9E41FE38F136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F795-E9BA-40D0-8BE7-4C25EDAE9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64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C21C-DF69-45AB-96B4-9E41FE38F136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F795-E9BA-40D0-8BE7-4C25EDAE9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65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C21C-DF69-45AB-96B4-9E41FE38F136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F795-E9BA-40D0-8BE7-4C25EDAE9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90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C21C-DF69-45AB-96B4-9E41FE38F136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F795-E9BA-40D0-8BE7-4C25EDAE9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5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C21C-DF69-45AB-96B4-9E41FE38F136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F795-E9BA-40D0-8BE7-4C25EDAE9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8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C21C-DF69-45AB-96B4-9E41FE38F136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F795-E9BA-40D0-8BE7-4C25EDAE9E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C21C-DF69-45AB-96B4-9E41FE38F136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F795-E9BA-40D0-8BE7-4C25EDAE9EA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8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C21C-DF69-45AB-96B4-9E41FE38F136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F795-E9BA-40D0-8BE7-4C25EDAE9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30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C21C-DF69-45AB-96B4-9E41FE38F136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F795-E9BA-40D0-8BE7-4C25EDAE9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4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C21C-DF69-45AB-96B4-9E41FE38F136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F795-E9BA-40D0-8BE7-4C25EDAE9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5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4CC21C-DF69-45AB-96B4-9E41FE38F136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EF795-E9BA-40D0-8BE7-4C25EDAE9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9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01697" y="1522005"/>
            <a:ext cx="5948188" cy="336804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  <a:cs typeface="Times New Roman" panose="02020603050405020304" pitchFamily="18" charset="0"/>
              </a:rPr>
              <a:t>200 лет со дня рождения русского педагога, детского писателя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  <a:cs typeface="Times New Roman" panose="02020603050405020304" pitchFamily="18" charset="0"/>
              </a:rPr>
            </a:b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  <a:cs typeface="Times New Roman" panose="02020603050405020304" pitchFamily="18" charset="0"/>
              </a:rPr>
              <a:t>В.И.Водовозова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Segoe Script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i?id=edbe5717ebcb11b3621cfd1329adad3edc226e94-411671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46" y="460716"/>
            <a:ext cx="4484792" cy="581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68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879" y="365760"/>
            <a:ext cx="9653847" cy="85344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взгляды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Водовозова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879" y="1333500"/>
            <a:ext cx="9881218" cy="517398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3600" dirty="0"/>
              <a:t>В</a:t>
            </a:r>
            <a:r>
              <a:rPr lang="ru-RU" sz="3600" dirty="0" smtClean="0"/>
              <a:t>одовозов выдвигал на первый план воспитательные задачи с целью подготовить </a:t>
            </a:r>
            <a:r>
              <a:rPr lang="ru-RU" sz="3600" b="1" dirty="0" smtClean="0"/>
              <a:t>всесторонне образованного и деятельного защитника интересов народа.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600" dirty="0" smtClean="0"/>
              <a:t>Высказывался за </a:t>
            </a:r>
            <a:r>
              <a:rPr lang="ru-RU" sz="3600" b="1" dirty="0" smtClean="0"/>
              <a:t>активизацию методов обучения</a:t>
            </a:r>
            <a:r>
              <a:rPr lang="ru-RU" sz="3600" dirty="0" smtClean="0"/>
              <a:t>, замен схоластики и механической зубрежки </a:t>
            </a:r>
            <a:r>
              <a:rPr lang="ru-RU" sz="3600" b="1" dirty="0" smtClean="0"/>
              <a:t>сознательным, осмысленным усвоением знаний.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402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290" y="883540"/>
            <a:ext cx="10312638" cy="53848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3800" dirty="0" smtClean="0"/>
              <a:t>Выступал </a:t>
            </a:r>
            <a:r>
              <a:rPr lang="ru-RU" sz="3800" b="1" dirty="0" smtClean="0"/>
              <a:t>против насилия </a:t>
            </a:r>
            <a:r>
              <a:rPr lang="ru-RU" sz="3800" dirty="0" smtClean="0"/>
              <a:t>в воспитании.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800" dirty="0" smtClean="0"/>
              <a:t>Был сторонником </a:t>
            </a:r>
            <a:r>
              <a:rPr lang="ru-RU" sz="3800" b="1" dirty="0" smtClean="0"/>
              <a:t>разумного воспитания</a:t>
            </a:r>
            <a:r>
              <a:rPr lang="ru-RU" sz="3800" dirty="0" smtClean="0"/>
              <a:t>, строящегося на </a:t>
            </a:r>
            <a:r>
              <a:rPr lang="ru-RU" sz="3800" b="1" dirty="0" smtClean="0"/>
              <a:t>гуманном отношении к личности ребенка.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800" dirty="0" smtClean="0"/>
              <a:t>Считал необходимым </a:t>
            </a:r>
            <a:r>
              <a:rPr lang="ru-RU" sz="3800" b="1" dirty="0" smtClean="0"/>
              <a:t>воспитывать у детей чувство товарищества и дружбы, трудолюбие и настойчивость</a:t>
            </a:r>
            <a:r>
              <a:rPr lang="ru-RU" sz="3800" dirty="0" smtClean="0"/>
              <a:t> в достижении поставленной цели.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18316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и литература в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Водовозова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188720"/>
            <a:ext cx="10415899" cy="566928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3600" b="1" dirty="0"/>
              <a:t>С</a:t>
            </a:r>
            <a:r>
              <a:rPr lang="ru-RU" sz="3600" b="1" dirty="0" smtClean="0"/>
              <a:t> помощью языка учащиеся приобщаются к духовной культуре</a:t>
            </a:r>
            <a:r>
              <a:rPr lang="ru-RU" sz="3600" dirty="0" smtClean="0"/>
              <a:t>, созданной народом, а это воспитывает у них любовь к народу и родному языку.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b="1" dirty="0"/>
              <a:t>Л</a:t>
            </a:r>
            <a:r>
              <a:rPr lang="ru-RU" sz="3600" b="1" dirty="0" smtClean="0"/>
              <a:t>итература расширяет умственный кругозор</a:t>
            </a:r>
            <a:r>
              <a:rPr lang="ru-RU" sz="3600" dirty="0" smtClean="0"/>
              <a:t>, влияет на формирование убеждений. </a:t>
            </a:r>
            <a:r>
              <a:rPr lang="ru-RU" sz="3600" b="1" dirty="0" smtClean="0"/>
              <a:t>Изучение литературы воспитывает и художественный вкус</a:t>
            </a:r>
            <a:r>
              <a:rPr lang="ru-RU" sz="3600" dirty="0" smtClean="0"/>
              <a:t>, </a:t>
            </a:r>
            <a:r>
              <a:rPr lang="ru-RU" sz="3600" b="1" dirty="0" smtClean="0"/>
              <a:t>обогащает язык учащихся</a:t>
            </a:r>
            <a:r>
              <a:rPr lang="ru-RU" sz="3600" dirty="0" smtClean="0"/>
              <a:t>, знакомит с жизнью людей в прошлом и настоящем, раскрывает их социальные взаимоотношения, знакомит с чувствами и мыслями людей.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5211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439" y="0"/>
            <a:ext cx="10232967" cy="10033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3845" y="840930"/>
            <a:ext cx="10164630" cy="58547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err="1"/>
              <a:t>В.И.Водовозов</a:t>
            </a:r>
            <a:r>
              <a:rPr lang="ru-RU" sz="3600" dirty="0"/>
              <a:t> </a:t>
            </a:r>
            <a:r>
              <a:rPr lang="ru-RU" sz="3600" dirty="0" smtClean="0"/>
              <a:t>в вопросах </a:t>
            </a:r>
            <a:r>
              <a:rPr lang="ru-RU" sz="3600" dirty="0"/>
              <a:t>народного образования он </a:t>
            </a:r>
            <a:r>
              <a:rPr lang="ru-RU" sz="3600" b="1" dirty="0"/>
              <a:t>выступал за новую школу</a:t>
            </a:r>
            <a:r>
              <a:rPr lang="ru-RU" sz="3600" dirty="0"/>
              <a:t>, дающую подрастающему поколению научное и связанное с жизнью полноценное общее образование; </a:t>
            </a:r>
            <a:r>
              <a:rPr lang="ru-RU" sz="3600" b="1" dirty="0"/>
              <a:t>выдвигал на первый план воспитательные задачи с целью подготовить всесторонне образованного и деятельного защитника интересов народа</a:t>
            </a:r>
            <a:r>
              <a:rPr lang="ru-RU" sz="3600" dirty="0"/>
              <a:t>; высказывался за активизацию методов обучения, замену схоластики и механической зубрежки сознательным, осмысленным усвоением знаний, за уважение к личности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6390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399" y="927100"/>
            <a:ext cx="10424159" cy="4381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i="1" dirty="0" smtClean="0"/>
              <a:t>«Быть </a:t>
            </a:r>
            <a:r>
              <a:rPr lang="ru-RU" sz="6000" i="1" dirty="0"/>
              <a:t>образованным – значит победить, взять во власть </a:t>
            </a:r>
            <a:r>
              <a:rPr lang="ru-RU" sz="6000" i="1" dirty="0" smtClean="0"/>
              <a:t>природу» - </a:t>
            </a:r>
            <a:r>
              <a:rPr lang="ru-RU" sz="6000" i="1" dirty="0" err="1" smtClean="0"/>
              <a:t>В.И.Водовозов</a:t>
            </a:r>
            <a:endParaRPr lang="ru-RU" sz="6000" i="1" dirty="0"/>
          </a:p>
        </p:txBody>
      </p:sp>
    </p:spTree>
    <p:extLst>
      <p:ext uri="{BB962C8B-B14F-4D97-AF65-F5344CB8AC3E}">
        <p14:creationId xmlns:p14="http://schemas.microsoft.com/office/powerpoint/2010/main" val="31179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94049" y="859005"/>
            <a:ext cx="62982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Василий Иванович Водовозов (1825–1886) выдающийся педагог и методист – словесник, переводчик, детский писатель, а главное, общественный деятель, внесший большой вклад в развитие российского образования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1026" name="Picture 2" descr="https://ug.ru/wp-content/uploads/2020/10/41ug_2201_vi_vodovoz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282" y="563770"/>
            <a:ext cx="3678639" cy="545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16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76" y="701040"/>
            <a:ext cx="4145280" cy="5013960"/>
          </a:xfrm>
          <a:effectLst>
            <a:outerShdw blurRad="50800" dist="50800" dir="5400000" sx="102000" sy="102000" algn="ctr" rotWithShape="0">
              <a:srgbClr val="000000">
                <a:alpha val="84000"/>
              </a:srgbClr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prst="relaxedInset"/>
            <a:bevelB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00" y="0"/>
            <a:ext cx="6272876" cy="88392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87500" y="883920"/>
            <a:ext cx="6272876" cy="5808979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 Водовозов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(27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1825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мая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1886 )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1831 году он по ходатайству матери был перечислен в мещанское сословие, в 1835 году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ее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просьбе был определен в коммерческое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6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06881" y="467883"/>
            <a:ext cx="10103407" cy="5715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cs typeface="Times New Roman" panose="02020603050405020304" pitchFamily="18" charset="0"/>
              </a:rPr>
              <a:t>1842 год</a:t>
            </a:r>
            <a:r>
              <a:rPr lang="ru-RU" sz="3600" dirty="0" smtClean="0">
                <a:cs typeface="Times New Roman" panose="02020603050405020304" pitchFamily="18" charset="0"/>
              </a:rPr>
              <a:t>-окончание коммерческого училища, поступление в университет на филологический факультет.</a:t>
            </a:r>
          </a:p>
          <a:p>
            <a:pPr marL="0" indent="0" algn="just">
              <a:buNone/>
            </a:pPr>
            <a:r>
              <a:rPr lang="ru-RU" sz="3600" b="1" dirty="0" smtClean="0">
                <a:cs typeface="Times New Roman" panose="02020603050405020304" pitchFamily="18" charset="0"/>
              </a:rPr>
              <a:t>1847 год</a:t>
            </a:r>
            <a:r>
              <a:rPr lang="ru-RU" sz="3600" dirty="0" smtClean="0">
                <a:cs typeface="Times New Roman" panose="02020603050405020304" pitchFamily="18" charset="0"/>
              </a:rPr>
              <a:t>-окончание университета.</a:t>
            </a:r>
          </a:p>
          <a:p>
            <a:pPr marL="0" indent="0" algn="just">
              <a:buNone/>
            </a:pPr>
            <a:r>
              <a:rPr lang="ru-RU" sz="3600" dirty="0">
                <a:cs typeface="Times New Roman" panose="02020603050405020304" pitchFamily="18" charset="0"/>
              </a:rPr>
              <a:t>В</a:t>
            </a:r>
            <a:r>
              <a:rPr lang="ru-RU" sz="3600" dirty="0" smtClean="0">
                <a:cs typeface="Times New Roman" panose="02020603050405020304" pitchFamily="18" charset="0"/>
              </a:rPr>
              <a:t> программе его привлекала русская словесность, греческая литература и всеобщая история.</a:t>
            </a:r>
          </a:p>
          <a:p>
            <a:pPr marL="0" indent="0" algn="just">
              <a:buNone/>
            </a:pPr>
            <a:r>
              <a:rPr lang="ru-RU" sz="3600" b="1" dirty="0"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cs typeface="Times New Roman" panose="02020603050405020304" pitchFamily="18" charset="0"/>
              </a:rPr>
              <a:t>вободно владел французским, английским, итальянским, польским, греческим и латинскими языками</a:t>
            </a:r>
            <a:r>
              <a:rPr lang="ru-RU" sz="3600" dirty="0" smtClean="0">
                <a:cs typeface="Times New Roman" panose="02020603050405020304" pitchFamily="18" charset="0"/>
              </a:rPr>
              <a:t>, что давало ему ознакомиться с обширной литературой.</a:t>
            </a:r>
            <a:endParaRPr lang="ru-RU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0999" y="469900"/>
            <a:ext cx="10355842" cy="59817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3600" b="1" dirty="0"/>
              <a:t>Формирование социальных и </a:t>
            </a:r>
            <a:r>
              <a:rPr lang="ru-RU" sz="3600" b="1" dirty="0" smtClean="0"/>
              <a:t>педагогических взглядов </a:t>
            </a:r>
            <a:r>
              <a:rPr lang="ru-RU" sz="3600" b="1" dirty="0" err="1"/>
              <a:t>Водовозова</a:t>
            </a:r>
            <a:r>
              <a:rPr lang="ru-RU" sz="3600" b="1" dirty="0"/>
              <a:t> проходило </a:t>
            </a:r>
            <a:r>
              <a:rPr lang="ru-RU" sz="3600" dirty="0"/>
              <a:t>под </a:t>
            </a:r>
            <a:r>
              <a:rPr lang="ru-RU" sz="3600" dirty="0" smtClean="0"/>
              <a:t>влиянием общественно </a:t>
            </a:r>
            <a:r>
              <a:rPr lang="ru-RU" sz="3600" dirty="0"/>
              <a:t>– </a:t>
            </a:r>
            <a:r>
              <a:rPr lang="ru-RU" sz="3600" dirty="0" smtClean="0"/>
              <a:t>демократического движения </a:t>
            </a:r>
            <a:r>
              <a:rPr lang="ru-RU" sz="3600" dirty="0"/>
              <a:t>в России 60 –х гг. 19 века, </a:t>
            </a:r>
            <a:r>
              <a:rPr lang="ru-RU" sz="3600" b="1" dirty="0"/>
              <a:t>под </a:t>
            </a:r>
            <a:r>
              <a:rPr lang="ru-RU" sz="3600" b="1" dirty="0" smtClean="0"/>
              <a:t>влиянием идей </a:t>
            </a:r>
            <a:r>
              <a:rPr lang="ru-RU" sz="3600" b="1" dirty="0"/>
              <a:t>Белинского, Чернышевского и Добролюбова</a:t>
            </a:r>
            <a:r>
              <a:rPr lang="ru-RU" sz="3600" b="1" dirty="0" smtClean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600" b="1" dirty="0"/>
              <a:t>В. И. Водовозов был просветителем-демократом, исходившим во всей своей деятельности из интересов народных </a:t>
            </a:r>
            <a:r>
              <a:rPr lang="ru-RU" sz="3600" b="1" dirty="0" smtClean="0"/>
              <a:t>масс.</a:t>
            </a:r>
          </a:p>
        </p:txBody>
      </p:sp>
    </p:spTree>
    <p:extLst>
      <p:ext uri="{BB962C8B-B14F-4D97-AF65-F5344CB8AC3E}">
        <p14:creationId xmlns:p14="http://schemas.microsoft.com/office/powerpoint/2010/main" val="41057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7838" y="-213360"/>
            <a:ext cx="9592887" cy="131064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Педагогиечская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7357" y="1021080"/>
            <a:ext cx="10132752" cy="58369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/>
              <a:t>Со 2-й половины 1850-х гг. </a:t>
            </a:r>
            <a:r>
              <a:rPr lang="ru-RU" sz="3600" dirty="0"/>
              <a:t>печатал переводы и заметки о системе образования в европейских странах в «Библиотеке для чтения» и «Журнале Министерства народного просвещения</a:t>
            </a:r>
            <a:r>
              <a:rPr lang="ru-RU" sz="3600" dirty="0" smtClean="0"/>
              <a:t>».</a:t>
            </a:r>
            <a:endParaRPr lang="ru-RU" sz="3600" dirty="0"/>
          </a:p>
          <a:p>
            <a:pPr marL="0" indent="0" algn="just">
              <a:buNone/>
            </a:pPr>
            <a:r>
              <a:rPr lang="ru-RU" sz="3600" b="1" dirty="0" smtClean="0"/>
              <a:t>С 1851 года </a:t>
            </a:r>
            <a:r>
              <a:rPr lang="ru-RU" sz="3600" dirty="0" smtClean="0"/>
              <a:t>- преподавал </a:t>
            </a:r>
            <a:r>
              <a:rPr lang="ru-RU" sz="3600" dirty="0"/>
              <a:t>русский язык и словесность в </a:t>
            </a:r>
            <a:r>
              <a:rPr lang="ru-RU" sz="3600" dirty="0" smtClean="0"/>
              <a:t>Варшавской</a:t>
            </a:r>
            <a:r>
              <a:rPr lang="ru-RU" sz="3600" dirty="0"/>
              <a:t>, затем 1-й Санкт-Петербургской </a:t>
            </a:r>
            <a:r>
              <a:rPr lang="ru-RU" sz="3600" dirty="0" smtClean="0"/>
              <a:t>гимназии.</a:t>
            </a:r>
          </a:p>
          <a:p>
            <a:pPr marL="0" indent="0" algn="just">
              <a:buNone/>
            </a:pPr>
            <a:r>
              <a:rPr lang="ru-RU" sz="3600" b="1" dirty="0"/>
              <a:t>С 1860 </a:t>
            </a:r>
            <a:r>
              <a:rPr lang="ru-RU" sz="3600" dirty="0"/>
              <a:t>по приглашению К. Д. Ушинского преподавал русскую словесность в Смольном </a:t>
            </a:r>
            <a:r>
              <a:rPr lang="ru-RU" sz="3600" dirty="0" smtClean="0"/>
              <a:t>институте.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63518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0103" y="785468"/>
            <a:ext cx="10155822" cy="44888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800" b="1" dirty="0"/>
              <a:t>В 1861—1862 </a:t>
            </a:r>
            <a:r>
              <a:rPr lang="ru-RU" sz="3800" dirty="0"/>
              <a:t>руководил женской воскресной школой при 1-й Санкт-Петербургской </a:t>
            </a:r>
            <a:r>
              <a:rPr lang="ru-RU" sz="3800" dirty="0" smtClean="0"/>
              <a:t>гимназии.</a:t>
            </a:r>
          </a:p>
          <a:p>
            <a:pPr marL="0" indent="0" algn="just">
              <a:buNone/>
            </a:pPr>
            <a:r>
              <a:rPr lang="ru-RU" sz="3800" b="1" dirty="0" smtClean="0"/>
              <a:t>В </a:t>
            </a:r>
            <a:r>
              <a:rPr lang="ru-RU" sz="3800" b="1" dirty="0"/>
              <a:t>1866 </a:t>
            </a:r>
            <a:r>
              <a:rPr lang="ru-RU" sz="3800" dirty="0"/>
              <a:t>в связи с критикой со стороны администрации учебного округа отстранён от преподавания.</a:t>
            </a:r>
            <a:endParaRPr lang="ru-RU" sz="3800" dirty="0" smtClean="0"/>
          </a:p>
          <a:p>
            <a:pPr marL="0" indent="0" algn="just">
              <a:buNone/>
            </a:pPr>
            <a:r>
              <a:rPr lang="ru-RU" sz="3800" b="1" dirty="0"/>
              <a:t>С 1869 </a:t>
            </a:r>
            <a:r>
              <a:rPr lang="ru-RU" sz="3800" dirty="0" smtClean="0"/>
              <a:t>- </a:t>
            </a:r>
            <a:r>
              <a:rPr lang="ru-RU" sz="3800" dirty="0"/>
              <a:t>постоянный участник собраний Санкт-Петербургского педагогического общества. </a:t>
            </a:r>
            <a:r>
              <a:rPr lang="ru-RU" sz="3800" dirty="0" smtClean="0"/>
              <a:t>Последние годы жизни занимался литературной деятельностью.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183880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524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итературно – педагогическая деятельность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676400"/>
            <a:ext cx="10321895" cy="45646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/>
              <a:t>В</a:t>
            </a:r>
            <a:r>
              <a:rPr lang="ru-RU" sz="3600" dirty="0" smtClean="0"/>
              <a:t> связи с обсуждение проекта устава низших и средних училищ </a:t>
            </a:r>
            <a:r>
              <a:rPr lang="ru-RU" sz="3600" b="1" dirty="0" smtClean="0"/>
              <a:t>Водовозов на основе собственного опыта работы предложил свою систему преподавания русской литературы</a:t>
            </a:r>
            <a:r>
              <a:rPr lang="ru-RU" sz="3600" dirty="0" smtClean="0"/>
              <a:t>, дал подробные указания о преподавании русского языка.</a:t>
            </a:r>
          </a:p>
          <a:p>
            <a:pPr marL="0" indent="0" algn="just">
              <a:buNone/>
            </a:pPr>
            <a:r>
              <a:rPr lang="ru-RU" sz="3600" b="1" dirty="0"/>
              <a:t>Р</a:t>
            </a:r>
            <a:r>
              <a:rPr lang="ru-RU" sz="3600" b="1" dirty="0" smtClean="0"/>
              <a:t>азработал учебный план восьмиклассной гимназии.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520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5919" y="684627"/>
            <a:ext cx="10271761" cy="55324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 smtClean="0"/>
              <a:t>В 1871 г. </a:t>
            </a:r>
            <a:r>
              <a:rPr lang="ru-RU" sz="3600" dirty="0" smtClean="0"/>
              <a:t>вышла первая часть «Книги для первоначального чтения в народных школах».</a:t>
            </a:r>
            <a:endParaRPr lang="en-US" sz="3600" dirty="0" smtClean="0"/>
          </a:p>
          <a:p>
            <a:pPr marL="0" indent="0" algn="just">
              <a:buNone/>
            </a:pPr>
            <a:r>
              <a:rPr lang="ru-RU" sz="3600" b="1" dirty="0" smtClean="0"/>
              <a:t>В 1873 г. </a:t>
            </a:r>
            <a:r>
              <a:rPr lang="ru-RU" sz="3600" dirty="0" smtClean="0"/>
              <a:t>вышла «Русская азбука для детей».</a:t>
            </a:r>
            <a:endParaRPr lang="en-US" sz="3600" dirty="0" smtClean="0"/>
          </a:p>
          <a:p>
            <a:pPr marL="0" indent="0" algn="just">
              <a:buNone/>
            </a:pPr>
            <a:r>
              <a:rPr lang="ru-RU" sz="3600" b="1" dirty="0" smtClean="0"/>
              <a:t>В 1873 г.</a:t>
            </a:r>
            <a:r>
              <a:rPr lang="ru-RU" sz="3600" dirty="0" smtClean="0"/>
              <a:t> было издано методическое пособие для учителей «Предметы обучения в народной школе. Методика обучения грамоте, арифметике и другим предметам».</a:t>
            </a:r>
            <a:endParaRPr lang="en-US" sz="3600" dirty="0" smtClean="0"/>
          </a:p>
          <a:p>
            <a:pPr marL="0" indent="0" algn="just">
              <a:buNone/>
            </a:pPr>
            <a:r>
              <a:rPr lang="ru-RU" sz="3600" b="1" dirty="0" smtClean="0"/>
              <a:t>В 1878 г. </a:t>
            </a:r>
            <a:r>
              <a:rPr lang="ru-RU" sz="3600" dirty="0" smtClean="0"/>
              <a:t>вышла вторая часть</a:t>
            </a:r>
            <a:r>
              <a:rPr lang="ru-RU" sz="3600" b="1" dirty="0" smtClean="0"/>
              <a:t> </a:t>
            </a:r>
            <a:r>
              <a:rPr lang="ru-RU" sz="3600" dirty="0" smtClean="0"/>
              <a:t>«Книги для первоначального чтения», предназначенная учащимся старшего возраста и взрослым.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73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627</Words>
  <Application>Microsoft Office PowerPoint</Application>
  <PresentationFormat>Произвольный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HDOfficeLightV0</vt:lpstr>
      <vt:lpstr>200 лет со дня рождения русского педагога, детского писателя В.И.Водовозова</vt:lpstr>
      <vt:lpstr>Презентация PowerPoint</vt:lpstr>
      <vt:lpstr>Биография</vt:lpstr>
      <vt:lpstr>Презентация PowerPoint</vt:lpstr>
      <vt:lpstr>Презентация PowerPoint</vt:lpstr>
      <vt:lpstr>Педагогиечская деятельность</vt:lpstr>
      <vt:lpstr>Презентация PowerPoint</vt:lpstr>
      <vt:lpstr>Литературно – педагогическая деятельность</vt:lpstr>
      <vt:lpstr>Презентация PowerPoint</vt:lpstr>
      <vt:lpstr>Педагогические взгляды Водовозова</vt:lpstr>
      <vt:lpstr>Презентация PowerPoint</vt:lpstr>
      <vt:lpstr>Русский язык и литература в понимании Водовозова</vt:lpstr>
      <vt:lpstr>Заключение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ВЗГЛЯДЫ В.И.ВОДОВОЗОВА</dc:title>
  <dc:creator>Наташа</dc:creator>
  <cp:lastModifiedBy>Вадим</cp:lastModifiedBy>
  <cp:revision>45</cp:revision>
  <dcterms:created xsi:type="dcterms:W3CDTF">2015-11-12T11:51:06Z</dcterms:created>
  <dcterms:modified xsi:type="dcterms:W3CDTF">2025-10-06T16:56:09Z</dcterms:modified>
</cp:coreProperties>
</file>