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10" r:id="rId3"/>
    <p:sldId id="312" r:id="rId4"/>
    <p:sldId id="314" r:id="rId5"/>
    <p:sldId id="315" r:id="rId6"/>
    <p:sldId id="309" r:id="rId7"/>
    <p:sldId id="316" r:id="rId8"/>
    <p:sldId id="319" r:id="rId9"/>
    <p:sldId id="305" r:id="rId10"/>
    <p:sldId id="284" r:id="rId11"/>
    <p:sldId id="321" r:id="rId12"/>
    <p:sldId id="311" r:id="rId13"/>
    <p:sldId id="328" r:id="rId14"/>
    <p:sldId id="331" r:id="rId15"/>
    <p:sldId id="33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2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43876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0ED0-77FC-46C0-B675-50A3C85EEF0A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5A5F-1033-4858-BEDC-43EF76072E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6037447"/>
      </p:ext>
    </p:extLst>
  </p:cSld>
  <p:clrMapOvr>
    <a:masterClrMapping/>
  </p:clrMapOvr>
  <p:transition spd="slow"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0124-EE1B-46D7-84EA-F1620CC95BCD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E8A8-47D3-42C6-A0B8-F4D3AAB140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8910597"/>
      </p:ext>
    </p:extLst>
  </p:cSld>
  <p:clrMapOvr>
    <a:masterClrMapping/>
  </p:clrMapOvr>
  <p:transition spd="slow"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6494-3506-400E-98C6-4465E4F32A70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D8FE1-A56A-41D7-BCAF-652A5D245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8182438"/>
      </p:ext>
    </p:extLst>
  </p:cSld>
  <p:clrMapOvr>
    <a:masterClrMapping/>
  </p:clrMapOvr>
  <p:transition spd="slow"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BC4A-5D57-4E3B-80F3-76C61C8C3CE7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B3854-08FA-4DB7-ABC4-1836D4CC9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5021576"/>
      </p:ext>
    </p:extLst>
  </p:cSld>
  <p:clrMapOvr>
    <a:masterClrMapping/>
  </p:clrMapOvr>
  <p:transition spd="slow"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426E-A057-4B91-9A27-D2AAFCB1185F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FB81-4EC7-4C98-8739-5437843321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0575953"/>
      </p:ext>
    </p:extLst>
  </p:cSld>
  <p:clrMapOvr>
    <a:masterClrMapping/>
  </p:clrMapOvr>
  <p:transition spd="slow"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0436-0529-4231-9311-8A4A97CF4AA4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F4909-F3A5-4C68-B277-35C7A592CA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720630"/>
      </p:ext>
    </p:extLst>
  </p:cSld>
  <p:clrMapOvr>
    <a:masterClrMapping/>
  </p:clrMapOvr>
  <p:transition spd="slow"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DEB2-01DB-4F7A-BCA3-AD7785369F3F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94F9-9DC2-4BF6-A1CA-4C74C3116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0555423"/>
      </p:ext>
    </p:extLst>
  </p:cSld>
  <p:clrMapOvr>
    <a:masterClrMapping/>
  </p:clrMapOvr>
  <p:transition spd="slow"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AC92-CA52-4EF5-AEEF-1CC7B2DA50F0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0020A-90B7-4A9D-8D0E-5E3A246E7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7604698"/>
      </p:ext>
    </p:extLst>
  </p:cSld>
  <p:clrMapOvr>
    <a:masterClrMapping/>
  </p:clrMapOvr>
  <p:transition spd="slow"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FA69-6D2A-4B73-831B-C7903B8E1FEE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9650E-4EC1-44F0-A6FD-94B9164606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6652026"/>
      </p:ext>
    </p:extLst>
  </p:cSld>
  <p:clrMapOvr>
    <a:masterClrMapping/>
  </p:clrMapOvr>
  <p:transition spd="slow"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305B-FFBF-4462-991D-C61A6AF30FE0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48D4-6E85-4E5A-9177-E94B1AADE8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3959380"/>
      </p:ext>
    </p:extLst>
  </p:cSld>
  <p:clrMapOvr>
    <a:masterClrMapping/>
  </p:clrMapOvr>
  <p:transition spd="slow"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35B5-5479-49F2-AFED-B7ACD7899B38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F479-9E25-454E-868F-A73CEC0678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7393038"/>
      </p:ext>
    </p:extLst>
  </p:cSld>
  <p:clrMapOvr>
    <a:masterClrMapping/>
  </p:clrMapOvr>
  <p:transition spd="slow"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51EC-EB15-4EA5-BC4F-E3A67A6C7EF0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589E671-893C-44E1-B00B-79951028E5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2/1614339981_93-p-risunki-na-svetlom-fone-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89275" y="1484784"/>
            <a:ext cx="4750531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Весна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стихах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русских поэтов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6374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21 марта- Всемирный день поэзии</a:t>
            </a:r>
            <a:endParaRPr lang="ru-RU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445224"/>
            <a:ext cx="1827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онлайн-выставка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Игорь Грабарь. &quot;Мартовский сне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339504" cy="30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95536" y="3356992"/>
            <a:ext cx="295232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>
                <a:latin typeface="Calibri" pitchFamily="34" charset="0"/>
              </a:rPr>
              <a:t> </a:t>
            </a:r>
            <a:r>
              <a:rPr lang="ru-RU" sz="1200" b="1" dirty="0">
                <a:latin typeface="Arial Narrow" pitchFamily="34" charset="0"/>
              </a:rPr>
              <a:t>Грабарь И.Э. “Мартовский снег”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79912" y="3942710"/>
            <a:ext cx="51845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Воздух пьяный – нет спасения,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 ног сбивают два глотка.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Облака уже весенние, 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кучевые облака.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Влажный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лес синеет щёткою,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склон топорщится ольхой.</a:t>
            </a: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Всё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проявленное, чёткое,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до всего подать рукой.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                      Тушнова В.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2" descr="Â«ÐÐµÑÐ²ÑÐµ Ð¿ÑÐ¾ÑÐ°Ð»Ð¸Ð½ÑÂ». ÐÐ²ÑÐ¾Ñ:ÐÐ²Ð³ÐµÐ½Ð¸Ð¹ Ð¡Ð¸Ð½ÐµÐ²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04648" cy="254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6381328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Arial Narrow" panose="020B0606020202030204" pitchFamily="34" charset="0"/>
              </a:rPr>
              <a:t>Синев Е.«Первые проталины</a:t>
            </a:r>
            <a:endParaRPr lang="ru-RU" sz="1400" dirty="0"/>
          </a:p>
        </p:txBody>
      </p:sp>
      <p:pic>
        <p:nvPicPr>
          <p:cNvPr id="13314" name="Picture 2" descr="https://zimamagazine.com/wp-content/uploads/2020/07/IMG_3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625584" cy="3284984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059832" y="404664"/>
            <a:ext cx="313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43876"/>
                </a:solidFill>
                <a:latin typeface="+mj-lt"/>
                <a:cs typeface="+mn-cs"/>
              </a:rPr>
              <a:t>Вероника Тушнова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8772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// Произведения русских писателей о весне / сост. С. Ф. Федоров. – Москва : РИПОЛ классик, 2011. – 65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C:\Users\Деловой центр\Desktop\Майский рассв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503890" cy="27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79512" y="3212976"/>
            <a:ext cx="2592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Arial Narrow" panose="020B0606020202030204" pitchFamily="34" charset="0"/>
              </a:rPr>
              <a:t>Лёвин Д.« Майский рассвет»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779912" y="2708920"/>
            <a:ext cx="48965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Деньки стоят погожие,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 праздники похожие,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 в небе - солнце теплое,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Веселое и доброе.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 реки разливаются,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 почки раскрываются,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Ушла зима со стужами,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Сугробы стали лужами.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Покинув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страны южные,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Вернулись птицы дружные.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 каждой ветке скворушки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Сидят и чистят перышки.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Пришла пора весенняя,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Пришла пора цветения.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И, значит, настроение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 всех людей - весеннее!</a:t>
            </a:r>
          </a:p>
          <a:p>
            <a:pPr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            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Пляцковский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" name="Picture 2" descr="5229398_m0_0235 (700x479, 134Kb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38837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6309320"/>
            <a:ext cx="2601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 smtClean="0">
                <a:latin typeface="Arial Narrow" panose="020B0606020202030204" pitchFamily="34" charset="0"/>
              </a:rPr>
              <a:t>Остроухов И.С. «Первая зелень»</a:t>
            </a: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www.libkids51.ru/events/files/20201102-1.jpg"/>
          <p:cNvPicPr>
            <a:picLocks noChangeAspect="1" noChangeArrowheads="1"/>
          </p:cNvPicPr>
          <p:nvPr/>
        </p:nvPicPr>
        <p:blipFill>
          <a:blip r:embed="rId5" cstate="print"/>
          <a:srcRect l="5670" t="5305" r="11171" b="3180"/>
          <a:stretch>
            <a:fillRect/>
          </a:stretch>
        </p:blipFill>
        <p:spPr bwMode="auto">
          <a:xfrm>
            <a:off x="6084168" y="476672"/>
            <a:ext cx="2806783" cy="2708920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843808" y="548680"/>
            <a:ext cx="344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43876"/>
                </a:solidFill>
              </a:rPr>
              <a:t>Михаил </a:t>
            </a:r>
            <a:r>
              <a:rPr lang="ru-RU" sz="2400" b="1" i="1" dirty="0" err="1" smtClean="0">
                <a:solidFill>
                  <a:srgbClr val="043876"/>
                </a:solidFill>
              </a:rPr>
              <a:t>Пляцковский</a:t>
            </a:r>
            <a:endParaRPr lang="ru-RU" sz="2400" b="1" i="1" dirty="0" smtClean="0">
              <a:solidFill>
                <a:srgbClr val="04387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// Произведения русских писателей о весне / сост. С. Ф. Федоров. – Москва : РИПОЛ классик, 2011. – 65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Алексей Саврасов &quot;Грачи прилетел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518891" cy="32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6309320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latin typeface="Arial Narrow" pitchFamily="34" charset="0"/>
              </a:rPr>
              <a:t>Саврасов А. “Грачи прилетели”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284984"/>
            <a:ext cx="4968552" cy="29238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1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с новой надеждой и верой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Посмотрит вокруг человек: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На мутное небо и серый,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Слежавшийся мартовский снег.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Растает на Вербной неделе,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А может быть, и на Страстной.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Но в город грачи прилетели,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И в воздухе пахнет весной.</a:t>
            </a:r>
          </a:p>
          <a:p>
            <a:pPr eaLnBrk="0" hangingPunct="0">
              <a:defRPr/>
            </a:pP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Уса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чёв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А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" name="Picture 2" descr="https://s55.radikal.ru/i150/1203/ca/27f802d30f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04897" cy="23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1520" y="2564904"/>
            <a:ext cx="24416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err="1">
                <a:latin typeface="Arial Narrow" panose="020B0606020202030204" pitchFamily="34" charset="0"/>
              </a:rPr>
              <a:t>Бакшеев</a:t>
            </a:r>
            <a:r>
              <a:rPr lang="ru-RU" altLang="ru-RU" sz="1400" b="1" dirty="0">
                <a:latin typeface="Arial Narrow" panose="020B0606020202030204" pitchFamily="34" charset="0"/>
              </a:rPr>
              <a:t> В.Н. «Голубая весна»</a:t>
            </a:r>
          </a:p>
        </p:txBody>
      </p:sp>
      <p:pic>
        <p:nvPicPr>
          <p:cNvPr id="12290" name="Picture 2" descr="https://phototass1.cdnvideo.ru/width/1200_4ce85301/tass/m2/uploads/i/20160312/4203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2656"/>
            <a:ext cx="2388596" cy="3075632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707904" y="980728"/>
            <a:ext cx="246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43876"/>
                </a:solidFill>
                <a:latin typeface="+mj-lt"/>
                <a:cs typeface="+mn-cs"/>
              </a:rPr>
              <a:t>Андрей Усачев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772816"/>
            <a:ext cx="471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Грачи прилетели</a:t>
            </a:r>
          </a:p>
          <a:p>
            <a:pPr eaLnBrk="0" hangingPunct="0">
              <a:defRPr/>
            </a:pPr>
            <a:endParaRPr lang="ru-RU" sz="1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Еще не утихли метели.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Еще не проснулись ручьи.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Но в город грачи прилетели.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– Грачи прилетели! Грачи!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Расселись они на берёзах: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Шумят, суетятся, кричат…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Спешат обустраивать гнёзда,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Чтоб высидеть к маю грачат.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Какое повсюду веселье!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Едва опустившись с высот,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Как будто букетик весенний,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Грач веточку в клюве несёт.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616530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// Произведения русских писателей о весне / сост. С. Ф. Федоров. – Москва : РИПОЛ классик, 2011. – 65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s://avatars.mds.yandex.net/get-pdb/2349661/765dd980-fe63-437f-bc0c-780bfa4dd152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46262" cy="29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323528" y="3212976"/>
            <a:ext cx="2160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Arial Narrow" panose="020B0606020202030204" pitchFamily="34" charset="0"/>
              </a:rPr>
              <a:t>Брусилов С.«Весна»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96952"/>
            <a:ext cx="457200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Прошли дожди, апрель теплеет,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Всю ночь – туман, а поутру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Весенний воздух точно млеет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И мягкой дымкою синеет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В далёких просеках в бору.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И тихо дремлет бор зелёный,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И в серебре лесных озёр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Ещё стройней его колонны,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Ещё свежее сосен кроны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И нежных лиственниц узор!</a:t>
            </a:r>
          </a:p>
          <a:p>
            <a:pPr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                     Бунин И.</a:t>
            </a:r>
          </a:p>
        </p:txBody>
      </p:sp>
      <p:pic>
        <p:nvPicPr>
          <p:cNvPr id="7" name="Picture 2" descr="константин юон весна карт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592464" cy="267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630932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 err="1" smtClean="0">
                <a:latin typeface="Arial Narrow" pitchFamily="34" charset="0"/>
              </a:rPr>
              <a:t>Юон</a:t>
            </a:r>
            <a:r>
              <a:rPr lang="ru-RU" sz="1400" b="1" dirty="0" smtClean="0">
                <a:latin typeface="Arial Narrow" pitchFamily="34" charset="0"/>
              </a:rPr>
              <a:t> К. «Весенний солнечный день»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 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8" descr="http://www.pravoslavie.ru/sas/image/101924/192462.p.jpg?0.274333575041964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5770" y="332657"/>
            <a:ext cx="2678717" cy="2808312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275856" y="105273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43876"/>
                </a:solidFill>
              </a:rPr>
              <a:t>Иван   Бунин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609329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Бунин, И.А.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Апрель/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 А. Бунин // Золотой невод : стихи. – Москва : Детская литература, 1972. – С. 18.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s://pics.livejournal.com/lesnoyskitalets/pic/003gt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48272" cy="28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179512" y="3212976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err="1">
                <a:latin typeface="Arial Narrow" panose="020B0606020202030204" pitchFamily="34" charset="0"/>
              </a:rPr>
              <a:t>Бялыницкий</a:t>
            </a:r>
            <a:r>
              <a:rPr lang="ru-RU" altLang="ru-RU" sz="1400" b="1" dirty="0">
                <a:latin typeface="Arial Narrow" panose="020B0606020202030204" pitchFamily="34" charset="0"/>
              </a:rPr>
              <a:t> - 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Бируля</a:t>
            </a:r>
            <a:r>
              <a:rPr lang="ru-RU" altLang="ru-RU" sz="1400" b="1" dirty="0">
                <a:latin typeface="Arial Narrow" panose="020B0606020202030204" pitchFamily="34" charset="0"/>
              </a:rPr>
              <a:t> ~ В начале весны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2996952"/>
            <a:ext cx="5436096" cy="329320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Гонимы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вешними лучами,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С окрестных гор уже снега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Сбежали мутными ручьями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На потопленные луга.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Улыбкой ясною природа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Сквозь сон встречает утро года;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Синея блещут небеса.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Еще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прозрачные, леса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Как будто пухом зеленеют.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Пчела за данью полевой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Летит из кельи восковой.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Долины сохнут и пестреют;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Стада шумят, и соловей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Уж пел в безмолвии ночей.</a:t>
            </a:r>
          </a:p>
          <a:p>
            <a:pPr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           А.С. Пушкин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7" name="Picture 2" descr="C:\Users\Компьютер1\Desktop\щербаков Б.В. Апрельское солнц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754884" cy="23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6237312"/>
            <a:ext cx="276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 smtClean="0">
                <a:latin typeface="Arial Narrow" panose="020B0606020202030204" pitchFamily="34" charset="0"/>
              </a:rPr>
              <a:t>Щербаков Б. «Апрельское солнце»</a:t>
            </a: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http://img0.liveinternet.ru/images/attach/c/0/119/26/119026588_aleksandrsergeevichpushkin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4664"/>
            <a:ext cx="2287830" cy="2808312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915816" y="764704"/>
            <a:ext cx="3797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43876"/>
                </a:solidFill>
              </a:rPr>
              <a:t>Александр  Пушкин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949280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Пушкин, А. 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Гонимы вешними лучами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Пушкин, А. С. // Времена года: стихи русских поэтов о природе. – Москва : ЭКСМО, 2009. – С. 63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628800"/>
            <a:ext cx="34976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овых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встреч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Константин Коровин &quot;Весн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8344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539552" y="3429000"/>
            <a:ext cx="18722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latin typeface="Arial Narrow" panose="020B0606020202030204" pitchFamily="34" charset="0"/>
              </a:rPr>
              <a:t>Коровин К.“Весна”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3743400" y="3284984"/>
            <a:ext cx="5400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 smtClean="0"/>
          </a:p>
          <a:p>
            <a:pPr eaLnBrk="1" hangingPunct="1"/>
            <a:r>
              <a:rPr lang="ru-RU" altLang="ru-RU" sz="1400" b="1" dirty="0" smtClean="0">
                <a:solidFill>
                  <a:srgbClr val="043876"/>
                </a:solidFill>
                <a:latin typeface="Arial Narrow" panose="020B0606020202030204" pitchFamily="34" charset="0"/>
              </a:rPr>
              <a:t>Перед </a:t>
            </a: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весной бывают дни такие:</a:t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Под плотным снегом отдыхает луг,</a:t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Шумят деревья весело-сухие,</a:t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И теплый ветер нежен и упруг.</a:t>
            </a:r>
          </a:p>
          <a:p>
            <a:pPr eaLnBrk="1" hangingPunct="1"/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ru-RU" altLang="ru-RU" sz="1400" b="1" dirty="0" smtClean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marL="179388" eaLnBrk="1" hangingPunct="1"/>
            <a:r>
              <a:rPr lang="ru-RU" altLang="ru-RU" sz="1400" b="1" dirty="0" smtClean="0">
                <a:solidFill>
                  <a:srgbClr val="043876"/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легкости своей дивится тело,</a:t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И дома своего не узнаешь,</a:t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А песню ту, что прежде надоела,</a:t>
            </a:r>
            <a:b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</a:br>
            <a:r>
              <a:rPr lang="ru-RU" altLang="ru-RU" sz="1400" b="1" dirty="0">
                <a:solidFill>
                  <a:srgbClr val="043876"/>
                </a:solidFill>
                <a:latin typeface="Arial Narrow" panose="020B0606020202030204" pitchFamily="34" charset="0"/>
              </a:rPr>
              <a:t>Как новую, с волнением </a:t>
            </a:r>
            <a:r>
              <a:rPr lang="ru-RU" altLang="ru-RU" sz="1600" b="1" dirty="0">
                <a:solidFill>
                  <a:srgbClr val="043876"/>
                </a:solidFill>
                <a:latin typeface="Arial Narrow" panose="020B0606020202030204" pitchFamily="34" charset="0"/>
              </a:rPr>
              <a:t>поешь.</a:t>
            </a:r>
          </a:p>
          <a:p>
            <a:pPr eaLnBrk="1" hangingPunct="1"/>
            <a:endParaRPr lang="ru-RU" altLang="ru-RU" sz="1600" b="1" dirty="0">
              <a:solidFill>
                <a:srgbClr val="043876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1600" b="1" dirty="0">
                <a:solidFill>
                  <a:srgbClr val="043876"/>
                </a:solidFill>
                <a:latin typeface="Arial Narrow" panose="020B0606020202030204" pitchFamily="34" charset="0"/>
              </a:rPr>
              <a:t>                          </a:t>
            </a:r>
            <a:r>
              <a:rPr lang="ru-RU" altLang="ru-RU" sz="1600" b="1" dirty="0" smtClean="0">
                <a:solidFill>
                  <a:srgbClr val="043876"/>
                </a:solidFill>
                <a:latin typeface="Arial Narrow" panose="020B0606020202030204" pitchFamily="34" charset="0"/>
              </a:rPr>
              <a:t>Ахматова </a:t>
            </a:r>
            <a:r>
              <a:rPr lang="ru-RU" altLang="ru-RU" sz="1600" b="1" dirty="0">
                <a:solidFill>
                  <a:srgbClr val="043876"/>
                </a:solidFill>
                <a:latin typeface="Arial Narrow" panose="020B0606020202030204" pitchFamily="34" charset="0"/>
              </a:rPr>
              <a:t>А.</a:t>
            </a:r>
          </a:p>
        </p:txBody>
      </p:sp>
      <p:pic>
        <p:nvPicPr>
          <p:cNvPr id="7" name="Picture 2" descr="Александр Кремер &quot;В деревн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287349" cy="2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6309320"/>
            <a:ext cx="1858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 smtClean="0">
                <a:latin typeface="Arial Narrow" panose="020B0606020202030204" pitchFamily="34" charset="0"/>
              </a:rPr>
              <a:t>Кремер А. “В деревне”</a:t>
            </a: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11268" name="Picture 4" descr="https://econet.ru/uploads/pictures/518905/content_%D0%B0%D1%85%D0%BC%D0%B0%D1%82%D0%BE%D0%B2%D0%B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2516355" cy="3564305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987824" y="1124744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43876"/>
                </a:solidFill>
                <a:latin typeface="+mj-lt"/>
                <a:cs typeface="+mn-cs"/>
              </a:rPr>
              <a:t>Анна Ахматова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8052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Ахматова, А. А. Весенний вечер / Ахматова А. А // Времена года: стихи русских поэтов о природе. – Москва : ЭКСМО, 2009. – С. 35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Илья Остроухов &quot;Ранняя весн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323951" cy="29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395536" y="3284984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Остроухов И. “Ранняя </a:t>
            </a:r>
            <a:r>
              <a:rPr lang="ru-RU" altLang="ru-RU" sz="1400" b="1" dirty="0"/>
              <a:t>весна”</a:t>
            </a:r>
          </a:p>
        </p:txBody>
      </p:sp>
      <p:pic>
        <p:nvPicPr>
          <p:cNvPr id="7" name="Picture 2" descr="Пробуждение. Мар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341922" cy="250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6309320"/>
            <a:ext cx="2478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 smtClean="0">
                <a:latin typeface="Arial Narrow" panose="020B0606020202030204" pitchFamily="34" charset="0"/>
              </a:rPr>
              <a:t>Лёвин Д. «Пробуждение. Март»</a:t>
            </a: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645024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На солнце тёмный лес зардел,</a:t>
            </a:r>
            <a:b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В долине пар белеет тонкий,</a:t>
            </a:r>
            <a:b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И песню раннюю запел</a:t>
            </a:r>
            <a:b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В лазури жаворонок звонкий.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Он голосисто с вышины</a:t>
            </a:r>
            <a:b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Поёт, на солнышке сверкая:</a:t>
            </a:r>
            <a:b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- Весна пришла к нам молодая,</a:t>
            </a:r>
            <a:b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Я здесь пою приход весны!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4068" y="3140968"/>
            <a:ext cx="126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  Жаворонок</a:t>
            </a:r>
          </a:p>
        </p:txBody>
      </p:sp>
      <p:pic>
        <p:nvPicPr>
          <p:cNvPr id="11" name="Picture 2" descr="http://www.bibliotekar.ru/Kartiny1/84.files/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528865" cy="3184365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3086735" y="1052736"/>
            <a:ext cx="33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43876"/>
                </a:solidFill>
              </a:rPr>
              <a:t>Василий  Жуковский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5733256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Жуковский, В. 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Жуковский В. А // Времена года: стихи русских поэтов о природе. – Москва : ЭКСМО, 2009. – С. 35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«Ранняя весна». (1891). Автор: Остроухов И. 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20280" cy="292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528" y="3212976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 Narrow" pitchFamily="34" charset="0"/>
              </a:rPr>
              <a:t>Остроухов И. С. «Ранняя весна» 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923928" y="2780928"/>
            <a:ext cx="468051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Весна, весна! как воздух чист!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Как ясен небосклон!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Своей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лазурию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живой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Слепит мне очи он.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Весна, весна! как высоко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На крыльях ветерка,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Ласкаясь к солнечным лучам,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Летают облака!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Шумят ручьи! блестят ручьи!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Взревев, река несёт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На торжествующем хребте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Поднятый ею лёд!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Ещё древа обнажены,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Но в роще ветхий лист,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Как прежде, под моей ногой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И шумен, и душист.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Под солнце самое взвился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И в яркой вышине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Незримый жаворонок поёт</a:t>
            </a:r>
            <a:b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Заздравный гимн весне.</a:t>
            </a:r>
          </a:p>
          <a:p>
            <a:pPr>
              <a:defRPr/>
            </a:pPr>
            <a:endParaRPr lang="ru-RU" sz="1400" b="1" i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Баратынский </a:t>
            </a:r>
            <a:r>
              <a:rPr lang="ru-RU" sz="1400" dirty="0">
                <a:solidFill>
                  <a:srgbClr val="043876"/>
                </a:solidFill>
                <a:latin typeface="Arial Narrow" pitchFamily="34" charset="0"/>
              </a:rPr>
              <a:t>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" name="Picture 2" descr="https://img0.liveinternet.ru/images/attach/d/0/140/860/140860554_28276925_1622660001152096_764730727997974154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3843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6237312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 smtClean="0">
                <a:latin typeface="Arial Narrow" panose="020B0606020202030204" pitchFamily="34" charset="0"/>
              </a:rPr>
              <a:t>Куинджи А. «Ранняя весна»</a:t>
            </a: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s://stihi.ru/pics/2021/10/07/6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0648"/>
            <a:ext cx="2351230" cy="2808312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915816" y="404664"/>
            <a:ext cx="372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43876"/>
                </a:solidFill>
              </a:rPr>
              <a:t>Евгений Баратынский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5408" y="594928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Баратынский, Е. 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Баратынский, Е. А // Времена года: стихи русских поэтов о природе. – Москва : ЭКСМО, 2009. – С. 35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«Весенний день». Автор: Щербаков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08287" cy="27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251520" y="3140968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Arial Narrow" panose="020B0606020202030204" pitchFamily="34" charset="0"/>
              </a:rPr>
              <a:t>Щербаков Б.В. «Весенний день»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724525" y="692150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580063" y="765175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3707904" y="3861048"/>
            <a:ext cx="51125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Уж тает снег, бегут ручьи,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В окно повеяло весною…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Засвищут скоро соловьи,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И лес оденется листвою!</a:t>
            </a:r>
          </a:p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endParaRPr lang="ru-RU" sz="1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Чиста </a:t>
            </a: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небесная лазурь,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Теплей и ярче солнце стало,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Пора метелей злых и бурь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Опять надолго миновала…</a:t>
            </a:r>
          </a:p>
          <a:p>
            <a:pPr>
              <a:defRPr/>
            </a:pP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1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501317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Плещеев А.</a:t>
            </a:r>
          </a:p>
        </p:txBody>
      </p:sp>
      <p:pic>
        <p:nvPicPr>
          <p:cNvPr id="10" name="Picture 2" descr="АПРЕЛЬ. ПРОБУЖДЕ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455368" cy="25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6237312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b="1" dirty="0" smtClean="0">
                <a:latin typeface="Arial Narrow" panose="020B0606020202030204" pitchFamily="34" charset="0"/>
              </a:rPr>
              <a:t>Лёвин Д. «Апрель. Пробуждение»</a:t>
            </a:r>
            <a:endParaRPr lang="ru-RU" sz="1400" dirty="0"/>
          </a:p>
        </p:txBody>
      </p:sp>
      <p:pic>
        <p:nvPicPr>
          <p:cNvPr id="8194" name="Picture 2" descr="https://k1news.ru/wp-content/uploads/2021/12/pleshheev2.jpg"/>
          <p:cNvPicPr>
            <a:picLocks noChangeAspect="1" noChangeArrowheads="1"/>
          </p:cNvPicPr>
          <p:nvPr/>
        </p:nvPicPr>
        <p:blipFill>
          <a:blip r:embed="rId5" cstate="print"/>
          <a:srcRect l="12715" r="17840"/>
          <a:stretch>
            <a:fillRect/>
          </a:stretch>
        </p:blipFill>
        <p:spPr bwMode="auto">
          <a:xfrm>
            <a:off x="6012160" y="260648"/>
            <a:ext cx="2880320" cy="2880320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843808" y="980728"/>
            <a:ext cx="292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43876"/>
                </a:solidFill>
              </a:rPr>
              <a:t>Алексей Плещеев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5733256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Плещеев, А.Н.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Уж тает снег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А.Н. Плещеев // Родная природа : стихи русских поэтов. – Москва : Детская литература, 1982 – С. 73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Станислав Жуковский &quot;Подснежники&quot;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" t="1134" r="914" b="1373"/>
          <a:stretch>
            <a:fillRect/>
          </a:stretch>
        </p:blipFill>
        <p:spPr bwMode="auto">
          <a:xfrm>
            <a:off x="323528" y="3284984"/>
            <a:ext cx="2565251" cy="30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2" descr="C:\Users\%D0%94%D0%B5%D0%BB%D0%BE%D0%B2%D0%BE%D0%B9 %D1%86%D0%B5%D0%BD%D1%82%D1%80\Desktop\%D0%BA %D0%B2%D0%B5%D1%81%D0%BD%D0%B5\%D0%90. %D0%A8%D0%B5%D0%B2%D0%B5%D0%BB%D0%B5%D0%B2 %E2%80%9C%D0%92%D0%B5%D1%81%D0%BD%D0%B0 %D0%B2 %D0%A8%D0%B5%D1%80%D0%B5%D1%85%D0%BE%D0%B2%D0%B8%D1%87%D0%B0%D1%85%E2%80%9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5536" y="6309320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1" dirty="0">
                <a:latin typeface="Arial Narrow" pitchFamily="34" charset="0"/>
              </a:rPr>
              <a:t>Жуковский С</a:t>
            </a:r>
            <a:r>
              <a:rPr lang="ru-RU" altLang="ru-RU" sz="1400" b="1" i="1" dirty="0" smtClean="0">
                <a:latin typeface="Arial Narrow" pitchFamily="34" charset="0"/>
              </a:rPr>
              <a:t>. “</a:t>
            </a:r>
            <a:r>
              <a:rPr lang="ru-RU" altLang="ru-RU" sz="1400" b="1" i="1" dirty="0">
                <a:latin typeface="Arial Narrow" pitchFamily="34" charset="0"/>
              </a:rPr>
              <a:t>Подснежники</a:t>
            </a:r>
            <a:r>
              <a:rPr lang="ru-RU" altLang="ru-RU" sz="12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»”</a:t>
            </a:r>
            <a:endParaRPr lang="ru-RU" altLang="ru-RU" sz="1400" b="1" i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3347864" y="2924944"/>
            <a:ext cx="4104456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Весна — это свет и в любовь окно.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выше нет в мире авторитета.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Ее воспевают в стихах поэты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тянут художники на полотно.</a:t>
            </a:r>
          </a:p>
          <a:p>
            <a:pPr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Весна — расслабление и порыв!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нет ни вредней ее, ни полезней.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Она — обостренье всех чувств людских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И, к сожаленью, вещей иных,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Она — обострение всех болезней…</a:t>
            </a:r>
          </a:p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       </a:t>
            </a:r>
          </a:p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                                      Асадов Э.</a:t>
            </a: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2" descr="https://i020.radikal.ru/1203/7f/a57d0d87af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187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2780928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 dirty="0" smtClean="0">
                <a:latin typeface="Arial Narrow" pitchFamily="34" charset="0"/>
              </a:rPr>
              <a:t>Грабарь И.Э. «Март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» 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412776"/>
            <a:ext cx="18722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1124744"/>
            <a:ext cx="2501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43876"/>
                </a:solidFill>
                <a:latin typeface="+mj-lt"/>
                <a:cs typeface="+mn-cs"/>
              </a:rPr>
              <a:t>Эдуард Асадов</a:t>
            </a:r>
          </a:p>
        </p:txBody>
      </p:sp>
      <p:pic>
        <p:nvPicPr>
          <p:cNvPr id="13" name="Picture 2" descr="https://avatars.mds.yandex.net/get-zen_doc/40274/pub_5c838d659f10fe00b5731470_5c838ed9ca921e00b3bab649/scale_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6069"/>
          <a:stretch>
            <a:fillRect/>
          </a:stretch>
        </p:blipFill>
        <p:spPr bwMode="auto">
          <a:xfrm>
            <a:off x="6014054" y="404664"/>
            <a:ext cx="2734409" cy="2664296"/>
          </a:xfrm>
          <a:prstGeom prst="ellipse">
            <a:avLst/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3203848" y="558924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// Произведения русских писателей о весне / сост. С. Ф. Федоров. – Москва : РИПОЛ классик, 2011. – 65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«Весна». (1911). Автор: С. А. Виноградов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604511" cy="295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9552" y="3284984"/>
            <a:ext cx="29511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 dirty="0">
                <a:solidFill>
                  <a:srgbClr val="080708"/>
                </a:solidFill>
              </a:rPr>
              <a:t> </a:t>
            </a:r>
            <a:r>
              <a:rPr lang="ru-RU" altLang="ru-RU" sz="1400" b="1" dirty="0">
                <a:latin typeface="Arial Narrow" panose="020B0606020202030204" pitchFamily="34" charset="0"/>
              </a:rPr>
              <a:t>Виноградов С.А. «Весна» 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355976" y="3356992"/>
            <a:ext cx="45720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Вот уж снег последний в поле тает.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Тёплый пар восходит от земли.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И кувшинчик синий расцветает,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И зовут друг друга журавли.</a:t>
            </a:r>
          </a:p>
          <a:p>
            <a:pPr>
              <a:defRPr/>
            </a:pP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Юный лес, в зеленый дым одетый,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Тёплых гроз нетерпеливо ждёт.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Всё весны дыханием согрето,</a:t>
            </a:r>
            <a:b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Всё кругом и любит и поёт.</a:t>
            </a:r>
          </a:p>
          <a:p>
            <a:pPr>
              <a:defRPr/>
            </a:pP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Толстой А.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Деловой центр\Desktop\Мартовское солнце, Константин Юон,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289512" cy="24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6309320"/>
            <a:ext cx="2316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 err="1" smtClean="0">
                <a:latin typeface="Arial Narrow" pitchFamily="34" charset="0"/>
              </a:rPr>
              <a:t>Юон</a:t>
            </a:r>
            <a:r>
              <a:rPr lang="ru-RU" sz="1400" b="1" dirty="0" smtClean="0">
                <a:latin typeface="Arial Narrow" pitchFamily="34" charset="0"/>
              </a:rPr>
              <a:t> К. “Мартовское солнце”</a:t>
            </a:r>
            <a:endParaRPr lang="ru-RU" sz="1400" b="1" dirty="0">
              <a:latin typeface="Arial Narrow" pitchFamily="34" charset="0"/>
            </a:endParaRPr>
          </a:p>
        </p:txBody>
      </p:sp>
      <p:pic>
        <p:nvPicPr>
          <p:cNvPr id="9" name="Picture 15" descr="C:\Users\Asus\Desktop\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612517" cy="2903876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267744" y="11247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rgbClr val="043876"/>
                </a:solidFill>
              </a:rPr>
              <a:t>Алексей Толстой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609329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Толстой, А. К. Весна / Толстой, А. К // Времена года: стихи русских поэтов о природе. – Москва : ЭКСМО, 2009. – С. </a:t>
            </a:r>
            <a:r>
              <a:rPr lang="ru-RU" dirty="0" smtClean="0"/>
              <a:t>63</a:t>
            </a:r>
            <a:endParaRPr lang="ru-RU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Деловой центр\Desktop\к весне\Ранняя весна Архип Иванович Куиндж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11412" cy="27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23528" y="3140968"/>
            <a:ext cx="2398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atin typeface="Arial Narrow" pitchFamily="34" charset="0"/>
              </a:rPr>
              <a:t>Куинджи А.И. «Ранняя весна» 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347864" y="2780928"/>
            <a:ext cx="475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Уходи, Зима седая!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Уж красавицы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Весны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Колесница золотая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Мчится с горней вышины!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Старой спорить ли, тщедушной,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 ней — царицею цветов,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 целой армией воздушной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Благовонных ветерков!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что шума, что гуденья,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Теплых ливней и лучей,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чириканья,и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пенья!..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Уходи себе скорей!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 нее не лук, не стрелы,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Улыбнулась лишь — и ты,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Подобрав свой саван белый,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Поползла в овраг, в кусты!..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Да найдут и по оврагам!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Вон — уж пчел рои шумят,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И летит победным флагом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Пестрых бабочек отряд!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                       Майков А.</a:t>
            </a:r>
          </a:p>
        </p:txBody>
      </p:sp>
      <p:pic>
        <p:nvPicPr>
          <p:cNvPr id="7" name="Picture 2" descr="https://img-fotki.yandex.ru/get/4700/86441892.cfe/0_1406c9_9344a18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168352" cy="26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6237312"/>
            <a:ext cx="2249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 smtClean="0">
                <a:latin typeface="Arial Narrow" panose="020B0606020202030204" pitchFamily="34" charset="0"/>
              </a:rPr>
              <a:t>Лёвин Д. «Весна в деревне</a:t>
            </a:r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alt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http://newstes.ru/uploads/posts/2016-06/memoriya-apollon-maykov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688" y="332656"/>
            <a:ext cx="2608312" cy="2708920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049275" y="1124744"/>
            <a:ext cx="293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43876"/>
                </a:solidFill>
              </a:rPr>
              <a:t>Аполлон  Майков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616530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Майков, А. Н.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Уходи, Зима, седая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А.Н. Майков // Стихотворения. – Москва: Советская Россия, 1981. – С. 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ttps://avatars.mds.yandex.net/get-pdb/1822850/dfe3f268-e117-4e21-aed4-3eec9da79cec/s1200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b="3801"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Users\Деловой центр\Desktop\тлевитан большая во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808263" cy="33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83568" y="3140968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Левитан И. «Большая вода»</a:t>
            </a:r>
          </a:p>
        </p:txBody>
      </p:sp>
      <p:sp>
        <p:nvSpPr>
          <p:cNvPr id="27652" name="Прямоугольник 7"/>
          <p:cNvSpPr>
            <a:spLocks noChangeArrowheads="1"/>
          </p:cNvSpPr>
          <p:nvPr/>
        </p:nvSpPr>
        <p:spPr bwMode="auto">
          <a:xfrm>
            <a:off x="4067944" y="3573016"/>
            <a:ext cx="482453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Весенние воды</a:t>
            </a:r>
          </a:p>
          <a:p>
            <a:pPr latinLnBrk="1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Еще в полях белеет снег,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 воды уж весной шумят —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Бегут и будят сонный брег,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Бегут и блещут и гласят.</a:t>
            </a:r>
          </a:p>
          <a:p>
            <a:pPr latinLnBrk="1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Они гласят во все концы: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«Весна идет, весна идет!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Мы молодой весны гонцы,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Она нас выслала вперед».</a:t>
            </a:r>
          </a:p>
          <a:p>
            <a:pPr latinLnBrk="1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Весна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идет, весна идет!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тихих, теплых майских дней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Румяный, светлый хоровод</a:t>
            </a: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Толпится весело за ней!</a:t>
            </a:r>
          </a:p>
          <a:p>
            <a:pPr latinLnBrk="1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latinLnBrk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                           Тютчев Ф.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2" descr="Исаак Левитан &quot;Мар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41433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5877272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Левитан И. “Март”</a:t>
            </a:r>
            <a:br>
              <a:rPr lang="ru-RU" alt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altLang="ru-RU" sz="1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s://mtdata.ru/u15/photo067A/20466611148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2239209" cy="2736304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563888" y="1268760"/>
            <a:ext cx="25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43876"/>
                </a:solidFill>
              </a:rPr>
              <a:t>Федор Тютчев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609329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Тютчев, Ф.И.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Весенние воды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Ф.И. Тютчев // Родина: стихи. – Москва : Детская литература, 1986. – С. 102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919</Words>
  <Application>Microsoft Office PowerPoint</Application>
  <PresentationFormat>Экран (4:3)</PresentationFormat>
  <Paragraphs>222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Компьютер1</dc:creator>
  <cp:lastModifiedBy>ok</cp:lastModifiedBy>
  <cp:revision>102</cp:revision>
  <dcterms:created xsi:type="dcterms:W3CDTF">2020-03-04T08:00:54Z</dcterms:created>
  <dcterms:modified xsi:type="dcterms:W3CDTF">2022-03-15T07:21:47Z</dcterms:modified>
</cp:coreProperties>
</file>