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3" r:id="rId10"/>
  </p:sldIdLst>
  <p:sldSz cx="9145588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439" y="5349904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66" y="4853413"/>
            <a:ext cx="8459669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66" y="3886200"/>
            <a:ext cx="8459669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31029" y="6473952"/>
            <a:ext cx="759084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9191" y="549278"/>
            <a:ext cx="1829118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79" y="549278"/>
            <a:ext cx="6249485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2022" y="76202"/>
            <a:ext cx="2896103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31029" y="6473952"/>
            <a:ext cx="759084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439" y="3444904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66" y="1676400"/>
            <a:ext cx="8459669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506" y="2947087"/>
            <a:ext cx="8688309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804" y="457200"/>
            <a:ext cx="8688309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53" y="1600200"/>
            <a:ext cx="419172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9007" y="1600200"/>
            <a:ext cx="434415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53" y="5410200"/>
            <a:ext cx="8612095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93" y="666750"/>
            <a:ext cx="429130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832" y="666750"/>
            <a:ext cx="429298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93" y="1316039"/>
            <a:ext cx="429130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9537" y="1316039"/>
            <a:ext cx="428928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31029" y="6477000"/>
            <a:ext cx="762132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439" y="6019802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804" y="457200"/>
            <a:ext cx="8688309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439" y="5849119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79" y="5486400"/>
            <a:ext cx="8459669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80" y="609600"/>
            <a:ext cx="3008835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671" y="609600"/>
            <a:ext cx="534127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809" y="616634"/>
            <a:ext cx="5030073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66" y="4993760"/>
            <a:ext cx="5868419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66" y="5533218"/>
            <a:ext cx="586841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439" y="1050900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53" y="1554164"/>
            <a:ext cx="868830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8125" y="76202"/>
            <a:ext cx="2515037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743" y="76202"/>
            <a:ext cx="3353382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31029" y="6477002"/>
            <a:ext cx="762132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53" y="457200"/>
            <a:ext cx="8688309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439" y="1050900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439" y="1057988"/>
            <a:ext cx="8631149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994" y="533400"/>
            <a:ext cx="46281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РУССКИХ УЧИТЕЛЕЙ»</a:t>
            </a:r>
            <a:endParaRPr lang="ru-RU" sz="5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794" y="344168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Константин Дмитриевич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Ушинский (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1823-1871)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уш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7194" y="410472"/>
            <a:ext cx="3276600" cy="4353786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3394" y="2438400"/>
            <a:ext cx="160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-</a:t>
            </a:r>
            <a:endParaRPr lang="ru-RU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72623" cy="61752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1794" y="-2"/>
            <a:ext cx="8763794" cy="6858002"/>
            <a:chOff x="508970" y="-3"/>
            <a:chExt cx="11683029" cy="685800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1875" y="682752"/>
              <a:ext cx="230124" cy="61752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70" y="-3"/>
              <a:ext cx="4977535" cy="16771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72794" y="304800"/>
            <a:ext cx="4147866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866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русской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педагогике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имя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К.Д.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Ушинского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занимает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особое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значительное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место.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взгляды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 теории воспитания и обучения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веке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пользуются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популярностью,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цитируются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научно-популярных</a:t>
            </a:r>
            <a:r>
              <a:rPr sz="1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научных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изданиях.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разработал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основу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теории,</a:t>
            </a:r>
            <a:r>
              <a:rPr sz="16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лежат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законы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психологии,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философии,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физиологии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анатомии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своей жизни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К.Д.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Ушинский посвятил</a:t>
            </a:r>
            <a:r>
              <a:rPr sz="1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практической</a:t>
            </a:r>
            <a:r>
              <a:rPr sz="1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педагогике.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Стержень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педагогической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концепции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sz="1600"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народности.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Народность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лучший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воспитания,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sz="1600"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выражается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изучение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языка.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5" dirty="0"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детей: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долга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sz="16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Отечеством,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национальной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гордости.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994" y="152400"/>
            <a:ext cx="3505200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b="1" i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i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 плодотворный</a:t>
            </a:r>
            <a:r>
              <a:rPr b="1" i="1" spc="4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445" algn="ctr">
              <a:lnSpc>
                <a:spcPct val="100000"/>
              </a:lnSpc>
            </a:pP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b="1" i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r>
              <a:rPr b="1" i="1" spc="2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души,</a:t>
            </a:r>
            <a:r>
              <a:rPr b="1" i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b="1" i="1" spc="2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ничем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заменить </a:t>
            </a:r>
            <a:r>
              <a:rPr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9394" y="1752600"/>
            <a:ext cx="4257898" cy="4490469"/>
            <a:chOff x="305805" y="1752600"/>
            <a:chExt cx="5676209" cy="449046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4287" y="1752600"/>
              <a:ext cx="1726900" cy="2057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805" y="1752600"/>
              <a:ext cx="1577555" cy="18569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9034" y="3886200"/>
              <a:ext cx="1726900" cy="2268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805" y="3886200"/>
              <a:ext cx="1834060" cy="23568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5933" y="2133600"/>
              <a:ext cx="1816081" cy="2332481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3505994" y="5486400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Именно благодаря педагогике К.Д. Ушинского отечественная школа изменилась – в ней появилось гуманное отношение к ученикам, уважение к личности ребёнка.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195" y="228600"/>
            <a:ext cx="3352799" cy="1524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74954" y="972058"/>
            <a:ext cx="59875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81001"/>
            <a:ext cx="4632301" cy="5994653"/>
            <a:chOff x="-57395" y="618745"/>
            <a:chExt cx="6175330" cy="5994653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11" y="618745"/>
              <a:ext cx="1319512" cy="1219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7395" y="2676144"/>
              <a:ext cx="1892045" cy="25626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541" y="2676144"/>
              <a:ext cx="2009394" cy="25146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3729" y="3895344"/>
              <a:ext cx="2151125" cy="271805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677194" y="3810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“Быть педагогом – это искусство, врожденный талант, наука, мастерство”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25194" y="533400"/>
            <a:ext cx="44203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В педагогике важная роль принадлежит воспитанию нравственности, которое должно развивать в человеке чувство собственного достоинства: </a:t>
            </a:r>
            <a:r>
              <a:rPr lang="ru-RU" b="1" spc="-5" dirty="0">
                <a:latin typeface="Times New Roman" pitchFamily="18" charset="0"/>
                <a:cs typeface="Times New Roman" pitchFamily="18" charset="0"/>
              </a:rPr>
              <a:t>«Воспитывать детей надо не для счастья, а для труда жизни — это и принесет им счастье». </a:t>
            </a:r>
            <a:endParaRPr lang="ru-RU" b="1" spc="-5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К.Д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. Ушинский выделял средства такого воспитания — личный пример учителя, педагогический такт, меры взыскания, поощрения и предупреждения: </a:t>
            </a:r>
            <a:r>
              <a:rPr lang="ru-RU" b="1" spc="-5" dirty="0">
                <a:latin typeface="Times New Roman" pitchFamily="18" charset="0"/>
                <a:cs typeface="Times New Roman" pitchFamily="18" charset="0"/>
              </a:rPr>
              <a:t>«Если вы удачно выбрали труд и вложили в него всю свою душу, то счастье само отыщет вас».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Что влияет на выбор профессии? Может, это стечение обстоятельств или, как часто говорят, судьба. 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-5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всегда должен помнить, что он выпускает новые поколения из школы в жизнь, от деятельности его воспитанников зависит направление и содержание общественного развития страны.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794" y="228600"/>
            <a:ext cx="3352800" cy="1371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53794" y="685800"/>
            <a:ext cx="3999425" cy="595804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3200"/>
              </a:lnSpc>
              <a:spcBef>
                <a:spcPts val="35"/>
              </a:spcBef>
            </a:pPr>
            <a:r>
              <a:rPr sz="1600" spc="-10" dirty="0">
                <a:latin typeface="Times New Roman" pitchFamily="18" charset="0"/>
                <a:cs typeface="Times New Roman" pitchFamily="18" charset="0"/>
              </a:rPr>
              <a:t>Детскую литературу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Ушинский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рассматривал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постижения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народной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культуры,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богатства</a:t>
            </a:r>
            <a:r>
              <a:rPr sz="1600"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родного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языка.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Практическое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воплощение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идеи</a:t>
            </a:r>
            <a:r>
              <a:rPr sz="1600" spc="3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получили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созданных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книгах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чтения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“Детский </a:t>
            </a:r>
            <a:r>
              <a:rPr sz="1600"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мир”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“Родное</a:t>
            </a:r>
            <a:r>
              <a:rPr sz="1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слово”.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“Дитя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мыслит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образами”,</a:t>
            </a:r>
            <a:r>
              <a:rPr sz="1600" spc="3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Ушинский.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Оригинален был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замысел педагога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соединить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 учеб-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книге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художественный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новое качество восприятия, развивать чувство 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дар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слова.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рассказы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реалистические,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научно-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познавательные,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отличаются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сильной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дидактикой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sz="16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педагогический</a:t>
            </a:r>
            <a:r>
              <a:rPr sz="16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ru-RU" sz="1600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Своей педагогической деятельностью К. Д. Ушинский значительно повысил образовательный уровень народной начальной школы, по его учебным книгам в течение полувека обучались десятки миллионов детей в России.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594" y="381000"/>
            <a:ext cx="2743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Вечно</a:t>
            </a:r>
            <a:r>
              <a:rPr sz="1600" b="1" i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i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стареющее</a:t>
            </a:r>
            <a:r>
              <a:rPr sz="1600" b="1" i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sz="1600"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души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z="1600"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глубочайшая</a:t>
            </a:r>
            <a:r>
              <a:rPr sz="1600" b="1" i="1" spc="-3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истинного</a:t>
            </a:r>
            <a:r>
              <a:rPr sz="1600" b="1" i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самовоспитания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9394" y="1752600"/>
            <a:ext cx="4709761" cy="4648200"/>
            <a:chOff x="-53813" y="1017370"/>
            <a:chExt cx="6278592" cy="5781293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4229" y="4239730"/>
              <a:ext cx="1910550" cy="25589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3813" y="1017370"/>
              <a:ext cx="3565399" cy="2583940"/>
            </a:xfrm>
            <a:prstGeom prst="rect">
              <a:avLst/>
            </a:prstGeom>
          </p:spPr>
        </p:pic>
      </p:grpSp>
      <p:pic>
        <p:nvPicPr>
          <p:cNvPr id="6146" name="Picture 2" descr="https://d2j6dbq0eux0bg.cloudfront.net/images/15551150/2944401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994" y="1828800"/>
            <a:ext cx="1371600" cy="2126512"/>
          </a:xfrm>
          <a:prstGeom prst="rect">
            <a:avLst/>
          </a:prstGeom>
          <a:noFill/>
        </p:spPr>
      </p:pic>
      <p:pic>
        <p:nvPicPr>
          <p:cNvPr id="6148" name="Picture 4" descr="https://cf.ppt-online.org/files1/slide/4/4NIoxPcfTyjnBkJzELmaOG5WFUY0wSvZRg6pldVHMK/slide-1.jpg"/>
          <p:cNvPicPr>
            <a:picLocks noChangeAspect="1" noChangeArrowheads="1"/>
          </p:cNvPicPr>
          <p:nvPr/>
        </p:nvPicPr>
        <p:blipFill>
          <a:blip r:embed="rId6" cstate="print"/>
          <a:srcRect l="30469" t="23990" r="30469" b="8214"/>
          <a:stretch>
            <a:fillRect/>
          </a:stretch>
        </p:blipFill>
        <p:spPr bwMode="auto">
          <a:xfrm>
            <a:off x="1829594" y="4343400"/>
            <a:ext cx="1524000" cy="2133600"/>
          </a:xfrm>
          <a:prstGeom prst="rect">
            <a:avLst/>
          </a:prstGeom>
          <a:noFill/>
        </p:spPr>
      </p:pic>
      <p:pic>
        <p:nvPicPr>
          <p:cNvPr id="6150" name="Picture 6" descr="https://www.bookvoed.ru/files/1836/99/86/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394" y="4419600"/>
            <a:ext cx="144841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44194" y="0"/>
            <a:ext cx="4572000" cy="690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деятельность К.Д. Ушинского - одно из замечательных проявлений многогранности его таланта. Этому серьезному труду было осознанно отданы многие годы сотрудничества в журналах «Современник», «Отечественные записки». В течение почти всей своей творческой жизни он писал стихи и очерки, пробовал свои силы в драматургии, опубликовал ряд литературно-критических статей, рецензий и обзоров, а также художественных переводов произведений зарубежных авторов.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algn="just">
              <a:lnSpc>
                <a:spcPct val="100000"/>
              </a:lnSpc>
            </a:pP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педагогической деятельности его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 жизни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 сознании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окружено ореолом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славы 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признания: «У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чителем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русских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учителей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живет 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тех 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пор,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пока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b="1" i="1" dirty="0">
                <a:latin typeface="Times New Roman" pitchFamily="18" charset="0"/>
                <a:cs typeface="Times New Roman" pitchFamily="18" charset="0"/>
              </a:rPr>
              <a:t>учится, </a:t>
            </a:r>
            <a:r>
              <a:rPr b="1" i="1" spc="-1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только он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 перестает</a:t>
            </a:r>
            <a:r>
              <a:rPr b="1" i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учиться,</a:t>
            </a:r>
            <a:r>
              <a:rPr b="1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5" dirty="0">
                <a:latin typeface="Times New Roman" pitchFamily="18" charset="0"/>
                <a:cs typeface="Times New Roman" pitchFamily="18" charset="0"/>
              </a:rPr>
              <a:t>нем умирает</a:t>
            </a:r>
            <a:r>
              <a:rPr b="1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spc="-10" dirty="0">
                <a:latin typeface="Times New Roman" pitchFamily="18" charset="0"/>
                <a:cs typeface="Times New Roman" pitchFamily="18" charset="0"/>
              </a:rPr>
              <a:t>учитель».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buFont typeface="Arial" pitchFamily="34" charset="0"/>
              <a:buChar char="•"/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вряд ли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проблему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народном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образовании,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касался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бы и не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исследовал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трудах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великий русский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века.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3195" y="0"/>
            <a:ext cx="4038599" cy="6611878"/>
            <a:chOff x="347473" y="121919"/>
            <a:chExt cx="5666730" cy="6611878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3" y="4617719"/>
              <a:ext cx="1751535" cy="20596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3573" y="2255519"/>
              <a:ext cx="1648503" cy="20977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586" y="121919"/>
              <a:ext cx="4383698" cy="21336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692" y="4693918"/>
              <a:ext cx="1620511" cy="20292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996" y="2179319"/>
              <a:ext cx="1646980" cy="20551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2040" y="2255519"/>
              <a:ext cx="1545472" cy="20596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4017" y="4617719"/>
              <a:ext cx="1848652" cy="21160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1856" y="719327"/>
              <a:ext cx="1248156" cy="979932"/>
            </a:xfrm>
            <a:prstGeom prst="rect">
              <a:avLst/>
            </a:prstGeom>
          </p:spPr>
        </p:pic>
      </p:grpSp>
      <p:sp>
        <p:nvSpPr>
          <p:cNvPr id="23" name="object 14"/>
          <p:cNvSpPr txBox="1"/>
          <p:nvPr/>
        </p:nvSpPr>
        <p:spPr>
          <a:xfrm rot="20639912">
            <a:off x="1196316" y="493426"/>
            <a:ext cx="249959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Язык народа – лучший, не увядающий и вечно вновь распускающийся цвет всей его духовной жизни </a:t>
            </a:r>
            <a:r>
              <a:rPr sz="16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420394" y="228600"/>
            <a:ext cx="4495800" cy="6629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К.Д.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Ушинский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вошел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российскую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педагогику,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педагогическая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стояли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необходимостью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радикальных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преобразований.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Важная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заслуга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была в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том, что он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обозначил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передовые для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идеи,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изложил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дидактики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времени,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включив</a:t>
            </a:r>
            <a:r>
              <a:rPr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pc="3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теорию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педагогики.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сегодняшний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день образовательные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реформы в стране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снова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актуальны.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исследователи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считают,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опыте прошлого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немало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подсказок касательно </a:t>
            </a:r>
            <a:r>
              <a:rPr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того,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какой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актуальным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endParaRPr lang="ru-RU" spc="-5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Дмитриевич Ушинский - центральная фигура в русской педагогике. Для детей это детский писатель, для преподавателей – учитель, у каждого человека определение остается своим собственным.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194" y="228600"/>
            <a:ext cx="4191000" cy="6629400"/>
            <a:chOff x="132386" y="-441242"/>
            <a:chExt cx="6514344" cy="736772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29" y="-441242"/>
              <a:ext cx="6277459" cy="36583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9976" y="2316454"/>
              <a:ext cx="997458" cy="6820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386" y="3539025"/>
              <a:ext cx="6514344" cy="338746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9394" y="3886200"/>
            <a:ext cx="411480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Научная</a:t>
            </a:r>
            <a:r>
              <a:rPr sz="1600" b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педагогическая</a:t>
            </a:r>
            <a:r>
              <a:rPr sz="1600" b="1" spc="6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600" b="1" spc="-15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3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sz="1600" b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К.</a:t>
            </a:r>
            <a:r>
              <a:rPr sz="1600" b="1" spc="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sz="1600" b="1" spc="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Ушинского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40005" marR="33655" algn="ctr">
              <a:lnSpc>
                <a:spcPct val="100000"/>
              </a:lnSpc>
            </a:pP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основана</a:t>
            </a:r>
            <a:r>
              <a:rPr sz="1600" b="1" spc="3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1925</a:t>
            </a:r>
            <a:r>
              <a:rPr sz="1600" b="1" spc="2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600" b="1" spc="6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ныне</a:t>
            </a:r>
            <a:r>
              <a:rPr sz="1600" b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располагается</a:t>
            </a:r>
            <a:r>
              <a:rPr sz="1600" b="1" spc="8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историческом</a:t>
            </a:r>
            <a:r>
              <a:rPr sz="1600" b="1" spc="8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sz="1600" b="1" spc="-28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sz="1600" b="1" spc="4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старинном</a:t>
            </a:r>
            <a:r>
              <a:rPr sz="1600" b="1" spc="5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особняке</a:t>
            </a:r>
            <a:r>
              <a:rPr sz="1600" b="1" spc="3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sz="1600" b="1" spc="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-3810" algn="ctr">
              <a:lnSpc>
                <a:spcPct val="100000"/>
              </a:lnSpc>
            </a:pP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библиотеке</a:t>
            </a:r>
            <a:r>
              <a:rPr sz="1600" b="1" spc="5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хранятся</a:t>
            </a:r>
            <a:r>
              <a:rPr sz="1600" b="1" spc="4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редкие</a:t>
            </a:r>
            <a:r>
              <a:rPr sz="1600" b="1" spc="2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sz="1600" b="1" spc="3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2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практике,</a:t>
            </a:r>
            <a:r>
              <a:rPr sz="1600" b="1" spc="3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теории</a:t>
            </a:r>
            <a:r>
              <a:rPr sz="1600" b="1" spc="4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педагогики</a:t>
            </a:r>
            <a:r>
              <a:rPr sz="1600" b="1" spc="5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психологии.</a:t>
            </a:r>
            <a:r>
              <a:rPr sz="1600" b="1" spc="7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Педагогическая</a:t>
            </a:r>
            <a:r>
              <a:rPr sz="1600" b="1" spc="7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sz="1600" b="1" spc="5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активно</a:t>
            </a:r>
            <a:r>
              <a:rPr sz="1600" b="1" spc="4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ведёт </a:t>
            </a:r>
            <a:r>
              <a:rPr sz="1600" b="1" spc="-28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научную</a:t>
            </a:r>
            <a:r>
              <a:rPr sz="1600" b="1" spc="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1600" b="1" spc="5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1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использует</a:t>
            </a:r>
            <a:r>
              <a:rPr sz="1600" b="1" spc="4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современнейшие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sz="1600" b="1" spc="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технологии.</a:t>
            </a:r>
            <a:endParaRPr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394" y="1066800"/>
            <a:ext cx="4511246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 К.Д. Ушинского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честь К.Д. Ушинского и его заслуг в развитии отечественного образования 25 мая 1946 г была учреждена медаль имени Ушинского. Постановлением Совета Министров РСФСР для награждения «особо отличившихся учителей и деятелей в области педагогических наук». Вручение медали производилось Министром просвещения РСФСР.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едаль ушинского.jpg"/>
          <p:cNvPicPr>
            <a:picLocks noChangeAspect="1"/>
          </p:cNvPicPr>
          <p:nvPr/>
        </p:nvPicPr>
        <p:blipFill>
          <a:blip r:embed="rId2" cstate="print"/>
          <a:srcRect l="11811" r="11811" b="6825"/>
          <a:stretch>
            <a:fillRect/>
          </a:stretch>
        </p:blipFill>
        <p:spPr>
          <a:xfrm>
            <a:off x="381794" y="3657600"/>
            <a:ext cx="3331883" cy="293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19274"/>
          <a:stretch>
            <a:fillRect/>
          </a:stretch>
        </p:blipFill>
        <p:spPr bwMode="auto">
          <a:xfrm>
            <a:off x="534194" y="228600"/>
            <a:ext cx="3097123" cy="330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33" y="762000"/>
            <a:ext cx="70260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вы удачно выберете труд и вложите в него всю свою душу, то счастье само вас отыщет»</a:t>
            </a:r>
          </a:p>
          <a:p>
            <a:pPr algn="just">
              <a:lnSpc>
                <a:spcPct val="200000"/>
              </a:lnSpc>
            </a:pPr>
            <a:endParaRPr lang="ru-RU" sz="36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200000"/>
              </a:lnSpc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8594" y="26670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5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827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Шабанова Татьяна Ивановна</dc:creator>
  <cp:lastModifiedBy>ЛАБИНФ</cp:lastModifiedBy>
  <cp:revision>6</cp:revision>
  <dcterms:created xsi:type="dcterms:W3CDTF">2023-02-22T10:07:26Z</dcterms:created>
  <dcterms:modified xsi:type="dcterms:W3CDTF">2023-03-03T06:51:21Z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2023-02-22T00:00:00Z</vt:filetime>
  </property>
</Properties>
</file>