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81" r:id="rId23"/>
    <p:sldId id="282" r:id="rId24"/>
    <p:sldId id="278" r:id="rId25"/>
    <p:sldId id="285" r:id="rId26"/>
    <p:sldId id="279" r:id="rId27"/>
    <p:sldId id="280" r:id="rId28"/>
    <p:sldId id="283" r:id="rId29"/>
    <p:sldId id="286" r:id="rId30"/>
    <p:sldId id="295" r:id="rId31"/>
    <p:sldId id="296" r:id="rId32"/>
    <p:sldId id="297" r:id="rId33"/>
    <p:sldId id="287" r:id="rId34"/>
    <p:sldId id="288" r:id="rId35"/>
    <p:sldId id="289" r:id="rId36"/>
    <p:sldId id="290" r:id="rId37"/>
    <p:sldId id="291" r:id="rId38"/>
    <p:sldId id="298" r:id="rId39"/>
    <p:sldId id="292" r:id="rId40"/>
    <p:sldId id="293" r:id="rId41"/>
    <p:sldId id="294" r:id="rId42"/>
    <p:sldId id="303" r:id="rId43"/>
    <p:sldId id="300" r:id="rId44"/>
    <p:sldId id="30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90" autoAdjust="0"/>
  </p:normalViewPr>
  <p:slideViewPr>
    <p:cSldViewPr>
      <p:cViewPr>
        <p:scale>
          <a:sx n="59" d="100"/>
          <a:sy n="59" d="100"/>
        </p:scale>
        <p:origin x="-104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E695F-58D4-4467-A7B6-3ABC68CC7989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C42E9-909A-4627-938A-7D5FE6EEF1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C42E9-909A-4627-938A-7D5FE6EEF1C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C42E9-909A-4627-938A-7D5FE6EEF1C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C42E9-909A-4627-938A-7D5FE6EEF1C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38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37" Type="http://schemas.microsoft.com/office/2007/relationships/hdphoto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41" Type="http://schemas.microsoft.com/office/2007/relationships/hdphoto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3" Type="http://schemas.microsoft.com/office/2007/relationships/hdphoto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5" Type="http://schemas.microsoft.com/office/2007/relationships/hdphoto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7" Type="http://schemas.microsoft.com/office/2007/relationships/hdphoto" Target="NUL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1" Type="http://schemas.openxmlformats.org/officeDocument/2006/relationships/image" Target="../media/image4.jpeg"/><Relationship Id="rId3" Type="http://schemas.openxmlformats.org/officeDocument/2006/relationships/image" Target="../media/image30.jpeg"/><Relationship Id="rId50" Type="http://schemas.microsoft.com/office/2007/relationships/hdphoto" Target="../../word/media/hdphoto1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54" Type="http://schemas.microsoft.com/office/2007/relationships/hdphoto" Target="../../word/media/hdphoto18.wd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0" Type="http://schemas.microsoft.com/office/2007/relationships/hdphoto" Target="../../word/media/hdphoto2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10" Type="http://schemas.microsoft.com/office/2007/relationships/hdphoto" Target="NUL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62" Type="http://schemas.microsoft.com/office/2007/relationships/hdphoto" Target="../../word/media/hdphoto21.wd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5" Type="http://schemas.microsoft.com/office/2007/relationships/hdphoto" Target="../../word/media/hdphoto2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67" Type="http://schemas.microsoft.com/office/2007/relationships/hdphoto" Target="../../word/media/hdphoto2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2" Type="http://schemas.microsoft.com/office/2007/relationships/hdphoto" Target="NUL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70" Type="http://schemas.microsoft.com/office/2007/relationships/hdphoto" Target="../../word/media/hdphoto24.wd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72" Type="http://schemas.microsoft.com/office/2007/relationships/hdphoto" Target="../../word/media/hdphoto25.wdp"/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14" Type="http://schemas.microsoft.com/office/2007/relationships/hdphoto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6" Type="http://schemas.microsoft.com/office/2007/relationships/hdphoto" Target="NUL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8" Type="http://schemas.microsoft.com/office/2007/relationships/hdphoto" Target="NULL"/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jpeg"/><Relationship Id="rId3" Type="http://schemas.openxmlformats.org/officeDocument/2006/relationships/image" Target="../media/image10.png"/><Relationship Id="rId21" Type="http://schemas.openxmlformats.org/officeDocument/2006/relationships/image" Target="../media/image11.png"/><Relationship Id="rId25" Type="http://schemas.openxmlformats.org/officeDocument/2006/relationships/image" Target="../media/image12.png"/><Relationship Id="rId2" Type="http://schemas.openxmlformats.org/officeDocument/2006/relationships/image" Target="../media/image2.jpeg"/><Relationship Id="rId20" Type="http://schemas.microsoft.com/office/2007/relationships/hdphoto" Target="NULL"/><Relationship Id="rId29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4" Type="http://schemas.microsoft.com/office/2007/relationships/hdphoto" Target="NULL"/><Relationship Id="rId28" Type="http://schemas.microsoft.com/office/2007/relationships/hdphoto" Target="NULL"/><Relationship Id="rId22" Type="http://schemas.microsoft.com/office/2007/relationships/hdphoto" Target="NULL"/><Relationship Id="rId27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29" Type="http://schemas.microsoft.com/office/2007/relationships/hdphoto" Target="NUL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ulture.ru/storage/images/5feb01e0ab8d37482de4b48ed075106a/e9ad3b96d2e47f518d2926cb270ec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916832"/>
            <a:ext cx="5400600" cy="1944216"/>
          </a:xfrm>
        </p:spPr>
        <p:txBody>
          <a:bodyPr>
            <a:noAutofit/>
          </a:bodyPr>
          <a:lstStyle/>
          <a:p>
            <a:pPr algn="l"/>
            <a:r>
              <a:rPr lang="ru-RU" sz="5400" b="1" i="1" dirty="0" smtClean="0">
                <a:solidFill>
                  <a:srgbClr val="FF0000"/>
                </a:solidFill>
              </a:rPr>
              <a:t>«Книги </a:t>
            </a:r>
            <a:br>
              <a:rPr lang="ru-RU" sz="5400" b="1" i="1" dirty="0" smtClean="0">
                <a:solidFill>
                  <a:srgbClr val="FF0000"/>
                </a:solidFill>
              </a:rPr>
            </a:br>
            <a:r>
              <a:rPr lang="ru-RU" sz="5400" b="1" i="1" dirty="0" smtClean="0">
                <a:solidFill>
                  <a:srgbClr val="FF0000"/>
                </a:solidFill>
              </a:rPr>
              <a:t>         юбиляры </a:t>
            </a:r>
            <a:br>
              <a:rPr lang="ru-RU" sz="5400" b="1" i="1" dirty="0" smtClean="0">
                <a:solidFill>
                  <a:srgbClr val="FF0000"/>
                </a:solidFill>
              </a:rPr>
            </a:br>
            <a:r>
              <a:rPr lang="ru-RU" sz="5400" b="1" i="1" dirty="0" smtClean="0">
                <a:solidFill>
                  <a:srgbClr val="FF0000"/>
                </a:solidFill>
              </a:rPr>
              <a:t>                     2020»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79712" y="4149080"/>
            <a:ext cx="51845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Книжно-иллюстративная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выставка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63888" y="2276872"/>
            <a:ext cx="52565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«Красное и черное»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(1830) Мари-Анри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Бейля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французского писателя, основоположника психологического романа, творившего под литературным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псевдонимом Стендаль.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 flipH="1">
            <a:off x="3563888" y="4653136"/>
            <a:ext cx="453650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самый популярный роман Стендаля. В основе сюжета случай из уголовной хроники. Жюльен Сорель – честолюбивый молодой человек любою ценой добивается поставленной цели.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Irina\Desktop\584beac0b756222e1883cd7ad86039bd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168352" cy="4829686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491880" y="2389529"/>
            <a:ext cx="540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сборнику статей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«Арабески»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сборнику повестей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«Миргород»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(1835).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 flipH="1">
            <a:off x="3419872" y="3726904"/>
            <a:ext cx="48245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статьях, вошедших в сборник «Арабески» Н. В. Гоголь излагает свои исторические воззрения и свои взгляды на литературу и искусство. Страсть, удаль, яркие образы, поэтичность, живой юмор – все это в «Миргороде», одном из самых замечательных произведений золотого века русской литературы.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goods.kaypu.com/photo/56f9715a384e1f5d7a45bd6c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160240" cy="3456384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0" name="Рисунок 9" descr="http://www.domgogolya.ru/upload/iblock/9c8/9c83b0e308ef6a732f2db5947543afe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5889" t="747" r="13721" b="3696"/>
          <a:stretch/>
        </p:blipFill>
        <p:spPr bwMode="auto">
          <a:xfrm>
            <a:off x="1115616" y="3495675"/>
            <a:ext cx="2247265" cy="3362325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51920" y="2348880"/>
            <a:ext cx="48610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«Герой нашего времени»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поэме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«Мцыри»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(1840).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3573016"/>
            <a:ext cx="4176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Знаменитый роман М.Ю. Лермонтова рассказывает об удивительной судьбе лишнего светского человека, талантливого, но обреченного не быть счастливым в силу самих обстоятельств своего рождения, воспитания, принадлежности определенному кругу.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s://azbukivedia.ru/wa-data/public/shop/products/08/33/3308/images/10222/10222.750x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371" t="2046" r="6539" b="3267"/>
          <a:stretch/>
        </p:blipFill>
        <p:spPr bwMode="auto">
          <a:xfrm>
            <a:off x="683568" y="260648"/>
            <a:ext cx="2448272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26626" name="Picture 2" descr="https://kitobz.com/image/cache/catalog/kitobz/product5/k4862-1600x900-product_popup.jpg"/>
          <p:cNvPicPr>
            <a:picLocks noChangeAspect="1" noChangeArrowheads="1"/>
          </p:cNvPicPr>
          <p:nvPr/>
        </p:nvPicPr>
        <p:blipFill>
          <a:blip r:embed="rId4" cstate="print"/>
          <a:srcRect l="34020" t="6241" r="33378" b="3041"/>
          <a:stretch>
            <a:fillRect/>
          </a:stretch>
        </p:blipFill>
        <p:spPr bwMode="auto">
          <a:xfrm>
            <a:off x="1259632" y="3429000"/>
            <a:ext cx="2379758" cy="3185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https://sun9-38.userapi.com/impg/e8D0o-R2E_xTGsx_uootA7E7TlI6zagYqrTZOw/lFFqxGLeUbU.jpg?size=962x722&amp;quality=96&amp;proxy=1&amp;sign=4e56d9a721a04b21455f30dab8d386d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7784" y="620688"/>
            <a:ext cx="367240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Ф. М.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Достоевского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«Бедные люди»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(1845)</a:t>
            </a:r>
          </a:p>
          <a:p>
            <a:endParaRPr lang="ru-RU" sz="1600" dirty="0" smtClean="0"/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«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Братья Карамазовы»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(1880).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 descr="https://sun9-60.userapi.com/c831409/v831409596/a3893/-4Qy7WRf85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1903730" cy="310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483768" y="2924944"/>
            <a:ext cx="54006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Эпистолярный роман, представляет собой трогательную переписку между двумя «маленькими людьми»: бедным чиновником и его рано осиротевшей родственницей. В невидимом для чужих глаз общении оба героя обретают ощущение полноты жизни и надежду на радостное будущее, оставляя неизгладимый след в душе каждого читателя.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«Братья Карамазовы» - история одной семьи со сложными внутренними связями и духовными поисками охватывает самые важные нравственные вопросы. Но поиск ответов каждый из членов семьи выбирает свой.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s://folio.com.ua/system/books/covers/000/001/939/large/%D0%A8%D0%91_%D0%94%D0%BE%D1%81%D1%82%D0%BE%D0%B5%D0%B2%D1%81%D0%BA%D0%B8%D0%B9_%D0%B1%D0%B5%D0%B4%D0%BD%D1%8B%D0%B5_%D0%BB%D1%8E%D0%B4%D0%B8.png?158515767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1227" t="12504" r="11552" b="13924"/>
          <a:stretch/>
        </p:blipFill>
        <p:spPr bwMode="auto">
          <a:xfrm>
            <a:off x="755576" y="332656"/>
            <a:ext cx="1838325" cy="292112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5" cstate="print"/>
          <a:srcRect l="50682" t="3020" r="5310" b="67013"/>
          <a:stretch>
            <a:fillRect/>
          </a:stretch>
        </p:blipFill>
        <p:spPr bwMode="auto">
          <a:xfrm>
            <a:off x="6228184" y="332656"/>
            <a:ext cx="2520280" cy="1288030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6047656" y="404664"/>
            <a:ext cx="3096344" cy="10081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5" cstate="print"/>
          <a:srcRect l="50682" t="3020" r="5310" b="67013"/>
          <a:stretch>
            <a:fillRect/>
          </a:stretch>
        </p:blipFill>
        <p:spPr bwMode="auto">
          <a:xfrm>
            <a:off x="6228184" y="1700808"/>
            <a:ext cx="2520280" cy="1288030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047656" y="1916832"/>
            <a:ext cx="309634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140 лет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131840" y="2204864"/>
            <a:ext cx="54371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романам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«Королева Марго»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«Двадцать лет спустя»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(1845) Александра Дюма.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059832" y="3429000"/>
            <a:ext cx="504056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Двадцать лет прошло с приключений трех мушкетеров, Знакомые герои и новые исторические личности в бурной жизни Франции и трагической истории Англии.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История запретной любви королевы Марго и красавца дворянина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Ла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Моля. Смогут ли возлюбленные насладиться хотя бы кратким мигом счастья, несмотря на все придворные интриги и религиозную войну, в центре которой они невольно оказались?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https://s5-goods.ozstatic.by/480/759/373/10/10373759_0_Dvadcat_let_spustya_Aleksandr_Dyuma_otec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37">
                    <a14:imgEffect>
                      <a14:backgroundRemoval t="323" b="100000" l="519" r="99481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081"/>
          <a:stretch/>
        </p:blipFill>
        <p:spPr bwMode="auto">
          <a:xfrm>
            <a:off x="539552" y="0"/>
            <a:ext cx="2305050" cy="3670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3" name="Рисунок 30" descr="https://cdn1.ozone.ru/multimedia/1005304804.jpg"/>
          <p:cNvPicPr>
            <a:picLocks noChangeAspect="1" noChangeArrowheads="1"/>
          </p:cNvPicPr>
          <p:nvPr/>
        </p:nvPicPr>
        <p:blipFill>
          <a:blip r:embed="rId38" cstate="print"/>
          <a:srcRect l="11211" t="5759" r="11801" b="4584"/>
          <a:stretch>
            <a:fillRect/>
          </a:stretch>
        </p:blipFill>
        <p:spPr bwMode="auto">
          <a:xfrm>
            <a:off x="683568" y="3216275"/>
            <a:ext cx="2222500" cy="3641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419872" y="2123855"/>
            <a:ext cx="51125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циклу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«Севастопольские рассказы»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(1855).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 flipH="1">
            <a:off x="3419872" y="3006824"/>
            <a:ext cx="489654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Молодой поручик Л.Н. Толстой в Крымскую войну 1853-1856 гг. сражался на легендарном четвертом бастионе и писал заметки о баталиях, армейском быте, военном госпитале. Позже они сложились в художественные очерки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Севастополь в декабре месяце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,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Севастополь в мае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,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Севастополь в августе 1855 года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, которые отличаются, пожалуй, лучшим описанием батальных сцен в русской литературе.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www.spbdk.ru/upload/iblock/6f2/6f2d89ba3d036ecf728e4d5b34a018e0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41">
                    <a14:imgEffect>
                      <a14:backgroundRemoval t="1731" b="97885" l="4046" r="9711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871" t="1503" r="5803" b="2347"/>
          <a:stretch/>
        </p:blipFill>
        <p:spPr bwMode="auto">
          <a:xfrm>
            <a:off x="179512" y="1484784"/>
            <a:ext cx="3096344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07904" y="2204864"/>
            <a:ext cx="51125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«Накануне»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(1860). 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707904" y="2699048"/>
            <a:ext cx="475252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Роман русского классика И. С. Тургенева был создан именно накануне новой жизни в России, когда отменили крепостное право и общество бурлило в преддверии грядущих перемен. Елена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Стахова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и Дмитрий Инсаров хотят посвятить свою жизнь высшим целям. Но стать счастливыми, даже имея одну мечту и одну цель на двоих, не так просто. История этой любви завершается неожиданным финалом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…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Тургенев И. С.: Накануне: заказать книгу по низкой цене в Алматы ..."/>
          <p:cNvPicPr/>
          <p:nvPr/>
        </p:nvPicPr>
        <p:blipFill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3">
                    <a14:imgEffect>
                      <a14:backgroundRemoval t="2429" b="99429" l="2273" r="97500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228975" cy="51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07904" y="2276872"/>
            <a:ext cx="49685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«Леди Макбет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Мценского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уезда»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(1865).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img2.labirint.ru/rcimg/3dbbe53cc7394116cd349ce7d8055b94/1920x1080/books66/652432/ph_001.jpg?1575376322"/>
          <p:cNvPicPr/>
          <p:nvPr/>
        </p:nvPicPr>
        <p:blipFill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5">
                    <a14:imgEffect>
                      <a14:backgroundRemoval t="741" b="98333" l="0" r="97686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2952328" cy="4323978"/>
          </a:xfrm>
          <a:prstGeom prst="rect">
            <a:avLst/>
          </a:prstGeom>
          <a:noFill/>
          <a:ln>
            <a:noFill/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 flipH="1">
            <a:off x="3707904" y="3294856"/>
            <a:ext cx="453650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Сам Н. С. Лесков называл свою повесть историей мрачной, в строгих тонах выдержанным этюдом о сильном и страстном женском характере.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Шекспировскую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страсть писатель смог рассмотреть в обыкновенной русской женщине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…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07904" y="1988840"/>
            <a:ext cx="49685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 dirty="0" smtClean="0"/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«Всадник без головы»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Майн Рида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(1865).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 flipH="1">
            <a:off x="3707904" y="3212976"/>
            <a:ext cx="453650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Захватывающая история прекрасной Луизы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Пойндекстер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благородного ирландца Мориса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Джеральда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гордой мексиканки Исидоры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Коварубио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жестокого капитана Кассия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Колхауна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отважного охотника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Зеба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Стумпа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лихого бандита Эль-Койота считается настоящим эталоном приключенческой прозы и бесконечно любима читателями.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kotofey.pro/upload/iblock/759/759891d8548c35bd0b46dee21c1389d7.jpg"/>
          <p:cNvPicPr/>
          <p:nvPr/>
        </p:nvPicPr>
        <p:blipFill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7">
                    <a14:imgEffect>
                      <a14:backgroundRemoval t="3388" b="96794" l="2250" r="96667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371850" cy="52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07904" y="1988841"/>
            <a:ext cx="44644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 dirty="0" smtClean="0"/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сказочной повести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«Алиса в стране чудес»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(1865).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707904" y="3242593"/>
            <a:ext cx="446449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В 20 веке герои Л. Кэрролла заговорили едва ли не на всех языках мира, ожили в спектаклях, мюзиклах, мультфильмах, фильмах. О них написаны горы книг, в которых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Алису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на все лады растолковывают и объясняют, однако волшебство этих текстов продолжает жить и очаровывать все новые поколения читателей, по-прежнему загадочное и необъяснимое.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cdn1.ozone.ru/s3/multimedia-4/600832115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24036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https://sun9-38.userapi.com/impg/e8D0o-R2E_xTGsx_uootA7E7TlI6zagYqrTZOw/lFFqxGLeUbU.jpg?size=962x722&amp;quality=96&amp;proxy=1&amp;sign=4e56d9a721a04b21455f30dab8d386d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35696" y="271681"/>
            <a:ext cx="615617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«Книги, которые читаются, имеют настоящее.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Книги, которые перечитываются,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имеют будущее.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baseline="0" dirty="0" smtClean="0">
              <a:solidFill>
                <a:srgbClr val="1F386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А. Дюма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 l="7608" t="64869" r="51780"/>
          <a:stretch>
            <a:fillRect/>
          </a:stretch>
        </p:blipFill>
        <p:spPr bwMode="auto">
          <a:xfrm>
            <a:off x="683568" y="3284983"/>
            <a:ext cx="4715258" cy="325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sun9-38.userapi.com/impg/e8D0o-R2E_xTGsx_uootA7E7TlI6zagYqrTZOw/lFFqxGLeUbU.jpg?size=962x722&amp;quality=96&amp;proxy=1&amp;sign=4e56d9a721a04b21455f30dab8d386d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240" y="548680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059832" y="2101498"/>
            <a:ext cx="31683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«Господа Головлевы»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(1880). 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https://img1.labirint.ru/rcimg/a576797de0d202749f85018ec2095bae/1920x1080/books67/660289/ph_001.jpg?15753763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11880"/>
            <a:ext cx="2317115" cy="324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347864" y="3212976"/>
            <a:ext cx="48245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История одного города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–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непревзойденная пародия на российскую действительность в форме летописи вымышленного города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Глупова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1F3864"/>
              </a:solidFill>
              <a:effectLst/>
              <a:latin typeface="Corbel"/>
              <a:ea typeface="Corbe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Господа Головлевы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- история помещичьей семьи. Непростые взаимоотношения между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любимчиками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и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постылыми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показаны с глубоким психологизмом и тонким юмором.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https://www.podpisnie.ru/upload/resize_images/12838640/classic_1024x537_12838640.jpe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50">
                    <a14:imgEffect>
                      <a14:backgroundRemoval t="745" b="98510" l="33301" r="65430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3937" t="2537" r="34678" b="1057"/>
          <a:stretch/>
        </p:blipFill>
        <p:spPr bwMode="auto">
          <a:xfrm>
            <a:off x="755576" y="332656"/>
            <a:ext cx="2133600" cy="3443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2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51" cstate="print"/>
          <a:srcRect l="50682" t="3020" r="5310" b="67013"/>
          <a:stretch>
            <a:fillRect/>
          </a:stretch>
        </p:blipFill>
        <p:spPr bwMode="auto">
          <a:xfrm>
            <a:off x="6300192" y="1772816"/>
            <a:ext cx="2520280" cy="1288030"/>
          </a:xfrm>
          <a:prstGeom prst="rect">
            <a:avLst/>
          </a:prstGeom>
          <a:noFill/>
        </p:spPr>
      </p:pic>
      <p:pic>
        <p:nvPicPr>
          <p:cNvPr id="11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51" cstate="print"/>
          <a:srcRect l="50682" t="3020" r="5310" b="67013"/>
          <a:stretch>
            <a:fillRect/>
          </a:stretch>
        </p:blipFill>
        <p:spPr bwMode="auto">
          <a:xfrm>
            <a:off x="6372200" y="260648"/>
            <a:ext cx="2520280" cy="128803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724128" y="332656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155 лет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87824" y="548680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М. Е. Салтыкова-Щедрина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«История одного города»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(1870)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796136" y="1844824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140 лет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131840" y="2204864"/>
            <a:ext cx="55446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«Подросток»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Ф.М. Достоевского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(1875).</a:t>
            </a:r>
            <a:endParaRPr lang="ru-RU" sz="2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987824" y="3068960"/>
            <a:ext cx="525658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«Подросток»-роман –исповедь от лица юноши Аркадия Долгорукова, в котором рассказывается о становлении его характера и жизненной позиции. </a:t>
            </a:r>
          </a:p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Аркадий - незаконнорожденный сын помещика Версилова. С раннего возраста он был уязвлен двусмысленностью своего положения, тяготился доставшейся ему аристократической фамилией, испытывал противоречивые чувства к отцу, которым восхищался и которого порой ненавидел.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https://s1-goods.ozstatic.by/2000/11/487/10/10487011_0.jpg"/>
          <p:cNvPicPr>
            <a:picLocks noChangeAspect="1" noChangeArrowheads="1"/>
          </p:cNvPicPr>
          <p:nvPr/>
        </p:nvPicPr>
        <p:blipFill>
          <a:blip r:embed="rId3" cstate="print"/>
          <a:srcRect t="5581" b="3290"/>
          <a:stretch>
            <a:fillRect/>
          </a:stretch>
        </p:blipFill>
        <p:spPr bwMode="auto">
          <a:xfrm>
            <a:off x="251520" y="2276872"/>
            <a:ext cx="2664296" cy="4104456"/>
          </a:xfrm>
          <a:prstGeom prst="rect">
            <a:avLst/>
          </a:prstGeom>
          <a:noFill/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788024" y="692696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145 лет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635896" y="2204864"/>
            <a:ext cx="51845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«Милый друг»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 Мопассана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(1885).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563888" y="3068960"/>
            <a:ext cx="496855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произведение о политике, прессе, карьере, деньгах, о том, как отдыхали, интриговали и любили в Париже в конце 19 века. Главный герой романа Жорж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Дюруа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завоевывает себе место под солнцем. Его единственный талант – умение нравится женщинам, в парижском обществе именно женщины начинали тогда занимать ключевые позиции и, следовательно, решали все. А потому и успех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Дюруа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был заранее обеспечен.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788024" y="692696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135 лет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 descr="Купить книгу Милый друг Ги де Мопассан : цена 26,7 byn в Минске ..."/>
          <p:cNvPicPr/>
          <p:nvPr/>
        </p:nvPicPr>
        <p:blipFill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54">
                    <a14:imgEffect>
                      <a14:backgroundRemoval t="593" b="100000" l="0" r="100000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1"/>
            <a:ext cx="3096344" cy="486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131840" y="2204864"/>
            <a:ext cx="6012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«Портрет Дориана Грея»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(1890).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131840" y="2764572"/>
            <a:ext cx="547260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Главный герой романа, красавец Дориан, - фигура двойственная, неоднозначная. Тонкий эстет и романтик становится безжалостным преступником. Попытка сохранить свою необычайную красоту и молодость оборачивается провалом. Вместо героя стареет его портрет - но это не может продолжаться вечно, и смерть Дориана расставляет все по своим местам. Роман Оскара Уайльда продолжает быть очень актуальным и сегодня - разве погоня за вечной молодостью порой не оборачивается потерей своего истинного лица?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788024" y="692696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130 лет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https://s1-goods.ozstatic.by/2000/801/275/10/10275801_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2880320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79912" y="2204284"/>
            <a:ext cx="47525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000" b="1" dirty="0" smtClean="0">
              <a:solidFill>
                <a:srgbClr val="990000"/>
              </a:solidFill>
              <a:latin typeface="Tolstyak" pitchFamily="82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рассказу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«Старуха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Изергиль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(1895) и поэме в прозе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«Песня о Соколе»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А.М. Горького (1895).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9912" y="4005064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тяжёлой, сонной российской действительности автор ищет  смелых и гордых людей. Эти яркие, вечно ищущие смысл жизни герои противопоставляются окружающей среде  с её ограниченными интересами  и убогим духовным миром. </a:t>
            </a:r>
          </a:p>
          <a:p>
            <a:pPr algn="just"/>
            <a:endParaRPr lang="ru-RU" sz="20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8" name="Picture 4" descr="https://cdn2.static1-sima-land.com/items/2890815/0/1600.jpg"/>
          <p:cNvPicPr>
            <a:picLocks noChangeAspect="1" noChangeArrowheads="1"/>
          </p:cNvPicPr>
          <p:nvPr/>
        </p:nvPicPr>
        <p:blipFill>
          <a:blip r:embed="rId3" cstate="print"/>
          <a:srcRect l="27611" t="15186" r="26831" b="15786"/>
          <a:stretch>
            <a:fillRect/>
          </a:stretch>
        </p:blipFill>
        <p:spPr bwMode="auto">
          <a:xfrm>
            <a:off x="971600" y="3257600"/>
            <a:ext cx="2376264" cy="3600400"/>
          </a:xfrm>
          <a:prstGeom prst="rect">
            <a:avLst/>
          </a:prstGeom>
          <a:noFill/>
        </p:spPr>
      </p:pic>
      <p:pic>
        <p:nvPicPr>
          <p:cNvPr id="11" name="Picture 2" descr="https://folio.com.ua/system/books/covers/000/000/840/large/%D0%93%D0%BE%D1%80%D1%8C%D0%BA%D0%B8%D0%B9_%D1%81%D1%82%D0%B0%D1%80%D1%83%D1%85%D0%B0-%D0%98%D0%B7%D0%B5%D1%80%D0%B3%D0%B8%D0%BB%D1%8C.png?15363674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9432"/>
            <a:ext cx="2946428" cy="4684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635896" y="2348880"/>
            <a:ext cx="51125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«Машина времени»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(1895).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2996952"/>
            <a:ext cx="47525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научно-фантастический роман Герберта Уэллса, описывающий путешествие в мир будущего, населенный двумя видами существ, в которые превратился человек: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морлоков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обитающих в подземном мире и обслуживающих машины, и хрупких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элоев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совершенно не приспособленных для труда. За тысячелетия и те, и другие практически лишились разума, превратившись в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полуживотных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sz="20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s://book24.ua/upload/iblock/5f8/5f8454cbd0bfa87b734fce37da49ffa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284797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https://sun9-38.userapi.com/impg/e8D0o-R2E_xTGsx_uootA7E7TlI6zagYqrTZOw/lFFqxGLeUbU.jpg?size=962x722&amp;quality=96&amp;proxy=1&amp;sign=4e56d9a721a04b21455f30dab8d386d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131840" y="404664"/>
            <a:ext cx="33123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рассказу  И.А. Бунина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«Антоновские яблоки» 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(1900)</a:t>
            </a:r>
            <a:endParaRPr lang="ru-RU" sz="2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2780928"/>
            <a:ext cx="5184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Рассказ «Антоновские яблоки»  состоит из четырех частей, в которых отражены периоды жизни России, её прошлое, настоящее и будущее. Он построен как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мозайка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впечатлений, воспоминаний, лирических откровений и философских раздумий.</a:t>
            </a:r>
          </a:p>
          <a:p>
            <a:pPr algn="just"/>
            <a:endParaRPr lang="ru-RU" sz="20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131840" y="1628800"/>
            <a:ext cx="30963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«Жизнь Арсеньева» 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(1930). </a:t>
            </a:r>
            <a:endParaRPr lang="ru-RU" sz="2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3" cstate="print"/>
          <a:srcRect l="50682" t="3020" r="5310" b="67013"/>
          <a:stretch>
            <a:fillRect/>
          </a:stretch>
        </p:blipFill>
        <p:spPr bwMode="auto">
          <a:xfrm>
            <a:off x="6372200" y="260648"/>
            <a:ext cx="2520280" cy="1288030"/>
          </a:xfrm>
          <a:prstGeom prst="rect">
            <a:avLst/>
          </a:prstGeom>
          <a:noFill/>
        </p:spPr>
      </p:pic>
      <p:pic>
        <p:nvPicPr>
          <p:cNvPr id="16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3" cstate="print"/>
          <a:srcRect l="50682" t="3020" r="5310" b="67013"/>
          <a:stretch>
            <a:fillRect/>
          </a:stretch>
        </p:blipFill>
        <p:spPr bwMode="auto">
          <a:xfrm>
            <a:off x="6372200" y="1412776"/>
            <a:ext cx="2520280" cy="1288030"/>
          </a:xfrm>
          <a:prstGeom prst="rect">
            <a:avLst/>
          </a:prstGeom>
          <a:noFill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5724128" y="332656"/>
            <a:ext cx="374441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868144" y="1412776"/>
            <a:ext cx="32758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90 лет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5856" y="5157192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«Жизнь Арсеньева» -  книга о любви, о смерти, о трагической радости существования в грозном и одновременно прекрасном мире; книга о России </a:t>
            </a:r>
          </a:p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о творческой силе памяти.</a:t>
            </a:r>
          </a:p>
          <a:p>
            <a:pPr algn="just"/>
            <a:endParaRPr lang="ru-RU" sz="20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4" name="Picture 6" descr="https://www.knigi-janzen.de/images/goods/big/09347287.jpg"/>
          <p:cNvPicPr>
            <a:picLocks noChangeAspect="1" noChangeArrowheads="1"/>
          </p:cNvPicPr>
          <p:nvPr/>
        </p:nvPicPr>
        <p:blipFill>
          <a:blip r:embed="rId4" cstate="print"/>
          <a:srcRect l="15423" r="16675"/>
          <a:stretch>
            <a:fillRect/>
          </a:stretch>
        </p:blipFill>
        <p:spPr bwMode="auto">
          <a:xfrm>
            <a:off x="539552" y="3146314"/>
            <a:ext cx="2520280" cy="3711686"/>
          </a:xfrm>
          <a:prstGeom prst="rect">
            <a:avLst/>
          </a:prstGeom>
          <a:noFill/>
        </p:spPr>
      </p:pic>
      <p:pic>
        <p:nvPicPr>
          <p:cNvPr id="22" name="Picture 2" descr="https://sun1-27.userapi.com/U6GlW98rDtcHCA5ToWxfx5BIsTTOhvLfL37lzw/ZZQjylzjLQA.jpg"/>
          <p:cNvPicPr>
            <a:picLocks noChangeAspect="1" noChangeArrowheads="1"/>
          </p:cNvPicPr>
          <p:nvPr/>
        </p:nvPicPr>
        <p:blipFill>
          <a:blip r:embed="rId5" cstate="print"/>
          <a:srcRect l="5624" t="21278" r="58079" b="26153"/>
          <a:stretch>
            <a:fillRect/>
          </a:stretch>
        </p:blipFill>
        <p:spPr bwMode="auto">
          <a:xfrm>
            <a:off x="251520" y="260648"/>
            <a:ext cx="2448272" cy="367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07904" y="2276872"/>
            <a:ext cx="51845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«Поединок»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А.И. Куприна (1905). </a:t>
            </a:r>
            <a:endParaRPr lang="ru-RU" sz="2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3212976"/>
            <a:ext cx="4608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«Поединок» – одно из самых  известных и, пожалуй лучшее произведение писателя. В «Поединке», основанном на воспоминаниях автора о его военной службе, создана правдивая картина армейских будней и вместе с тем рассказана проникновенная история любви, ставшая историей победы человеческого духа.</a:t>
            </a:r>
          </a:p>
        </p:txBody>
      </p:sp>
      <p:pic>
        <p:nvPicPr>
          <p:cNvPr id="41987" name="Picture 3" descr="https://cdn.book24.ru/v2/ITD000000000844027/COVER/cover3d1__w600.jpg"/>
          <p:cNvPicPr>
            <a:picLocks noChangeAspect="1" noChangeArrowheads="1"/>
          </p:cNvPicPr>
          <p:nvPr/>
        </p:nvPicPr>
        <p:blipFill>
          <a:blip r:embed="rId3" cstate="print"/>
          <a:srcRect l="3931" t="1310" r="5648" b="1716"/>
          <a:stretch>
            <a:fillRect/>
          </a:stretch>
        </p:blipFill>
        <p:spPr bwMode="auto">
          <a:xfrm>
            <a:off x="395536" y="1484784"/>
            <a:ext cx="3168352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07904" y="2276872"/>
            <a:ext cx="51845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поэме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«Анна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Снегина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С.А. Есенина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(1925). </a:t>
            </a:r>
            <a:endParaRPr lang="ru-RU" sz="2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3212976"/>
            <a:ext cx="4608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«Анна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Снегина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– автобиографическая поэма Сергея Есенина. В основу легли воспоминания поэта о посещении родного села, о революции, о безответной любви в юные годы.</a:t>
            </a: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3012" name="Picture 4" descr="https://cdn.book24.ru/v2/ITD000000000622837/COVER/cover3d1.jpg"/>
          <p:cNvPicPr>
            <a:picLocks noChangeAspect="1" noChangeArrowheads="1"/>
          </p:cNvPicPr>
          <p:nvPr/>
        </p:nvPicPr>
        <p:blipFill>
          <a:blip r:embed="rId3" cstate="print"/>
          <a:srcRect l="4082" t="5714" r="6122" b="3446"/>
          <a:stretch>
            <a:fillRect/>
          </a:stretch>
        </p:blipFill>
        <p:spPr bwMode="auto">
          <a:xfrm>
            <a:off x="611560" y="1916832"/>
            <a:ext cx="2875889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347864" y="2276872"/>
            <a:ext cx="5184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«Собачье сердце»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(1925).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2764572"/>
            <a:ext cx="5184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Гениальная повесть М. А. Булгакова, едва не стоившая автору свободы и до 1987 года издававшаяся лишь за рубежом и ходившая по рукам в самиздате, в представлениях не нуждается. Чуть ли не до последней буквы разобранная на цитаты история милого пса Шарика, превращенного благодаря эксперименту профессора Преображенского в типичного «красного хама» Полиграфа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Шарикова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среди русскоязычных читателей вот уже нескольких поколений носит поистине культовый статус.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9" name="Рисунок 8" descr="https://s2-goods.ozstatic.by/2000/973/108/108973_0.jpg"/>
          <p:cNvPicPr/>
          <p:nvPr/>
        </p:nvPicPr>
        <p:blipFill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60">
                    <a14:imgEffect>
                      <a14:backgroundRemoval t="1165" b="98627" l="961" r="98696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790825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https://img1.wbstatic.net/big/new/2770000/2770153-1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10">
                    <a14:imgEffect>
                      <a14:backgroundRemoval t="4167" b="90500" l="13444" r="86778">
                        <a14:foregroundMark x1="14667" y1="7250" x2="13444" y2="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3488" t="7475" r="13519" b="9198"/>
          <a:stretch/>
        </p:blipFill>
        <p:spPr bwMode="auto">
          <a:xfrm>
            <a:off x="539552" y="2132856"/>
            <a:ext cx="2635250" cy="401193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275856" y="2924944"/>
            <a:ext cx="518457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F3864"/>
              </a:solidFill>
              <a:effectLst/>
              <a:latin typeface="Times New Roman" pitchFamily="18" charset="0"/>
              <a:ea typeface="Corbel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Прославленная на весь мир трагедия Шекспира о родовой вражде и вечной любви. Ромео </a:t>
            </a:r>
            <a:r>
              <a:rPr lang="ru-RU" sz="2000" i="1" dirty="0" err="1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Монтекки</a:t>
            </a:r>
            <a:r>
              <a:rPr lang="ru-RU" sz="2000" i="1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, тайком проникнув в дом своих врагов </a:t>
            </a:r>
            <a:r>
              <a:rPr lang="ru-RU" sz="2000" i="1" dirty="0" err="1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Капулетти</a:t>
            </a:r>
            <a:r>
              <a:rPr lang="ru-RU" sz="2000" i="1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, знакомится с юной Джульеттой, и с этой минуты влюбленные не представляют жизни друг без друга. Многовековое противостояние между семьями </a:t>
            </a:r>
            <a:r>
              <a:rPr lang="ru-RU" sz="2000" i="1" dirty="0" err="1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Монтекки</a:t>
            </a:r>
            <a:r>
              <a:rPr lang="ru-RU" sz="2000" i="1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и </a:t>
            </a:r>
            <a:r>
              <a:rPr lang="ru-RU" sz="2000" i="1" dirty="0" err="1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Капулетти</a:t>
            </a:r>
            <a:r>
              <a:rPr lang="ru-RU" sz="2000" i="1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не утихает, пока это не приводит к роковой развязке…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2348880"/>
            <a:ext cx="5508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трагедии </a:t>
            </a:r>
            <a:r>
              <a:rPr lang="ru-RU" sz="2400" b="1" dirty="0" smtClean="0">
                <a:solidFill>
                  <a:srgbClr val="1F3864"/>
                </a:solidFill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Ромео и Джульетта</a:t>
            </a:r>
            <a:r>
              <a:rPr lang="ru-RU" sz="2400" b="1" dirty="0" smtClean="0">
                <a:solidFill>
                  <a:srgbClr val="1F3864"/>
                </a:solidFill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lang="ru-RU" sz="2400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 (1595) английского драматурга У. Шекспира.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635896" y="2348880"/>
            <a:ext cx="51845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«Голова профессора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Доуэля»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Р. Беляева (1925).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3356992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из самых увлекательных романов Александра Беляева, в котором описана</a:t>
            </a:r>
          </a:p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трагическая история гениального профессора, ставшего жертвой необыкновенного биологического эксперимента: с помощью специальных приборов его голова продолжает жить отдельно от тела…</a:t>
            </a:r>
            <a:endParaRPr lang="ru-RU" sz="20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50178" name="Picture 2" descr="https://cdn1.ozone.ru/s3/multimedia-0/6008247024.jpg"/>
          <p:cNvPicPr>
            <a:picLocks noChangeAspect="1" noChangeArrowheads="1"/>
          </p:cNvPicPr>
          <p:nvPr/>
        </p:nvPicPr>
        <p:blipFill>
          <a:blip r:embed="rId3" cstate="print"/>
          <a:srcRect l="6351" t="3758" r="6377" b="4793"/>
          <a:stretch>
            <a:fillRect/>
          </a:stretch>
        </p:blipFill>
        <p:spPr bwMode="auto">
          <a:xfrm>
            <a:off x="395536" y="1844824"/>
            <a:ext cx="2982907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347864" y="2348880"/>
            <a:ext cx="5616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«Школа»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П. Гайдара (1930).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2852936"/>
            <a:ext cx="4896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автобиографической повести знаменитого советского писателя Аркадия Гайдара описана школа жизни, мужества и становления характера, пройденная пятнадцатилетним мальчиком в годы революции и Гражданской войны. «Обыкновенная биография необыкновенного времени», иллюстрирующая грандиозные перемены в стране и судьбах людей, рассказана с особой гайдаровской интонацией, </a:t>
            </a:r>
          </a:p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юмором и доверительностью. </a:t>
            </a: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57346" name="Picture 2" descr="https://ozon-st.cdn.ngenix.net/multimedia/1014329858.jpg"/>
          <p:cNvPicPr>
            <a:picLocks noChangeAspect="1" noChangeArrowheads="1"/>
          </p:cNvPicPr>
          <p:nvPr/>
        </p:nvPicPr>
        <p:blipFill>
          <a:blip r:embed="rId3" cstate="print"/>
          <a:srcRect t="1563" r="2381"/>
          <a:stretch>
            <a:fillRect/>
          </a:stretch>
        </p:blipFill>
        <p:spPr bwMode="auto">
          <a:xfrm>
            <a:off x="251520" y="2060848"/>
            <a:ext cx="2952328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347864" y="2276872"/>
            <a:ext cx="56166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«Военная тайна»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П. Гайдара (1935).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3072348"/>
            <a:ext cx="4896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лет прошло с тех пор, как Аркадий Гайдар создал свои произведения, а до сих пор помнят люди и тимуровское движение, и смелого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Мальчиша-Кибальчиша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Вот до чего живучи герои гайдаровских повестей. Всё потому, что он сумел создать идеал, которому хочется подражать до сих пор. А сделать это очень просто - нужно честно жить, много трудиться и крепко любить свою Родину. Но только никому ни слова: ведь это военная тайна!</a:t>
            </a: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58370" name="Picture 2" descr="https://cdn1.ozone.ru/s3/multimedia-c/6010269264.jpg"/>
          <p:cNvPicPr>
            <a:picLocks noChangeAspect="1" noChangeArrowheads="1"/>
          </p:cNvPicPr>
          <p:nvPr/>
        </p:nvPicPr>
        <p:blipFill>
          <a:blip r:embed="rId3" cstate="print"/>
          <a:srcRect l="2114" t="1408" r="2773" b="2817"/>
          <a:stretch>
            <a:fillRect/>
          </a:stretch>
        </p:blipFill>
        <p:spPr bwMode="auto">
          <a:xfrm>
            <a:off x="251520" y="1772816"/>
            <a:ext cx="3024336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275856" y="2492896"/>
            <a:ext cx="5868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«Как закалялась сталь»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(1935).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203848" y="2987080"/>
            <a:ext cx="504056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Самое дорогое у человека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–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это жизнь. Она дается ему один раз, и прожить ее надо так, чтобы не было мучительно больно за бесцельно прожитые годы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- пожалуй, одна из самых известных литературных цитат, и вышла она из-под пера Николая Островского. Это книга о стойкости характера, целеустремленности, идейности и, самое главное, безграничной вере в светлое будущее, за которое стоит сражаться!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www.bookvoed.ru/files/1836/40/09/66/5.jpe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62">
                    <a14:imgEffect>
                      <a14:backgroundRemoval t="2600" b="98800" l="2251" r="95177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4374" t="3080" r="5547" b="3080"/>
          <a:stretch/>
        </p:blipFill>
        <p:spPr bwMode="auto">
          <a:xfrm>
            <a:off x="251520" y="2132856"/>
            <a:ext cx="2665095" cy="4467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63888" y="2204864"/>
            <a:ext cx="52565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«Тихий Дон»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М.А. Шолохова (1940).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491880" y="2996952"/>
            <a:ext cx="475252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 «Тихий Дон» — одно из лучших произведений М. Шолохова, повествует о классовой борьбе в годы империалистической и гражданской войн на Дону, о трудном пути донского казачества в революцию.</a:t>
            </a:r>
            <a:r>
              <a:rPr lang="ru-RU" dirty="0" smtClean="0"/>
              <a:t>  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Словно сама жизнь говорит со страниц «Тихого Дона». Запахи степи, свежесть вольного ветра, зной и стужа, живая речь людей — все это сливается в раздольную, неповторимую мелодию, поражающую трагической красотой и подлинностью.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ttps://cdn1.ozone.ru/multimedia/1007035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05983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63888" y="2276872"/>
            <a:ext cx="51845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 ком звонит колокол»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(1940).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491880" y="3068960"/>
            <a:ext cx="475252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из лучших романов Эрнеста Хемингуэя. Эта книга о гражданской войне в Испании. Эта книга о Войне, какая она есть на самом деле – грязная, кровавая, бесчеловечная…Эта книга о любви, мужестве, самопожертвовании, нравственном долге и выборе, ценности каждой человеческой жизни как части единого целого, ибо «никогда не посылай узнать о ком звонит колокол, он звонит и по тебе»…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cdn1.ozone.ru/multimedia/100353808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7542" t="13045" r="1621" b="1005"/>
          <a:stretch/>
        </p:blipFill>
        <p:spPr bwMode="auto">
          <a:xfrm>
            <a:off x="467544" y="2204864"/>
            <a:ext cx="2736304" cy="4249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635896" y="2276873"/>
            <a:ext cx="51125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«Тимур и его команда»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(1940).		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491880" y="3376736"/>
            <a:ext cx="47525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Герои повести замечательного писателя А. П. Гайдара – мальчик Тимур и его друзья – помогают тем, чьи мужья, отцы, братья и сыновья ушли в Красную Армию. Многое в нашей жизни с тех пор изменилось, но история о добрых смелых справедливых и честных мальчишках и девчонках, верных своим идеалам, нисколько не устарела.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s://detectivebookshop.ru/image/1015326952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65">
                    <a14:imgEffect>
                      <a14:backgroundRemoval t="1417" b="97500" l="4000" r="96250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4572" t="2688" r="4021" b="4314"/>
          <a:stretch/>
        </p:blipFill>
        <p:spPr bwMode="auto">
          <a:xfrm>
            <a:off x="539552" y="2060848"/>
            <a:ext cx="2931795" cy="4476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491880" y="2276874"/>
            <a:ext cx="52565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поэме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«Василий Теркин»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А.Т. Твардовского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(1945).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491880" y="3684513"/>
            <a:ext cx="47525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одно из главных и лучших произведений в творчестве поэта, получившее всенародное признание. Поэма посвящена вымышленному герою – Василию Теркину, солдату Великой Отечественной войны.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s://www.vikids.ru/cdn-vikids-ru/uploads/ckeditor/pictures/5e49ada26c1d405157e92e1c/content_%D0%92%D0%B0%D1%81%D0%B8%D0%BB%D0%B8%D0%B9_%D0%A2%D1%91%D1%80%D0%BA%D0%B8%D0%BD.jpg"/>
          <p:cNvPicPr/>
          <p:nvPr/>
        </p:nvPicPr>
        <p:blipFill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67">
                    <a14:imgEffect>
                      <a14:backgroundRemoval t="415" b="100000" l="0" r="100000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731641" cy="425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63888" y="2276874"/>
            <a:ext cx="51845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«Сын полка»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В.П. Катаева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(1945).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491880" y="3530625"/>
            <a:ext cx="47525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Ваня Солнцев осиротел в годы Великой Отечественной войны. Он жил в лесу, где его случайно  нашли наши разведчики. Так он попал в артиллерийскую батарею капитана Енакиева. Ваню в качестве сына полка зачислили в роту разведчиков и мальчик геройски участвовал </a:t>
            </a:r>
          </a:p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боевых операциях.</a:t>
            </a:r>
          </a:p>
        </p:txBody>
      </p:sp>
      <p:pic>
        <p:nvPicPr>
          <p:cNvPr id="59394" name="Picture 2" descr="https://cdn1.ozone.ru/s3/multimedia-a/6010269262.jpg"/>
          <p:cNvPicPr>
            <a:picLocks noChangeAspect="1" noChangeArrowheads="1"/>
          </p:cNvPicPr>
          <p:nvPr/>
        </p:nvPicPr>
        <p:blipFill>
          <a:blip r:embed="rId3" cstate="print"/>
          <a:srcRect l="4462" t="2973" r="4075" b="1889"/>
          <a:stretch>
            <a:fillRect/>
          </a:stretch>
        </p:blipFill>
        <p:spPr bwMode="auto">
          <a:xfrm>
            <a:off x="467544" y="1772816"/>
            <a:ext cx="2952328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491880" y="2204864"/>
            <a:ext cx="52565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сатирической повести-притче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«Скотный двор»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(1945).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491880" y="3072348"/>
            <a:ext cx="489654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«Все животные равны, но некоторые животные равнее других» - это, наверное, самая знаменитая фраза из классической притчи Джорджа Оруэлла о крушении революционных надежд. Трагический смысл проступает сквозь яркий пародийный рисунок. Может ли скромная ферма стать символом тоталитарного общества? Конечно, да. Но…каким увидят это общество его «граждане» - животные, обреченные на бойню?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mir-s3-cdn-cf.behance.net/projects/max_808/002c3f74171469.Y3JvcCwyNzU2LDIxNTYsMjM3NCw5NTU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0405" t="7593" r="27235" b="1"/>
          <a:stretch/>
        </p:blipFill>
        <p:spPr bwMode="auto">
          <a:xfrm>
            <a:off x="251520" y="1988840"/>
            <a:ext cx="3069972" cy="4464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419872" y="2230706"/>
            <a:ext cx="550810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второй части романа Сервантеса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«Хитроумный идальго Дон Кихот Ламанчский» </a:t>
            </a:r>
            <a:r>
              <a:rPr lang="ru-RU" sz="2400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(1605).</a:t>
            </a:r>
          </a:p>
          <a:p>
            <a:r>
              <a:rPr lang="ru-RU" sz="2800" i="1" dirty="0" smtClean="0"/>
              <a:t> </a:t>
            </a:r>
            <a:endParaRPr lang="ru-RU" sz="2800" dirty="0"/>
          </a:p>
        </p:txBody>
      </p:sp>
      <p:pic>
        <p:nvPicPr>
          <p:cNvPr id="8" name="Рисунок 7" descr="https://knigaza.com/upload/images/original/117591_1.jpg"/>
          <p:cNvPicPr/>
          <p:nvPr/>
        </p:nvPicPr>
        <p:blipFill>
          <a:blip r:embed="rId3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12">
                    <a14:imgEffect>
                      <a14:backgroundRemoval t="2214" b="99262" l="538" r="98925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880320" cy="4376043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 flipH="1">
            <a:off x="3419872" y="3429000"/>
            <a:ext cx="48245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Невероятно увлекательная книга о приключениях мелкого дворянина, вообразившего себя средневековым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рыцарем без страха и упрека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Corbel"/>
                <a:ea typeface="Corbel" pitchFamily="34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 который не боится показаться смешным в своем утопическом стремлении сделать мир лучше. Роман о надежде и отчаянии, мудрости и сумасбродстве уже более четырех веков в первой десятке лучших книг человечества.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491880" y="2276872"/>
            <a:ext cx="53285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повести-сказке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Пеппи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Длинный чулок»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(1945).</a:t>
            </a: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491880" y="3534013"/>
            <a:ext cx="47525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Замечательная книга шведской писательницы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Астрид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Линдгрен об удивительных приключениях озорной девчонки с рыжими косичками 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Пеппилотты-Виктуалины-Рольгардины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проще –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Пеппи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Длинныйчулок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 которой доброе сердце, щедрая душа и слишком горячая голова.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s://antique.newbookshop.ru/pict/1018320975.jpg"/>
          <p:cNvPicPr/>
          <p:nvPr/>
        </p:nvPicPr>
        <p:blipFill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70">
                    <a14:imgEffect>
                      <a14:backgroundRemoval t="500" b="98500" l="0" r="97886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2448272" cy="410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63888" y="2276872"/>
            <a:ext cx="52565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«Малыш и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Карлсон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который живет на крыше»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(1955).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563888" y="3501008"/>
            <a:ext cx="47525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Этого толстенького забавного человечка с моторчиком и пропеллером на спине знают и любят дети всего мира. У него непоседливый нрав, и он полон выдумок и фантазий.</a:t>
            </a:r>
            <a:endParaRPr lang="ru-RU" sz="20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rznsp.ru/files/Mon_1902/2892_154_7KxIQkaF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72">
                    <a14:imgEffect>
                      <a14:backgroundRemoval t="625" b="99000" l="15500" r="84250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6127" r="15730"/>
          <a:stretch/>
        </p:blipFill>
        <p:spPr bwMode="auto">
          <a:xfrm>
            <a:off x="683568" y="1988840"/>
            <a:ext cx="2448272" cy="424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63888" y="2461538"/>
            <a:ext cx="540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«Сотников»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В. Быкова (1955).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563888" y="3789040"/>
            <a:ext cx="482453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Повесть о проблеме самоопределения человека  на войне. 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Персонажи книги оказываются в ситуации выбора между героической смертью и позорной жизнью предателя</a:t>
            </a:r>
            <a:r>
              <a:rPr lang="ru-RU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2466" name="Picture 2" descr="http://auali.ru/img-my/product/3/397/3960632.jpg"/>
          <p:cNvPicPr>
            <a:picLocks noChangeAspect="1" noChangeArrowheads="1"/>
          </p:cNvPicPr>
          <p:nvPr/>
        </p:nvPicPr>
        <p:blipFill>
          <a:blip r:embed="rId3" cstate="print"/>
          <a:srcRect l="5037" t="1380"/>
          <a:stretch>
            <a:fillRect/>
          </a:stretch>
        </p:blipFill>
        <p:spPr bwMode="auto">
          <a:xfrm>
            <a:off x="323528" y="1844824"/>
            <a:ext cx="3001624" cy="4563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07904" y="2276872"/>
            <a:ext cx="51125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«Сотников» В. Быкова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(1970).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-856312"/>
            <a:ext cx="53640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1" i="0" u="none" strike="noStrike" cap="none" normalizeH="0" baseline="0" dirty="0" smtClean="0">
              <a:ln>
                <a:noFill/>
              </a:ln>
              <a:solidFill>
                <a:srgbClr val="3366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572F2F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572F2F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 flipH="1">
            <a:off x="3635896" y="3789040"/>
            <a:ext cx="47525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Повесть о проблеме самоопределения человека на войне. Персонажи книги оказываются в ситуации выбора между героической смертью и позорной жизнью предателя. </a:t>
            </a:r>
          </a:p>
        </p:txBody>
      </p:sp>
      <p:pic>
        <p:nvPicPr>
          <p:cNvPr id="60418" name="Picture 2" descr="http://auali.ru/img-my/product/3/397/3960632.jpg"/>
          <p:cNvPicPr>
            <a:picLocks noChangeAspect="1" noChangeArrowheads="1"/>
          </p:cNvPicPr>
          <p:nvPr/>
        </p:nvPicPr>
        <p:blipFill>
          <a:blip r:embed="rId3" cstate="print"/>
          <a:srcRect l="4255" t="1976"/>
          <a:stretch>
            <a:fillRect/>
          </a:stretch>
        </p:blipFill>
        <p:spPr bwMode="auto">
          <a:xfrm>
            <a:off x="611560" y="1628800"/>
            <a:ext cx="2880320" cy="4317380"/>
          </a:xfrm>
          <a:prstGeom prst="rect">
            <a:avLst/>
          </a:prstGeom>
          <a:noFill/>
        </p:spPr>
      </p:pic>
      <p:pic>
        <p:nvPicPr>
          <p:cNvPr id="11" name="Picture 2" descr="https://www.culture.ru/storage/images/5feb01e0ab8d37482de4b48ed075106a/e9ad3b96d2e47f518d2926cb270ec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 flipH="1">
            <a:off x="2123728" y="980728"/>
            <a:ext cx="5184576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каждой книги своя судьба, свой характер, свой путь к читателю.</a:t>
            </a:r>
          </a:p>
          <a:p>
            <a:pPr algn="just"/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презентации представлены произведения, созданные сотни лет назад, и произведения, которым всего несколько десятилетий.</a:t>
            </a:r>
          </a:p>
          <a:p>
            <a:pPr algn="just"/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Столь разные эпохи, в которых жили и творили писатели, конечно, оставили свой отпечаток на произведениях, но все они читаемы  и популярны и в наши дни.</a:t>
            </a:r>
          </a:p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эти книги объединяет </a:t>
            </a:r>
            <a:r>
              <a:rPr lang="ru-RU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одно-любовь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читателей всего мира.</a:t>
            </a:r>
            <a:endParaRPr lang="ru-RU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https://sun9-38.userapi.com/impg/e8D0o-R2E_xTGsx_uootA7E7TlI6zagYqrTZOw/lFFqxGLeUbU.jpg?size=962x722&amp;quality=96&amp;proxy=1&amp;sign=4e56d9a721a04b21455f30dab8d386d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35696" y="2204864"/>
            <a:ext cx="61561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b="1" dirty="0" smtClean="0">
                <a:solidFill>
                  <a:srgbClr val="1F3864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 l="7608" t="64869" r="51780"/>
          <a:stretch>
            <a:fillRect/>
          </a:stretch>
        </p:blipFill>
        <p:spPr bwMode="auto">
          <a:xfrm>
            <a:off x="2987824" y="3356992"/>
            <a:ext cx="3744416" cy="258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235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51920" y="2369205"/>
            <a:ext cx="50040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кн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и</a:t>
            </a:r>
            <a:r>
              <a:rPr lang="ru-RU" sz="2400" dirty="0" smtClean="0">
                <a:solidFill>
                  <a:srgbClr val="1F3864"/>
                </a:solidFill>
                <a:latin typeface="Times New Roman" pitchFamily="18" charset="0"/>
                <a:ea typeface="Corbel" pitchFamily="34" charset="0"/>
                <a:cs typeface="Times New Roman" pitchFamily="18" charset="0"/>
              </a:rPr>
              <a:t>ге немецкого писателя Э.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Распэ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«Приключения барона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Мюнхаузена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(1785).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www.bookovka.ua/9866-thickbox_default/priklyucheniya-barona-myunkhauzena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14">
                    <a14:imgEffect>
                      <a14:backgroundRemoval t="14722" b="83750" l="23167" r="76167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3392" t="15027" r="23027" b="16979"/>
          <a:stretch/>
        </p:blipFill>
        <p:spPr bwMode="auto">
          <a:xfrm>
            <a:off x="683568" y="2060848"/>
            <a:ext cx="2720340" cy="4149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779912" y="3881372"/>
            <a:ext cx="46085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Похождения Барона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Мюнхаузена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храброго вояки и фантастического рассказчика, который летал на Луну, вытаскивал себя за волосы из болота и </a:t>
            </a:r>
            <a:r>
              <a:rPr lang="ru-RU" sz="2000" i="1" dirty="0" smtClean="0">
                <a:solidFill>
                  <a:srgbClr val="1F386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поджигал порох искрами из глаз.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07904" y="2461537"/>
            <a:ext cx="50040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«Путешествие из Петербурга в Москву»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Александра Николаевича Радищева (1790).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cdn1.ozone.ru/s3/multimedia-y/6008290438.jpg"/>
          <p:cNvPicPr/>
          <p:nvPr/>
        </p:nvPicPr>
        <p:blipFill>
          <a:blip r:embed="rId3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16">
                    <a14:imgEffect>
                      <a14:backgroundRemoval t="1000" b="98455" l="3820" r="95089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131443" cy="476441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635896" y="3789040"/>
            <a:ext cx="43924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Роман оказался первым произведением в русской литературе с широким революционным резонансом. Все стороны общественной, экономической и политической жизни крепостнической России автор подверг глубокому анализу и гневному обличению.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067944" y="2348880"/>
            <a:ext cx="47880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первому изданию памятника древнерусской литературы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«Слово о полку Игореве»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(1800).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cdek.market/images/thumbnails/1103/772/detailed/3904/86da19659b334f46b445f05521820f2a.pn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18">
                    <a14:imgEffect>
                      <a14:backgroundRemoval t="389" b="100000" l="27199" r="7398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6884" r="27361"/>
          <a:stretch/>
        </p:blipFill>
        <p:spPr bwMode="auto">
          <a:xfrm>
            <a:off x="683568" y="1916832"/>
            <a:ext cx="2736304" cy="42410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95936" y="3789040"/>
            <a:ext cx="45365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 из самых известных произведений древнерусской литературы. В основу его сюжета положен неудачный поход новгород-северского князя Игоря Святославович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https://sun9-38.userapi.com/impg/e8D0o-R2E_xTGsx_uootA7E7TlI6zagYqrTZOw/lFFqxGLeUbU.jpg?size=962x722&amp;quality=96&amp;proxy=1&amp;sign=4e56d9a721a04b21455f30dab8d386d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79912" y="1556792"/>
            <a:ext cx="25202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трагедии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«Борис Годунов»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(1825)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snoska.ru/images/covers/14/45/1445de98-cefa-55e7-b898-bf6ba08d905d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20">
                    <a14:imgEffect>
                      <a14:backgroundRemoval t="0" b="99805" l="17188" r="83984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5679" t="-541" r="15670"/>
          <a:stretch/>
        </p:blipFill>
        <p:spPr bwMode="auto">
          <a:xfrm>
            <a:off x="467544" y="548680"/>
            <a:ext cx="1952625" cy="2857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9" name="Рисунок 8" descr="https://cdn1.ozone.ru/multimedia/1012531268.jpg"/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24">
                    <a14:imgEffect>
                      <a14:backgroundRemoval t="4750" b="96500" l="18083" r="8350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8376" t="3618" r="15033" b="2048"/>
          <a:stretch/>
        </p:blipFill>
        <p:spPr bwMode="auto">
          <a:xfrm>
            <a:off x="611560" y="2852936"/>
            <a:ext cx="1695450" cy="2400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0" name="Рисунок 9" descr="https://s4-goods.ozstatic.by/2000/917/866/10/10866917_0.jpg"/>
          <p:cNvPicPr/>
          <p:nvPr/>
        </p:nvPicPr>
        <p:blipFill rotWithShape="1">
          <a:blip r:embed="rId25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22">
                    <a14:imgEffect>
                      <a14:backgroundRemoval t="1039" b="99413" l="849" r="98499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964" t="776" r="2356" b="1383"/>
          <a:stretch/>
        </p:blipFill>
        <p:spPr bwMode="auto">
          <a:xfrm>
            <a:off x="2267744" y="1772816"/>
            <a:ext cx="1497965" cy="221932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1" name="Рисунок 10" descr="https://i.pinimg.com/736x/81/47/91/8147916eaad4025794a799ab42e4af12.jpg"/>
          <p:cNvPicPr/>
          <p:nvPr/>
        </p:nvPicPr>
        <p:blipFill>
          <a:blip r:embed="rId2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17032"/>
            <a:ext cx="1333500" cy="192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masterberg.net/wp-content/uploads/2015/07/DSC_00051.jpg"/>
          <p:cNvPicPr/>
          <p:nvPr/>
        </p:nvPicPr>
        <p:blipFill>
          <a:blip r:embed="rId27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28">
                    <a14:imgEffect>
                      <a14:backgroundRemoval t="10124" b="92890" l="7766" r="92755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10200"/>
            <a:ext cx="2581275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635896" y="4581128"/>
            <a:ext cx="46085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Произведения А. С. Пушкина, как поэзия, так и проза, принадлежат к шедеврам мировой литературы, к которым каждое поколение возвращается вновь и вновь.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9" cstate="print"/>
          <a:srcRect l="50682" t="3020" r="5310" b="67013"/>
          <a:stretch>
            <a:fillRect/>
          </a:stretch>
        </p:blipFill>
        <p:spPr bwMode="auto">
          <a:xfrm>
            <a:off x="6372200" y="0"/>
            <a:ext cx="2520280" cy="1288030"/>
          </a:xfrm>
          <a:prstGeom prst="rect">
            <a:avLst/>
          </a:prstGeom>
          <a:noFill/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6047656" y="260648"/>
            <a:ext cx="3096344" cy="10081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9" cstate="print"/>
          <a:srcRect l="50682" t="3020" r="5310" b="67013"/>
          <a:stretch>
            <a:fillRect/>
          </a:stretch>
        </p:blipFill>
        <p:spPr bwMode="auto">
          <a:xfrm>
            <a:off x="6372200" y="1196752"/>
            <a:ext cx="2520280" cy="1288030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047656" y="1340768"/>
            <a:ext cx="309634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195 лет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9" cstate="print"/>
          <a:srcRect l="50682" t="3020" r="5310" b="67013"/>
          <a:stretch>
            <a:fillRect/>
          </a:stretch>
        </p:blipFill>
        <p:spPr bwMode="auto">
          <a:xfrm>
            <a:off x="6444208" y="2420888"/>
            <a:ext cx="2520280" cy="1288030"/>
          </a:xfrm>
          <a:prstGeom prst="rect">
            <a:avLst/>
          </a:prstGeom>
          <a:noFill/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047656" y="2564904"/>
            <a:ext cx="309634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190 лет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99792" y="404664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поэме А. С. Пушкина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«Руслан и Людмила»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(1820)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23928" y="2492896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произведениям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«Сказка о попе и о работнике его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51920" y="3645024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Балде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«Повести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Белкина»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«Маленькие трагедии»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(1830).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0.userapi.com/impg/Wv1BJRF5zoMrLIWblpNTOXCI-EiUN7Laro9bRw/XgSSPWlXVdo.jpg?size=962x722&amp;quality=96&amp;proxy=1&amp;sign=799cd49846c9f29e2b6a74cd97cb865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3754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190 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067944" y="2367752"/>
            <a:ext cx="468052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«Гобсек»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Оноре де Бальзака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(1830).</a:t>
            </a:r>
          </a:p>
          <a:p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Гобсёк (book Chef) от интернет магазина Спортплюс"/>
          <p:cNvPicPr/>
          <p:nvPr/>
        </p:nvPicPr>
        <p:blipFill>
          <a:blip r:embed="rId3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>
                  <a14:imgLayer r:embed="rId29">
                    <a14:imgEffect>
                      <a14:backgroundRemoval t="1563" b="98926" l="2291" r="97709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880320" cy="4653161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995936" y="3284984"/>
            <a:ext cx="403244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F3864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Произведение разоблачает бездушный мир стяжательства и наживы, процветающий в буржуазном обществе. История о человеческих страстях, горестях и радостях, ошибках и их цене рассказана великолепным языком классика французской литературы.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2677</Words>
  <Application>Microsoft Office PowerPoint</Application>
  <PresentationFormat>Экран (4:3)</PresentationFormat>
  <Paragraphs>224</Paragraphs>
  <Slides>44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«Книги           юбиляры                       2020»</vt:lpstr>
      <vt:lpstr>Слайд 2</vt:lpstr>
      <vt:lpstr>425 лет</vt:lpstr>
      <vt:lpstr>415 лет</vt:lpstr>
      <vt:lpstr>235 лет</vt:lpstr>
      <vt:lpstr>230 лет</vt:lpstr>
      <vt:lpstr>220 лет</vt:lpstr>
      <vt:lpstr>200 лет</vt:lpstr>
      <vt:lpstr>190 лет</vt:lpstr>
      <vt:lpstr>190 лет</vt:lpstr>
      <vt:lpstr>185 лет</vt:lpstr>
      <vt:lpstr>180 лет</vt:lpstr>
      <vt:lpstr>175 лет</vt:lpstr>
      <vt:lpstr>175 лет</vt:lpstr>
      <vt:lpstr>175 лет</vt:lpstr>
      <vt:lpstr>160 лет</vt:lpstr>
      <vt:lpstr>155 лет</vt:lpstr>
      <vt:lpstr>155 лет</vt:lpstr>
      <vt:lpstr>155 лет</vt:lpstr>
      <vt:lpstr>150</vt:lpstr>
      <vt:lpstr>Слайд 21</vt:lpstr>
      <vt:lpstr>Слайд 22</vt:lpstr>
      <vt:lpstr>Слайд 23</vt:lpstr>
      <vt:lpstr>125 лет</vt:lpstr>
      <vt:lpstr>125 лет</vt:lpstr>
      <vt:lpstr>120 лет</vt:lpstr>
      <vt:lpstr>115 лет</vt:lpstr>
      <vt:lpstr>95 лет</vt:lpstr>
      <vt:lpstr>95 лет</vt:lpstr>
      <vt:lpstr>95 лет</vt:lpstr>
      <vt:lpstr>90 лет</vt:lpstr>
      <vt:lpstr>85 лет</vt:lpstr>
      <vt:lpstr>85 лет</vt:lpstr>
      <vt:lpstr>80 лет</vt:lpstr>
      <vt:lpstr>80 лет</vt:lpstr>
      <vt:lpstr>75 лет</vt:lpstr>
      <vt:lpstr>75 лет</vt:lpstr>
      <vt:lpstr>75 лет</vt:lpstr>
      <vt:lpstr>75 лет</vt:lpstr>
      <vt:lpstr>75 лет</vt:lpstr>
      <vt:lpstr>65 лет</vt:lpstr>
      <vt:lpstr>50 лет</vt:lpstr>
      <vt:lpstr>50 лет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«Книги           юбиляры                       2020»</dc:title>
  <dc:creator>ok</dc:creator>
  <cp:lastModifiedBy>ok</cp:lastModifiedBy>
  <cp:revision>37</cp:revision>
  <dcterms:created xsi:type="dcterms:W3CDTF">2020-12-21T15:35:47Z</dcterms:created>
  <dcterms:modified xsi:type="dcterms:W3CDTF">2020-12-22T15:42:03Z</dcterms:modified>
</cp:coreProperties>
</file>