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0083800" cy="5670550"/>
  <p:notesSz cx="10083800" cy="56705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653" y="-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6285" y="1757870"/>
            <a:ext cx="8571230" cy="11908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12570" y="3175508"/>
            <a:ext cx="7058660" cy="14176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4190" y="1304226"/>
            <a:ext cx="4386453" cy="37425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93157" y="1304226"/>
            <a:ext cx="4386453" cy="37425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0080000" cy="566964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06104" y="181707"/>
            <a:ext cx="5885916" cy="360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4190" y="1304226"/>
            <a:ext cx="9075420" cy="37425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28492" y="5273611"/>
            <a:ext cx="3226816" cy="2835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4190" y="5273611"/>
            <a:ext cx="2319274" cy="2835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60336" y="5273611"/>
            <a:ext cx="2319274" cy="2835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774700" y="777875"/>
            <a:ext cx="6781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i="1" dirty="0" smtClean="0">
                <a:solidFill>
                  <a:schemeClr val="accent6">
                    <a:lumMod val="50000"/>
                  </a:schemeClr>
                </a:solidFill>
              </a:rPr>
              <a:t>В душе сохраняется свет</a:t>
            </a:r>
            <a:endParaRPr lang="ru-RU" sz="7200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7657" y="979115"/>
            <a:ext cx="83185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-405" dirty="0">
                <a:latin typeface="Symbol"/>
                <a:cs typeface="Symbol"/>
              </a:rPr>
              <a:t>■</a:t>
            </a:r>
            <a:endParaRPr sz="800">
              <a:latin typeface="Symbol"/>
              <a:cs typeface="Symbo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7657" y="1991432"/>
            <a:ext cx="83185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-405" dirty="0">
                <a:latin typeface="Symbol"/>
                <a:cs typeface="Symbol"/>
              </a:rPr>
              <a:t>■</a:t>
            </a:r>
            <a:endParaRPr sz="80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7657" y="3003393"/>
            <a:ext cx="83185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-405" dirty="0">
                <a:latin typeface="Symbol"/>
                <a:cs typeface="Symbol"/>
              </a:rPr>
              <a:t>■</a:t>
            </a:r>
            <a:endParaRPr sz="8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7657" y="4268428"/>
            <a:ext cx="83185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-405" dirty="0">
                <a:latin typeface="Symbol"/>
                <a:cs typeface="Symbol"/>
              </a:rPr>
              <a:t>■</a:t>
            </a:r>
            <a:endParaRPr sz="80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7657" y="4774954"/>
            <a:ext cx="83185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-405" dirty="0">
                <a:latin typeface="Symbol"/>
                <a:cs typeface="Symbol"/>
              </a:rPr>
              <a:t>■</a:t>
            </a:r>
            <a:endParaRPr sz="80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7500" y="536452"/>
            <a:ext cx="5897245" cy="4621137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33655" rIns="0" bIns="0" rtlCol="0">
            <a:spAutoFit/>
          </a:bodyPr>
          <a:lstStyle/>
          <a:p>
            <a:pPr marL="12700" marR="5080" algn="just">
              <a:lnSpc>
                <a:spcPct val="92300"/>
              </a:lnSpc>
              <a:spcBef>
                <a:spcPts val="265"/>
              </a:spcBef>
            </a:pPr>
            <a:r>
              <a:rPr sz="1800" b="1" dirty="0">
                <a:latin typeface="Times New Roman"/>
                <a:cs typeface="Times New Roman"/>
              </a:rPr>
              <a:t>В</a:t>
            </a:r>
            <a:r>
              <a:rPr sz="1800" b="1" spc="20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ряде</a:t>
            </a:r>
            <a:r>
              <a:rPr sz="1800" b="1" spc="20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стран</a:t>
            </a:r>
            <a:r>
              <a:rPr sz="1800" b="1" spc="204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существуют</a:t>
            </a:r>
            <a:r>
              <a:rPr sz="1800" b="1" spc="2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необычные</a:t>
            </a:r>
            <a:r>
              <a:rPr sz="1800" b="1" spc="20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тротуары,</a:t>
            </a:r>
            <a:r>
              <a:rPr sz="1800" b="1" spc="21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которые </a:t>
            </a:r>
            <a:r>
              <a:rPr sz="1800" b="1" dirty="0">
                <a:latin typeface="Times New Roman"/>
                <a:cs typeface="Times New Roman"/>
              </a:rPr>
              <a:t>имеют</a:t>
            </a:r>
            <a:r>
              <a:rPr sz="1800" b="1" spc="355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тактильную</a:t>
            </a:r>
            <a:r>
              <a:rPr sz="1800" b="1" spc="355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структуру,</a:t>
            </a:r>
            <a:r>
              <a:rPr sz="1800" b="1" spc="360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с</a:t>
            </a:r>
            <a:r>
              <a:rPr sz="1800" b="1" spc="355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помощью</a:t>
            </a:r>
            <a:r>
              <a:rPr sz="1800" b="1" spc="355" dirty="0">
                <a:latin typeface="Times New Roman"/>
                <a:cs typeface="Times New Roman"/>
              </a:rPr>
              <a:t>  </a:t>
            </a:r>
            <a:r>
              <a:rPr sz="1800" b="1" spc="-10" dirty="0">
                <a:latin typeface="Times New Roman"/>
                <a:cs typeface="Times New Roman"/>
              </a:rPr>
              <a:t>которой </a:t>
            </a:r>
            <a:r>
              <a:rPr sz="1800" b="1" dirty="0">
                <a:latin typeface="Times New Roman"/>
                <a:cs typeface="Times New Roman"/>
              </a:rPr>
              <a:t>незрячие</a:t>
            </a:r>
            <a:r>
              <a:rPr sz="1800" b="1" spc="26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люди</a:t>
            </a:r>
            <a:r>
              <a:rPr sz="1800" b="1" spc="2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могут</a:t>
            </a:r>
            <a:r>
              <a:rPr sz="1800" b="1" spc="254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ориентироваться</a:t>
            </a:r>
            <a:r>
              <a:rPr sz="1800" b="1" spc="254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</a:t>
            </a:r>
            <a:r>
              <a:rPr sz="1800" b="1" spc="254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пространстве</a:t>
            </a:r>
            <a:r>
              <a:rPr sz="1800" b="1" spc="250" dirty="0">
                <a:latin typeface="Times New Roman"/>
                <a:cs typeface="Times New Roman"/>
              </a:rPr>
              <a:t> </a:t>
            </a:r>
            <a:r>
              <a:rPr sz="1800" b="1" spc="-50" dirty="0">
                <a:latin typeface="Times New Roman"/>
                <a:cs typeface="Times New Roman"/>
              </a:rPr>
              <a:t>и </a:t>
            </a:r>
            <a:r>
              <a:rPr sz="1800" b="1" dirty="0">
                <a:latin typeface="Times New Roman"/>
                <a:cs typeface="Times New Roman"/>
              </a:rPr>
              <a:t>быть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безопасности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относительно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проезжей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части.</a:t>
            </a:r>
            <a:endParaRPr sz="1800" b="1" dirty="0">
              <a:latin typeface="Times New Roman"/>
              <a:cs typeface="Times New Roman"/>
            </a:endParaRPr>
          </a:p>
          <a:p>
            <a:pPr marL="12700" marR="5080" algn="just">
              <a:lnSpc>
                <a:spcPts val="1989"/>
              </a:lnSpc>
              <a:spcBef>
                <a:spcPts val="40"/>
              </a:spcBef>
            </a:pPr>
            <a:r>
              <a:rPr sz="1800" b="1" dirty="0">
                <a:latin typeface="Times New Roman"/>
                <a:cs typeface="Times New Roman"/>
              </a:rPr>
              <a:t>Изначально</a:t>
            </a:r>
            <a:r>
              <a:rPr sz="1800" b="1" spc="17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Шрифт</a:t>
            </a:r>
            <a:r>
              <a:rPr sz="1800" b="1" spc="18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Брайля</a:t>
            </a:r>
            <a:r>
              <a:rPr sz="1800" b="1" spc="17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существовал</a:t>
            </a:r>
            <a:r>
              <a:rPr sz="1800" b="1" spc="17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для</a:t>
            </a:r>
            <a:r>
              <a:rPr sz="1800" b="1" spc="17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того,</a:t>
            </a:r>
            <a:r>
              <a:rPr sz="1800" b="1" spc="17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чтобы </a:t>
            </a:r>
            <a:r>
              <a:rPr sz="1800" b="1" dirty="0">
                <a:latin typeface="Times New Roman"/>
                <a:cs typeface="Times New Roman"/>
              </a:rPr>
              <a:t>солдаты</a:t>
            </a:r>
            <a:r>
              <a:rPr sz="1800" b="1" spc="3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могли</a:t>
            </a:r>
            <a:r>
              <a:rPr sz="1800" b="1" spc="34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читать</a:t>
            </a:r>
            <a:r>
              <a:rPr sz="1800" b="1" spc="3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важные</a:t>
            </a:r>
            <a:r>
              <a:rPr sz="1800" b="1" spc="36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сообщения</a:t>
            </a:r>
            <a:r>
              <a:rPr sz="1800" b="1" spc="3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</a:t>
            </a:r>
            <a:r>
              <a:rPr sz="1800" b="1" spc="35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кромешной </a:t>
            </a:r>
            <a:r>
              <a:rPr sz="1800" b="1" dirty="0">
                <a:latin typeface="Times New Roman"/>
                <a:cs typeface="Times New Roman"/>
              </a:rPr>
              <a:t>тьме.</a:t>
            </a:r>
            <a:r>
              <a:rPr sz="1800" b="1" spc="90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Однако</a:t>
            </a:r>
            <a:r>
              <a:rPr sz="1800" b="1" spc="90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в</a:t>
            </a:r>
            <a:r>
              <a:rPr sz="1800" b="1" spc="90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будущем</a:t>
            </a:r>
            <a:r>
              <a:rPr sz="1800" b="1" spc="85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рельефный</a:t>
            </a:r>
            <a:r>
              <a:rPr sz="1800" b="1" spc="80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шрифт</a:t>
            </a:r>
            <a:r>
              <a:rPr sz="1800" b="1" spc="90" dirty="0">
                <a:latin typeface="Times New Roman"/>
                <a:cs typeface="Times New Roman"/>
              </a:rPr>
              <a:t>  </a:t>
            </a:r>
            <a:r>
              <a:rPr sz="1800" b="1" dirty="0" err="1">
                <a:latin typeface="Times New Roman"/>
                <a:cs typeface="Times New Roman"/>
              </a:rPr>
              <a:t>стал</a:t>
            </a:r>
            <a:r>
              <a:rPr sz="1800" b="1" spc="85" dirty="0">
                <a:latin typeface="Times New Roman"/>
                <a:cs typeface="Times New Roman"/>
              </a:rPr>
              <a:t>  </a:t>
            </a:r>
            <a:r>
              <a:rPr sz="1800" b="1" spc="-25" dirty="0" err="1" smtClean="0">
                <a:latin typeface="Times New Roman"/>
                <a:cs typeface="Times New Roman"/>
              </a:rPr>
              <a:t>для</a:t>
            </a:r>
            <a:r>
              <a:rPr lang="ru-RU" sz="1800" b="1" spc="-25" dirty="0" smtClean="0">
                <a:latin typeface="Times New Roman"/>
                <a:cs typeface="Times New Roman"/>
              </a:rPr>
              <a:t> </a:t>
            </a:r>
            <a:r>
              <a:rPr sz="1800" b="1" dirty="0" err="1" smtClean="0">
                <a:latin typeface="Times New Roman"/>
                <a:cs typeface="Times New Roman"/>
              </a:rPr>
              <a:t>слепых</a:t>
            </a:r>
            <a:r>
              <a:rPr sz="1800" b="1" spc="-85" dirty="0" smtClean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возможностью</a:t>
            </a:r>
            <a:r>
              <a:rPr sz="1800" b="1" spc="-8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читать.</a:t>
            </a:r>
            <a:endParaRPr sz="1800" b="1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92300"/>
              </a:lnSpc>
              <a:spcBef>
                <a:spcPts val="80"/>
              </a:spcBef>
            </a:pPr>
            <a:r>
              <a:rPr sz="1800" b="1" dirty="0">
                <a:latin typeface="Times New Roman"/>
                <a:cs typeface="Times New Roman"/>
              </a:rPr>
              <a:t>Слепым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людям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также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приходят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сновидения.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Если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человек </a:t>
            </a:r>
            <a:r>
              <a:rPr sz="1800" b="1" dirty="0">
                <a:latin typeface="Times New Roman"/>
                <a:cs typeface="Times New Roman"/>
              </a:rPr>
              <a:t>является</a:t>
            </a:r>
            <a:r>
              <a:rPr sz="1800" b="1" spc="1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незрячим</a:t>
            </a:r>
            <a:r>
              <a:rPr sz="1800" b="1" spc="1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с</a:t>
            </a:r>
            <a:r>
              <a:rPr sz="1800" b="1" spc="1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рождения,</a:t>
            </a:r>
            <a:r>
              <a:rPr sz="1800" b="1" spc="1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он</a:t>
            </a:r>
            <a:r>
              <a:rPr sz="1800" b="1" spc="1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их</a:t>
            </a:r>
            <a:r>
              <a:rPr sz="1800" b="1" spc="1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не</a:t>
            </a:r>
            <a:r>
              <a:rPr sz="1800" b="1" spc="1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видит,</a:t>
            </a:r>
            <a:r>
              <a:rPr sz="1800" b="1" spc="1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но</a:t>
            </a:r>
            <a:r>
              <a:rPr sz="1800" b="1" spc="12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может </a:t>
            </a:r>
            <a:r>
              <a:rPr sz="1800" b="1" dirty="0">
                <a:latin typeface="Times New Roman"/>
                <a:cs typeface="Times New Roman"/>
              </a:rPr>
              <a:t>почувствовать</a:t>
            </a:r>
            <a:r>
              <a:rPr sz="1800" b="1" spc="30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вкус,</a:t>
            </a:r>
            <a:r>
              <a:rPr sz="1800" b="1" spc="3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запах,</a:t>
            </a:r>
            <a:r>
              <a:rPr sz="1800" b="1" spc="3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осязание</a:t>
            </a:r>
            <a:r>
              <a:rPr sz="1800" b="1" spc="3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или</a:t>
            </a:r>
            <a:r>
              <a:rPr sz="1800" b="1" spc="30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услышать</a:t>
            </a:r>
            <a:r>
              <a:rPr sz="1800" b="1" spc="29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весь </a:t>
            </a:r>
            <a:r>
              <a:rPr sz="1800" b="1" dirty="0">
                <a:latin typeface="Times New Roman"/>
                <a:cs typeface="Times New Roman"/>
              </a:rPr>
              <a:t>сон.</a:t>
            </a:r>
            <a:r>
              <a:rPr sz="1800" b="1" spc="37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Последнее</a:t>
            </a:r>
            <a:r>
              <a:rPr sz="1800" b="1" spc="36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является</a:t>
            </a:r>
            <a:r>
              <a:rPr sz="1800" b="1" spc="36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самым</a:t>
            </a:r>
            <a:r>
              <a:rPr sz="1800" b="1" spc="36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популярным</a:t>
            </a:r>
            <a:r>
              <a:rPr sz="1800" b="1" spc="37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вариантом сновидения.</a:t>
            </a:r>
            <a:endParaRPr sz="1800" b="1" dirty="0">
              <a:latin typeface="Times New Roman"/>
              <a:cs typeface="Times New Roman"/>
            </a:endParaRPr>
          </a:p>
          <a:p>
            <a:pPr marL="12700" marR="6350" algn="just">
              <a:lnSpc>
                <a:spcPts val="2000"/>
              </a:lnSpc>
              <a:spcBef>
                <a:spcPts val="30"/>
              </a:spcBef>
            </a:pPr>
            <a:r>
              <a:rPr sz="1800" b="1" dirty="0">
                <a:latin typeface="Times New Roman"/>
                <a:cs typeface="Times New Roman"/>
              </a:rPr>
              <a:t>В</a:t>
            </a:r>
            <a:r>
              <a:rPr sz="1800" b="1" spc="2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2001</a:t>
            </a:r>
            <a:r>
              <a:rPr sz="1800" b="1" spc="2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году</a:t>
            </a:r>
            <a:r>
              <a:rPr sz="1800" b="1" spc="20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Эрик</a:t>
            </a:r>
            <a:r>
              <a:rPr sz="1800" b="1" spc="204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Вайхенмайер,</a:t>
            </a:r>
            <a:r>
              <a:rPr sz="1800" b="1" spc="2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слепой</a:t>
            </a:r>
            <a:r>
              <a:rPr sz="1800" b="1" spc="2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альпинист,</a:t>
            </a:r>
            <a:r>
              <a:rPr sz="1800" b="1" spc="210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смог </a:t>
            </a:r>
            <a:r>
              <a:rPr sz="1800" b="1" spc="-10" dirty="0">
                <a:latin typeface="Times New Roman"/>
                <a:cs typeface="Times New Roman"/>
              </a:rPr>
              <a:t>покорить</a:t>
            </a:r>
            <a:r>
              <a:rPr sz="1800" b="1" spc="-8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Эверест.</a:t>
            </a:r>
            <a:endParaRPr sz="1800" b="1" dirty="0">
              <a:latin typeface="Times New Roman"/>
              <a:cs typeface="Times New Roman"/>
            </a:endParaRPr>
          </a:p>
          <a:p>
            <a:pPr marL="12700" algn="just">
              <a:lnSpc>
                <a:spcPts val="1864"/>
              </a:lnSpc>
            </a:pPr>
            <a:r>
              <a:rPr sz="1800" b="1" spc="-10" dirty="0">
                <a:latin typeface="Times New Roman"/>
                <a:cs typeface="Times New Roman"/>
              </a:rPr>
              <a:t>Собаки-</a:t>
            </a:r>
            <a:r>
              <a:rPr sz="1800" b="1" dirty="0">
                <a:latin typeface="Times New Roman"/>
                <a:cs typeface="Times New Roman"/>
              </a:rPr>
              <a:t>поводыри</a:t>
            </a:r>
            <a:r>
              <a:rPr sz="1800" b="1" spc="16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помогают</a:t>
            </a:r>
            <a:r>
              <a:rPr sz="1800" b="1" spc="17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не</a:t>
            </a:r>
            <a:r>
              <a:rPr sz="1800" b="1" spc="16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только</a:t>
            </a:r>
            <a:r>
              <a:rPr sz="1800" b="1" spc="17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людям,</a:t>
            </a:r>
            <a:r>
              <a:rPr sz="1800" b="1" spc="17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но</a:t>
            </a:r>
            <a:r>
              <a:rPr sz="1800" b="1" spc="16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и</a:t>
            </a:r>
            <a:r>
              <a:rPr sz="1800" b="1" spc="165" dirty="0">
                <a:latin typeface="Times New Roman"/>
                <a:cs typeface="Times New Roman"/>
              </a:rPr>
              <a:t> </a:t>
            </a:r>
            <a:r>
              <a:rPr sz="1800" b="1" spc="-20" dirty="0" err="1" smtClean="0">
                <a:latin typeface="Times New Roman"/>
                <a:cs typeface="Times New Roman"/>
              </a:rPr>
              <a:t>даже</a:t>
            </a:r>
            <a:r>
              <a:rPr lang="ru-RU" sz="1800" b="1" spc="-20" dirty="0" smtClean="0">
                <a:latin typeface="Times New Roman"/>
                <a:cs typeface="Times New Roman"/>
              </a:rPr>
              <a:t> </a:t>
            </a:r>
            <a:r>
              <a:rPr sz="1800" b="1" dirty="0" err="1" smtClean="0">
                <a:latin typeface="Times New Roman"/>
                <a:cs typeface="Times New Roman"/>
              </a:rPr>
              <a:t>слепым</a:t>
            </a:r>
            <a:r>
              <a:rPr sz="1800" b="1" spc="-60" dirty="0" smtClean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животным.</a:t>
            </a:r>
            <a:endParaRPr sz="1800" b="1" dirty="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79997" y="8"/>
            <a:ext cx="3599637" cy="5669280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Интересные</a:t>
            </a:r>
            <a:r>
              <a:rPr spc="-90" dirty="0"/>
              <a:t> </a:t>
            </a:r>
            <a:r>
              <a:rPr spc="-10" dirty="0"/>
              <a:t>факты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rcRect l="22142" t="12390" r="10301" b="7073"/>
          <a:stretch>
            <a:fillRect/>
          </a:stretch>
        </p:blipFill>
        <p:spPr>
          <a:xfrm>
            <a:off x="5664200" y="777875"/>
            <a:ext cx="4419600" cy="4191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41300" y="701675"/>
            <a:ext cx="5562600" cy="4238853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37465" rIns="0" bIns="0" rtlCol="0">
            <a:spAutoFit/>
          </a:bodyPr>
          <a:lstStyle/>
          <a:p>
            <a:pPr marL="12700" marR="5080" algn="l">
              <a:lnSpc>
                <a:spcPct val="92300"/>
              </a:lnSpc>
              <a:spcBef>
                <a:spcPts val="295"/>
              </a:spcBef>
            </a:pPr>
            <a:r>
              <a:rPr sz="2100" b="1" dirty="0">
                <a:solidFill>
                  <a:schemeClr val="tx1"/>
                </a:solidFill>
                <a:latin typeface="Times New Roman"/>
                <a:cs typeface="Times New Roman"/>
              </a:rPr>
              <a:t>Глаза</a:t>
            </a:r>
            <a:r>
              <a:rPr sz="2100" b="1" spc="110" dirty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sz="2100" b="1" dirty="0">
                <a:solidFill>
                  <a:schemeClr val="tx1"/>
                </a:solidFill>
                <a:latin typeface="Times New Roman"/>
                <a:cs typeface="Times New Roman"/>
              </a:rPr>
              <a:t>—</a:t>
            </a:r>
            <a:r>
              <a:rPr sz="2100" b="1" spc="114" dirty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sz="2100" b="1" dirty="0">
                <a:solidFill>
                  <a:schemeClr val="tx1"/>
                </a:solidFill>
                <a:latin typeface="Times New Roman"/>
                <a:cs typeface="Times New Roman"/>
              </a:rPr>
              <a:t>один</a:t>
            </a:r>
            <a:r>
              <a:rPr sz="2100" b="1" spc="110" dirty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sz="2100" b="1" dirty="0">
                <a:solidFill>
                  <a:schemeClr val="tx1"/>
                </a:solidFill>
                <a:latin typeface="Times New Roman"/>
                <a:cs typeface="Times New Roman"/>
              </a:rPr>
              <a:t>из</a:t>
            </a:r>
            <a:r>
              <a:rPr sz="2100" b="1" spc="105" dirty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sz="2100" b="1" dirty="0">
                <a:solidFill>
                  <a:schemeClr val="tx1"/>
                </a:solidFill>
                <a:latin typeface="Times New Roman"/>
                <a:cs typeface="Times New Roman"/>
              </a:rPr>
              <a:t>самых</a:t>
            </a:r>
            <a:r>
              <a:rPr sz="2100" b="1" spc="114" dirty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sz="2100" b="1" dirty="0">
                <a:solidFill>
                  <a:schemeClr val="tx1"/>
                </a:solidFill>
                <a:latin typeface="Times New Roman"/>
                <a:cs typeface="Times New Roman"/>
              </a:rPr>
              <a:t>важных</a:t>
            </a:r>
            <a:r>
              <a:rPr sz="2100" b="1" spc="114" dirty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sz="2100" b="1" dirty="0">
                <a:solidFill>
                  <a:schemeClr val="tx1"/>
                </a:solidFill>
                <a:latin typeface="Times New Roman"/>
                <a:cs typeface="Times New Roman"/>
              </a:rPr>
              <a:t>органов</a:t>
            </a:r>
            <a:r>
              <a:rPr sz="2100" b="1" spc="110" dirty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sz="2100" b="1" spc="-10" dirty="0">
                <a:solidFill>
                  <a:schemeClr val="tx1"/>
                </a:solidFill>
                <a:latin typeface="Times New Roman"/>
                <a:cs typeface="Times New Roman"/>
              </a:rPr>
              <a:t>чувств </a:t>
            </a:r>
            <a:r>
              <a:rPr sz="2100" b="1" dirty="0">
                <a:solidFill>
                  <a:schemeClr val="tx1"/>
                </a:solidFill>
                <a:latin typeface="Times New Roman"/>
                <a:cs typeface="Times New Roman"/>
              </a:rPr>
              <a:t>человека,</a:t>
            </a:r>
            <a:r>
              <a:rPr sz="2100" b="1" spc="185" dirty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sz="2100" b="1" dirty="0">
                <a:solidFill>
                  <a:schemeClr val="tx1"/>
                </a:solidFill>
                <a:latin typeface="Times New Roman"/>
                <a:cs typeface="Times New Roman"/>
              </a:rPr>
              <a:t>но,</a:t>
            </a:r>
            <a:r>
              <a:rPr sz="2100" b="1" spc="190" dirty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sz="2100" b="1" dirty="0">
                <a:solidFill>
                  <a:schemeClr val="tx1"/>
                </a:solidFill>
                <a:latin typeface="Times New Roman"/>
                <a:cs typeface="Times New Roman"/>
              </a:rPr>
              <a:t>к</a:t>
            </a:r>
            <a:r>
              <a:rPr sz="2100" b="1" spc="185" dirty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sz="2100" b="1" dirty="0">
                <a:solidFill>
                  <a:schemeClr val="tx1"/>
                </a:solidFill>
                <a:latin typeface="Times New Roman"/>
                <a:cs typeface="Times New Roman"/>
              </a:rPr>
              <a:t>сожалению,</a:t>
            </a:r>
            <a:r>
              <a:rPr sz="2100" b="1" spc="195" dirty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sz="2100" b="1" dirty="0">
                <a:solidFill>
                  <a:schemeClr val="tx1"/>
                </a:solidFill>
                <a:latin typeface="Times New Roman"/>
                <a:cs typeface="Times New Roman"/>
              </a:rPr>
              <a:t>есть</a:t>
            </a:r>
            <a:r>
              <a:rPr sz="2100" b="1" spc="190" dirty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sz="2100" b="1" dirty="0">
                <a:solidFill>
                  <a:schemeClr val="tx1"/>
                </a:solidFill>
                <a:latin typeface="Times New Roman"/>
                <a:cs typeface="Times New Roman"/>
              </a:rPr>
              <a:t>люди,</a:t>
            </a:r>
            <a:r>
              <a:rPr sz="2100" b="1" spc="195" dirty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sz="2100" b="1" spc="-10" dirty="0">
                <a:solidFill>
                  <a:schemeClr val="tx1"/>
                </a:solidFill>
                <a:latin typeface="Times New Roman"/>
                <a:cs typeface="Times New Roman"/>
              </a:rPr>
              <a:t>которые </a:t>
            </a:r>
            <a:r>
              <a:rPr sz="2100" b="1" dirty="0">
                <a:solidFill>
                  <a:schemeClr val="tx1"/>
                </a:solidFill>
                <a:latin typeface="Times New Roman"/>
                <a:cs typeface="Times New Roman"/>
              </a:rPr>
              <a:t>лишены</a:t>
            </a:r>
            <a:r>
              <a:rPr sz="2100" b="1" spc="30" dirty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sz="2100" b="1" dirty="0">
                <a:solidFill>
                  <a:schemeClr val="tx1"/>
                </a:solidFill>
                <a:latin typeface="Times New Roman"/>
                <a:cs typeface="Times New Roman"/>
              </a:rPr>
              <a:t>возможности</a:t>
            </a:r>
            <a:r>
              <a:rPr sz="2100" b="1" spc="25" dirty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sz="2100" b="1" dirty="0">
                <a:solidFill>
                  <a:schemeClr val="tx1"/>
                </a:solidFill>
                <a:latin typeface="Times New Roman"/>
                <a:cs typeface="Times New Roman"/>
              </a:rPr>
              <a:t>видеть.</a:t>
            </a:r>
            <a:r>
              <a:rPr sz="2100" b="1" spc="35" dirty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sz="2100" b="1" dirty="0">
                <a:solidFill>
                  <a:schemeClr val="tx1"/>
                </a:solidFill>
                <a:latin typeface="Times New Roman"/>
                <a:cs typeface="Times New Roman"/>
              </a:rPr>
              <a:t>Каждые</a:t>
            </a:r>
            <a:r>
              <a:rPr sz="2100" b="1" spc="30" dirty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sz="2100" b="1" dirty="0">
                <a:solidFill>
                  <a:schemeClr val="tx1"/>
                </a:solidFill>
                <a:latin typeface="Times New Roman"/>
                <a:cs typeface="Times New Roman"/>
              </a:rPr>
              <a:t>пять</a:t>
            </a:r>
            <a:r>
              <a:rPr sz="2100" b="1" spc="25" dirty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sz="2100" b="1" spc="-10" dirty="0">
                <a:solidFill>
                  <a:schemeClr val="tx1"/>
                </a:solidFill>
                <a:latin typeface="Times New Roman"/>
                <a:cs typeface="Times New Roman"/>
              </a:rPr>
              <a:t>минут </a:t>
            </a:r>
            <a:r>
              <a:rPr sz="2100" b="1" dirty="0">
                <a:solidFill>
                  <a:schemeClr val="tx1"/>
                </a:solidFill>
                <a:latin typeface="Times New Roman"/>
                <a:cs typeface="Times New Roman"/>
              </a:rPr>
              <a:t>один</a:t>
            </a:r>
            <a:r>
              <a:rPr sz="2100" b="1" spc="155" dirty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sz="2100" b="1" dirty="0">
                <a:solidFill>
                  <a:schemeClr val="tx1"/>
                </a:solidFill>
                <a:latin typeface="Times New Roman"/>
                <a:cs typeface="Times New Roman"/>
              </a:rPr>
              <a:t>человек</a:t>
            </a:r>
            <a:r>
              <a:rPr sz="2100" b="1" spc="160" dirty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sz="2100" b="1" dirty="0">
                <a:solidFill>
                  <a:schemeClr val="tx1"/>
                </a:solidFill>
                <a:latin typeface="Times New Roman"/>
                <a:cs typeface="Times New Roman"/>
              </a:rPr>
              <a:t>в</a:t>
            </a:r>
            <a:r>
              <a:rPr sz="2100" b="1" spc="165" dirty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sz="2100" b="1" dirty="0">
                <a:solidFill>
                  <a:schemeClr val="tx1"/>
                </a:solidFill>
                <a:latin typeface="Times New Roman"/>
                <a:cs typeface="Times New Roman"/>
              </a:rPr>
              <a:t>мире</a:t>
            </a:r>
            <a:r>
              <a:rPr sz="2100" b="1" spc="160" dirty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sz="2100" b="1" dirty="0">
                <a:solidFill>
                  <a:schemeClr val="tx1"/>
                </a:solidFill>
                <a:latin typeface="Times New Roman"/>
                <a:cs typeface="Times New Roman"/>
              </a:rPr>
              <a:t>теряет</a:t>
            </a:r>
            <a:r>
              <a:rPr sz="2100" b="1" spc="155" dirty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sz="2100" b="1" dirty="0">
                <a:solidFill>
                  <a:schemeClr val="tx1"/>
                </a:solidFill>
                <a:latin typeface="Times New Roman"/>
                <a:cs typeface="Times New Roman"/>
              </a:rPr>
              <a:t>зрение.</a:t>
            </a:r>
            <a:r>
              <a:rPr sz="2100" b="1" spc="155" dirty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sz="2100" b="1" spc="-10" dirty="0">
                <a:solidFill>
                  <a:schemeClr val="tx1"/>
                </a:solidFill>
                <a:latin typeface="Times New Roman"/>
                <a:cs typeface="Times New Roman"/>
              </a:rPr>
              <a:t>Основными </a:t>
            </a:r>
            <a:r>
              <a:rPr sz="2100" b="1" dirty="0">
                <a:solidFill>
                  <a:schemeClr val="tx1"/>
                </a:solidFill>
                <a:latin typeface="Times New Roman"/>
                <a:cs typeface="Times New Roman"/>
              </a:rPr>
              <a:t>причинами</a:t>
            </a:r>
            <a:r>
              <a:rPr sz="2100" b="1" spc="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chemeClr val="tx1"/>
                </a:solidFill>
                <a:latin typeface="Times New Roman"/>
                <a:cs typeface="Times New Roman"/>
              </a:rPr>
              <a:t>проблем</a:t>
            </a:r>
            <a:r>
              <a:rPr sz="2100" b="1" spc="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chemeClr val="tx1"/>
                </a:solidFill>
                <a:latin typeface="Times New Roman"/>
                <a:cs typeface="Times New Roman"/>
              </a:rPr>
              <a:t>со</a:t>
            </a:r>
            <a:r>
              <a:rPr sz="2100" b="1" spc="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chemeClr val="tx1"/>
                </a:solidFill>
                <a:latin typeface="Times New Roman"/>
                <a:cs typeface="Times New Roman"/>
              </a:rPr>
              <a:t>зрением</a:t>
            </a:r>
            <a:r>
              <a:rPr sz="2100" b="1" spc="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chemeClr val="tx1"/>
                </a:solidFill>
                <a:latin typeface="Times New Roman"/>
                <a:cs typeface="Times New Roman"/>
              </a:rPr>
              <a:t>является</a:t>
            </a:r>
            <a:r>
              <a:rPr sz="2100" b="1" spc="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chemeClr val="tx1"/>
                </a:solidFill>
                <a:latin typeface="Times New Roman"/>
                <a:cs typeface="Times New Roman"/>
              </a:rPr>
              <a:t>катаракта</a:t>
            </a:r>
            <a:r>
              <a:rPr sz="2100" b="1" spc="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b="1" spc="-50" dirty="0">
                <a:solidFill>
                  <a:schemeClr val="tx1"/>
                </a:solidFill>
                <a:latin typeface="Times New Roman"/>
                <a:cs typeface="Times New Roman"/>
              </a:rPr>
              <a:t>и </a:t>
            </a:r>
            <a:r>
              <a:rPr sz="2100" b="1" dirty="0">
                <a:solidFill>
                  <a:schemeClr val="tx1"/>
                </a:solidFill>
                <a:latin typeface="Times New Roman"/>
                <a:cs typeface="Times New Roman"/>
              </a:rPr>
              <a:t>нескорректированные</a:t>
            </a:r>
            <a:r>
              <a:rPr sz="2100" b="1" spc="305" dirty="0">
                <a:solidFill>
                  <a:schemeClr val="tx1"/>
                </a:solidFill>
                <a:latin typeface="Times New Roman"/>
                <a:cs typeface="Times New Roman"/>
              </a:rPr>
              <a:t>   </a:t>
            </a:r>
            <a:r>
              <a:rPr sz="2100" b="1" dirty="0">
                <a:solidFill>
                  <a:schemeClr val="tx1"/>
                </a:solidFill>
                <a:latin typeface="Times New Roman"/>
                <a:cs typeface="Times New Roman"/>
              </a:rPr>
              <a:t>аномалии</a:t>
            </a:r>
            <a:r>
              <a:rPr sz="2100" b="1" spc="310" dirty="0">
                <a:solidFill>
                  <a:schemeClr val="tx1"/>
                </a:solidFill>
                <a:latin typeface="Times New Roman"/>
                <a:cs typeface="Times New Roman"/>
              </a:rPr>
              <a:t>   </a:t>
            </a:r>
            <a:r>
              <a:rPr sz="21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рефракции</a:t>
            </a:r>
            <a:r>
              <a:rPr sz="2100" b="1" spc="310" dirty="0">
                <a:solidFill>
                  <a:schemeClr val="tx1"/>
                </a:solidFill>
                <a:latin typeface="Times New Roman"/>
                <a:cs typeface="Times New Roman"/>
              </a:rPr>
              <a:t>   </a:t>
            </a:r>
            <a:r>
              <a:rPr sz="2100" b="1" spc="-50" dirty="0" smtClean="0">
                <a:solidFill>
                  <a:schemeClr val="tx1"/>
                </a:solidFill>
                <a:latin typeface="Times New Roman"/>
                <a:cs typeface="Times New Roman"/>
              </a:rPr>
              <a:t>— </a:t>
            </a:r>
            <a:r>
              <a:rPr sz="2100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отсутствие</a:t>
            </a:r>
            <a:r>
              <a:rPr lang="ru-RU" sz="2100" b="1" spc="2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возможности</a:t>
            </a:r>
            <a:r>
              <a:rPr lang="ru-RU" sz="21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глаза</a:t>
            </a:r>
            <a:r>
              <a:rPr sz="2100" b="1" spc="24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b="1" spc="-1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фокусироваться</a:t>
            </a:r>
            <a:r>
              <a:rPr sz="2100" b="1" spc="-10" dirty="0" smtClean="0">
                <a:latin typeface="Times New Roman"/>
                <a:cs typeface="Times New Roman"/>
              </a:rPr>
              <a:t>.</a:t>
            </a:r>
            <a:endParaRPr lang="ru-RU" sz="2100" b="1" spc="-10" dirty="0" smtClean="0">
              <a:latin typeface="Times New Roman"/>
              <a:cs typeface="Times New Roman"/>
            </a:endParaRPr>
          </a:p>
          <a:p>
            <a:pPr marL="12700" marR="5080" algn="l">
              <a:lnSpc>
                <a:spcPct val="92300"/>
              </a:lnSpc>
              <a:spcBef>
                <a:spcPts val="295"/>
              </a:spcBef>
            </a:pPr>
            <a:r>
              <a:rPr lang="ru-RU" sz="2100" b="1" spc="-10" dirty="0" smtClean="0">
                <a:latin typeface="Times New Roman"/>
                <a:cs typeface="Times New Roman"/>
              </a:rPr>
              <a:t>Также</a:t>
            </a:r>
            <a:r>
              <a:rPr lang="ru-RU" sz="2100" b="1" dirty="0" smtClean="0">
                <a:latin typeface="Times New Roman"/>
                <a:cs typeface="Times New Roman"/>
              </a:rPr>
              <a:t>	</a:t>
            </a:r>
            <a:r>
              <a:rPr lang="ru-RU" sz="2100" b="1" spc="-20" dirty="0" smtClean="0">
                <a:latin typeface="Times New Roman"/>
                <a:cs typeface="Times New Roman"/>
              </a:rPr>
              <a:t>среди </a:t>
            </a:r>
            <a:r>
              <a:rPr lang="ru-RU" sz="2100" b="1" spc="-10" dirty="0" smtClean="0">
                <a:latin typeface="Times New Roman"/>
                <a:cs typeface="Times New Roman"/>
              </a:rPr>
              <a:t>основных причин специалисты выделяют глаукому, возвратную  дегенерацию желтого</a:t>
            </a:r>
            <a:r>
              <a:rPr lang="ru-RU" sz="2100" b="1" dirty="0" smtClean="0">
                <a:latin typeface="Times New Roman"/>
                <a:cs typeface="Times New Roman"/>
              </a:rPr>
              <a:t>	</a:t>
            </a:r>
            <a:r>
              <a:rPr lang="ru-RU" sz="2100" b="1" spc="-10" dirty="0" smtClean="0">
                <a:latin typeface="Times New Roman"/>
                <a:cs typeface="Times New Roman"/>
              </a:rPr>
              <a:t>пятна,</a:t>
            </a:r>
            <a:r>
              <a:rPr lang="ru-RU" sz="2100" b="1" dirty="0" smtClean="0">
                <a:latin typeface="Times New Roman"/>
                <a:cs typeface="Times New Roman"/>
              </a:rPr>
              <a:t>	</a:t>
            </a:r>
            <a:r>
              <a:rPr lang="ru-RU" sz="2100" b="1" spc="-10" dirty="0" smtClean="0">
                <a:latin typeface="Times New Roman"/>
                <a:cs typeface="Times New Roman"/>
              </a:rPr>
              <a:t>трахому, помутнение</a:t>
            </a:r>
            <a:r>
              <a:rPr lang="ru-RU" sz="2100" b="1" dirty="0">
                <a:latin typeface="Times New Roman"/>
                <a:cs typeface="Times New Roman"/>
              </a:rPr>
              <a:t> </a:t>
            </a:r>
            <a:r>
              <a:rPr lang="ru-RU" sz="2100" b="1" spc="-10" dirty="0" smtClean="0">
                <a:latin typeface="Times New Roman"/>
                <a:cs typeface="Times New Roman"/>
              </a:rPr>
              <a:t>роговицы</a:t>
            </a:r>
            <a:r>
              <a:rPr lang="ru-RU" sz="2100" b="1" dirty="0">
                <a:latin typeface="Times New Roman"/>
                <a:cs typeface="Times New Roman"/>
              </a:rPr>
              <a:t> </a:t>
            </a:r>
            <a:r>
              <a:rPr lang="ru-RU" sz="2100" b="1" spc="-50" dirty="0" smtClean="0">
                <a:latin typeface="Times New Roman"/>
                <a:cs typeface="Times New Roman"/>
              </a:rPr>
              <a:t>и </a:t>
            </a:r>
            <a:r>
              <a:rPr lang="ru-RU" sz="2100" b="1" dirty="0" smtClean="0">
                <a:latin typeface="Times New Roman"/>
                <a:cs typeface="Times New Roman"/>
              </a:rPr>
              <a:t>диабетическую</a:t>
            </a:r>
            <a:r>
              <a:rPr lang="ru-RU" sz="2100" b="1" spc="-114" dirty="0" smtClean="0">
                <a:latin typeface="Times New Roman"/>
                <a:cs typeface="Times New Roman"/>
              </a:rPr>
              <a:t> </a:t>
            </a:r>
            <a:r>
              <a:rPr lang="ru-RU" sz="2100" b="1" spc="-10" dirty="0" err="1" smtClean="0">
                <a:latin typeface="Times New Roman"/>
                <a:cs typeface="Times New Roman"/>
              </a:rPr>
              <a:t>ретинопатию</a:t>
            </a:r>
            <a:r>
              <a:rPr lang="ru-RU" sz="2100" b="1" spc="-10" dirty="0" smtClean="0">
                <a:latin typeface="Times New Roman"/>
                <a:cs typeface="Times New Roman"/>
              </a:rPr>
              <a:t>.</a:t>
            </a:r>
            <a:endParaRPr sz="2100" b="1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6943" y="2690910"/>
            <a:ext cx="614045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2420"/>
              </a:lnSpc>
              <a:spcBef>
                <a:spcPts val="100"/>
              </a:spcBef>
              <a:tabLst>
                <a:tab pos="1036955" algn="l"/>
                <a:tab pos="2015489" algn="l"/>
                <a:tab pos="3466465" algn="l"/>
                <a:tab pos="4638675" algn="l"/>
              </a:tabLst>
            </a:pPr>
            <a:endParaRPr sz="21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7657" y="3054511"/>
            <a:ext cx="7527443" cy="2324100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12700" rIns="0" bIns="0" rtlCol="0">
            <a:spAutoFit/>
          </a:bodyPr>
          <a:lstStyle/>
          <a:p>
            <a:pPr marL="104139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13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ноября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отмечается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Международный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день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слепых.</a:t>
            </a:r>
            <a:endParaRPr sz="18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92300"/>
              </a:lnSpc>
              <a:spcBef>
                <a:spcPts val="1985"/>
              </a:spcBef>
            </a:pPr>
            <a:r>
              <a:rPr sz="1800" b="1" dirty="0">
                <a:solidFill>
                  <a:schemeClr val="tx1"/>
                </a:solidFill>
                <a:latin typeface="Times New Roman"/>
                <a:cs typeface="Times New Roman"/>
              </a:rPr>
              <a:t>Этот</a:t>
            </a:r>
            <a:r>
              <a:rPr sz="1800" b="1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chemeClr val="tx1"/>
                </a:solidFill>
                <a:latin typeface="Times New Roman"/>
                <a:cs typeface="Times New Roman"/>
              </a:rPr>
              <a:t>день</a:t>
            </a:r>
            <a:r>
              <a:rPr sz="1800" b="1" spc="-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chemeClr val="tx1"/>
                </a:solidFill>
                <a:latin typeface="Times New Roman"/>
                <a:cs typeface="Times New Roman"/>
              </a:rPr>
              <a:t>-</a:t>
            </a:r>
            <a:r>
              <a:rPr sz="1800" b="1" spc="-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chemeClr val="tx1"/>
                </a:solidFill>
                <a:latin typeface="Times New Roman"/>
                <a:cs typeface="Times New Roman"/>
              </a:rPr>
              <a:t>лишний</a:t>
            </a:r>
            <a:r>
              <a:rPr sz="1800" b="1" spc="-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chemeClr val="tx1"/>
                </a:solidFill>
                <a:latin typeface="Times New Roman"/>
                <a:cs typeface="Times New Roman"/>
              </a:rPr>
              <a:t>повод</a:t>
            </a:r>
            <a:r>
              <a:rPr sz="1800" b="1" spc="-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chemeClr val="tx1"/>
                </a:solidFill>
                <a:latin typeface="Times New Roman"/>
                <a:cs typeface="Times New Roman"/>
              </a:rPr>
              <a:t>вспомнить</a:t>
            </a:r>
            <a:r>
              <a:rPr sz="1800" b="1" spc="-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chemeClr val="tx1"/>
                </a:solidFill>
                <a:latin typeface="Times New Roman"/>
                <a:cs typeface="Times New Roman"/>
              </a:rPr>
              <a:t>о</a:t>
            </a:r>
            <a:r>
              <a:rPr sz="1800" b="1" spc="-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chemeClr val="tx1"/>
                </a:solidFill>
                <a:latin typeface="Times New Roman"/>
                <a:cs typeface="Times New Roman"/>
              </a:rPr>
              <a:t>том,</a:t>
            </a:r>
            <a:r>
              <a:rPr sz="1800" b="1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chemeClr val="tx1"/>
                </a:solidFill>
                <a:latin typeface="Times New Roman"/>
                <a:cs typeface="Times New Roman"/>
              </a:rPr>
              <a:t>что</a:t>
            </a:r>
            <a:r>
              <a:rPr sz="1800" b="1" spc="-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chemeClr val="tx1"/>
                </a:solidFill>
                <a:latin typeface="Times New Roman"/>
                <a:cs typeface="Times New Roman"/>
              </a:rPr>
              <a:t>рядом</a:t>
            </a:r>
            <a:r>
              <a:rPr sz="1800" b="1" spc="-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chemeClr val="tx1"/>
                </a:solidFill>
                <a:latin typeface="Times New Roman"/>
                <a:cs typeface="Times New Roman"/>
              </a:rPr>
              <a:t>живут</a:t>
            </a:r>
            <a:r>
              <a:rPr sz="1800" b="1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chemeClr val="tx1"/>
                </a:solidFill>
                <a:latin typeface="Times New Roman"/>
                <a:cs typeface="Times New Roman"/>
              </a:rPr>
              <a:t>люди,</a:t>
            </a:r>
            <a:r>
              <a:rPr sz="1800" b="1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chemeClr val="tx1"/>
                </a:solidFill>
                <a:latin typeface="Times New Roman"/>
                <a:cs typeface="Times New Roman"/>
              </a:rPr>
              <a:t>чем- </a:t>
            </a:r>
            <a:r>
              <a:rPr sz="1800" b="1" dirty="0">
                <a:solidFill>
                  <a:schemeClr val="tx1"/>
                </a:solidFill>
                <a:latin typeface="Times New Roman"/>
                <a:cs typeface="Times New Roman"/>
              </a:rPr>
              <a:t>то</a:t>
            </a:r>
            <a:r>
              <a:rPr sz="1800" b="1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chemeClr val="tx1"/>
                </a:solidFill>
                <a:latin typeface="Times New Roman"/>
                <a:cs typeface="Times New Roman"/>
              </a:rPr>
              <a:t>отличающиеся</a:t>
            </a:r>
            <a:r>
              <a:rPr sz="1800" b="1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chemeClr val="tx1"/>
                </a:solidFill>
                <a:latin typeface="Times New Roman"/>
                <a:cs typeface="Times New Roman"/>
              </a:rPr>
              <a:t>от</a:t>
            </a:r>
            <a:r>
              <a:rPr sz="1800" b="1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chemeClr val="tx1"/>
                </a:solidFill>
                <a:latin typeface="Times New Roman"/>
                <a:cs typeface="Times New Roman"/>
              </a:rPr>
              <a:t>нас.</a:t>
            </a:r>
            <a:r>
              <a:rPr sz="1800" b="1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chemeClr val="tx1"/>
                </a:solidFill>
                <a:latin typeface="Times New Roman"/>
                <a:cs typeface="Times New Roman"/>
              </a:rPr>
              <a:t>Международный</a:t>
            </a:r>
            <a:r>
              <a:rPr sz="1800" b="1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chemeClr val="tx1"/>
                </a:solidFill>
                <a:latin typeface="Times New Roman"/>
                <a:cs typeface="Times New Roman"/>
              </a:rPr>
              <a:t>день</a:t>
            </a:r>
            <a:r>
              <a:rPr sz="1800" b="1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chemeClr val="tx1"/>
                </a:solidFill>
                <a:latin typeface="Times New Roman"/>
                <a:cs typeface="Times New Roman"/>
              </a:rPr>
              <a:t>слепых</a:t>
            </a:r>
            <a:r>
              <a:rPr sz="1800" b="1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chemeClr val="tx1"/>
                </a:solidFill>
                <a:latin typeface="Times New Roman"/>
                <a:cs typeface="Times New Roman"/>
              </a:rPr>
              <a:t>появился</a:t>
            </a:r>
            <a:r>
              <a:rPr sz="1800" b="1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chemeClr val="tx1"/>
                </a:solidFill>
                <a:latin typeface="Times New Roman"/>
                <a:cs typeface="Times New Roman"/>
              </a:rPr>
              <a:t>в</a:t>
            </a:r>
            <a:r>
              <a:rPr sz="1800" b="1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chemeClr val="tx1"/>
                </a:solidFill>
                <a:latin typeface="Times New Roman"/>
                <a:cs typeface="Times New Roman"/>
              </a:rPr>
              <a:t>1984 </a:t>
            </a:r>
            <a:r>
              <a:rPr sz="1800" b="1" dirty="0">
                <a:solidFill>
                  <a:schemeClr val="tx1"/>
                </a:solidFill>
                <a:latin typeface="Times New Roman"/>
                <a:cs typeface="Times New Roman"/>
              </a:rPr>
              <a:t>году</a:t>
            </a:r>
            <a:r>
              <a:rPr sz="1800" b="1" spc="-6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chemeClr val="tx1"/>
                </a:solidFill>
                <a:latin typeface="Times New Roman"/>
                <a:cs typeface="Times New Roman"/>
              </a:rPr>
              <a:t>благодаря</a:t>
            </a:r>
            <a:r>
              <a:rPr sz="1800" b="1" spc="-6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chemeClr val="tx1"/>
                </a:solidFill>
                <a:latin typeface="Times New Roman"/>
                <a:cs typeface="Times New Roman"/>
              </a:rPr>
              <a:t>Всемирной</a:t>
            </a:r>
            <a:r>
              <a:rPr sz="1800" b="1" spc="-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chemeClr val="tx1"/>
                </a:solidFill>
                <a:latin typeface="Times New Roman"/>
                <a:cs typeface="Times New Roman"/>
              </a:rPr>
              <a:t>организации</a:t>
            </a:r>
            <a:r>
              <a:rPr sz="1800" b="1" spc="-6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chemeClr val="tx1"/>
                </a:solidFill>
                <a:latin typeface="Times New Roman"/>
                <a:cs typeface="Times New Roman"/>
              </a:rPr>
              <a:t>здравоохранения.</a:t>
            </a:r>
            <a:r>
              <a:rPr sz="1800" b="1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chemeClr val="tx1"/>
                </a:solidFill>
                <a:latin typeface="Times New Roman"/>
                <a:cs typeface="Times New Roman"/>
              </a:rPr>
              <a:t>Праздник </a:t>
            </a:r>
            <a:r>
              <a:rPr sz="1800" b="1" dirty="0">
                <a:solidFill>
                  <a:schemeClr val="tx1"/>
                </a:solidFill>
                <a:latin typeface="Times New Roman"/>
                <a:cs typeface="Times New Roman"/>
              </a:rPr>
              <a:t>являлся</a:t>
            </a:r>
            <a:r>
              <a:rPr sz="1800" b="1" spc="-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chemeClr val="tx1"/>
                </a:solidFill>
                <a:latin typeface="Times New Roman"/>
                <a:cs typeface="Times New Roman"/>
              </a:rPr>
              <a:t>данью</a:t>
            </a:r>
            <a:r>
              <a:rPr sz="1800" b="1" spc="-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chemeClr val="tx1"/>
                </a:solidFill>
                <a:latin typeface="Times New Roman"/>
                <a:cs typeface="Times New Roman"/>
              </a:rPr>
              <a:t>уважения</a:t>
            </a:r>
            <a:r>
              <a:rPr sz="1800" b="1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chemeClr val="tx1"/>
                </a:solidFill>
                <a:latin typeface="Times New Roman"/>
                <a:cs typeface="Times New Roman"/>
              </a:rPr>
              <a:t>к</a:t>
            </a:r>
            <a:r>
              <a:rPr sz="1800" b="1" spc="-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chemeClr val="tx1"/>
                </a:solidFill>
                <a:latin typeface="Times New Roman"/>
                <a:cs typeface="Times New Roman"/>
              </a:rPr>
              <a:t>Валентину</a:t>
            </a:r>
            <a:r>
              <a:rPr sz="1800" b="1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chemeClr val="tx1"/>
                </a:solidFill>
                <a:latin typeface="Times New Roman"/>
                <a:cs typeface="Times New Roman"/>
              </a:rPr>
              <a:t>Гаюи,</a:t>
            </a:r>
            <a:r>
              <a:rPr sz="1800" b="1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chemeClr val="tx1"/>
                </a:solidFill>
                <a:latin typeface="Times New Roman"/>
                <a:cs typeface="Times New Roman"/>
              </a:rPr>
              <a:t>французскому</a:t>
            </a:r>
            <a:r>
              <a:rPr sz="1800" b="1" spc="-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chemeClr val="tx1"/>
                </a:solidFill>
                <a:latin typeface="Times New Roman"/>
                <a:cs typeface="Times New Roman"/>
              </a:rPr>
              <a:t>педагогу, </a:t>
            </a:r>
            <a:r>
              <a:rPr sz="1800" b="1" spc="-20" dirty="0">
                <a:solidFill>
                  <a:schemeClr val="tx1"/>
                </a:solidFill>
                <a:latin typeface="Times New Roman"/>
                <a:cs typeface="Times New Roman"/>
              </a:rPr>
              <a:t>который</a:t>
            </a:r>
            <a:r>
              <a:rPr sz="1800" b="1" spc="-6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chemeClr val="tx1"/>
                </a:solidFill>
                <a:latin typeface="Times New Roman"/>
                <a:cs typeface="Times New Roman"/>
              </a:rPr>
              <a:t>первым</a:t>
            </a:r>
            <a:r>
              <a:rPr sz="1800" b="1" spc="-6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chemeClr val="tx1"/>
                </a:solidFill>
                <a:latin typeface="Times New Roman"/>
                <a:cs typeface="Times New Roman"/>
              </a:rPr>
              <a:t>создал</a:t>
            </a:r>
            <a:r>
              <a:rPr sz="1800" b="1" spc="-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chemeClr val="tx1"/>
                </a:solidFill>
                <a:latin typeface="Times New Roman"/>
                <a:cs typeface="Times New Roman"/>
              </a:rPr>
              <a:t>учебные</a:t>
            </a:r>
            <a:r>
              <a:rPr sz="1800" b="1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chemeClr val="tx1"/>
                </a:solidFill>
                <a:latin typeface="Times New Roman"/>
                <a:cs typeface="Times New Roman"/>
              </a:rPr>
              <a:t>заведения</a:t>
            </a:r>
            <a:r>
              <a:rPr sz="1800" b="1" spc="-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chemeClr val="tx1"/>
                </a:solidFill>
                <a:latin typeface="Times New Roman"/>
                <a:cs typeface="Times New Roman"/>
              </a:rPr>
              <a:t>для</a:t>
            </a:r>
            <a:r>
              <a:rPr sz="1800" b="1" spc="-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chemeClr val="tx1"/>
                </a:solidFill>
                <a:latin typeface="Times New Roman"/>
                <a:cs typeface="Times New Roman"/>
              </a:rPr>
              <a:t>слепых</a:t>
            </a:r>
            <a:r>
              <a:rPr sz="1800" b="1" spc="-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chemeClr val="tx1"/>
                </a:solidFill>
                <a:latin typeface="Times New Roman"/>
                <a:cs typeface="Times New Roman"/>
              </a:rPr>
              <a:t>людей</a:t>
            </a:r>
            <a:r>
              <a:rPr sz="1800" b="1" spc="-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chemeClr val="tx1"/>
                </a:solidFill>
                <a:latin typeface="Times New Roman"/>
                <a:cs typeface="Times New Roman"/>
              </a:rPr>
              <a:t>в</a:t>
            </a:r>
            <a:r>
              <a:rPr sz="1800" b="1" spc="-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chemeClr val="tx1"/>
                </a:solidFill>
                <a:latin typeface="Times New Roman"/>
                <a:cs typeface="Times New Roman"/>
              </a:rPr>
              <a:t>Париже </a:t>
            </a:r>
            <a:r>
              <a:rPr sz="1800" b="1" dirty="0">
                <a:solidFill>
                  <a:schemeClr val="tx1"/>
                </a:solidFill>
                <a:latin typeface="Times New Roman"/>
                <a:cs typeface="Times New Roman"/>
              </a:rPr>
              <a:t>и</a:t>
            </a:r>
            <a:r>
              <a:rPr sz="1800" b="1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chemeClr val="tx1"/>
                </a:solidFill>
                <a:latin typeface="Times New Roman"/>
                <a:cs typeface="Times New Roman"/>
              </a:rPr>
              <a:t>Петербурге.</a:t>
            </a:r>
            <a:r>
              <a:rPr sz="1800" b="1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chemeClr val="tx1"/>
                </a:solidFill>
                <a:latin typeface="Times New Roman"/>
                <a:cs typeface="Times New Roman"/>
              </a:rPr>
              <a:t>В</a:t>
            </a:r>
            <a:r>
              <a:rPr sz="1800" b="1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chemeClr val="tx1"/>
                </a:solidFill>
                <a:latin typeface="Times New Roman"/>
                <a:cs typeface="Times New Roman"/>
              </a:rPr>
              <a:t>том</a:t>
            </a:r>
            <a:r>
              <a:rPr sz="1800" b="1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chemeClr val="tx1"/>
                </a:solidFill>
                <a:latin typeface="Times New Roman"/>
                <a:cs typeface="Times New Roman"/>
              </a:rPr>
              <a:t>числе,</a:t>
            </a:r>
            <a:r>
              <a:rPr sz="1800" b="1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chemeClr val="tx1"/>
                </a:solidFill>
                <a:latin typeface="Times New Roman"/>
                <a:cs typeface="Times New Roman"/>
              </a:rPr>
              <a:t>он</a:t>
            </a:r>
            <a:r>
              <a:rPr sz="1800" b="1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chemeClr val="tx1"/>
                </a:solidFill>
                <a:latin typeface="Times New Roman"/>
                <a:cs typeface="Times New Roman"/>
              </a:rPr>
              <a:t>создал</a:t>
            </a:r>
            <a:r>
              <a:rPr sz="1800" b="1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chemeClr val="tx1"/>
                </a:solidFill>
                <a:latin typeface="Times New Roman"/>
                <a:cs typeface="Times New Roman"/>
              </a:rPr>
              <a:t>рельефный</a:t>
            </a:r>
            <a:r>
              <a:rPr sz="1800" b="1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chemeClr val="tx1"/>
                </a:solidFill>
                <a:latin typeface="Times New Roman"/>
                <a:cs typeface="Times New Roman"/>
              </a:rPr>
              <a:t>алфавит</a:t>
            </a:r>
            <a:r>
              <a:rPr sz="1800" b="1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chemeClr val="tx1"/>
                </a:solidFill>
                <a:latin typeface="Times New Roman"/>
                <a:cs typeface="Times New Roman"/>
              </a:rPr>
              <a:t>для</a:t>
            </a:r>
            <a:r>
              <a:rPr sz="1800" b="1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chemeClr val="tx1"/>
                </a:solidFill>
                <a:latin typeface="Times New Roman"/>
                <a:cs typeface="Times New Roman"/>
              </a:rPr>
              <a:t>незрячих людей.</a:t>
            </a:r>
            <a:endParaRPr sz="18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998" y="96846"/>
            <a:ext cx="5148719" cy="289295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7500" y="3216275"/>
            <a:ext cx="8991600" cy="2072490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33655" rIns="0" bIns="0" rtlCol="0">
            <a:spAutoFit/>
          </a:bodyPr>
          <a:lstStyle/>
          <a:p>
            <a:pPr marL="12700" marR="5080" algn="just">
              <a:lnSpc>
                <a:spcPct val="92300"/>
              </a:lnSpc>
              <a:spcBef>
                <a:spcPts val="265"/>
              </a:spcBef>
            </a:pPr>
            <a:r>
              <a:rPr sz="1800" b="1" dirty="0">
                <a:latin typeface="Times New Roman"/>
                <a:cs typeface="Times New Roman"/>
              </a:rPr>
              <a:t>13</a:t>
            </a:r>
            <a:r>
              <a:rPr sz="1800" b="1" spc="6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ноября</a:t>
            </a:r>
            <a:r>
              <a:rPr sz="1800" b="1" spc="7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1745</a:t>
            </a:r>
            <a:r>
              <a:rPr sz="1800" b="1" spc="7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года</a:t>
            </a:r>
            <a:r>
              <a:rPr sz="1800" b="1" spc="7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во</a:t>
            </a:r>
            <a:r>
              <a:rPr sz="1800" b="1" spc="6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Франции</a:t>
            </a:r>
            <a:r>
              <a:rPr sz="1800" b="1" spc="7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родился</a:t>
            </a:r>
            <a:r>
              <a:rPr sz="1800" b="1" spc="7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Валентин</a:t>
            </a:r>
            <a:r>
              <a:rPr sz="1800" b="1" spc="6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Гаюи.</a:t>
            </a:r>
            <a:r>
              <a:rPr sz="1800" b="1" spc="7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До</a:t>
            </a:r>
            <a:r>
              <a:rPr sz="1800" b="1" spc="6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XVIII</a:t>
            </a:r>
            <a:r>
              <a:rPr sz="1800" b="1" spc="6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века</a:t>
            </a:r>
            <a:r>
              <a:rPr sz="1800" b="1" spc="6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мир</a:t>
            </a:r>
            <a:r>
              <a:rPr sz="1800" b="1" spc="6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не</a:t>
            </a:r>
            <a:r>
              <a:rPr sz="1800" b="1" spc="7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знал </a:t>
            </a:r>
            <a:r>
              <a:rPr sz="1800" b="1" dirty="0">
                <a:latin typeface="Times New Roman"/>
                <a:cs typeface="Times New Roman"/>
              </a:rPr>
              <a:t>учебных</a:t>
            </a:r>
            <a:r>
              <a:rPr sz="1800" b="1" spc="35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заведений</a:t>
            </a:r>
            <a:r>
              <a:rPr sz="1800" b="1" spc="3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для</a:t>
            </a:r>
            <a:r>
              <a:rPr sz="1800" b="1" spc="35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слепых.</a:t>
            </a:r>
            <a:r>
              <a:rPr sz="1800" b="1" spc="35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Валентин</a:t>
            </a:r>
            <a:r>
              <a:rPr sz="1800" b="1" spc="3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Гаюи</a:t>
            </a:r>
            <a:r>
              <a:rPr sz="1800" b="1" spc="35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впервые</a:t>
            </a:r>
            <a:r>
              <a:rPr sz="1800" b="1" spc="35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продемонстрировал</a:t>
            </a:r>
            <a:r>
              <a:rPr sz="1800" b="1" spc="34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свой </a:t>
            </a:r>
            <a:r>
              <a:rPr sz="1800" b="1" dirty="0">
                <a:latin typeface="Times New Roman"/>
                <a:cs typeface="Times New Roman"/>
              </a:rPr>
              <a:t>метод</a:t>
            </a:r>
            <a:r>
              <a:rPr sz="1800" b="1" spc="50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обучения</a:t>
            </a:r>
            <a:r>
              <a:rPr sz="1800" b="1" spc="50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слепых,</a:t>
            </a:r>
            <a:r>
              <a:rPr sz="1800" b="1" spc="55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посредством</a:t>
            </a:r>
            <a:r>
              <a:rPr sz="1800" b="1" spc="50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придуманного</a:t>
            </a:r>
            <a:r>
              <a:rPr sz="1800" b="1" spc="50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им</a:t>
            </a:r>
            <a:r>
              <a:rPr sz="1800" b="1" spc="55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шрифта.</a:t>
            </a:r>
            <a:r>
              <a:rPr sz="1800" b="1" spc="55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В</a:t>
            </a:r>
            <a:r>
              <a:rPr sz="1800" b="1" spc="55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1784</a:t>
            </a:r>
            <a:r>
              <a:rPr sz="1800" b="1" spc="50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году</a:t>
            </a:r>
            <a:r>
              <a:rPr sz="1800" b="1" spc="55" dirty="0">
                <a:latin typeface="Times New Roman"/>
                <a:cs typeface="Times New Roman"/>
              </a:rPr>
              <a:t>  </a:t>
            </a:r>
            <a:r>
              <a:rPr sz="1800" b="1" spc="-50" dirty="0">
                <a:latin typeface="Times New Roman"/>
                <a:cs typeface="Times New Roman"/>
              </a:rPr>
              <a:t>в </a:t>
            </a:r>
            <a:r>
              <a:rPr sz="1800" b="1" dirty="0">
                <a:latin typeface="Times New Roman"/>
                <a:cs typeface="Times New Roman"/>
              </a:rPr>
              <a:t>Париже</a:t>
            </a:r>
            <a:r>
              <a:rPr sz="1800" b="1" spc="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без</a:t>
            </a:r>
            <a:r>
              <a:rPr sz="1800" b="1" spc="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поддержки</a:t>
            </a:r>
            <a:r>
              <a:rPr sz="1800" b="1" spc="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правительства</a:t>
            </a:r>
            <a:r>
              <a:rPr sz="1800" b="1" spc="4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и</a:t>
            </a:r>
            <a:r>
              <a:rPr sz="1800" b="1" spc="4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благотворительных</a:t>
            </a:r>
            <a:r>
              <a:rPr sz="1800" b="1" spc="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обществ,</a:t>
            </a:r>
            <a:r>
              <a:rPr sz="1800" b="1" spc="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на</a:t>
            </a:r>
            <a:r>
              <a:rPr sz="1800" b="1" spc="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свои</a:t>
            </a:r>
            <a:r>
              <a:rPr sz="1800" b="1" spc="4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личные </a:t>
            </a:r>
            <a:r>
              <a:rPr sz="1800" b="1" dirty="0">
                <a:latin typeface="Times New Roman"/>
                <a:cs typeface="Times New Roman"/>
              </a:rPr>
              <a:t>средства</a:t>
            </a:r>
            <a:r>
              <a:rPr sz="1800" b="1" spc="14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</a:t>
            </a:r>
            <a:r>
              <a:rPr sz="1800" b="1" spc="14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своем</a:t>
            </a:r>
            <a:r>
              <a:rPr sz="1800" b="1" spc="1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собственном</a:t>
            </a:r>
            <a:r>
              <a:rPr sz="1800" b="1" spc="1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доме</a:t>
            </a:r>
            <a:r>
              <a:rPr sz="1800" b="1" spc="1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открыл</a:t>
            </a:r>
            <a:r>
              <a:rPr sz="1800" b="1" spc="1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первую</a:t>
            </a:r>
            <a:r>
              <a:rPr sz="1800" b="1" spc="1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</a:t>
            </a:r>
            <a:r>
              <a:rPr sz="1800" b="1" spc="1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мире</a:t>
            </a:r>
            <a:r>
              <a:rPr sz="1800" b="1" spc="1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школу</a:t>
            </a:r>
            <a:r>
              <a:rPr sz="1800" b="1" spc="1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для</a:t>
            </a:r>
            <a:r>
              <a:rPr sz="1800" b="1" spc="1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слепых</a:t>
            </a:r>
            <a:r>
              <a:rPr sz="1800" b="1" spc="14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детей </a:t>
            </a:r>
            <a:r>
              <a:rPr sz="1800" b="1" dirty="0">
                <a:latin typeface="Times New Roman"/>
                <a:cs typeface="Times New Roman"/>
              </a:rPr>
              <a:t>под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названием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«Мастерская</a:t>
            </a:r>
            <a:r>
              <a:rPr sz="1800" b="1" spc="-10" dirty="0">
                <a:latin typeface="Times New Roman"/>
                <a:cs typeface="Times New Roman"/>
              </a:rPr>
              <a:t> трудящихся </a:t>
            </a:r>
            <a:r>
              <a:rPr sz="1800" b="1" dirty="0">
                <a:latin typeface="Times New Roman"/>
                <a:cs typeface="Times New Roman"/>
              </a:rPr>
              <a:t>слепых».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Первым</a:t>
            </a:r>
            <a:r>
              <a:rPr sz="1800" b="1" spc="-10" dirty="0">
                <a:latin typeface="Times New Roman"/>
                <a:cs typeface="Times New Roman"/>
              </a:rPr>
              <a:t> учеником </a:t>
            </a:r>
            <a:r>
              <a:rPr sz="1800" b="1" dirty="0">
                <a:latin typeface="Times New Roman"/>
                <a:cs typeface="Times New Roman"/>
              </a:rPr>
              <a:t>Валентина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Гаюи </a:t>
            </a:r>
            <a:r>
              <a:rPr sz="1800" b="1" dirty="0">
                <a:latin typeface="Times New Roman"/>
                <a:cs typeface="Times New Roman"/>
              </a:rPr>
              <a:t>был подобранный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на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церковной паперти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мальчик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Франсуа-</a:t>
            </a:r>
            <a:r>
              <a:rPr sz="1800" b="1" spc="-10" dirty="0">
                <a:latin typeface="Times New Roman"/>
                <a:cs typeface="Times New Roman"/>
              </a:rPr>
              <a:t>де-</a:t>
            </a:r>
            <a:r>
              <a:rPr sz="1800" b="1" dirty="0">
                <a:latin typeface="Times New Roman"/>
                <a:cs typeface="Times New Roman"/>
              </a:rPr>
              <a:t>Лезюер. Потом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 </a:t>
            </a:r>
            <a:r>
              <a:rPr sz="1800" b="1" spc="-10" dirty="0">
                <a:latin typeface="Times New Roman"/>
                <a:cs typeface="Times New Roman"/>
              </a:rPr>
              <a:t>школу </a:t>
            </a:r>
            <a:r>
              <a:rPr sz="1800" b="1" dirty="0">
                <a:latin typeface="Times New Roman"/>
                <a:cs typeface="Times New Roman"/>
              </a:rPr>
              <a:t>поступили</a:t>
            </a:r>
            <a:r>
              <a:rPr sz="1800" b="1" spc="-6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еще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11</a:t>
            </a:r>
            <a:r>
              <a:rPr sz="1800" b="1" spc="-6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его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беспризорных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сверстников.</a:t>
            </a:r>
            <a:endParaRPr sz="1800" b="1" dirty="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39993" y="123135"/>
            <a:ext cx="2691714" cy="311687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59992" y="360015"/>
            <a:ext cx="3059633" cy="233963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612900" y="2815827"/>
            <a:ext cx="4001261" cy="228268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Times New Roman"/>
                <a:cs typeface="Times New Roman"/>
              </a:rPr>
              <a:t>Первая</a:t>
            </a:r>
            <a:r>
              <a:rPr sz="1400" b="1" spc="-5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государственная</a:t>
            </a:r>
            <a:r>
              <a:rPr sz="1400" b="1" spc="-4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школа</a:t>
            </a:r>
            <a:r>
              <a:rPr sz="1400" b="1" spc="-5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для</a:t>
            </a:r>
            <a:r>
              <a:rPr sz="1400" b="1" spc="-4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слепых</a:t>
            </a:r>
            <a:r>
              <a:rPr sz="1400" b="1" spc="-45" dirty="0">
                <a:latin typeface="Times New Roman"/>
                <a:cs typeface="Times New Roman"/>
              </a:rPr>
              <a:t> </a:t>
            </a:r>
            <a:r>
              <a:rPr sz="1400" b="1" spc="-20" dirty="0">
                <a:latin typeface="Times New Roman"/>
                <a:cs typeface="Times New Roman"/>
              </a:rPr>
              <a:t>детей</a:t>
            </a:r>
            <a:endParaRPr sz="1400" b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5100" y="947428"/>
            <a:ext cx="6193701" cy="2875403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33655" rIns="0" bIns="0" rtlCol="0">
            <a:spAutoFit/>
          </a:bodyPr>
          <a:lstStyle/>
          <a:p>
            <a:pPr marL="12700" marR="5080" indent="-635" algn="just">
              <a:lnSpc>
                <a:spcPct val="92200"/>
              </a:lnSpc>
              <a:spcBef>
                <a:spcPts val="265"/>
              </a:spcBef>
            </a:pPr>
            <a:r>
              <a:rPr sz="1800" b="1" spc="-10" dirty="0">
                <a:latin typeface="Times New Roman"/>
                <a:cs typeface="Times New Roman"/>
              </a:rPr>
              <a:t>Обучение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и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воспитание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слепых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детей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Валентин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Гаюи </a:t>
            </a:r>
            <a:r>
              <a:rPr sz="1800" b="1" dirty="0">
                <a:latin typeface="Times New Roman"/>
                <a:cs typeface="Times New Roman"/>
              </a:rPr>
              <a:t>поставил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на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научную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основу.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Он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разработал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рельефно- </a:t>
            </a:r>
            <a:r>
              <a:rPr sz="1800" b="1" dirty="0">
                <a:latin typeface="Times New Roman"/>
                <a:cs typeface="Times New Roman"/>
              </a:rPr>
              <a:t>линейный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шрифт</a:t>
            </a:r>
            <a:r>
              <a:rPr sz="1800" b="1" spc="-6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«унциал».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Этот</a:t>
            </a:r>
            <a:r>
              <a:rPr sz="1800" b="1" spc="-6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шрифт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получил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название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от </a:t>
            </a:r>
            <a:r>
              <a:rPr sz="1800" b="1" spc="-20" dirty="0">
                <a:latin typeface="Times New Roman"/>
                <a:cs typeface="Times New Roman"/>
              </a:rPr>
              <a:t>латинского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слова,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означающего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равный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по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длине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одной </a:t>
            </a:r>
            <a:r>
              <a:rPr sz="1800" b="1" dirty="0">
                <a:latin typeface="Times New Roman"/>
                <a:cs typeface="Times New Roman"/>
              </a:rPr>
              <a:t>унции.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Это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были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крупные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ровные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буквы,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выдавленные </a:t>
            </a:r>
            <a:r>
              <a:rPr sz="1800" b="1" dirty="0">
                <a:latin typeface="Times New Roman"/>
                <a:cs typeface="Times New Roman"/>
              </a:rPr>
              <a:t>рельефом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на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dirty="0" err="1">
                <a:latin typeface="Times New Roman"/>
                <a:cs typeface="Times New Roman"/>
              </a:rPr>
              <a:t>плотной</a:t>
            </a:r>
            <a:r>
              <a:rPr sz="1800" b="1" spc="-65" dirty="0">
                <a:latin typeface="Times New Roman"/>
                <a:cs typeface="Times New Roman"/>
              </a:rPr>
              <a:t> </a:t>
            </a:r>
            <a:r>
              <a:rPr sz="1800" b="1" spc="-10" dirty="0" err="1" smtClean="0">
                <a:latin typeface="Times New Roman"/>
                <a:cs typeface="Times New Roman"/>
              </a:rPr>
              <a:t>бумаге</a:t>
            </a:r>
            <a:r>
              <a:rPr sz="1800" b="1" spc="-10" dirty="0" smtClean="0">
                <a:latin typeface="Times New Roman"/>
                <a:cs typeface="Times New Roman"/>
              </a:rPr>
              <a:t>.</a:t>
            </a:r>
            <a:endParaRPr lang="ru-RU" b="1" dirty="0">
              <a:latin typeface="Times New Roman"/>
              <a:cs typeface="Times New Roman"/>
            </a:endParaRPr>
          </a:p>
          <a:p>
            <a:pPr marL="12700" marR="5080" indent="-635" algn="just">
              <a:lnSpc>
                <a:spcPct val="92200"/>
              </a:lnSpc>
              <a:spcBef>
                <a:spcPts val="265"/>
              </a:spcBef>
            </a:pPr>
            <a:r>
              <a:rPr sz="1800" b="1" spc="-20" dirty="0" err="1" smtClean="0">
                <a:latin typeface="Times New Roman"/>
                <a:cs typeface="Times New Roman"/>
              </a:rPr>
              <a:t>Главное</a:t>
            </a:r>
            <a:r>
              <a:rPr sz="1800" b="1" spc="-35" dirty="0" smtClean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достоинство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«унциала»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заключалось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том,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что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при </a:t>
            </a:r>
            <a:r>
              <a:rPr sz="1800" b="1" dirty="0">
                <a:latin typeface="Times New Roman"/>
                <a:cs typeface="Times New Roman"/>
              </a:rPr>
              <a:t>помощи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этого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шрифта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можно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было</a:t>
            </a:r>
            <a:r>
              <a:rPr sz="1800" b="1" spc="-6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обучать</a:t>
            </a:r>
            <a:r>
              <a:rPr sz="1800" b="1" spc="-6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слепых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детей </a:t>
            </a:r>
            <a:r>
              <a:rPr sz="1800" b="1" dirty="0">
                <a:latin typeface="Times New Roman"/>
                <a:cs typeface="Times New Roman"/>
              </a:rPr>
              <a:t>чтению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и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печатать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книги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для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слепых.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Шрифт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был </a:t>
            </a:r>
            <a:r>
              <a:rPr sz="1800" b="1" dirty="0">
                <a:latin typeface="Times New Roman"/>
                <a:cs typeface="Times New Roman"/>
              </a:rPr>
              <a:t>передвижной,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и</a:t>
            </a:r>
            <a:r>
              <a:rPr sz="1800" b="1" spc="-6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это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помогало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слепым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детям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делать</a:t>
            </a:r>
            <a:r>
              <a:rPr sz="1800" b="1" spc="-6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набор </a:t>
            </a:r>
            <a:r>
              <a:rPr sz="1800" b="1" dirty="0">
                <a:latin typeface="Times New Roman"/>
                <a:cs typeface="Times New Roman"/>
              </a:rPr>
              <a:t>нужного</a:t>
            </a:r>
            <a:r>
              <a:rPr sz="1800" b="1" spc="-9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текста.</a:t>
            </a:r>
            <a:endParaRPr sz="1800" b="1" dirty="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12560" y="396875"/>
            <a:ext cx="3571240" cy="4218940"/>
            <a:chOff x="6134760" y="374404"/>
            <a:chExt cx="3571240" cy="42189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34760" y="374404"/>
              <a:ext cx="3570846" cy="421883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00000" y="539644"/>
              <a:ext cx="3240354" cy="388835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737298" y="4616547"/>
            <a:ext cx="24834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рельефно-</a:t>
            </a:r>
            <a:r>
              <a:rPr sz="1200" dirty="0">
                <a:latin typeface="Times New Roman"/>
                <a:cs typeface="Times New Roman"/>
              </a:rPr>
              <a:t>линейный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шрифт </a:t>
            </a:r>
            <a:r>
              <a:rPr sz="1200" spc="-10" dirty="0">
                <a:latin typeface="Times New Roman"/>
                <a:cs typeface="Times New Roman"/>
              </a:rPr>
              <a:t>«унциал»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59996" y="551887"/>
            <a:ext cx="3399840" cy="435888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22300" y="625475"/>
            <a:ext cx="4805604" cy="4112664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33655" rIns="0" bIns="0" rtlCol="0">
            <a:spAutoFit/>
          </a:bodyPr>
          <a:lstStyle/>
          <a:p>
            <a:pPr marL="12700" marR="5080" algn="just">
              <a:lnSpc>
                <a:spcPct val="92300"/>
              </a:lnSpc>
              <a:spcBef>
                <a:spcPts val="265"/>
              </a:spcBef>
              <a:tabLst>
                <a:tab pos="1844675" algn="l"/>
                <a:tab pos="3632835" algn="l"/>
              </a:tabLst>
            </a:pPr>
            <a:r>
              <a:rPr sz="1800" b="1" dirty="0">
                <a:latin typeface="Times New Roman"/>
                <a:cs typeface="Times New Roman"/>
              </a:rPr>
              <a:t>Валентин</a:t>
            </a:r>
            <a:r>
              <a:rPr sz="1800" b="1" spc="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Гаюи</a:t>
            </a:r>
            <a:r>
              <a:rPr sz="1800" b="1" spc="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сконструировал</a:t>
            </a:r>
            <a:r>
              <a:rPr sz="1800" b="1" spc="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приборы</a:t>
            </a:r>
            <a:r>
              <a:rPr sz="1800" b="1" spc="50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для </a:t>
            </a:r>
            <a:r>
              <a:rPr sz="1800" b="1" dirty="0">
                <a:latin typeface="Times New Roman"/>
                <a:cs typeface="Times New Roman"/>
              </a:rPr>
              <a:t>слепых</a:t>
            </a:r>
            <a:r>
              <a:rPr sz="1800" b="1" spc="305" dirty="0">
                <a:latin typeface="Times New Roman"/>
                <a:cs typeface="Times New Roman"/>
              </a:rPr>
              <a:t>   </a:t>
            </a:r>
            <a:r>
              <a:rPr sz="1800" b="1" dirty="0">
                <a:latin typeface="Times New Roman"/>
                <a:cs typeface="Times New Roman"/>
              </a:rPr>
              <a:t>и</a:t>
            </a:r>
            <a:r>
              <a:rPr sz="1800" b="1" spc="310" dirty="0">
                <a:latin typeface="Times New Roman"/>
                <a:cs typeface="Times New Roman"/>
              </a:rPr>
              <a:t>   </a:t>
            </a:r>
            <a:r>
              <a:rPr sz="1800" b="1" dirty="0">
                <a:latin typeface="Times New Roman"/>
                <a:cs typeface="Times New Roman"/>
              </a:rPr>
              <a:t>матрицы</a:t>
            </a:r>
            <a:r>
              <a:rPr sz="1800" b="1" spc="315" dirty="0">
                <a:latin typeface="Times New Roman"/>
                <a:cs typeface="Times New Roman"/>
              </a:rPr>
              <a:t>   </a:t>
            </a:r>
            <a:r>
              <a:rPr sz="1800" b="1" dirty="0">
                <a:latin typeface="Times New Roman"/>
                <a:cs typeface="Times New Roman"/>
              </a:rPr>
              <a:t>для</a:t>
            </a:r>
            <a:r>
              <a:rPr sz="1800" b="1" spc="320" dirty="0">
                <a:latin typeface="Times New Roman"/>
                <a:cs typeface="Times New Roman"/>
              </a:rPr>
              <a:t>   </a:t>
            </a:r>
            <a:r>
              <a:rPr sz="1800" b="1" spc="-10" dirty="0">
                <a:latin typeface="Times New Roman"/>
                <a:cs typeface="Times New Roman"/>
              </a:rPr>
              <a:t>изготовления рельефных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10" dirty="0">
                <a:latin typeface="Times New Roman"/>
                <a:cs typeface="Times New Roman"/>
              </a:rPr>
              <a:t>наглядных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10" dirty="0">
                <a:latin typeface="Times New Roman"/>
                <a:cs typeface="Times New Roman"/>
              </a:rPr>
              <a:t>пособий, </a:t>
            </a:r>
            <a:r>
              <a:rPr sz="1800" b="1" dirty="0">
                <a:latin typeface="Times New Roman"/>
                <a:cs typeface="Times New Roman"/>
              </a:rPr>
              <a:t>географических</a:t>
            </a:r>
            <a:r>
              <a:rPr sz="1800" b="1" spc="355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карт</a:t>
            </a:r>
            <a:r>
              <a:rPr sz="1800" b="1" spc="350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и</a:t>
            </a:r>
            <a:r>
              <a:rPr sz="1800" b="1" spc="350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глобусов.</a:t>
            </a:r>
            <a:r>
              <a:rPr sz="1800" b="1" spc="345" dirty="0">
                <a:latin typeface="Times New Roman"/>
                <a:cs typeface="Times New Roman"/>
              </a:rPr>
              <a:t>  </a:t>
            </a:r>
            <a:r>
              <a:rPr sz="1800" b="1" spc="-10" dirty="0">
                <a:latin typeface="Times New Roman"/>
                <a:cs typeface="Times New Roman"/>
              </a:rPr>
              <a:t>Этому </a:t>
            </a:r>
            <a:r>
              <a:rPr sz="1800" b="1" dirty="0">
                <a:latin typeface="Times New Roman"/>
                <a:cs typeface="Times New Roman"/>
              </a:rPr>
              <a:t>ремеслу</a:t>
            </a:r>
            <a:r>
              <a:rPr sz="1800" b="1" spc="434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он</a:t>
            </a:r>
            <a:r>
              <a:rPr sz="1800" b="1" spc="44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обучал</a:t>
            </a:r>
            <a:r>
              <a:rPr sz="1800" b="1" spc="44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и</a:t>
            </a:r>
            <a:r>
              <a:rPr sz="1800" b="1" spc="434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своих</a:t>
            </a:r>
            <a:r>
              <a:rPr sz="1800" b="1" spc="44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воспитанников. </a:t>
            </a:r>
            <a:r>
              <a:rPr sz="1800" b="1" dirty="0">
                <a:latin typeface="Times New Roman"/>
                <a:cs typeface="Times New Roman"/>
              </a:rPr>
              <a:t>Идея</a:t>
            </a:r>
            <a:r>
              <a:rPr sz="1800" b="1" spc="375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создания</a:t>
            </a:r>
            <a:r>
              <a:rPr sz="1800" b="1" spc="375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книг</a:t>
            </a:r>
            <a:r>
              <a:rPr sz="1800" b="1" spc="375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для</a:t>
            </a:r>
            <a:r>
              <a:rPr sz="1800" b="1" spc="375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слепых</a:t>
            </a:r>
            <a:r>
              <a:rPr sz="1800" b="1" spc="375" dirty="0">
                <a:latin typeface="Times New Roman"/>
                <a:cs typeface="Times New Roman"/>
              </a:rPr>
              <a:t>  </a:t>
            </a:r>
            <a:r>
              <a:rPr sz="1800" b="1" spc="-10" dirty="0">
                <a:latin typeface="Times New Roman"/>
                <a:cs typeface="Times New Roman"/>
              </a:rPr>
              <a:t>также </a:t>
            </a:r>
            <a:r>
              <a:rPr sz="1800" b="1" dirty="0">
                <a:latin typeface="Times New Roman"/>
                <a:cs typeface="Times New Roman"/>
              </a:rPr>
              <a:t>принадлежит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Валентину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Гаюи.</a:t>
            </a:r>
            <a:endParaRPr sz="1800" b="1" dirty="0">
              <a:latin typeface="Times New Roman"/>
              <a:cs typeface="Times New Roman"/>
            </a:endParaRPr>
          </a:p>
          <a:p>
            <a:pPr marL="12700" algn="just">
              <a:lnSpc>
                <a:spcPts val="1910"/>
              </a:lnSpc>
            </a:pPr>
            <a:r>
              <a:rPr sz="1800" b="1" dirty="0">
                <a:latin typeface="Times New Roman"/>
                <a:cs typeface="Times New Roman"/>
              </a:rPr>
              <a:t>Несмотря</a:t>
            </a:r>
            <a:r>
              <a:rPr sz="1800" b="1" spc="495" dirty="0">
                <a:latin typeface="Times New Roman"/>
                <a:cs typeface="Times New Roman"/>
              </a:rPr>
              <a:t>   </a:t>
            </a:r>
            <a:r>
              <a:rPr sz="1800" b="1" dirty="0">
                <a:latin typeface="Times New Roman"/>
                <a:cs typeface="Times New Roman"/>
              </a:rPr>
              <a:t>на</a:t>
            </a:r>
            <a:r>
              <a:rPr sz="1800" b="1" spc="265" dirty="0">
                <a:latin typeface="Times New Roman"/>
                <a:cs typeface="Times New Roman"/>
              </a:rPr>
              <a:t>    </a:t>
            </a:r>
            <a:r>
              <a:rPr sz="1800" b="1" dirty="0">
                <a:latin typeface="Times New Roman"/>
                <a:cs typeface="Times New Roman"/>
              </a:rPr>
              <a:t>большие</a:t>
            </a:r>
            <a:r>
              <a:rPr sz="1800" b="1" spc="265" dirty="0">
                <a:latin typeface="Times New Roman"/>
                <a:cs typeface="Times New Roman"/>
              </a:rPr>
              <a:t>    </a:t>
            </a:r>
            <a:r>
              <a:rPr sz="1800" b="1" spc="-10" dirty="0">
                <a:latin typeface="Times New Roman"/>
                <a:cs typeface="Times New Roman"/>
              </a:rPr>
              <a:t>материальные</a:t>
            </a:r>
            <a:endParaRPr sz="1800" b="1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92200"/>
              </a:lnSpc>
              <a:spcBef>
                <a:spcPts val="90"/>
              </a:spcBef>
            </a:pPr>
            <a:r>
              <a:rPr sz="1800" b="1" dirty="0">
                <a:latin typeface="Times New Roman"/>
                <a:cs typeface="Times New Roman"/>
              </a:rPr>
              <a:t>затруднения</a:t>
            </a:r>
            <a:r>
              <a:rPr sz="1800" b="1" spc="75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Валентин</a:t>
            </a:r>
            <a:r>
              <a:rPr sz="1800" b="1" spc="75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Гаюи</a:t>
            </a:r>
            <a:r>
              <a:rPr sz="1800" b="1" spc="70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построил</a:t>
            </a:r>
            <a:r>
              <a:rPr sz="1800" b="1" spc="80" dirty="0">
                <a:latin typeface="Times New Roman"/>
                <a:cs typeface="Times New Roman"/>
              </a:rPr>
              <a:t>  </a:t>
            </a:r>
            <a:r>
              <a:rPr sz="1800" b="1" spc="-25" dirty="0">
                <a:latin typeface="Times New Roman"/>
                <a:cs typeface="Times New Roman"/>
              </a:rPr>
              <a:t>при </a:t>
            </a:r>
            <a:r>
              <a:rPr sz="1800" b="1" dirty="0">
                <a:latin typeface="Times New Roman"/>
                <a:cs typeface="Times New Roman"/>
              </a:rPr>
              <a:t>школе</a:t>
            </a:r>
            <a:r>
              <a:rPr sz="1800" b="1" spc="405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типографию</a:t>
            </a:r>
            <a:r>
              <a:rPr sz="1800" b="1" spc="409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и</a:t>
            </a:r>
            <a:r>
              <a:rPr sz="1800" b="1" spc="405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напечатал</a:t>
            </a:r>
            <a:r>
              <a:rPr sz="1800" b="1" spc="409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в</a:t>
            </a:r>
            <a:r>
              <a:rPr sz="1800" b="1" spc="405" dirty="0">
                <a:latin typeface="Times New Roman"/>
                <a:cs typeface="Times New Roman"/>
              </a:rPr>
              <a:t>  </a:t>
            </a:r>
            <a:r>
              <a:rPr sz="1800" b="1" spc="-25" dirty="0">
                <a:latin typeface="Times New Roman"/>
                <a:cs typeface="Times New Roman"/>
              </a:rPr>
              <a:t>ней </a:t>
            </a:r>
            <a:r>
              <a:rPr sz="1800" b="1" dirty="0">
                <a:latin typeface="Times New Roman"/>
                <a:cs typeface="Times New Roman"/>
              </a:rPr>
              <a:t>несколько</a:t>
            </a:r>
            <a:r>
              <a:rPr sz="1800" b="1" spc="365" dirty="0">
                <a:latin typeface="Times New Roman"/>
                <a:cs typeface="Times New Roman"/>
              </a:rPr>
              <a:t>     </a:t>
            </a:r>
            <a:r>
              <a:rPr sz="1800" b="1" dirty="0">
                <a:latin typeface="Times New Roman"/>
                <a:cs typeface="Times New Roman"/>
              </a:rPr>
              <a:t>книг</a:t>
            </a:r>
            <a:r>
              <a:rPr sz="1800" b="1" spc="370" dirty="0">
                <a:latin typeface="Times New Roman"/>
                <a:cs typeface="Times New Roman"/>
              </a:rPr>
              <a:t>     </a:t>
            </a:r>
            <a:r>
              <a:rPr sz="1800" b="1" spc="-10" dirty="0">
                <a:latin typeface="Times New Roman"/>
                <a:cs typeface="Times New Roman"/>
              </a:rPr>
              <a:t>рельефно-линейным </a:t>
            </a:r>
            <a:r>
              <a:rPr sz="1800" b="1" dirty="0">
                <a:latin typeface="Times New Roman"/>
                <a:cs typeface="Times New Roman"/>
              </a:rPr>
              <a:t>шрифтом</a:t>
            </a:r>
            <a:r>
              <a:rPr sz="1800" b="1" spc="35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—</a:t>
            </a:r>
            <a:r>
              <a:rPr sz="1800" b="1" spc="36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«унциалом».</a:t>
            </a:r>
            <a:r>
              <a:rPr sz="1800" b="1" spc="36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Это</a:t>
            </a:r>
            <a:r>
              <a:rPr sz="1800" b="1" spc="35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были</a:t>
            </a:r>
            <a:r>
              <a:rPr sz="1800" b="1" spc="35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первые </a:t>
            </a:r>
            <a:r>
              <a:rPr sz="1800" b="1" dirty="0">
                <a:latin typeface="Times New Roman"/>
                <a:cs typeface="Times New Roman"/>
              </a:rPr>
              <a:t>книги</a:t>
            </a:r>
            <a:r>
              <a:rPr sz="1800" b="1" spc="18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для</a:t>
            </a:r>
            <a:r>
              <a:rPr sz="1800" b="1" spc="19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слепых.</a:t>
            </a:r>
            <a:r>
              <a:rPr sz="1800" b="1" spc="20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По</a:t>
            </a:r>
            <a:r>
              <a:rPr sz="1800" b="1" spc="20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этим</a:t>
            </a:r>
            <a:r>
              <a:rPr sz="1800" b="1" spc="19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книгам</a:t>
            </a:r>
            <a:r>
              <a:rPr sz="1800" b="1" spc="19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незрячие </a:t>
            </a:r>
            <a:r>
              <a:rPr sz="1800" b="1" dirty="0">
                <a:latin typeface="Times New Roman"/>
                <a:cs typeface="Times New Roman"/>
              </a:rPr>
              <a:t>обучались</a:t>
            </a:r>
            <a:r>
              <a:rPr sz="1800" b="1" spc="1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вплоть</a:t>
            </a:r>
            <a:r>
              <a:rPr sz="1800" b="1" spc="1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до</a:t>
            </a:r>
            <a:r>
              <a:rPr sz="1800" b="1" spc="14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изобретения</a:t>
            </a:r>
            <a:r>
              <a:rPr sz="1800" b="1" spc="14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известного </a:t>
            </a:r>
            <a:r>
              <a:rPr sz="1800" b="1" dirty="0">
                <a:latin typeface="Times New Roman"/>
                <a:cs typeface="Times New Roman"/>
              </a:rPr>
              <a:t>многим</a:t>
            </a:r>
            <a:r>
              <a:rPr sz="1800" b="1" spc="1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шрифта</a:t>
            </a:r>
            <a:r>
              <a:rPr sz="1800" b="1" spc="1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рельефного</a:t>
            </a:r>
            <a:r>
              <a:rPr sz="1800" b="1" spc="1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шеститочия</a:t>
            </a:r>
            <a:r>
              <a:rPr sz="1800" b="1" spc="120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Луи </a:t>
            </a:r>
            <a:r>
              <a:rPr sz="1800" b="1" spc="-10" dirty="0">
                <a:latin typeface="Times New Roman"/>
                <a:cs typeface="Times New Roman"/>
              </a:rPr>
              <a:t>Брайлем.</a:t>
            </a:r>
            <a:endParaRPr sz="1800" b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7296" y="1091065"/>
            <a:ext cx="5601970" cy="3091744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33655" rIns="0" bIns="0" rtlCol="0">
            <a:spAutoFit/>
          </a:bodyPr>
          <a:lstStyle/>
          <a:p>
            <a:pPr marL="12700" marR="5080" algn="just">
              <a:lnSpc>
                <a:spcPct val="92200"/>
              </a:lnSpc>
              <a:spcBef>
                <a:spcPts val="265"/>
              </a:spcBef>
            </a:pPr>
            <a:r>
              <a:rPr sz="1800" b="1" dirty="0">
                <a:latin typeface="Times New Roman"/>
                <a:cs typeface="Times New Roman"/>
              </a:rPr>
              <a:t>В</a:t>
            </a:r>
            <a:r>
              <a:rPr sz="1800" b="1" spc="170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1803</a:t>
            </a:r>
            <a:r>
              <a:rPr sz="1800" b="1" spc="175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году</a:t>
            </a:r>
            <a:r>
              <a:rPr sz="1800" b="1" spc="175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Валентин</a:t>
            </a:r>
            <a:r>
              <a:rPr sz="1800" b="1" spc="175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Гаюи</a:t>
            </a:r>
            <a:r>
              <a:rPr sz="1800" b="1" spc="170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получил</a:t>
            </a:r>
            <a:r>
              <a:rPr sz="1800" b="1" spc="170" dirty="0">
                <a:latin typeface="Times New Roman"/>
                <a:cs typeface="Times New Roman"/>
              </a:rPr>
              <a:t>  </a:t>
            </a:r>
            <a:r>
              <a:rPr sz="1800" b="1" spc="-10" dirty="0">
                <a:latin typeface="Times New Roman"/>
                <a:cs typeface="Times New Roman"/>
              </a:rPr>
              <a:t>предложение </a:t>
            </a:r>
            <a:r>
              <a:rPr sz="1800" b="1" dirty="0">
                <a:latin typeface="Times New Roman"/>
                <a:cs typeface="Times New Roman"/>
              </a:rPr>
              <a:t>российского</a:t>
            </a:r>
            <a:r>
              <a:rPr sz="1800" b="1" spc="6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императора</a:t>
            </a:r>
            <a:r>
              <a:rPr sz="1800" b="1" spc="7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Александра</a:t>
            </a:r>
            <a:r>
              <a:rPr sz="1800" b="1" spc="6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I</a:t>
            </a:r>
            <a:r>
              <a:rPr sz="1800" b="1" spc="6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открыть</a:t>
            </a:r>
            <a:r>
              <a:rPr sz="1800" b="1" spc="5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</a:t>
            </a:r>
            <a:r>
              <a:rPr sz="1800" b="1" spc="6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Санкт- </a:t>
            </a:r>
            <a:r>
              <a:rPr sz="1800" b="1" dirty="0">
                <a:latin typeface="Times New Roman"/>
                <a:cs typeface="Times New Roman"/>
              </a:rPr>
              <a:t>Петербурге</a:t>
            </a:r>
            <a:r>
              <a:rPr sz="1800" b="1" spc="275" dirty="0">
                <a:latin typeface="Times New Roman"/>
                <a:cs typeface="Times New Roman"/>
              </a:rPr>
              <a:t>   </a:t>
            </a:r>
            <a:r>
              <a:rPr sz="1800" b="1" spc="-10" dirty="0">
                <a:latin typeface="Times New Roman"/>
                <a:cs typeface="Times New Roman"/>
              </a:rPr>
              <a:t>учебно-</a:t>
            </a:r>
            <a:r>
              <a:rPr sz="1800" b="1" dirty="0">
                <a:latin typeface="Times New Roman"/>
                <a:cs typeface="Times New Roman"/>
              </a:rPr>
              <a:t>воспитательное</a:t>
            </a:r>
            <a:r>
              <a:rPr sz="1800" b="1" spc="280" dirty="0">
                <a:latin typeface="Times New Roman"/>
                <a:cs typeface="Times New Roman"/>
              </a:rPr>
              <a:t>   </a:t>
            </a:r>
            <a:r>
              <a:rPr sz="1800" b="1" dirty="0">
                <a:latin typeface="Times New Roman"/>
                <a:cs typeface="Times New Roman"/>
              </a:rPr>
              <a:t>заведение</a:t>
            </a:r>
            <a:r>
              <a:rPr sz="1800" b="1" spc="285" dirty="0">
                <a:latin typeface="Times New Roman"/>
                <a:cs typeface="Times New Roman"/>
              </a:rPr>
              <a:t>   </a:t>
            </a:r>
            <a:r>
              <a:rPr sz="1800" b="1" spc="-25" dirty="0">
                <a:latin typeface="Times New Roman"/>
                <a:cs typeface="Times New Roman"/>
              </a:rPr>
              <a:t>для </a:t>
            </a:r>
            <a:r>
              <a:rPr sz="1800" b="1" dirty="0">
                <a:latin typeface="Times New Roman"/>
                <a:cs typeface="Times New Roman"/>
              </a:rPr>
              <a:t>слепых.</a:t>
            </a:r>
            <a:r>
              <a:rPr sz="1800" b="1" spc="29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</a:t>
            </a:r>
            <a:r>
              <a:rPr sz="1800" b="1" spc="29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1807</a:t>
            </a:r>
            <a:r>
              <a:rPr sz="1800" b="1" spc="29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году</a:t>
            </a:r>
            <a:r>
              <a:rPr sz="1800" b="1" spc="29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Александром</a:t>
            </a:r>
            <a:r>
              <a:rPr sz="1800" b="1" spc="29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I</a:t>
            </a:r>
            <a:r>
              <a:rPr sz="1800" b="1" spc="28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были</a:t>
            </a:r>
            <a:r>
              <a:rPr sz="1800" b="1" spc="29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утверждены </a:t>
            </a:r>
            <a:r>
              <a:rPr sz="1800" b="1" spc="-30" dirty="0">
                <a:latin typeface="Times New Roman"/>
                <a:cs typeface="Times New Roman"/>
              </a:rPr>
              <a:t>Устав,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штаты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и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бюджет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Санкт-</a:t>
            </a:r>
            <a:r>
              <a:rPr sz="1800" b="1" spc="-20" dirty="0">
                <a:latin typeface="Times New Roman"/>
                <a:cs typeface="Times New Roman"/>
              </a:rPr>
              <a:t>Петербургского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института </a:t>
            </a:r>
            <a:r>
              <a:rPr sz="1800" b="1" dirty="0">
                <a:latin typeface="Times New Roman"/>
                <a:cs typeface="Times New Roman"/>
              </a:rPr>
              <a:t>рабочих</a:t>
            </a:r>
            <a:r>
              <a:rPr sz="1800" b="1" spc="100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слепых.</a:t>
            </a:r>
            <a:r>
              <a:rPr sz="1800" b="1" spc="110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Эту</a:t>
            </a:r>
            <a:r>
              <a:rPr sz="1800" b="1" spc="105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дату</a:t>
            </a:r>
            <a:r>
              <a:rPr sz="1800" b="1" spc="105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принято</a:t>
            </a:r>
            <a:r>
              <a:rPr sz="1800" b="1" spc="105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считать</a:t>
            </a:r>
            <a:r>
              <a:rPr sz="1800" b="1" spc="105" dirty="0">
                <a:latin typeface="Times New Roman"/>
                <a:cs typeface="Times New Roman"/>
              </a:rPr>
              <a:t>  </a:t>
            </a:r>
            <a:r>
              <a:rPr sz="1800" b="1" spc="-10" dirty="0">
                <a:latin typeface="Times New Roman"/>
                <a:cs typeface="Times New Roman"/>
              </a:rPr>
              <a:t>началом </a:t>
            </a:r>
            <a:r>
              <a:rPr sz="1800" b="1" dirty="0">
                <a:latin typeface="Times New Roman"/>
                <a:cs typeface="Times New Roman"/>
              </a:rPr>
              <a:t>деятельности</a:t>
            </a:r>
            <a:r>
              <a:rPr sz="1800" b="1" spc="415" dirty="0">
                <a:latin typeface="Times New Roman"/>
                <a:cs typeface="Times New Roman"/>
              </a:rPr>
              <a:t>     </a:t>
            </a:r>
            <a:r>
              <a:rPr sz="1800" b="1" dirty="0">
                <a:latin typeface="Times New Roman"/>
                <a:cs typeface="Times New Roman"/>
              </a:rPr>
              <a:t>первого</a:t>
            </a:r>
            <a:r>
              <a:rPr sz="1800" b="1" spc="420" dirty="0">
                <a:latin typeface="Times New Roman"/>
                <a:cs typeface="Times New Roman"/>
              </a:rPr>
              <a:t>     </a:t>
            </a:r>
            <a:r>
              <a:rPr sz="1800" b="1" spc="-10" dirty="0">
                <a:latin typeface="Times New Roman"/>
                <a:cs typeface="Times New Roman"/>
              </a:rPr>
              <a:t>учебно-воспитательного </a:t>
            </a:r>
            <a:r>
              <a:rPr sz="1800" b="1" dirty="0">
                <a:latin typeface="Times New Roman"/>
                <a:cs typeface="Times New Roman"/>
              </a:rPr>
              <a:t>заведения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для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слепых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детей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России.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память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первом </a:t>
            </a:r>
            <a:r>
              <a:rPr sz="1800" b="1" dirty="0">
                <a:latin typeface="Times New Roman"/>
                <a:cs typeface="Times New Roman"/>
              </a:rPr>
              <a:t>зачинателе</a:t>
            </a:r>
            <a:r>
              <a:rPr sz="1800" b="1" spc="34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первых</a:t>
            </a:r>
            <a:r>
              <a:rPr sz="1800" b="1" spc="34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учебных</a:t>
            </a:r>
            <a:r>
              <a:rPr sz="1800" b="1" spc="3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заведений</a:t>
            </a:r>
            <a:r>
              <a:rPr sz="1800" b="1" spc="3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для</a:t>
            </a:r>
            <a:r>
              <a:rPr sz="1800" b="1" spc="3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незрячих</a:t>
            </a:r>
            <a:r>
              <a:rPr sz="1800" b="1" spc="340" dirty="0">
                <a:latin typeface="Times New Roman"/>
                <a:cs typeface="Times New Roman"/>
              </a:rPr>
              <a:t> </a:t>
            </a:r>
            <a:r>
              <a:rPr sz="1800" b="1" spc="-50" dirty="0">
                <a:latin typeface="Times New Roman"/>
                <a:cs typeface="Times New Roman"/>
              </a:rPr>
              <a:t>в </a:t>
            </a:r>
            <a:r>
              <a:rPr sz="1800" b="1" dirty="0">
                <a:latin typeface="Times New Roman"/>
                <a:cs typeface="Times New Roman"/>
              </a:rPr>
              <a:t>мире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и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отмечается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Международный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день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слепых.</a:t>
            </a:r>
            <a:endParaRPr sz="1800" b="1" dirty="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1879" y="406446"/>
            <a:ext cx="3402723" cy="463355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100" y="0"/>
            <a:ext cx="4356100" cy="542606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441700" y="1235075"/>
            <a:ext cx="5880100" cy="2560316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33655" rIns="0" bIns="0" rtlCol="0">
            <a:spAutoFit/>
          </a:bodyPr>
          <a:lstStyle/>
          <a:p>
            <a:pPr marL="12700" marR="5080" algn="just">
              <a:lnSpc>
                <a:spcPct val="114000"/>
              </a:lnSpc>
              <a:spcBef>
                <a:spcPts val="265"/>
              </a:spcBef>
            </a:pPr>
            <a:r>
              <a:rPr b="1" dirty="0">
                <a:solidFill>
                  <a:schemeClr val="tx1"/>
                </a:solidFill>
                <a:latin typeface="Times New Roman"/>
                <a:cs typeface="Times New Roman"/>
              </a:rPr>
              <a:t>В</a:t>
            </a:r>
            <a:r>
              <a:rPr b="1" spc="-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chemeClr val="tx1"/>
                </a:solidFill>
                <a:latin typeface="Times New Roman"/>
                <a:cs typeface="Times New Roman"/>
              </a:rPr>
              <a:t>России</a:t>
            </a:r>
            <a:r>
              <a:rPr b="1" spc="-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chemeClr val="tx1"/>
                </a:solidFill>
                <a:latin typeface="Times New Roman"/>
                <a:cs typeface="Times New Roman"/>
              </a:rPr>
              <a:t>год</a:t>
            </a:r>
            <a:r>
              <a:rPr b="1" spc="-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chemeClr val="tx1"/>
                </a:solidFill>
                <a:latin typeface="Times New Roman"/>
                <a:cs typeface="Times New Roman"/>
              </a:rPr>
              <a:t>от</a:t>
            </a:r>
            <a:r>
              <a:rPr b="1" spc="-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chemeClr val="tx1"/>
                </a:solidFill>
                <a:latin typeface="Times New Roman"/>
                <a:cs typeface="Times New Roman"/>
              </a:rPr>
              <a:t>года</a:t>
            </a:r>
            <a:r>
              <a:rPr b="1" spc="-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chemeClr val="tx1"/>
                </a:solidFill>
                <a:latin typeface="Times New Roman"/>
                <a:cs typeface="Times New Roman"/>
              </a:rPr>
              <a:t>растает</a:t>
            </a:r>
            <a:r>
              <a:rPr b="1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chemeClr val="tx1"/>
                </a:solidFill>
                <a:latin typeface="Times New Roman"/>
                <a:cs typeface="Times New Roman"/>
              </a:rPr>
              <a:t>количество</a:t>
            </a:r>
            <a:r>
              <a:rPr b="1" spc="-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chemeClr val="tx1"/>
                </a:solidFill>
                <a:latin typeface="Times New Roman"/>
                <a:cs typeface="Times New Roman"/>
              </a:rPr>
              <a:t>слепых</a:t>
            </a:r>
            <a:r>
              <a:rPr b="1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b="1" spc="-50" dirty="0">
                <a:solidFill>
                  <a:schemeClr val="tx1"/>
                </a:solidFill>
                <a:latin typeface="Times New Roman"/>
                <a:cs typeface="Times New Roman"/>
              </a:rPr>
              <a:t>и </a:t>
            </a:r>
            <a:r>
              <a:rPr b="1" dirty="0">
                <a:solidFill>
                  <a:schemeClr val="tx1"/>
                </a:solidFill>
                <a:latin typeface="Times New Roman"/>
                <a:cs typeface="Times New Roman"/>
              </a:rPr>
              <a:t>слабовидящих</a:t>
            </a:r>
            <a:r>
              <a:rPr b="1" spc="-6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chemeClr val="tx1"/>
                </a:solidFill>
                <a:latin typeface="Times New Roman"/>
                <a:cs typeface="Times New Roman"/>
              </a:rPr>
              <a:t>граждан.</a:t>
            </a:r>
            <a:r>
              <a:rPr b="1" spc="-6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b="1" spc="-25" dirty="0">
                <a:solidFill>
                  <a:schemeClr val="tx1"/>
                </a:solidFill>
                <a:latin typeface="Times New Roman"/>
                <a:cs typeface="Times New Roman"/>
              </a:rPr>
              <a:t>Точное</a:t>
            </a:r>
            <a:r>
              <a:rPr b="1" spc="-6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chemeClr val="tx1"/>
                </a:solidFill>
                <a:latin typeface="Times New Roman"/>
                <a:cs typeface="Times New Roman"/>
              </a:rPr>
              <a:t>количество</a:t>
            </a:r>
            <a:r>
              <a:rPr b="1" spc="-6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chemeClr val="tx1"/>
                </a:solidFill>
                <a:latin typeface="Times New Roman"/>
                <a:cs typeface="Times New Roman"/>
              </a:rPr>
              <a:t>слепых</a:t>
            </a:r>
            <a:r>
              <a:rPr b="1" spc="-7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b="1" spc="-50" dirty="0">
                <a:solidFill>
                  <a:schemeClr val="tx1"/>
                </a:solidFill>
                <a:latin typeface="Times New Roman"/>
                <a:cs typeface="Times New Roman"/>
              </a:rPr>
              <a:t>и </a:t>
            </a:r>
            <a:r>
              <a:rPr b="1" dirty="0">
                <a:solidFill>
                  <a:schemeClr val="tx1"/>
                </a:solidFill>
                <a:latin typeface="Times New Roman"/>
                <a:cs typeface="Times New Roman"/>
              </a:rPr>
              <a:t>слабовидящих</a:t>
            </a:r>
            <a:r>
              <a:rPr b="1" spc="-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chemeClr val="tx1"/>
                </a:solidFill>
                <a:latin typeface="Times New Roman"/>
                <a:cs typeface="Times New Roman"/>
              </a:rPr>
              <a:t>людей</a:t>
            </a:r>
            <a:r>
              <a:rPr b="1" spc="-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chemeClr val="tx1"/>
                </a:solidFill>
                <a:latin typeface="Times New Roman"/>
                <a:cs typeface="Times New Roman"/>
              </a:rPr>
              <a:t>в</a:t>
            </a:r>
            <a:r>
              <a:rPr b="1" spc="-6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chemeClr val="tx1"/>
                </a:solidFill>
                <a:latin typeface="Times New Roman"/>
                <a:cs typeface="Times New Roman"/>
              </a:rPr>
              <a:t>стране</a:t>
            </a:r>
            <a:r>
              <a:rPr b="1" spc="-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chemeClr val="tx1"/>
                </a:solidFill>
                <a:latin typeface="Times New Roman"/>
                <a:cs typeface="Times New Roman"/>
              </a:rPr>
              <a:t>неизвестно,</a:t>
            </a:r>
            <a:r>
              <a:rPr b="1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chemeClr val="tx1"/>
                </a:solidFill>
                <a:latin typeface="Times New Roman"/>
                <a:cs typeface="Times New Roman"/>
              </a:rPr>
              <a:t>поскольку, далеко</a:t>
            </a:r>
            <a:r>
              <a:rPr b="1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chemeClr val="tx1"/>
                </a:solidFill>
                <a:latin typeface="Times New Roman"/>
                <a:cs typeface="Times New Roman"/>
              </a:rPr>
              <a:t>не</a:t>
            </a:r>
            <a:r>
              <a:rPr b="1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chemeClr val="tx1"/>
                </a:solidFill>
                <a:latin typeface="Times New Roman"/>
                <a:cs typeface="Times New Roman"/>
              </a:rPr>
              <a:t>все</a:t>
            </a:r>
            <a:r>
              <a:rPr b="1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chemeClr val="tx1"/>
                </a:solidFill>
                <a:latin typeface="Times New Roman"/>
                <a:cs typeface="Times New Roman"/>
              </a:rPr>
              <a:t>они</a:t>
            </a:r>
            <a:r>
              <a:rPr b="1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chemeClr val="tx1"/>
                </a:solidFill>
                <a:latin typeface="Times New Roman"/>
                <a:cs typeface="Times New Roman"/>
              </a:rPr>
              <a:t>обращаются</a:t>
            </a:r>
            <a:r>
              <a:rPr b="1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chemeClr val="tx1"/>
                </a:solidFill>
                <a:latin typeface="Times New Roman"/>
                <a:cs typeface="Times New Roman"/>
              </a:rPr>
              <a:t>в</a:t>
            </a:r>
            <a:r>
              <a:rPr b="1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chemeClr val="tx1"/>
                </a:solidFill>
                <a:latin typeface="Times New Roman"/>
                <a:cs typeface="Times New Roman"/>
              </a:rPr>
              <a:t>общества</a:t>
            </a:r>
            <a:r>
              <a:rPr b="1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chemeClr val="tx1"/>
                </a:solidFill>
                <a:latin typeface="Times New Roman"/>
                <a:cs typeface="Times New Roman"/>
              </a:rPr>
              <a:t>слепых,</a:t>
            </a:r>
            <a:r>
              <a:rPr b="1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b="1" spc="-25" dirty="0">
                <a:solidFill>
                  <a:schemeClr val="tx1"/>
                </a:solidFill>
                <a:latin typeface="Times New Roman"/>
                <a:cs typeface="Times New Roman"/>
              </a:rPr>
              <a:t>по </a:t>
            </a:r>
            <a:r>
              <a:rPr b="1" spc="-20" dirty="0">
                <a:solidFill>
                  <a:schemeClr val="tx1"/>
                </a:solidFill>
                <a:latin typeface="Times New Roman"/>
                <a:cs typeface="Times New Roman"/>
              </a:rPr>
              <a:t>количеству</a:t>
            </a:r>
            <a:r>
              <a:rPr b="1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chemeClr val="tx1"/>
                </a:solidFill>
                <a:latin typeface="Times New Roman"/>
                <a:cs typeface="Times New Roman"/>
              </a:rPr>
              <a:t>членов</a:t>
            </a:r>
            <a:r>
              <a:rPr b="1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b="1" spc="-20" dirty="0">
                <a:solidFill>
                  <a:schemeClr val="tx1"/>
                </a:solidFill>
                <a:latin typeface="Times New Roman"/>
                <a:cs typeface="Times New Roman"/>
              </a:rPr>
              <a:t>которого</a:t>
            </a:r>
            <a:r>
              <a:rPr b="1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chemeClr val="tx1"/>
                </a:solidFill>
                <a:latin typeface="Times New Roman"/>
                <a:cs typeface="Times New Roman"/>
              </a:rPr>
              <a:t>и</a:t>
            </a:r>
            <a:r>
              <a:rPr b="1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chemeClr val="tx1"/>
                </a:solidFill>
                <a:latin typeface="Times New Roman"/>
                <a:cs typeface="Times New Roman"/>
              </a:rPr>
              <a:t>ведётся</a:t>
            </a:r>
            <a:r>
              <a:rPr b="1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chemeClr val="tx1"/>
                </a:solidFill>
                <a:latin typeface="Times New Roman"/>
                <a:cs typeface="Times New Roman"/>
              </a:rPr>
              <a:t>статистика.</a:t>
            </a:r>
            <a:endParaRPr b="1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2700" marR="648970" algn="just">
              <a:lnSpc>
                <a:spcPct val="114000"/>
              </a:lnSpc>
              <a:spcBef>
                <a:spcPts val="40"/>
              </a:spcBef>
            </a:pPr>
            <a:r>
              <a:rPr b="1" dirty="0">
                <a:solidFill>
                  <a:schemeClr val="tx1"/>
                </a:solidFill>
                <a:latin typeface="Times New Roman"/>
                <a:cs typeface="Times New Roman"/>
              </a:rPr>
              <a:t>Многие,</a:t>
            </a:r>
            <a:r>
              <a:rPr b="1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chemeClr val="tx1"/>
                </a:solidFill>
                <a:latin typeface="Times New Roman"/>
                <a:cs typeface="Times New Roman"/>
              </a:rPr>
              <a:t>например,</a:t>
            </a:r>
            <a:r>
              <a:rPr b="1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chemeClr val="tx1"/>
                </a:solidFill>
                <a:latin typeface="Times New Roman"/>
                <a:cs typeface="Times New Roman"/>
              </a:rPr>
              <a:t>всю</a:t>
            </a:r>
            <a:r>
              <a:rPr b="1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chemeClr val="tx1"/>
                </a:solidFill>
                <a:latin typeface="Times New Roman"/>
                <a:cs typeface="Times New Roman"/>
              </a:rPr>
              <a:t>жизнь</a:t>
            </a:r>
            <a:r>
              <a:rPr b="1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chemeClr val="tx1"/>
                </a:solidFill>
                <a:latin typeface="Times New Roman"/>
                <a:cs typeface="Times New Roman"/>
              </a:rPr>
              <a:t>проводят</a:t>
            </a:r>
            <a:r>
              <a:rPr b="1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chemeClr val="tx1"/>
                </a:solidFill>
                <a:latin typeface="Times New Roman"/>
                <a:cs typeface="Times New Roman"/>
              </a:rPr>
              <a:t>либо</a:t>
            </a:r>
            <a:r>
              <a:rPr b="1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b="1" spc="-50" dirty="0">
                <a:solidFill>
                  <a:schemeClr val="tx1"/>
                </a:solidFill>
                <a:latin typeface="Times New Roman"/>
                <a:cs typeface="Times New Roman"/>
              </a:rPr>
              <a:t>в </a:t>
            </a:r>
            <a:r>
              <a:rPr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деревне</a:t>
            </a:r>
            <a:r>
              <a:rPr b="1" dirty="0">
                <a:solidFill>
                  <a:schemeClr val="tx1"/>
                </a:solidFill>
                <a:latin typeface="Times New Roman"/>
                <a:cs typeface="Times New Roman"/>
              </a:rPr>
              <a:t>,</a:t>
            </a:r>
            <a:r>
              <a:rPr b="1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chemeClr val="tx1"/>
                </a:solidFill>
                <a:latin typeface="Times New Roman"/>
                <a:cs typeface="Times New Roman"/>
              </a:rPr>
              <a:t>не</a:t>
            </a:r>
            <a:r>
              <a:rPr b="1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зная</a:t>
            </a:r>
            <a:r>
              <a:rPr b="1" spc="-4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chemeClr val="tx1"/>
                </a:solidFill>
                <a:latin typeface="Times New Roman"/>
                <a:cs typeface="Times New Roman"/>
              </a:rPr>
              <a:t>о</a:t>
            </a:r>
            <a:r>
              <a:rPr b="1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chemeClr val="tx1"/>
                </a:solidFill>
                <a:latin typeface="Times New Roman"/>
                <a:cs typeface="Times New Roman"/>
              </a:rPr>
              <a:t>существовании</a:t>
            </a:r>
            <a:r>
              <a:rPr b="1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b="1" spc="-1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подобных</a:t>
            </a:r>
            <a:r>
              <a:rPr lang="ru-RU" b="1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b="1" spc="-1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учреждений</a:t>
            </a:r>
            <a:r>
              <a:rPr b="1" spc="-10" dirty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endParaRPr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54075"/>
            <a:ext cx="3600361" cy="365832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869639" y="1089719"/>
            <a:ext cx="5939790" cy="3289935"/>
          </a:xfrm>
          <a:custGeom>
            <a:avLst/>
            <a:gdLst/>
            <a:ahLst/>
            <a:cxnLst/>
            <a:rect l="l" t="t" r="r" b="b"/>
            <a:pathLst>
              <a:path w="5939790" h="3289935">
                <a:moveTo>
                  <a:pt x="5939637" y="2531173"/>
                </a:moveTo>
                <a:lnTo>
                  <a:pt x="0" y="2531173"/>
                </a:lnTo>
                <a:lnTo>
                  <a:pt x="0" y="2783878"/>
                </a:lnTo>
                <a:lnTo>
                  <a:pt x="0" y="2784246"/>
                </a:lnTo>
                <a:lnTo>
                  <a:pt x="0" y="3036620"/>
                </a:lnTo>
                <a:lnTo>
                  <a:pt x="0" y="3036963"/>
                </a:lnTo>
                <a:lnTo>
                  <a:pt x="0" y="3289693"/>
                </a:lnTo>
                <a:lnTo>
                  <a:pt x="2613596" y="3289693"/>
                </a:lnTo>
                <a:lnTo>
                  <a:pt x="2613596" y="3036963"/>
                </a:lnTo>
                <a:lnTo>
                  <a:pt x="5939637" y="3036963"/>
                </a:lnTo>
                <a:lnTo>
                  <a:pt x="5939637" y="2784246"/>
                </a:lnTo>
                <a:lnTo>
                  <a:pt x="5939637" y="2783878"/>
                </a:lnTo>
                <a:lnTo>
                  <a:pt x="5939637" y="2531173"/>
                </a:lnTo>
                <a:close/>
              </a:path>
              <a:path w="5939790" h="3289935">
                <a:moveTo>
                  <a:pt x="5939637" y="1519199"/>
                </a:moveTo>
                <a:lnTo>
                  <a:pt x="0" y="1519199"/>
                </a:lnTo>
                <a:lnTo>
                  <a:pt x="0" y="1771929"/>
                </a:lnTo>
                <a:lnTo>
                  <a:pt x="0" y="1772285"/>
                </a:lnTo>
                <a:lnTo>
                  <a:pt x="0" y="2530449"/>
                </a:lnTo>
                <a:lnTo>
                  <a:pt x="5939637" y="2530449"/>
                </a:lnTo>
                <a:lnTo>
                  <a:pt x="5939637" y="1771929"/>
                </a:lnTo>
                <a:lnTo>
                  <a:pt x="5939637" y="1519199"/>
                </a:lnTo>
                <a:close/>
              </a:path>
              <a:path w="5939790" h="3289935">
                <a:moveTo>
                  <a:pt x="5939637" y="1012329"/>
                </a:moveTo>
                <a:lnTo>
                  <a:pt x="1682635" y="1012329"/>
                </a:lnTo>
                <a:lnTo>
                  <a:pt x="1682635" y="759599"/>
                </a:lnTo>
                <a:lnTo>
                  <a:pt x="0" y="759599"/>
                </a:lnTo>
                <a:lnTo>
                  <a:pt x="0" y="1518132"/>
                </a:lnTo>
                <a:lnTo>
                  <a:pt x="5939637" y="1518132"/>
                </a:lnTo>
                <a:lnTo>
                  <a:pt x="5939637" y="1265428"/>
                </a:lnTo>
                <a:lnTo>
                  <a:pt x="5939637" y="1265047"/>
                </a:lnTo>
                <a:lnTo>
                  <a:pt x="5939637" y="1012329"/>
                </a:lnTo>
                <a:close/>
              </a:path>
              <a:path w="5939790" h="3289935">
                <a:moveTo>
                  <a:pt x="5939637" y="0"/>
                </a:moveTo>
                <a:lnTo>
                  <a:pt x="0" y="0"/>
                </a:lnTo>
                <a:lnTo>
                  <a:pt x="0" y="252717"/>
                </a:lnTo>
                <a:lnTo>
                  <a:pt x="0" y="253085"/>
                </a:lnTo>
                <a:lnTo>
                  <a:pt x="0" y="505447"/>
                </a:lnTo>
                <a:lnTo>
                  <a:pt x="0" y="505802"/>
                </a:lnTo>
                <a:lnTo>
                  <a:pt x="0" y="758532"/>
                </a:lnTo>
                <a:lnTo>
                  <a:pt x="5939637" y="758532"/>
                </a:lnTo>
                <a:lnTo>
                  <a:pt x="5939637" y="505802"/>
                </a:lnTo>
                <a:lnTo>
                  <a:pt x="5939637" y="505447"/>
                </a:lnTo>
                <a:lnTo>
                  <a:pt x="5939637" y="253085"/>
                </a:lnTo>
                <a:lnTo>
                  <a:pt x="5939637" y="252717"/>
                </a:lnTo>
                <a:lnTo>
                  <a:pt x="5939637" y="0"/>
                </a:lnTo>
                <a:close/>
              </a:path>
            </a:pathLst>
          </a:custGeom>
          <a:solidFill>
            <a:srgbClr val="DCD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94100" y="701675"/>
            <a:ext cx="6324600" cy="4139275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33655" rIns="0" bIns="0" rtlCol="0">
            <a:spAutoFit/>
          </a:bodyPr>
          <a:lstStyle/>
          <a:p>
            <a:pPr marL="12700" marR="5715" algn="just">
              <a:lnSpc>
                <a:spcPct val="114000"/>
              </a:lnSpc>
              <a:spcBef>
                <a:spcPts val="265"/>
              </a:spcBef>
            </a:pPr>
            <a:r>
              <a:rPr b="1" dirty="0">
                <a:latin typeface="Times New Roman"/>
                <a:cs typeface="Times New Roman"/>
              </a:rPr>
              <a:t>Но</a:t>
            </a:r>
            <a:r>
              <a:rPr b="1" spc="-3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люди,</a:t>
            </a:r>
            <a:r>
              <a:rPr b="1" spc="-2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потерявшие</a:t>
            </a:r>
            <a:r>
              <a:rPr b="1" spc="-2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зрения,</a:t>
            </a:r>
            <a:r>
              <a:rPr b="1" spc="-2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оптимизма</a:t>
            </a:r>
            <a:r>
              <a:rPr b="1" spc="-2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не</a:t>
            </a:r>
            <a:r>
              <a:rPr b="1" spc="-30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теряют.</a:t>
            </a:r>
            <a:r>
              <a:rPr b="1" spc="-30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Многие </a:t>
            </a:r>
            <a:r>
              <a:rPr b="1" dirty="0">
                <a:latin typeface="Times New Roman"/>
                <a:cs typeface="Times New Roman"/>
              </a:rPr>
              <a:t>из</a:t>
            </a:r>
            <a:r>
              <a:rPr b="1" spc="40" dirty="0">
                <a:latin typeface="Times New Roman"/>
                <a:cs typeface="Times New Roman"/>
              </a:rPr>
              <a:t>  </a:t>
            </a:r>
            <a:r>
              <a:rPr b="1" dirty="0">
                <a:latin typeface="Times New Roman"/>
                <a:cs typeface="Times New Roman"/>
              </a:rPr>
              <a:t>работают</a:t>
            </a:r>
            <a:r>
              <a:rPr b="1" spc="4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на</a:t>
            </a:r>
            <a:r>
              <a:rPr b="1" spc="4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специализированных</a:t>
            </a:r>
            <a:r>
              <a:rPr b="1" spc="4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производствах.</a:t>
            </a:r>
            <a:r>
              <a:rPr b="1" spc="45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Среди </a:t>
            </a:r>
            <a:r>
              <a:rPr b="1" dirty="0">
                <a:latin typeface="Times New Roman"/>
                <a:cs typeface="Times New Roman"/>
              </a:rPr>
              <a:t>слепых</a:t>
            </a:r>
            <a:r>
              <a:rPr b="1" spc="30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встречаются</a:t>
            </a:r>
            <a:r>
              <a:rPr b="1" spc="30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талантливые</a:t>
            </a:r>
            <a:r>
              <a:rPr b="1" spc="31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художники,</a:t>
            </a:r>
            <a:r>
              <a:rPr b="1" spc="305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скульпторы, </a:t>
            </a:r>
            <a:r>
              <a:rPr b="1" dirty="0">
                <a:latin typeface="Times New Roman"/>
                <a:cs typeface="Times New Roman"/>
              </a:rPr>
              <a:t>спортмены</a:t>
            </a:r>
            <a:r>
              <a:rPr b="1" spc="-6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и</a:t>
            </a:r>
            <a:r>
              <a:rPr b="1" spc="-55" dirty="0">
                <a:latin typeface="Times New Roman"/>
                <a:cs typeface="Times New Roman"/>
              </a:rPr>
              <a:t> </a:t>
            </a:r>
            <a:r>
              <a:rPr b="1" spc="-20" dirty="0">
                <a:latin typeface="Times New Roman"/>
                <a:cs typeface="Times New Roman"/>
              </a:rPr>
              <a:t>т.</a:t>
            </a:r>
            <a:r>
              <a:rPr b="1" spc="-45" dirty="0">
                <a:latin typeface="Times New Roman"/>
                <a:cs typeface="Times New Roman"/>
              </a:rPr>
              <a:t> </a:t>
            </a:r>
            <a:r>
              <a:rPr b="1" spc="-35" dirty="0">
                <a:latin typeface="Times New Roman"/>
                <a:cs typeface="Times New Roman"/>
              </a:rPr>
              <a:t>д.</a:t>
            </a:r>
            <a:endParaRPr b="1" dirty="0">
              <a:latin typeface="Times New Roman"/>
              <a:cs typeface="Times New Roman"/>
            </a:endParaRPr>
          </a:p>
          <a:p>
            <a:pPr marL="12700" marR="6350" algn="just">
              <a:lnSpc>
                <a:spcPct val="114000"/>
              </a:lnSpc>
              <a:spcBef>
                <a:spcPts val="40"/>
              </a:spcBef>
            </a:pPr>
            <a:r>
              <a:rPr b="1" dirty="0">
                <a:latin typeface="Times New Roman"/>
                <a:cs typeface="Times New Roman"/>
              </a:rPr>
              <a:t>В</a:t>
            </a:r>
            <a:r>
              <a:rPr b="1" spc="160" dirty="0">
                <a:latin typeface="Times New Roman"/>
                <a:cs typeface="Times New Roman"/>
              </a:rPr>
              <a:t>  </a:t>
            </a:r>
            <a:r>
              <a:rPr b="1" dirty="0">
                <a:latin typeface="Times New Roman"/>
                <a:cs typeface="Times New Roman"/>
              </a:rPr>
              <a:t>последние</a:t>
            </a:r>
            <a:r>
              <a:rPr b="1" spc="165" dirty="0">
                <a:latin typeface="Times New Roman"/>
                <a:cs typeface="Times New Roman"/>
              </a:rPr>
              <a:t>  </a:t>
            </a:r>
            <a:r>
              <a:rPr b="1" dirty="0">
                <a:latin typeface="Times New Roman"/>
                <a:cs typeface="Times New Roman"/>
              </a:rPr>
              <a:t>годы</a:t>
            </a:r>
            <a:r>
              <a:rPr b="1" spc="165" dirty="0">
                <a:latin typeface="Times New Roman"/>
                <a:cs typeface="Times New Roman"/>
              </a:rPr>
              <a:t>  </a:t>
            </a:r>
            <a:r>
              <a:rPr b="1" dirty="0">
                <a:latin typeface="Times New Roman"/>
                <a:cs typeface="Times New Roman"/>
              </a:rPr>
              <a:t>в</a:t>
            </a:r>
            <a:r>
              <a:rPr b="1" spc="165" dirty="0">
                <a:latin typeface="Times New Roman"/>
                <a:cs typeface="Times New Roman"/>
              </a:rPr>
              <a:t>  </a:t>
            </a:r>
            <a:r>
              <a:rPr b="1" dirty="0">
                <a:latin typeface="Times New Roman"/>
                <a:cs typeface="Times New Roman"/>
              </a:rPr>
              <a:t>помощь</a:t>
            </a:r>
            <a:r>
              <a:rPr b="1" spc="160" dirty="0">
                <a:latin typeface="Times New Roman"/>
                <a:cs typeface="Times New Roman"/>
              </a:rPr>
              <a:t>  </a:t>
            </a:r>
            <a:r>
              <a:rPr b="1" dirty="0">
                <a:latin typeface="Times New Roman"/>
                <a:cs typeface="Times New Roman"/>
              </a:rPr>
              <a:t>слепым</a:t>
            </a:r>
            <a:r>
              <a:rPr b="1" spc="165" dirty="0">
                <a:latin typeface="Times New Roman"/>
                <a:cs typeface="Times New Roman"/>
              </a:rPr>
              <a:t>  </a:t>
            </a:r>
            <a:r>
              <a:rPr b="1" spc="-10" dirty="0">
                <a:latin typeface="Times New Roman"/>
                <a:cs typeface="Times New Roman"/>
              </a:rPr>
              <a:t>предпринимается </a:t>
            </a:r>
            <a:r>
              <a:rPr b="1" dirty="0">
                <a:latin typeface="Times New Roman"/>
                <a:cs typeface="Times New Roman"/>
              </a:rPr>
              <a:t>немало</a:t>
            </a:r>
            <a:r>
              <a:rPr b="1" spc="175" dirty="0">
                <a:latin typeface="Times New Roman"/>
                <a:cs typeface="Times New Roman"/>
              </a:rPr>
              <a:t>  </a:t>
            </a:r>
            <a:r>
              <a:rPr b="1" dirty="0">
                <a:latin typeface="Times New Roman"/>
                <a:cs typeface="Times New Roman"/>
              </a:rPr>
              <a:t>шагов:</a:t>
            </a:r>
            <a:r>
              <a:rPr b="1" spc="385" dirty="0">
                <a:latin typeface="Times New Roman"/>
                <a:cs typeface="Times New Roman"/>
              </a:rPr>
              <a:t>   </a:t>
            </a:r>
            <a:r>
              <a:rPr b="1" dirty="0">
                <a:latin typeface="Times New Roman"/>
                <a:cs typeface="Times New Roman"/>
              </a:rPr>
              <a:t>появляются</a:t>
            </a:r>
            <a:r>
              <a:rPr b="1" spc="180" dirty="0">
                <a:latin typeface="Times New Roman"/>
                <a:cs typeface="Times New Roman"/>
              </a:rPr>
              <a:t>  </a:t>
            </a:r>
            <a:r>
              <a:rPr b="1" dirty="0">
                <a:latin typeface="Times New Roman"/>
                <a:cs typeface="Times New Roman"/>
              </a:rPr>
              <a:t>светофоры,</a:t>
            </a:r>
            <a:r>
              <a:rPr b="1" spc="175" dirty="0">
                <a:latin typeface="Times New Roman"/>
                <a:cs typeface="Times New Roman"/>
              </a:rPr>
              <a:t>  </a:t>
            </a:r>
            <a:r>
              <a:rPr b="1" spc="-10" dirty="0" err="1" smtClean="0">
                <a:latin typeface="Times New Roman"/>
                <a:cs typeface="Times New Roman"/>
              </a:rPr>
              <a:t>оборудованные</a:t>
            </a:r>
            <a:r>
              <a:rPr lang="ru-RU" b="1" spc="-10" dirty="0" smtClean="0">
                <a:latin typeface="Times New Roman"/>
                <a:cs typeface="Times New Roman"/>
              </a:rPr>
              <a:t> </a:t>
            </a:r>
            <a:r>
              <a:rPr b="1" dirty="0" err="1" smtClean="0">
                <a:latin typeface="Times New Roman"/>
                <a:cs typeface="Times New Roman"/>
              </a:rPr>
              <a:t>специальными</a:t>
            </a:r>
            <a:r>
              <a:rPr b="1" spc="75" dirty="0" smtClean="0">
                <a:latin typeface="Times New Roman"/>
                <a:cs typeface="Times New Roman"/>
              </a:rPr>
              <a:t>  </a:t>
            </a:r>
            <a:r>
              <a:rPr b="1" dirty="0">
                <a:latin typeface="Times New Roman"/>
                <a:cs typeface="Times New Roman"/>
              </a:rPr>
              <a:t>звуковыми</a:t>
            </a:r>
            <a:r>
              <a:rPr b="1" spc="75" dirty="0">
                <a:latin typeface="Times New Roman"/>
                <a:cs typeface="Times New Roman"/>
              </a:rPr>
              <a:t>  </a:t>
            </a:r>
            <a:r>
              <a:rPr b="1" dirty="0">
                <a:latin typeface="Times New Roman"/>
                <a:cs typeface="Times New Roman"/>
              </a:rPr>
              <a:t>сигналами.</a:t>
            </a:r>
            <a:r>
              <a:rPr b="1" spc="80" dirty="0">
                <a:latin typeface="Times New Roman"/>
                <a:cs typeface="Times New Roman"/>
              </a:rPr>
              <a:t>  </a:t>
            </a:r>
            <a:r>
              <a:rPr b="1" dirty="0">
                <a:latin typeface="Times New Roman"/>
                <a:cs typeface="Times New Roman"/>
              </a:rPr>
              <a:t>Школа</a:t>
            </a:r>
            <a:r>
              <a:rPr b="1" spc="80" dirty="0">
                <a:latin typeface="Times New Roman"/>
                <a:cs typeface="Times New Roman"/>
              </a:rPr>
              <a:t>  </a:t>
            </a:r>
            <a:r>
              <a:rPr b="1" spc="-10" dirty="0">
                <a:latin typeface="Times New Roman"/>
                <a:cs typeface="Times New Roman"/>
              </a:rPr>
              <a:t>подготовки собак-</a:t>
            </a:r>
            <a:r>
              <a:rPr b="1" dirty="0">
                <a:latin typeface="Times New Roman"/>
                <a:cs typeface="Times New Roman"/>
              </a:rPr>
              <a:t>поводырей</a:t>
            </a:r>
            <a:r>
              <a:rPr b="1" spc="95" dirty="0">
                <a:latin typeface="Times New Roman"/>
                <a:cs typeface="Times New Roman"/>
              </a:rPr>
              <a:t>  </a:t>
            </a:r>
            <a:r>
              <a:rPr b="1" dirty="0">
                <a:latin typeface="Times New Roman"/>
                <a:cs typeface="Times New Roman"/>
              </a:rPr>
              <a:t>готовит</a:t>
            </a:r>
            <a:r>
              <a:rPr b="1" spc="105" dirty="0">
                <a:latin typeface="Times New Roman"/>
                <a:cs typeface="Times New Roman"/>
              </a:rPr>
              <a:t>  </a:t>
            </a:r>
            <a:r>
              <a:rPr b="1" dirty="0">
                <a:latin typeface="Times New Roman"/>
                <a:cs typeface="Times New Roman"/>
              </a:rPr>
              <a:t>четвероногих</a:t>
            </a:r>
            <a:r>
              <a:rPr b="1" spc="100" dirty="0">
                <a:latin typeface="Times New Roman"/>
                <a:cs typeface="Times New Roman"/>
              </a:rPr>
              <a:t>  </a:t>
            </a:r>
            <a:r>
              <a:rPr b="1" dirty="0">
                <a:latin typeface="Times New Roman"/>
                <a:cs typeface="Times New Roman"/>
              </a:rPr>
              <a:t>помощников</a:t>
            </a:r>
            <a:r>
              <a:rPr b="1" spc="95" dirty="0">
                <a:latin typeface="Times New Roman"/>
                <a:cs typeface="Times New Roman"/>
              </a:rPr>
              <a:t>  </a:t>
            </a:r>
            <a:r>
              <a:rPr b="1" spc="-25" dirty="0">
                <a:latin typeface="Times New Roman"/>
                <a:cs typeface="Times New Roman"/>
              </a:rPr>
              <a:t>для </a:t>
            </a:r>
            <a:r>
              <a:rPr b="1" dirty="0">
                <a:latin typeface="Times New Roman"/>
                <a:cs typeface="Times New Roman"/>
              </a:rPr>
              <a:t>слепых.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Это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лучший</a:t>
            </a:r>
            <a:r>
              <a:rPr b="1" spc="-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показатель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за последние </a:t>
            </a:r>
            <a:r>
              <a:rPr b="1" spc="-20" dirty="0">
                <a:latin typeface="Times New Roman"/>
                <a:cs typeface="Times New Roman"/>
              </a:rPr>
              <a:t>несколько</a:t>
            </a:r>
            <a:r>
              <a:rPr b="1" spc="-5" dirty="0">
                <a:latin typeface="Times New Roman"/>
                <a:cs typeface="Times New Roman"/>
              </a:rPr>
              <a:t> </a:t>
            </a:r>
            <a:r>
              <a:rPr b="1" spc="-20" dirty="0">
                <a:latin typeface="Times New Roman"/>
                <a:cs typeface="Times New Roman"/>
              </a:rPr>
              <a:t>лет. </a:t>
            </a:r>
            <a:r>
              <a:rPr b="1" dirty="0">
                <a:latin typeface="Times New Roman"/>
                <a:cs typeface="Times New Roman"/>
              </a:rPr>
              <a:t>Собаки</a:t>
            </a:r>
            <a:r>
              <a:rPr b="1" spc="130" dirty="0">
                <a:latin typeface="Times New Roman"/>
                <a:cs typeface="Times New Roman"/>
              </a:rPr>
              <a:t>  </a:t>
            </a:r>
            <a:r>
              <a:rPr b="1" dirty="0">
                <a:latin typeface="Times New Roman"/>
                <a:cs typeface="Times New Roman"/>
              </a:rPr>
              <a:t>заменяют</a:t>
            </a:r>
            <a:r>
              <a:rPr b="1" spc="135" dirty="0">
                <a:latin typeface="Times New Roman"/>
                <a:cs typeface="Times New Roman"/>
              </a:rPr>
              <a:t>  </a:t>
            </a:r>
            <a:r>
              <a:rPr b="1" dirty="0">
                <a:latin typeface="Times New Roman"/>
                <a:cs typeface="Times New Roman"/>
              </a:rPr>
              <a:t>своим</a:t>
            </a:r>
            <a:r>
              <a:rPr b="1" spc="125" dirty="0">
                <a:latin typeface="Times New Roman"/>
                <a:cs typeface="Times New Roman"/>
              </a:rPr>
              <a:t>  </a:t>
            </a:r>
            <a:r>
              <a:rPr b="1" dirty="0">
                <a:latin typeface="Times New Roman"/>
                <a:cs typeface="Times New Roman"/>
              </a:rPr>
              <a:t>незрячим</a:t>
            </a:r>
            <a:r>
              <a:rPr b="1" spc="135" dirty="0">
                <a:latin typeface="Times New Roman"/>
                <a:cs typeface="Times New Roman"/>
              </a:rPr>
              <a:t>  </a:t>
            </a:r>
            <a:r>
              <a:rPr b="1" dirty="0">
                <a:latin typeface="Times New Roman"/>
                <a:cs typeface="Times New Roman"/>
              </a:rPr>
              <a:t>хозяевам</a:t>
            </a:r>
            <a:r>
              <a:rPr b="1" spc="130" dirty="0">
                <a:latin typeface="Times New Roman"/>
                <a:cs typeface="Times New Roman"/>
              </a:rPr>
              <a:t>  </a:t>
            </a:r>
            <a:r>
              <a:rPr b="1" dirty="0">
                <a:latin typeface="Times New Roman"/>
                <a:cs typeface="Times New Roman"/>
              </a:rPr>
              <a:t>глаза.</a:t>
            </a:r>
            <a:r>
              <a:rPr b="1" spc="135" dirty="0">
                <a:latin typeface="Times New Roman"/>
                <a:cs typeface="Times New Roman"/>
              </a:rPr>
              <a:t>  </a:t>
            </a:r>
            <a:r>
              <a:rPr b="1" spc="-25" dirty="0" err="1" smtClean="0">
                <a:latin typeface="Times New Roman"/>
                <a:cs typeface="Times New Roman"/>
              </a:rPr>
              <a:t>Они</a:t>
            </a:r>
            <a:r>
              <a:rPr lang="ru-RU" b="1" spc="-25" dirty="0" smtClean="0">
                <a:latin typeface="Times New Roman"/>
                <a:cs typeface="Times New Roman"/>
              </a:rPr>
              <a:t> </a:t>
            </a:r>
            <a:r>
              <a:rPr b="1" dirty="0" err="1" smtClean="0">
                <a:latin typeface="Times New Roman"/>
                <a:cs typeface="Times New Roman"/>
              </a:rPr>
              <a:t>сопровождают</a:t>
            </a:r>
            <a:r>
              <a:rPr b="1" spc="355" dirty="0" smtClean="0">
                <a:latin typeface="Times New Roman"/>
                <a:cs typeface="Times New Roman"/>
              </a:rPr>
              <a:t>   </a:t>
            </a:r>
            <a:r>
              <a:rPr b="1" dirty="0">
                <a:latin typeface="Times New Roman"/>
                <a:cs typeface="Times New Roman"/>
              </a:rPr>
              <a:t>их</a:t>
            </a:r>
            <a:r>
              <a:rPr b="1" spc="360" dirty="0">
                <a:latin typeface="Times New Roman"/>
                <a:cs typeface="Times New Roman"/>
              </a:rPr>
              <a:t>   </a:t>
            </a:r>
            <a:r>
              <a:rPr b="1" dirty="0">
                <a:latin typeface="Times New Roman"/>
                <a:cs typeface="Times New Roman"/>
              </a:rPr>
              <a:t>на</a:t>
            </a:r>
            <a:r>
              <a:rPr b="1" spc="355" dirty="0">
                <a:latin typeface="Times New Roman"/>
                <a:cs typeface="Times New Roman"/>
              </a:rPr>
              <a:t>   </a:t>
            </a:r>
            <a:r>
              <a:rPr b="1" dirty="0">
                <a:latin typeface="Times New Roman"/>
                <a:cs typeface="Times New Roman"/>
              </a:rPr>
              <a:t>улице,</a:t>
            </a:r>
            <a:r>
              <a:rPr b="1" spc="355" dirty="0">
                <a:latin typeface="Times New Roman"/>
                <a:cs typeface="Times New Roman"/>
              </a:rPr>
              <a:t>   </a:t>
            </a:r>
            <a:r>
              <a:rPr b="1" dirty="0">
                <a:latin typeface="Times New Roman"/>
                <a:cs typeface="Times New Roman"/>
              </a:rPr>
              <a:t>помогают</a:t>
            </a:r>
            <a:r>
              <a:rPr b="1" spc="360" dirty="0">
                <a:latin typeface="Times New Roman"/>
                <a:cs typeface="Times New Roman"/>
              </a:rPr>
              <a:t>   </a:t>
            </a:r>
            <a:r>
              <a:rPr b="1" spc="-10" dirty="0">
                <a:latin typeface="Times New Roman"/>
                <a:cs typeface="Times New Roman"/>
              </a:rPr>
              <a:t>обходить </a:t>
            </a:r>
            <a:r>
              <a:rPr b="1" dirty="0">
                <a:latin typeface="Times New Roman"/>
                <a:cs typeface="Times New Roman"/>
              </a:rPr>
              <a:t>препятствия,</a:t>
            </a:r>
            <a:r>
              <a:rPr b="1" spc="50" dirty="0">
                <a:latin typeface="Times New Roman"/>
                <a:cs typeface="Times New Roman"/>
              </a:rPr>
              <a:t>  </a:t>
            </a:r>
            <a:r>
              <a:rPr b="1" dirty="0">
                <a:latin typeface="Times New Roman"/>
                <a:cs typeface="Times New Roman"/>
              </a:rPr>
              <a:t>безошибочно</a:t>
            </a:r>
            <a:r>
              <a:rPr b="1" spc="50" dirty="0">
                <a:latin typeface="Times New Roman"/>
                <a:cs typeface="Times New Roman"/>
              </a:rPr>
              <a:t>  </a:t>
            </a:r>
            <a:r>
              <a:rPr b="1" dirty="0">
                <a:latin typeface="Times New Roman"/>
                <a:cs typeface="Times New Roman"/>
              </a:rPr>
              <a:t>выбирают</a:t>
            </a:r>
            <a:r>
              <a:rPr b="1" spc="55" dirty="0">
                <a:latin typeface="Times New Roman"/>
                <a:cs typeface="Times New Roman"/>
              </a:rPr>
              <a:t>  </a:t>
            </a:r>
            <a:r>
              <a:rPr b="1" dirty="0">
                <a:latin typeface="Times New Roman"/>
                <a:cs typeface="Times New Roman"/>
              </a:rPr>
              <a:t>нужные</a:t>
            </a:r>
            <a:r>
              <a:rPr b="1" spc="45" dirty="0">
                <a:latin typeface="Times New Roman"/>
                <a:cs typeface="Times New Roman"/>
              </a:rPr>
              <a:t>  </a:t>
            </a:r>
            <a:r>
              <a:rPr b="1" spc="-10" dirty="0">
                <a:latin typeface="Times New Roman"/>
                <a:cs typeface="Times New Roman"/>
              </a:rPr>
              <a:t>маршруты, оказывают</a:t>
            </a:r>
            <a:r>
              <a:rPr b="1" spc="-4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помощь</a:t>
            </a:r>
            <a:r>
              <a:rPr b="1" spc="-5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в</a:t>
            </a:r>
            <a:r>
              <a:rPr b="1" spc="-45" dirty="0">
                <a:latin typeface="Times New Roman"/>
                <a:cs typeface="Times New Roman"/>
              </a:rPr>
              <a:t> </a:t>
            </a:r>
            <a:r>
              <a:rPr b="1" spc="-20" dirty="0">
                <a:latin typeface="Times New Roman"/>
                <a:cs typeface="Times New Roman"/>
              </a:rPr>
              <a:t>быту.</a:t>
            </a:r>
            <a:endParaRPr b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680</Words>
  <Application>Microsoft Office PowerPoint</Application>
  <PresentationFormat>Произвольный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Интересные факты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Света</cp:lastModifiedBy>
  <cp:revision>12</cp:revision>
  <dcterms:created xsi:type="dcterms:W3CDTF">2025-11-08T13:48:07Z</dcterms:created>
  <dcterms:modified xsi:type="dcterms:W3CDTF">2025-11-08T14:20:24Z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2023-10-21T00:00:00Z</vt:filetime>
  </property>
  <property fmtid="{D5CDD505-2E9C-101B-9397-08002B2CF9AE}" pid="3" name="Creator">
    <vt:lpwstr>Impress</vt:lpwstr>
  </property>
  <property fmtid="{D5CDD505-2E9C-101B-9397-08002B2CF9AE}" pid="4" name="Producer">
    <vt:lpwstr>LibreOffice 7.3</vt:lpwstr>
  </property>
  <property fmtid="{D5CDD505-2E9C-101B-9397-08002B2CF9AE}" pid="5" name="LastSaved">
    <vt:filetime>2023-10-21T00:00:00Z</vt:filetime>
  </property>
</Properties>
</file>