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5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CB05-2646-467E-981F-05579E712382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C38-5370-41E7-8CD5-98124D168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CB05-2646-467E-981F-05579E712382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C38-5370-41E7-8CD5-98124D168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CB05-2646-467E-981F-05579E712382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C38-5370-41E7-8CD5-98124D168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CB05-2646-467E-981F-05579E712382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C38-5370-41E7-8CD5-98124D168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CB05-2646-467E-981F-05579E712382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C38-5370-41E7-8CD5-98124D168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CB05-2646-467E-981F-05579E712382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C38-5370-41E7-8CD5-98124D168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CB05-2646-467E-981F-05579E712382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C38-5370-41E7-8CD5-98124D168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CB05-2646-467E-981F-05579E712382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C38-5370-41E7-8CD5-98124D168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CB05-2646-467E-981F-05579E712382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C38-5370-41E7-8CD5-98124D168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CB05-2646-467E-981F-05579E712382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C38-5370-41E7-8CD5-98124D168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CB05-2646-467E-981F-05579E712382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C38-5370-41E7-8CD5-98124D168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BCB05-2646-467E-981F-05579E712382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BAC38-5370-41E7-8CD5-98124D1684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340768"/>
            <a:ext cx="7992888" cy="175260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itchFamily="66" charset="0"/>
              </a:rPr>
              <a:t>«Поговорим </a:t>
            </a:r>
            <a:endParaRPr lang="ru-RU" sz="8000" b="1" i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itchFamily="66" charset="0"/>
            </a:endParaRPr>
          </a:p>
          <a:p>
            <a:r>
              <a:rPr lang="ru-RU" sz="8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itchFamily="66" charset="0"/>
              </a:rPr>
              <a:t>о </a:t>
            </a:r>
            <a:r>
              <a:rPr lang="ru-RU" sz="8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itchFamily="66" charset="0"/>
              </a:rPr>
              <a:t>зиме стихами</a:t>
            </a:r>
            <a:endParaRPr lang="ru-RU" sz="80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8" y="4653136"/>
            <a:ext cx="4331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Поэтическая онлайн-мозаика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076173"/>
            <a:ext cx="7429552" cy="609397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 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 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Буря мглою небо кроет,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Вихри снежные крутя;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То, как зверь, она завоет,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То заплачет, как дитя,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То по кровле обветшалой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Вдруг соломой зашумит,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То, как путник запоздалый,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К нам в окошко </a:t>
            </a:r>
            <a:r>
              <a:rPr lang="ru-RU" b="1" dirty="0" smtClean="0">
                <a:solidFill>
                  <a:schemeClr val="bg1"/>
                </a:solidFill>
              </a:rPr>
              <a:t>застучит.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Наша ветхая лачужка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печальна и темна.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Что же ты, моя старушка,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Приумолкла у окна?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Или бури завываньем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Ты, мой друг, утомлена,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Или дремлешь под жужжаньем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Своего веретена</a:t>
            </a:r>
            <a:r>
              <a:rPr lang="ru-RU" b="1" dirty="0" smtClean="0">
                <a:solidFill>
                  <a:schemeClr val="bg1"/>
                </a:solidFill>
              </a:rPr>
              <a:t>?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Выпьем</a:t>
            </a:r>
            <a:r>
              <a:rPr lang="ru-RU" b="1" dirty="0">
                <a:solidFill>
                  <a:schemeClr val="bg1"/>
                </a:solidFill>
              </a:rPr>
              <a:t>, добрая подружка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Бедной юности моей,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Выпьем с горя; где же кружка?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Сердцу будет веселей.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Спой мне песню, как синица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Тихо за морем жила;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Спой мне песню, как девица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За водой поутру шла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Буря мглою небо кроет,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Вихри снежные крутя;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То, как зверь, она завоет,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То заплачет, как дитя.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Выпьем, добрая подружка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Бедной юности моей,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Выпьем с горя: где же кружка?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Сердцу будет веселей.</a:t>
            </a:r>
            <a:br>
              <a:rPr lang="ru-RU" b="1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44085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2400" b="1" dirty="0">
                <a:solidFill>
                  <a:schemeClr val="bg1"/>
                </a:solidFill>
              </a:rPr>
              <a:t>Александр Пушкин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     </a:t>
            </a:r>
            <a:r>
              <a:rPr lang="ru-RU" b="1" dirty="0" smtClean="0">
                <a:solidFill>
                  <a:schemeClr val="bg1"/>
                </a:solidFill>
              </a:rPr>
              <a:t>ЗИМНИЙ </a:t>
            </a:r>
            <a:r>
              <a:rPr lang="ru-RU" b="1" dirty="0">
                <a:solidFill>
                  <a:schemeClr val="bg1"/>
                </a:solidFill>
              </a:rPr>
              <a:t>ВЕЧЕР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7573"/>
            <a:ext cx="2523618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333" y="575557"/>
            <a:ext cx="7786742" cy="664797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 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Ночь </a:t>
            </a:r>
            <a:r>
              <a:rPr lang="ru-RU" b="1" dirty="0">
                <a:solidFill>
                  <a:schemeClr val="bg1"/>
                </a:solidFill>
              </a:rPr>
              <a:t>холодная мутно глядит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Под рогожу кибитки моей,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Под полозьями поле скрипит,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Под дугой колокольчик гремит,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А ямщик погоняет коней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За горами, лесами, в дыму облаков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Светит пасмурный призрак луны.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Вой протяжный голодных волков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Раздается в тумане дремучих лесов.-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Мне мерещатся странные сны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Мне все чудится: 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будто скамейка стоит,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На скамейке старуха сидит,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До полуночи пряжу прядет,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Мне любимые сказки мои говорит,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Колыбельные песни поет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я вижу во сне, </a:t>
            </a:r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как </a:t>
            </a:r>
            <a:r>
              <a:rPr lang="ru-RU" b="1" dirty="0">
                <a:solidFill>
                  <a:schemeClr val="bg1"/>
                </a:solidFill>
              </a:rPr>
              <a:t>на волке </a:t>
            </a:r>
            <a:r>
              <a:rPr lang="ru-RU" b="1" dirty="0" smtClean="0">
                <a:solidFill>
                  <a:schemeClr val="bg1"/>
                </a:solidFill>
              </a:rPr>
              <a:t>верхом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Еду </a:t>
            </a:r>
            <a:r>
              <a:rPr lang="ru-RU" b="1" dirty="0">
                <a:solidFill>
                  <a:schemeClr val="bg1"/>
                </a:solidFill>
              </a:rPr>
              <a:t>я по тропинке лесной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Воевать с чародеем-царем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 ту страну, 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где царевна сидит под замком,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Изнывая за крепкой стеной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Там стеклянный дворец 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окружают сады,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Там жар-птицы поют по ночам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клюют золотые плоды,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Там журчит ключ живой 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ключ мертвой воды —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не веришь и веришь очам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> 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А холодная ночь так же мутно глядит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Под рогожу кибитки моей,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Под полозьями поле скрипит,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Под дугой колокольчик гремит,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ямщик погоняет коней.</a:t>
            </a:r>
            <a:br>
              <a:rPr lang="ru-RU" b="1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2529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Яков Полонский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ЗИМНИЙ ПУТЬ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375" y="30538"/>
            <a:ext cx="2350625" cy="2401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1507" y="332656"/>
            <a:ext cx="4572000" cy="63094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Александр Пушкин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ЗИМНЯЯ ДОРОГА 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 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Сквозь волнистые туманы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Пробирается луна,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На печальные поляны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Льет печально свет она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По дороге зимней, скучной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Тройка борзая бежит,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Колокольчик однозвучный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Утомительно гремит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Что-то слышится родное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В долгих песнях ямщика: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То разгулье удалое,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То сердечная тоска</a:t>
            </a:r>
            <a:r>
              <a:rPr lang="ru-RU" sz="2000" b="1" dirty="0" smtClean="0">
                <a:solidFill>
                  <a:schemeClr val="bg1"/>
                </a:solidFill>
              </a:rPr>
              <a:t>…</a:t>
            </a: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Ни огня, ни черной хаты…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Глушь и снег… Навстречу мне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Только версты полосаты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Попадаются </a:t>
            </a:r>
            <a:r>
              <a:rPr lang="ru-RU" sz="2000" b="1" dirty="0" err="1">
                <a:solidFill>
                  <a:schemeClr val="bg1"/>
                </a:solidFill>
              </a:rPr>
              <a:t>одне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  <a:br>
              <a:rPr lang="ru-RU" sz="2000" b="1" dirty="0">
                <a:solidFill>
                  <a:schemeClr val="bg1"/>
                </a:solidFill>
              </a:rPr>
            </a:b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96837"/>
            <a:ext cx="2739987" cy="3752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60648"/>
            <a:ext cx="4572000" cy="60324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Иван Никитин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ЗИМНЯЯ НОЧЬ В </a:t>
            </a:r>
            <a:r>
              <a:rPr lang="ru-RU" sz="2400" b="1" dirty="0" smtClean="0">
                <a:solidFill>
                  <a:schemeClr val="bg1"/>
                </a:solidFill>
              </a:rPr>
              <a:t>ДЕРЕВНЕ</a:t>
            </a: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Весело сияет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Месяц над селом;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Белый снег сверкает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Синим огоньком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Месяца лучами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Божий храм облит;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Крест под облаками,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Как свеча, горит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Пусто, одиноко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Сонное село;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Вьюгами глубоко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Избы занесло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Тишина немая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В улицах пустых,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И не слышно лая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Псов сторожевых…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4564"/>
          <a:stretch/>
        </p:blipFill>
        <p:spPr>
          <a:xfrm>
            <a:off x="5364088" y="692696"/>
            <a:ext cx="3494544" cy="4248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1840" y="404664"/>
            <a:ext cx="4572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Сергей Есенин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БЕРЁЗА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Белая береза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Под моим окном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Принакрылась снегом,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Точно серебром.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На пушистых ветках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Снежною каймой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Распустились кисти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Белой бахромой.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И стоит береза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 сонной тишине,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И горят снежинки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 золотом огне.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А заря, лениво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Обходя кругом,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Обсыпает ветки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Новым серебром.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2808312" cy="3313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29770"/>
            <a:ext cx="4572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Зинаида Александрова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ЗИМНЯЯ ПЕСЕНКА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 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Белая лужайка,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Теплая фуфайка.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Я на лыжах побегу —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Ты меня поймай-ка!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На берёзках снегири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Ярче утренней зари,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Синие синички,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Снег за рукавички!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Белая дорожка,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Подожди немножко.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Кто-то ходит за кустом –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Заяц или кошка? 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Если кошка ходит – пусть!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Если заяц – не боюсь!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Если волк с медведем –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Дальше не поедем!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620688"/>
            <a:ext cx="3010644" cy="4014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476672"/>
            <a:ext cx="4572000" cy="53860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Николай </a:t>
            </a:r>
            <a:r>
              <a:rPr lang="ru-RU" sz="2400" b="1" dirty="0" smtClean="0">
                <a:solidFill>
                  <a:schemeClr val="bg1"/>
                </a:solidFill>
              </a:rPr>
              <a:t>Некрасов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СНЕЖОК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Снежок порхает, кружится,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На улице бело.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И превратились лужицы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В холодное стекло.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Где летом пели зяблики,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Сегодня — посмотри! —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Как розовые яблоки,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На ветках снегири.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Снежок изрезан лыжами,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Как мел, скрипуч и сух,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И ловит кошка рыжая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Веселых белых мух.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6712"/>
            <a:ext cx="2891028" cy="3387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476672"/>
            <a:ext cx="4572000" cy="53860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Иван Бунин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ПЕРВЫЙ СНЕГ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Зимним холодом пахнуло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На поля и на леса.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Ярким пурпуром </a:t>
            </a:r>
            <a:r>
              <a:rPr lang="ru-RU" sz="2000" b="1" dirty="0" err="1">
                <a:solidFill>
                  <a:schemeClr val="bg1"/>
                </a:solidFill>
              </a:rPr>
              <a:t>зажглися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Пред закатом небеса.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Ночью буря бушевала,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А с рассветом на село,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На пруды, на сад пустынный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Первым снегом понесло.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И сегодня над широкой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Белой скатертью полей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Мы простились с запоздалой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Вереницею гусей.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692696"/>
            <a:ext cx="3087280" cy="4123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4101" y="1401167"/>
            <a:ext cx="3168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</a:t>
            </a:r>
            <a:r>
              <a:rPr lang="ru-RU" b="1" dirty="0">
                <a:solidFill>
                  <a:schemeClr val="bg1"/>
                </a:solidFill>
              </a:rPr>
              <a:t>декабре, в декабре</a:t>
            </a:r>
          </a:p>
          <a:p>
            <a:r>
              <a:rPr lang="ru-RU" b="1" dirty="0">
                <a:solidFill>
                  <a:schemeClr val="bg1"/>
                </a:solidFill>
              </a:rPr>
              <a:t>Все деревья в серебре.</a:t>
            </a:r>
          </a:p>
          <a:p>
            <a:r>
              <a:rPr lang="ru-RU" b="1" dirty="0">
                <a:solidFill>
                  <a:schemeClr val="bg1"/>
                </a:solidFill>
              </a:rPr>
              <a:t>Нашу речку, словно в сказке,</a:t>
            </a:r>
          </a:p>
          <a:p>
            <a:r>
              <a:rPr lang="ru-RU" b="1" dirty="0">
                <a:solidFill>
                  <a:schemeClr val="bg1"/>
                </a:solidFill>
              </a:rPr>
              <a:t>За ночь вымостил мороз,</a:t>
            </a:r>
          </a:p>
          <a:p>
            <a:r>
              <a:rPr lang="ru-RU" b="1" dirty="0">
                <a:solidFill>
                  <a:schemeClr val="bg1"/>
                </a:solidFill>
              </a:rPr>
              <a:t>Обновил коньки, салазки,</a:t>
            </a:r>
          </a:p>
          <a:p>
            <a:r>
              <a:rPr lang="ru-RU" b="1" dirty="0">
                <a:solidFill>
                  <a:schemeClr val="bg1"/>
                </a:solidFill>
              </a:rPr>
              <a:t>Елку из лесу привез.</a:t>
            </a:r>
          </a:p>
          <a:p>
            <a:r>
              <a:rPr lang="ru-RU" b="1" dirty="0">
                <a:solidFill>
                  <a:schemeClr val="bg1"/>
                </a:solidFill>
              </a:rPr>
              <a:t>Елка плакала сначала</a:t>
            </a:r>
          </a:p>
          <a:p>
            <a:r>
              <a:rPr lang="ru-RU" b="1" dirty="0">
                <a:solidFill>
                  <a:schemeClr val="bg1"/>
                </a:solidFill>
              </a:rPr>
              <a:t>От домашнего тепла,</a:t>
            </a:r>
          </a:p>
          <a:p>
            <a:r>
              <a:rPr lang="ru-RU" b="1" dirty="0">
                <a:solidFill>
                  <a:schemeClr val="bg1"/>
                </a:solidFill>
              </a:rPr>
              <a:t>Утром плакать перестала,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32453" y="270892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Задышала, ожила.</a:t>
            </a:r>
          </a:p>
          <a:p>
            <a:r>
              <a:rPr lang="ru-RU" b="1" dirty="0">
                <a:solidFill>
                  <a:schemeClr val="bg1"/>
                </a:solidFill>
              </a:rPr>
              <a:t>Чуть дрожат ее иголки,</a:t>
            </a:r>
          </a:p>
          <a:p>
            <a:r>
              <a:rPr lang="ru-RU" b="1" dirty="0">
                <a:solidFill>
                  <a:schemeClr val="bg1"/>
                </a:solidFill>
              </a:rPr>
              <a:t>На ветвях огни зажглись.</a:t>
            </a:r>
          </a:p>
          <a:p>
            <a:r>
              <a:rPr lang="ru-RU" b="1" dirty="0">
                <a:solidFill>
                  <a:schemeClr val="bg1"/>
                </a:solidFill>
              </a:rPr>
              <a:t>Как по лесенке, по елке</a:t>
            </a:r>
          </a:p>
          <a:p>
            <a:r>
              <a:rPr lang="ru-RU" b="1" dirty="0">
                <a:solidFill>
                  <a:schemeClr val="bg1"/>
                </a:solidFill>
              </a:rPr>
              <a:t>Огоньки взбегают ввысь.</a:t>
            </a:r>
          </a:p>
          <a:p>
            <a:r>
              <a:rPr lang="ru-RU" b="1" dirty="0">
                <a:solidFill>
                  <a:schemeClr val="bg1"/>
                </a:solidFill>
              </a:rPr>
              <a:t>Блещут золотом хлопушки.</a:t>
            </a:r>
          </a:p>
          <a:p>
            <a:r>
              <a:rPr lang="ru-RU" b="1" dirty="0">
                <a:solidFill>
                  <a:schemeClr val="bg1"/>
                </a:solidFill>
              </a:rPr>
              <a:t>Серебром звезду зажег</a:t>
            </a:r>
          </a:p>
          <a:p>
            <a:r>
              <a:rPr lang="ru-RU" b="1" dirty="0">
                <a:solidFill>
                  <a:schemeClr val="bg1"/>
                </a:solidFill>
              </a:rPr>
              <a:t>Добежавший до макушки</a:t>
            </a:r>
          </a:p>
          <a:p>
            <a:r>
              <a:rPr lang="ru-RU" b="1" dirty="0">
                <a:solidFill>
                  <a:schemeClr val="bg1"/>
                </a:solidFill>
              </a:rPr>
              <a:t>Самый смелый огонек.</a:t>
            </a:r>
          </a:p>
          <a:p>
            <a:r>
              <a:rPr lang="ru-RU" b="1" dirty="0">
                <a:solidFill>
                  <a:schemeClr val="bg1"/>
                </a:solidFill>
              </a:rPr>
              <a:t>Год прошел, как день вчерашний,</a:t>
            </a:r>
          </a:p>
          <a:p>
            <a:r>
              <a:rPr lang="ru-RU" b="1" dirty="0">
                <a:solidFill>
                  <a:schemeClr val="bg1"/>
                </a:solidFill>
              </a:rPr>
              <a:t>Над </a:t>
            </a:r>
            <a:r>
              <a:rPr lang="ru-RU" b="1" dirty="0" err="1">
                <a:solidFill>
                  <a:schemeClr val="bg1"/>
                </a:solidFill>
              </a:rPr>
              <a:t>Москвою</a:t>
            </a:r>
            <a:r>
              <a:rPr lang="ru-RU" b="1" dirty="0">
                <a:solidFill>
                  <a:schemeClr val="bg1"/>
                </a:solidFill>
              </a:rPr>
              <a:t> в этот час</a:t>
            </a:r>
          </a:p>
          <a:p>
            <a:r>
              <a:rPr lang="ru-RU" b="1" dirty="0">
                <a:solidFill>
                  <a:schemeClr val="bg1"/>
                </a:solidFill>
              </a:rPr>
              <a:t>Бьют часы кремлевской башни</a:t>
            </a:r>
          </a:p>
          <a:p>
            <a:r>
              <a:rPr lang="ru-RU" b="1" dirty="0">
                <a:solidFill>
                  <a:schemeClr val="bg1"/>
                </a:solidFill>
              </a:rPr>
              <a:t>Свой салют — двенадцать раз!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19942" y="293172"/>
            <a:ext cx="2392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Самуил Маршак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81661" y="524004"/>
            <a:ext cx="11015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bg1"/>
                </a:solidFill>
              </a:rPr>
              <a:t>ДЕКАБРЬ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6110"/>
          <a:stretch/>
        </p:blipFill>
        <p:spPr>
          <a:xfrm>
            <a:off x="6108248" y="469498"/>
            <a:ext cx="2799049" cy="32475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21223" y="1588612"/>
            <a:ext cx="3672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Снег </a:t>
            </a:r>
            <a:r>
              <a:rPr lang="ru-RU" b="1" dirty="0">
                <a:solidFill>
                  <a:schemeClr val="bg1"/>
                </a:solidFill>
              </a:rPr>
              <a:t>кружится,</a:t>
            </a:r>
          </a:p>
          <a:p>
            <a:r>
              <a:rPr lang="ru-RU" b="1" dirty="0">
                <a:solidFill>
                  <a:schemeClr val="bg1"/>
                </a:solidFill>
              </a:rPr>
              <a:t>Снег ложится -</a:t>
            </a:r>
          </a:p>
          <a:p>
            <a:r>
              <a:rPr lang="ru-RU" b="1" dirty="0">
                <a:solidFill>
                  <a:schemeClr val="bg1"/>
                </a:solidFill>
              </a:rPr>
              <a:t>Снег! Снег! Снег!</a:t>
            </a:r>
          </a:p>
          <a:p>
            <a:r>
              <a:rPr lang="ru-RU" b="1" dirty="0">
                <a:solidFill>
                  <a:schemeClr val="bg1"/>
                </a:solidFill>
              </a:rPr>
              <a:t>Рады снегу зверь и птица</a:t>
            </a:r>
          </a:p>
          <a:p>
            <a:r>
              <a:rPr lang="ru-RU" b="1" dirty="0">
                <a:solidFill>
                  <a:schemeClr val="bg1"/>
                </a:solidFill>
              </a:rPr>
              <a:t>И, конечно, человек!</a:t>
            </a:r>
          </a:p>
          <a:p>
            <a:r>
              <a:rPr lang="ru-RU" b="1" dirty="0">
                <a:solidFill>
                  <a:schemeClr val="bg1"/>
                </a:solidFill>
              </a:rPr>
              <a:t>Рады серые синички:</a:t>
            </a:r>
          </a:p>
          <a:p>
            <a:r>
              <a:rPr lang="ru-RU" b="1" dirty="0">
                <a:solidFill>
                  <a:schemeClr val="bg1"/>
                </a:solidFill>
              </a:rPr>
              <a:t>На морозе мерзнут птички,</a:t>
            </a:r>
          </a:p>
          <a:p>
            <a:r>
              <a:rPr lang="ru-RU" b="1" dirty="0">
                <a:solidFill>
                  <a:schemeClr val="bg1"/>
                </a:solidFill>
              </a:rPr>
              <a:t>Выпал снег - упал мороз!</a:t>
            </a:r>
          </a:p>
          <a:p>
            <a:r>
              <a:rPr lang="ru-RU" b="1" dirty="0">
                <a:solidFill>
                  <a:schemeClr val="bg1"/>
                </a:solidFill>
              </a:rPr>
              <a:t>Кошка снегом моет нос.</a:t>
            </a:r>
          </a:p>
          <a:p>
            <a:r>
              <a:rPr lang="ru-RU" b="1" dirty="0">
                <a:solidFill>
                  <a:schemeClr val="bg1"/>
                </a:solidFill>
              </a:rPr>
              <a:t>У щенка на черной спинке</a:t>
            </a:r>
          </a:p>
          <a:p>
            <a:r>
              <a:rPr lang="ru-RU" b="1" dirty="0">
                <a:solidFill>
                  <a:schemeClr val="bg1"/>
                </a:solidFill>
              </a:rPr>
              <a:t>Тают белые снежинки.</a:t>
            </a:r>
          </a:p>
          <a:p>
            <a:r>
              <a:rPr lang="ru-RU" b="1" dirty="0">
                <a:solidFill>
                  <a:schemeClr val="bg1"/>
                </a:solidFill>
              </a:rPr>
              <a:t>Тротуары замело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332656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Все вокруг белым-бело: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Снего</a:t>
            </a:r>
            <a:r>
              <a:rPr lang="ru-RU" b="1" dirty="0">
                <a:solidFill>
                  <a:schemeClr val="bg1"/>
                </a:solidFill>
              </a:rPr>
              <a:t>-</a:t>
            </a:r>
            <a:r>
              <a:rPr lang="ru-RU" b="1" dirty="0" err="1">
                <a:solidFill>
                  <a:schemeClr val="bg1"/>
                </a:solidFill>
              </a:rPr>
              <a:t>снего</a:t>
            </a:r>
            <a:r>
              <a:rPr lang="ru-RU" b="1" dirty="0">
                <a:solidFill>
                  <a:schemeClr val="bg1"/>
                </a:solidFill>
              </a:rPr>
              <a:t>-снегопад!</a:t>
            </a:r>
          </a:p>
          <a:p>
            <a:r>
              <a:rPr lang="ru-RU" b="1" dirty="0">
                <a:solidFill>
                  <a:schemeClr val="bg1"/>
                </a:solidFill>
              </a:rPr>
              <a:t>Хватит дела для лопат,</a:t>
            </a:r>
          </a:p>
          <a:p>
            <a:r>
              <a:rPr lang="ru-RU" b="1" dirty="0">
                <a:solidFill>
                  <a:schemeClr val="bg1"/>
                </a:solidFill>
              </a:rPr>
              <a:t>Для лопат и для скребков,</a:t>
            </a:r>
          </a:p>
          <a:p>
            <a:r>
              <a:rPr lang="ru-RU" b="1" dirty="0">
                <a:solidFill>
                  <a:schemeClr val="bg1"/>
                </a:solidFill>
              </a:rPr>
              <a:t>Для больших грузовиков.</a:t>
            </a:r>
          </a:p>
          <a:p>
            <a:r>
              <a:rPr lang="ru-RU" b="1" dirty="0">
                <a:solidFill>
                  <a:schemeClr val="bg1"/>
                </a:solidFill>
              </a:rPr>
              <a:t>Снег кружится,</a:t>
            </a:r>
          </a:p>
          <a:p>
            <a:r>
              <a:rPr lang="ru-RU" b="1" dirty="0">
                <a:solidFill>
                  <a:schemeClr val="bg1"/>
                </a:solidFill>
              </a:rPr>
              <a:t>Снег ложится -</a:t>
            </a:r>
          </a:p>
          <a:p>
            <a:r>
              <a:rPr lang="ru-RU" b="1" dirty="0">
                <a:solidFill>
                  <a:schemeClr val="bg1"/>
                </a:solidFill>
              </a:rPr>
              <a:t>Снег! Снег! Снег!</a:t>
            </a:r>
          </a:p>
          <a:p>
            <a:r>
              <a:rPr lang="ru-RU" b="1" dirty="0">
                <a:solidFill>
                  <a:schemeClr val="bg1"/>
                </a:solidFill>
              </a:rPr>
              <a:t>Рады снегу зверь и птица</a:t>
            </a:r>
          </a:p>
          <a:p>
            <a:r>
              <a:rPr lang="ru-RU" b="1" dirty="0">
                <a:solidFill>
                  <a:schemeClr val="bg1"/>
                </a:solidFill>
              </a:rPr>
              <a:t>И, конечно, человек!</a:t>
            </a:r>
          </a:p>
          <a:p>
            <a:r>
              <a:rPr lang="ru-RU" b="1" dirty="0">
                <a:solidFill>
                  <a:schemeClr val="bg1"/>
                </a:solidFill>
              </a:rPr>
              <a:t>Только дворник, только дворник</a:t>
            </a:r>
          </a:p>
          <a:p>
            <a:r>
              <a:rPr lang="ru-RU" b="1" dirty="0">
                <a:solidFill>
                  <a:schemeClr val="bg1"/>
                </a:solidFill>
              </a:rPr>
              <a:t>Говорит: - Я этот вторник</a:t>
            </a:r>
          </a:p>
          <a:p>
            <a:r>
              <a:rPr lang="ru-RU" b="1" dirty="0">
                <a:solidFill>
                  <a:schemeClr val="bg1"/>
                </a:solidFill>
              </a:rPr>
              <a:t>Не забуду никогда!</a:t>
            </a:r>
          </a:p>
          <a:p>
            <a:r>
              <a:rPr lang="ru-RU" b="1" dirty="0">
                <a:solidFill>
                  <a:schemeClr val="bg1"/>
                </a:solidFill>
              </a:rPr>
              <a:t>Снегопад для нас - беда!</a:t>
            </a:r>
          </a:p>
          <a:p>
            <a:r>
              <a:rPr lang="ru-RU" b="1" dirty="0">
                <a:solidFill>
                  <a:schemeClr val="bg1"/>
                </a:solidFill>
              </a:rPr>
              <a:t>Целый день скребок скребет,</a:t>
            </a:r>
          </a:p>
          <a:p>
            <a:r>
              <a:rPr lang="ru-RU" b="1" dirty="0">
                <a:solidFill>
                  <a:schemeClr val="bg1"/>
                </a:solidFill>
              </a:rPr>
              <a:t>Целый день метла метет.</a:t>
            </a:r>
          </a:p>
          <a:p>
            <a:r>
              <a:rPr lang="ru-RU" b="1" dirty="0">
                <a:solidFill>
                  <a:schemeClr val="bg1"/>
                </a:solidFill>
              </a:rPr>
              <a:t>Сто потов с меня сошло,</a:t>
            </a:r>
          </a:p>
          <a:p>
            <a:r>
              <a:rPr lang="ru-RU" b="1" dirty="0">
                <a:solidFill>
                  <a:schemeClr val="bg1"/>
                </a:solidFill>
              </a:rPr>
              <a:t>А кругом опять бело!</a:t>
            </a:r>
          </a:p>
          <a:p>
            <a:r>
              <a:rPr lang="ru-RU" b="1" dirty="0">
                <a:solidFill>
                  <a:schemeClr val="bg1"/>
                </a:solidFill>
              </a:rPr>
              <a:t>Снег! Снег! Снег!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8423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Сергей Михалков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БЕЛЫЕ СТИХИ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40" y="737139"/>
            <a:ext cx="2372000" cy="2458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692696"/>
            <a:ext cx="4572000" cy="53860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Саша Черный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На коньках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Мчусь, как ветер на коньках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Вдоль лесной опушки…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Рукавицы на руках,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Шапка на макушке…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Раз-два! вот и поскользнулся…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Раз и два! чуть не кувыркнулся…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Раз-два! крепче на носках!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Захрустел, закрякал лед,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Ветер дует справа.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Елки-волки! полный ход–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Из пруда в канаву…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Раз-два! по скользкой дорожке…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Раз и два! веселые ножки…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Раз-два! вперед и вперед…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69" y="404664"/>
            <a:ext cx="3105306" cy="3456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177281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Кружась легко и неумело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Снежинка села на стекло.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Шёл </a:t>
            </a:r>
            <a:r>
              <a:rPr lang="ru-RU" b="1" dirty="0">
                <a:solidFill>
                  <a:schemeClr val="bg1"/>
                </a:solidFill>
              </a:rPr>
              <a:t>ночью снег густой и белый </a:t>
            </a:r>
            <a:r>
              <a:rPr lang="ru-RU" b="1" dirty="0" smtClean="0">
                <a:solidFill>
                  <a:schemeClr val="bg1"/>
                </a:solidFill>
              </a:rPr>
              <a:t>—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От снега в комнате светло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Чуть порошит пушок летучий,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 </a:t>
            </a:r>
            <a:r>
              <a:rPr lang="ru-RU" b="1" dirty="0">
                <a:solidFill>
                  <a:schemeClr val="bg1"/>
                </a:solidFill>
              </a:rPr>
              <a:t>солнце зимнее встаёт.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Как </a:t>
            </a:r>
            <a:r>
              <a:rPr lang="ru-RU" b="1" dirty="0">
                <a:solidFill>
                  <a:schemeClr val="bg1"/>
                </a:solidFill>
              </a:rPr>
              <a:t>каждый день – полней и лучше,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Полней </a:t>
            </a:r>
            <a:r>
              <a:rPr lang="ru-RU" b="1" dirty="0">
                <a:solidFill>
                  <a:schemeClr val="bg1"/>
                </a:solidFill>
              </a:rPr>
              <a:t>и лучше Новый год…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65745" y="845622"/>
            <a:ext cx="3485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Александр Твардовский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187" y="692696"/>
            <a:ext cx="2707724" cy="4154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esktop\Новая папка\118779181_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-134923"/>
            <a:ext cx="4605339" cy="699292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3528" y="1628800"/>
            <a:ext cx="483658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Спасибо </a:t>
            </a:r>
          </a:p>
          <a:p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            за </a:t>
            </a:r>
          </a:p>
          <a:p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                    внимание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548680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Агния </a:t>
            </a:r>
            <a:r>
              <a:rPr lang="ru-RU" sz="2400" b="1" dirty="0" err="1">
                <a:solidFill>
                  <a:schemeClr val="bg1"/>
                </a:solidFill>
              </a:rPr>
              <a:t>Барто</a:t>
            </a: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ЗИМНИЙ СОН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 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Мне ночью снились горы…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Высокая гора,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Та самая, с которой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Катались мы вчера.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Мы до деревни ближней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Неслись по целине,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И ночью снег и лыжни,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Блестящий снег и лыжни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Всё время снились мне.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2621415" cy="3456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1658"/>
            <a:ext cx="4572000" cy="62786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 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Виктор Лунин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ЗИМНЕЕ </a:t>
            </a:r>
            <a:r>
              <a:rPr lang="ru-RU" b="1" dirty="0" smtClean="0">
                <a:solidFill>
                  <a:schemeClr val="bg1"/>
                </a:solidFill>
              </a:rPr>
              <a:t>УТРО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Вьюга стонет, тучи гонит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К озеру близкому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По небу низкому.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Тропки скрыло, побелило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Кружево нежное,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Легкое, снежное.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А воробушек, пташка малая,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Пташка малая, неразумная,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От </a:t>
            </a:r>
            <a:r>
              <a:rPr lang="ru-RU" b="1" dirty="0" err="1">
                <a:solidFill>
                  <a:schemeClr val="bg1"/>
                </a:solidFill>
              </a:rPr>
              <a:t>метелюшки</a:t>
            </a:r>
            <a:r>
              <a:rPr lang="ru-RU" b="1" dirty="0">
                <a:solidFill>
                  <a:schemeClr val="bg1"/>
                </a:solidFill>
              </a:rPr>
              <a:t> хочет спрятаться,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Хочет спрятаться, да не знает, как.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кружит его ветер по небу,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несет его в чисто полюшко,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 косогора, в сумрак бора…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Горюшко горькое, Бедная пташечка!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Вьюга стонет, тучи гонит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— Спрятала все пути, Чтоб не пройти.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Все кругом бело — снегом замело,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Снегом замело все кругом…</a:t>
            </a:r>
            <a:br>
              <a:rPr lang="ru-RU" b="1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90525"/>
            <a:ext cx="2952328" cy="38589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188640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Александр Пушкин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ЗИМНЕЕ </a:t>
            </a:r>
            <a:r>
              <a:rPr lang="ru-RU" b="1" dirty="0" smtClean="0">
                <a:solidFill>
                  <a:schemeClr val="bg1"/>
                </a:solidFill>
              </a:rPr>
              <a:t>УТРО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Под </a:t>
            </a:r>
            <a:r>
              <a:rPr lang="ru-RU" b="1" dirty="0" err="1">
                <a:solidFill>
                  <a:schemeClr val="bg1"/>
                </a:solidFill>
              </a:rPr>
              <a:t>голубыми</a:t>
            </a:r>
            <a:r>
              <a:rPr lang="ru-RU" b="1" dirty="0">
                <a:solidFill>
                  <a:schemeClr val="bg1"/>
                </a:solidFill>
              </a:rPr>
              <a:t> небесами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Великолепными коврами,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Блестя на солнце, снег лежит;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Прозрачный лес один чернеет,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ель сквозь иней зеленеет,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речка подо льдом блестит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Вся комната янтарным блеском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Озарена. Веселым треском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Трещит затопленная печь.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Приятно думать у лежанки.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Но знаешь: не велеть ли в санки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Кобылку бурую </a:t>
            </a:r>
            <a:r>
              <a:rPr lang="ru-RU" b="1" dirty="0" err="1">
                <a:solidFill>
                  <a:schemeClr val="bg1"/>
                </a:solidFill>
              </a:rPr>
              <a:t>запречь</a:t>
            </a:r>
            <a:r>
              <a:rPr lang="ru-RU" b="1" dirty="0" smtClean="0">
                <a:solidFill>
                  <a:schemeClr val="bg1"/>
                </a:solidFill>
              </a:rPr>
              <a:t>?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Скользя по утреннему снегу,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Друг милый, предадимся бегу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Нетерпеливого коня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навестим поля пустые,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Леса, недавно столь густые,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берег, милый для меня.</a:t>
            </a:r>
            <a:br>
              <a:rPr lang="ru-RU" b="1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2686627" cy="3679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23220"/>
            <a:ext cx="4572000" cy="57246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Иван </a:t>
            </a:r>
            <a:r>
              <a:rPr lang="ru-RU" sz="2400" b="1" dirty="0">
                <a:solidFill>
                  <a:schemeClr val="bg1"/>
                </a:solidFill>
              </a:rPr>
              <a:t>Суриков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Зима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Белый снег, пушистый в воздухе кружится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И на землю тихо падает, ложится.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И под утро снегом поле побелело,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Точно пеленою все его одело.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Темный лес что шапкой принакрылся чудной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И заснул под нею крепко, непробудно…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Божьи дни коротки, солнце светит мало,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Вот пришли морозцы — и зима настала.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Труженик-крестьянин вытащил </a:t>
            </a:r>
            <a:r>
              <a:rPr lang="ru-RU" b="1" dirty="0" err="1">
                <a:solidFill>
                  <a:schemeClr val="bg1"/>
                </a:solidFill>
              </a:rPr>
              <a:t>санишки</a:t>
            </a:r>
            <a:r>
              <a:rPr lang="ru-RU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Снеговые горы строят ребятишки.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Уж давно крестьянин ждал зимы и стужи,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И избу соломой он укрыл снаружи.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Чтобы в избу ветер не проник сквозь щели,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Не надули б снега вьюги и метели.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Он теперь покоен — все кругом укрыто,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И ему не страшен злой мороз, сердитый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709" r="12781"/>
          <a:stretch/>
        </p:blipFill>
        <p:spPr>
          <a:xfrm>
            <a:off x="4788159" y="692696"/>
            <a:ext cx="4320480" cy="3577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3848" y="260648"/>
            <a:ext cx="4572000" cy="63401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Афанасий Фет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Мама! глянь-ка из окошка —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Знать, вчера недаром кошка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Умывала нос: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Грязи нет, весь двор одело,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Посветлело, побелело —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Видно, есть мороз.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Не колючий, светло-синий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По ветвям развешен иней —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Погляди хоть ты!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Словно кто-то тороватый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Свежей, белой, пухлой ватой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Все убрал кусты.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Уж теперь не будет спору: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За салазки да и в гору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Весело бежать!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Правда, мама? Не откажешь,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А сама, наверно, скажешь: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«Ну, скорей гулять!»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6014"/>
          <a:stretch/>
        </p:blipFill>
        <p:spPr>
          <a:xfrm>
            <a:off x="683568" y="548680"/>
            <a:ext cx="3100219" cy="3528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422378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Федор Тютчев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Чародейкою Зимою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Околдован, лес стоит,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И под снежной </a:t>
            </a:r>
            <a:r>
              <a:rPr lang="ru-RU" b="1" dirty="0" err="1">
                <a:solidFill>
                  <a:schemeClr val="bg1"/>
                </a:solidFill>
              </a:rPr>
              <a:t>бахромою</a:t>
            </a:r>
            <a:r>
              <a:rPr lang="ru-RU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Неподвижною, немою,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Чудной жизнью он блестит.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И стоит он, околдован,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Не мертвец и не живой —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Сном волшебным очарован,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Весь опутан, весь окован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Лёгкой цепью пуховой…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Солнце зимнее ли мечет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На него свой луч косой —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 нём ничто не затрепещет,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Он весь вспыхнет и заблещет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Ослепительной красой.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22378"/>
            <a:ext cx="3700297" cy="3700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1931" y="2420888"/>
            <a:ext cx="7643866" cy="585789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                             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 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За окошком в белом поле –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Сумрак, ветер, </a:t>
            </a:r>
            <a:r>
              <a:rPr lang="ru-RU" b="1" dirty="0" err="1">
                <a:solidFill>
                  <a:schemeClr val="bg1"/>
                </a:solidFill>
              </a:rPr>
              <a:t>снеговей</a:t>
            </a:r>
            <a:r>
              <a:rPr lang="ru-RU" b="1" dirty="0">
                <a:solidFill>
                  <a:schemeClr val="bg1"/>
                </a:solidFill>
              </a:rPr>
              <a:t>…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Ты сидишь, наверно, в школе,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 светлой комнатке своей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Зимний вечер коротая,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Наклонилась над столом: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То ли пишешь, то ль читаешь,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То ли думаешь о чем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Кончен день – и в классах пусто,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 старом доме тишина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тебе немножко грустно,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Что сегодня ты одна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Из-за ветра, из-за вьюги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Опустели все пути,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Не придут к тебе подруги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Вместе вечер провести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Замела метель дорожки, –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Пробираться нелегко.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Но огонь в твоем окошке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Виден очень далеко.</a:t>
            </a:r>
            <a:br>
              <a:rPr lang="ru-RU" b="1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134076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Михаил Исаковский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    </a:t>
            </a:r>
            <a:r>
              <a:rPr lang="ru-RU" b="1" dirty="0" smtClean="0">
                <a:solidFill>
                  <a:schemeClr val="bg1"/>
                </a:solidFill>
              </a:rPr>
              <a:t>ЗИМНИЙ </a:t>
            </a:r>
            <a:r>
              <a:rPr lang="ru-RU" b="1" dirty="0">
                <a:solidFill>
                  <a:schemeClr val="bg1"/>
                </a:solidFill>
              </a:rPr>
              <a:t>ВЕЧЕР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2627784" cy="3153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866</Words>
  <Application>Microsoft Office PowerPoint</Application>
  <PresentationFormat>Экран (4:3)</PresentationFormat>
  <Paragraphs>238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Georgia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Танюша</dc:creator>
  <cp:lastModifiedBy>Владимирович Сергей</cp:lastModifiedBy>
  <cp:revision>19</cp:revision>
  <dcterms:created xsi:type="dcterms:W3CDTF">2017-12-05T14:53:20Z</dcterms:created>
  <dcterms:modified xsi:type="dcterms:W3CDTF">2020-12-21T11:47:27Z</dcterms:modified>
</cp:coreProperties>
</file>