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68" r:id="rId4"/>
    <p:sldId id="257" r:id="rId5"/>
    <p:sldId id="267" r:id="rId6"/>
    <p:sldId id="270" r:id="rId7"/>
    <p:sldId id="260" r:id="rId8"/>
    <p:sldId id="261" r:id="rId9"/>
    <p:sldId id="263" r:id="rId10"/>
    <p:sldId id="262" r:id="rId11"/>
    <p:sldId id="265" r:id="rId12"/>
    <p:sldId id="266" r:id="rId13"/>
    <p:sldId id="264" r:id="rId14"/>
    <p:sldId id="269" r:id="rId15"/>
    <p:sldId id="258" r:id="rId16"/>
    <p:sldId id="259"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87" d="100"/>
        <a:sy n="87"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34.jpeg"/><Relationship Id="rId4" Type="http://schemas.openxmlformats.org/officeDocument/2006/relationships/hyperlink" Target="https://en.wikipedia.org/wiki/Stapl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20484" name="AutoShape 4"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8" name="AutoShape 8"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1475656" y="1340768"/>
            <a:ext cx="6696744" cy="381642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tabLst>
                <a:tab pos="95250" algn="l"/>
                <a:tab pos="630238" algn="l"/>
                <a:tab pos="993775" algn="l"/>
              </a:tabLst>
            </a:pP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upster Script Free" pitchFamily="2" charset="-52"/>
                <a:cs typeface="Times New Roman" pitchFamily="18" charset="0"/>
              </a:rPr>
              <a:t>«Топ 1</a:t>
            </a: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abriola" pitchFamily="82" charset="0"/>
              </a:rPr>
              <a:t>1</a:t>
            </a: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abriola" pitchFamily="82" charset="0"/>
                <a:cs typeface="Times New Roman" pitchFamily="18" charset="0"/>
              </a:rPr>
              <a:t>5</a:t>
            </a: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upster Script Free" pitchFamily="2" charset="-52"/>
                <a:cs typeface="Times New Roman" pitchFamily="18" charset="0"/>
              </a:rPr>
              <a:t> </a:t>
            </a:r>
          </a:p>
          <a:p>
            <a:pPr algn="ctr">
              <a:tabLst>
                <a:tab pos="95250" algn="l"/>
                <a:tab pos="630238" algn="l"/>
                <a:tab pos="993775" algn="l"/>
              </a:tabLst>
            </a:pP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upster Script Free" pitchFamily="2" charset="-52"/>
                <a:cs typeface="Times New Roman" pitchFamily="18" charset="0"/>
              </a:rPr>
              <a:t>интересных открытий</a:t>
            </a:r>
          </a:p>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upster Script Free" pitchFamily="2" charset="-52"/>
                <a:cs typeface="Times New Roman" pitchFamily="18" charset="0"/>
              </a:rPr>
              <a:t> и изобретений» </a:t>
            </a:r>
            <a:endPar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upster Script Free" pitchFamily="2" charset="-52"/>
              <a:cs typeface="Times New Roman" pitchFamily="18" charset="0"/>
            </a:endParaRPr>
          </a:p>
          <a:p>
            <a:pPr algn="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upster Script Free" pitchFamily="2" charset="-52"/>
                <a:cs typeface="Times New Roman" pitchFamily="18" charset="0"/>
              </a:rPr>
              <a:t>                                        </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upster Script Free" pitchFamily="2" charset="-52"/>
                <a:cs typeface="Times New Roman" pitchFamily="18" charset="0"/>
              </a:rPr>
              <a:t>сентябрь</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upster Script Free" pitchFamily="2" charset="-52"/>
            </a:endParaRPr>
          </a:p>
        </p:txBody>
      </p:sp>
      <p:sp>
        <p:nvSpPr>
          <p:cNvPr id="9" name="Прямоугольник 8"/>
          <p:cNvSpPr/>
          <p:nvPr/>
        </p:nvSpPr>
        <p:spPr>
          <a:xfrm>
            <a:off x="5004048" y="5661248"/>
            <a:ext cx="2452530" cy="369332"/>
          </a:xfrm>
          <a:prstGeom prst="rect">
            <a:avLst/>
          </a:prstGeom>
        </p:spPr>
        <p:txBody>
          <a:bodyPr wrap="none">
            <a:spAutoFit/>
          </a:bodyPr>
          <a:lstStyle/>
          <a:p>
            <a:pPr algn="ctr"/>
            <a:r>
              <a:rPr lang="ru-RU" b="1" dirty="0" err="1" smtClean="0">
                <a:solidFill>
                  <a:schemeClr val="tx2">
                    <a:lumMod val="50000"/>
                  </a:schemeClr>
                </a:solidFill>
                <a:latin typeface="Times New Roman" pitchFamily="18" charset="0"/>
                <a:cs typeface="Times New Roman" pitchFamily="18" charset="0"/>
              </a:rPr>
              <a:t>онлайн</a:t>
            </a:r>
            <a:r>
              <a:rPr lang="ru-RU" b="1" dirty="0" smtClean="0">
                <a:solidFill>
                  <a:schemeClr val="tx2">
                    <a:lumMod val="50000"/>
                  </a:schemeClr>
                </a:solidFill>
                <a:latin typeface="Times New Roman" pitchFamily="18" charset="0"/>
                <a:cs typeface="Times New Roman" pitchFamily="18" charset="0"/>
              </a:rPr>
              <a:t> - презентация</a:t>
            </a:r>
            <a:endParaRPr lang="ru-RU" b="1" dirty="0">
              <a:solidFill>
                <a:schemeClr val="tx2">
                  <a:lumMod val="50000"/>
                </a:schemeClr>
              </a:solidFill>
              <a:latin typeface="Times New Roman" pitchFamily="18" charset="0"/>
              <a:cs typeface="Times New Roman" pitchFamily="18" charset="0"/>
            </a:endParaRPr>
          </a:p>
        </p:txBody>
      </p:sp>
      <p:pic>
        <p:nvPicPr>
          <p:cNvPr id="10" name="Picture 5" descr="https://www.nalgimn1.ru/files/foto/2020020316501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528" y="3068960"/>
            <a:ext cx="3814993" cy="28803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19/09/1982</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4" name="Блок-схема: знак завершения 3"/>
          <p:cNvSpPr/>
          <p:nvPr/>
        </p:nvSpPr>
        <p:spPr>
          <a:xfrm>
            <a:off x="2987824" y="332656"/>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День рождения смайлика</a:t>
            </a:r>
            <a:endParaRPr lang="ru-RU" sz="24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2555776" y="1196752"/>
            <a:ext cx="4464496" cy="2893100"/>
          </a:xfrm>
          <a:prstGeom prst="rect">
            <a:avLst/>
          </a:prstGeom>
        </p:spPr>
        <p:txBody>
          <a:bodyPr wrap="square">
            <a:spAutoFit/>
          </a:bodyPr>
          <a:lstStyle/>
          <a:p>
            <a:pPr indent="457200" fontAlgn="t"/>
            <a:r>
              <a:rPr lang="ru-RU" sz="1400" dirty="0" smtClean="0">
                <a:solidFill>
                  <a:schemeClr val="accent6">
                    <a:lumMod val="50000"/>
                  </a:schemeClr>
                </a:solidFill>
                <a:latin typeface="Times New Roman" pitchFamily="18" charset="0"/>
                <a:cs typeface="Times New Roman" pitchFamily="18" charset="0"/>
              </a:rPr>
              <a:t>Автором компьютерного смайлика считается американский</a:t>
            </a:r>
            <a:r>
              <a:rPr lang="ru-RU" sz="1400" b="1" dirty="0" smtClean="0">
                <a:solidFill>
                  <a:schemeClr val="accent6">
                    <a:lumMod val="50000"/>
                  </a:schemeClr>
                </a:solidFill>
                <a:latin typeface="Times New Roman" pitchFamily="18" charset="0"/>
                <a:cs typeface="Times New Roman" pitchFamily="18" charset="0"/>
              </a:rPr>
              <a:t> ученый Скотт </a:t>
            </a:r>
            <a:r>
              <a:rPr lang="ru-RU" sz="1400" b="1" dirty="0" err="1" smtClean="0">
                <a:solidFill>
                  <a:schemeClr val="accent6">
                    <a:lumMod val="50000"/>
                  </a:schemeClr>
                </a:solidFill>
                <a:latin typeface="Times New Roman" pitchFamily="18" charset="0"/>
                <a:cs typeface="Times New Roman" pitchFamily="18" charset="0"/>
              </a:rPr>
              <a:t>Фалман</a:t>
            </a:r>
            <a:r>
              <a:rPr lang="ru-RU" sz="1400" dirty="0" smtClean="0">
                <a:solidFill>
                  <a:schemeClr val="accent6">
                    <a:lumMod val="50000"/>
                  </a:schemeClr>
                </a:solidFill>
                <a:latin typeface="Times New Roman" pitchFamily="18" charset="0"/>
                <a:cs typeface="Times New Roman" pitchFamily="18" charset="0"/>
              </a:rPr>
              <a:t> из университета </a:t>
            </a:r>
            <a:r>
              <a:rPr lang="ru-RU" sz="1400" dirty="0" err="1" smtClean="0">
                <a:solidFill>
                  <a:schemeClr val="accent6">
                    <a:lumMod val="50000"/>
                  </a:schemeClr>
                </a:solidFill>
                <a:latin typeface="Times New Roman" pitchFamily="18" charset="0"/>
                <a:cs typeface="Times New Roman" pitchFamily="18" charset="0"/>
              </a:rPr>
              <a:t>Карнеги-Меллон</a:t>
            </a:r>
            <a:r>
              <a:rPr lang="ru-RU" sz="1400" dirty="0" smtClean="0">
                <a:solidFill>
                  <a:schemeClr val="accent6">
                    <a:lumMod val="50000"/>
                  </a:schemeClr>
                </a:solidFill>
                <a:latin typeface="Times New Roman" pitchFamily="18" charset="0"/>
                <a:cs typeface="Times New Roman" pitchFamily="18" charset="0"/>
              </a:rPr>
              <a:t>.</a:t>
            </a:r>
          </a:p>
          <a:p>
            <a:pPr indent="457200" fontAlgn="t"/>
            <a:r>
              <a:rPr lang="ru-RU" sz="1400" dirty="0" smtClean="0">
                <a:solidFill>
                  <a:schemeClr val="accent6">
                    <a:lumMod val="50000"/>
                  </a:schemeClr>
                </a:solidFill>
                <a:latin typeface="Times New Roman" pitchFamily="18" charset="0"/>
                <a:cs typeface="Times New Roman" pitchFamily="18" charset="0"/>
              </a:rPr>
              <a:t>19 сентября 1982 года он написал электронное письмо, в котором предложил использовать смайлики, состоящие из двоеточия, тире и скобки, в объявлениях на информационной доске университета. Веселый смайлик предназначался для шуток, а грустный – для объявлений, которые шуточными не являлись.</a:t>
            </a:r>
          </a:p>
          <a:p>
            <a:pPr indent="457200" fontAlgn="t"/>
            <a:r>
              <a:rPr lang="ru-RU" sz="1400" dirty="0" smtClean="0">
                <a:solidFill>
                  <a:schemeClr val="accent6">
                    <a:lumMod val="50000"/>
                  </a:schemeClr>
                </a:solidFill>
                <a:latin typeface="Times New Roman" pitchFamily="18" charset="0"/>
                <a:cs typeface="Times New Roman" pitchFamily="18" charset="0"/>
              </a:rPr>
              <a:t>При этом </a:t>
            </a:r>
            <a:r>
              <a:rPr lang="ru-RU" sz="1400" dirty="0" err="1" smtClean="0">
                <a:solidFill>
                  <a:schemeClr val="accent6">
                    <a:lumMod val="50000"/>
                  </a:schemeClr>
                </a:solidFill>
                <a:latin typeface="Times New Roman" pitchFamily="18" charset="0"/>
                <a:cs typeface="Times New Roman" pitchFamily="18" charset="0"/>
              </a:rPr>
              <a:t>Фалман</a:t>
            </a:r>
            <a:r>
              <a:rPr lang="ru-RU" sz="1400" dirty="0" smtClean="0">
                <a:solidFill>
                  <a:schemeClr val="accent6">
                    <a:lumMod val="50000"/>
                  </a:schemeClr>
                </a:solidFill>
                <a:latin typeface="Times New Roman" pitchFamily="18" charset="0"/>
                <a:cs typeface="Times New Roman" pitchFamily="18" charset="0"/>
              </a:rPr>
              <a:t> не был первооткрывателем в данном вопросе – еще до него использовать скобку как обозначение улыбки предлагал известный</a:t>
            </a:r>
            <a:r>
              <a:rPr lang="ru-RU" sz="1400" b="1" dirty="0" smtClean="0">
                <a:solidFill>
                  <a:schemeClr val="accent6">
                    <a:lumMod val="50000"/>
                  </a:schemeClr>
                </a:solidFill>
                <a:latin typeface="Times New Roman" pitchFamily="18" charset="0"/>
                <a:cs typeface="Times New Roman" pitchFamily="18" charset="0"/>
              </a:rPr>
              <a:t> писатель Владимир Набоков</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7" name="Прямоугольник 6"/>
          <p:cNvSpPr/>
          <p:nvPr/>
        </p:nvSpPr>
        <p:spPr>
          <a:xfrm>
            <a:off x="539552" y="4293096"/>
            <a:ext cx="4032448" cy="1169551"/>
          </a:xfrm>
          <a:prstGeom prst="rect">
            <a:avLst/>
          </a:prstGeom>
        </p:spPr>
        <p:txBody>
          <a:bodyPr wrap="square">
            <a:spAutoFit/>
          </a:bodyPr>
          <a:lstStyle/>
          <a:p>
            <a:pPr indent="457200"/>
            <a:r>
              <a:rPr lang="ru-RU" sz="1400" dirty="0" smtClean="0">
                <a:solidFill>
                  <a:schemeClr val="accent6">
                    <a:lumMod val="50000"/>
                  </a:schemeClr>
                </a:solidFill>
                <a:latin typeface="Times New Roman" pitchFamily="18" charset="0"/>
                <a:cs typeface="Times New Roman" pitchFamily="18" charset="0"/>
              </a:rPr>
              <a:t>По одной из версий, автором смайлика является американский </a:t>
            </a:r>
            <a:r>
              <a:rPr lang="ru-RU" sz="1400" b="1" dirty="0" smtClean="0">
                <a:solidFill>
                  <a:schemeClr val="accent6">
                    <a:lumMod val="50000"/>
                  </a:schemeClr>
                </a:solidFill>
                <a:latin typeface="Times New Roman" pitchFamily="18" charset="0"/>
                <a:cs typeface="Times New Roman" pitchFamily="18" charset="0"/>
              </a:rPr>
              <a:t>художник </a:t>
            </a:r>
            <a:r>
              <a:rPr lang="ru-RU" sz="1400" b="1" dirty="0" err="1" smtClean="0">
                <a:solidFill>
                  <a:schemeClr val="accent6">
                    <a:lumMod val="50000"/>
                  </a:schemeClr>
                </a:solidFill>
                <a:latin typeface="Times New Roman" pitchFamily="18" charset="0"/>
                <a:cs typeface="Times New Roman" pitchFamily="18" charset="0"/>
              </a:rPr>
              <a:t>Харви</a:t>
            </a:r>
            <a:r>
              <a:rPr lang="ru-RU" sz="1400" b="1" dirty="0" smtClean="0">
                <a:solidFill>
                  <a:schemeClr val="accent6">
                    <a:lumMod val="50000"/>
                  </a:schemeClr>
                </a:solidFill>
                <a:latin typeface="Times New Roman" pitchFamily="18" charset="0"/>
                <a:cs typeface="Times New Roman" pitchFamily="18" charset="0"/>
              </a:rPr>
              <a:t> </a:t>
            </a:r>
            <a:r>
              <a:rPr lang="ru-RU" sz="1400" b="1" dirty="0" err="1" smtClean="0">
                <a:solidFill>
                  <a:schemeClr val="accent6">
                    <a:lumMod val="50000"/>
                  </a:schemeClr>
                </a:solidFill>
                <a:latin typeface="Times New Roman" pitchFamily="18" charset="0"/>
                <a:cs typeface="Times New Roman" pitchFamily="18" charset="0"/>
              </a:rPr>
              <a:t>Болл</a:t>
            </a:r>
            <a:r>
              <a:rPr lang="ru-RU" sz="1400" dirty="0" smtClean="0">
                <a:solidFill>
                  <a:schemeClr val="accent6">
                    <a:lumMod val="50000"/>
                  </a:schemeClr>
                </a:solidFill>
                <a:latin typeface="Times New Roman" pitchFamily="18" charset="0"/>
                <a:cs typeface="Times New Roman" pitchFamily="18" charset="0"/>
              </a:rPr>
              <a:t>. </a:t>
            </a:r>
          </a:p>
          <a:p>
            <a:pPr indent="457200"/>
            <a:r>
              <a:rPr lang="ru-RU" sz="1400" dirty="0" smtClean="0">
                <a:solidFill>
                  <a:schemeClr val="accent6">
                    <a:lumMod val="50000"/>
                  </a:schemeClr>
                </a:solidFill>
                <a:latin typeface="Times New Roman" pitchFamily="18" charset="0"/>
                <a:cs typeface="Times New Roman" pitchFamily="18" charset="0"/>
              </a:rPr>
              <a:t>Он нарисовал этот символ в 1963 году для страховой компании, которая хотела поднять мотивацию и моральных дух своих сотрудников.</a:t>
            </a:r>
            <a:endParaRPr lang="ru-RU" sz="1400" dirty="0">
              <a:solidFill>
                <a:schemeClr val="accent6">
                  <a:lumMod val="50000"/>
                </a:schemeClr>
              </a:solidFill>
              <a:latin typeface="Times New Roman" pitchFamily="18" charset="0"/>
              <a:cs typeface="Times New Roman" pitchFamily="18" charset="0"/>
            </a:endParaRPr>
          </a:p>
        </p:txBody>
      </p:sp>
      <p:sp>
        <p:nvSpPr>
          <p:cNvPr id="8" name="Прямоугольник 7"/>
          <p:cNvSpPr/>
          <p:nvPr/>
        </p:nvSpPr>
        <p:spPr>
          <a:xfrm>
            <a:off x="1115616" y="5589240"/>
            <a:ext cx="7344816" cy="523220"/>
          </a:xfrm>
          <a:prstGeom prst="rect">
            <a:avLst/>
          </a:prstGeom>
        </p:spPr>
        <p:txBody>
          <a:bodyPr wrap="square">
            <a:spAutoFit/>
          </a:bodyPr>
          <a:lstStyle/>
          <a:p>
            <a:pPr indent="457200"/>
            <a:r>
              <a:rPr lang="ru-RU" sz="1400" dirty="0" smtClean="0">
                <a:solidFill>
                  <a:schemeClr val="accent6">
                    <a:lumMod val="50000"/>
                  </a:schemeClr>
                </a:solidFill>
                <a:latin typeface="Times New Roman" pitchFamily="18" charset="0"/>
                <a:cs typeface="Times New Roman" pitchFamily="18" charset="0"/>
              </a:rPr>
              <a:t>На сегодняшний день смайлики стали частью массовой культуры и прочно вошли в сетевой этикет</a:t>
            </a:r>
            <a:endParaRPr lang="ru-RU" sz="1400" dirty="0">
              <a:solidFill>
                <a:schemeClr val="accent6">
                  <a:lumMod val="50000"/>
                </a:schemeClr>
              </a:solidFill>
              <a:latin typeface="Times New Roman" pitchFamily="18" charset="0"/>
              <a:cs typeface="Times New Roman" pitchFamily="18" charset="0"/>
            </a:endParaRPr>
          </a:p>
        </p:txBody>
      </p:sp>
      <p:pic>
        <p:nvPicPr>
          <p:cNvPr id="19458" name="Picture 2" descr="Франклин Лауфрани / Franklin Loufrani"/>
          <p:cNvPicPr>
            <a:picLocks noChangeAspect="1" noChangeArrowheads="1"/>
          </p:cNvPicPr>
          <p:nvPr/>
        </p:nvPicPr>
        <p:blipFill>
          <a:blip r:embed="rId3" cstate="print"/>
          <a:srcRect/>
          <a:stretch>
            <a:fillRect/>
          </a:stretch>
        </p:blipFill>
        <p:spPr bwMode="auto">
          <a:xfrm>
            <a:off x="4932040" y="4005064"/>
            <a:ext cx="1803324" cy="1367036"/>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460" name="Picture 4" descr="https://avatars.mds.yandex.net/get-turbo/3964806/rth1d8d295ba94bae16a58ec6d9d017e763/max_g480_c12_r4x3_pd10"/>
          <p:cNvPicPr>
            <a:picLocks noChangeAspect="1" noChangeArrowheads="1"/>
          </p:cNvPicPr>
          <p:nvPr/>
        </p:nvPicPr>
        <p:blipFill>
          <a:blip r:embed="rId4" cstate="print"/>
          <a:srcRect/>
          <a:stretch>
            <a:fillRect/>
          </a:stretch>
        </p:blipFill>
        <p:spPr bwMode="auto">
          <a:xfrm>
            <a:off x="251520" y="404664"/>
            <a:ext cx="2267744" cy="1987303"/>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9464" name="AutoShape 8" descr="https://gazeta.a42.ru/images/lenta/8529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6" name="AutoShape 10" descr="https://gazeta.a42.ru/images/lenta/8529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8" name="AutoShape 12" descr="https://gazeta.a42.ru/images/lenta/8529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70" name="AutoShape 14" descr="https://gazeta.a42.ru/images/lenta/8529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72" name="Picture 16" descr="https://gazeta.a42.ru/images/lenta/85297.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2536" y="2420888"/>
            <a:ext cx="1937809" cy="1453357"/>
          </a:xfrm>
          <a:prstGeom prst="rect">
            <a:avLst/>
          </a:prstGeom>
          <a:noFill/>
        </p:spPr>
      </p:pic>
      <p:pic>
        <p:nvPicPr>
          <p:cNvPr id="19474" name="Picture 18" descr="https://i.pinimg.com/originals/9b/36/8c/9b368c1caa13550f6a8e8f6680e3c21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87624" y="3068960"/>
            <a:ext cx="1379825" cy="124328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3068960"/>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23/09/1848</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4" name="Блок-схема: знак завершения 3"/>
          <p:cNvSpPr/>
          <p:nvPr/>
        </p:nvSpPr>
        <p:spPr>
          <a:xfrm>
            <a:off x="2987824" y="332656"/>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День рождение жевательной резинки</a:t>
            </a:r>
            <a:endParaRPr lang="ru-RU" sz="2400" b="1" dirty="0">
              <a:solidFill>
                <a:schemeClr val="bg1"/>
              </a:solidFill>
              <a:latin typeface="Times New Roman" pitchFamily="18" charset="0"/>
              <a:cs typeface="Times New Roman" pitchFamily="18" charset="0"/>
            </a:endParaRPr>
          </a:p>
        </p:txBody>
      </p:sp>
      <p:sp>
        <p:nvSpPr>
          <p:cNvPr id="5" name="Прямоугольник 4"/>
          <p:cNvSpPr/>
          <p:nvPr/>
        </p:nvSpPr>
        <p:spPr>
          <a:xfrm>
            <a:off x="2699792" y="1196752"/>
            <a:ext cx="5148064" cy="2031325"/>
          </a:xfrm>
          <a:prstGeom prst="rect">
            <a:avLst/>
          </a:prstGeom>
        </p:spPr>
        <p:txBody>
          <a:bodyPr wrap="square">
            <a:spAutoFit/>
          </a:bodyPr>
          <a:lstStyle/>
          <a:p>
            <a:pPr indent="457200"/>
            <a:r>
              <a:rPr lang="ru-RU" dirty="0" smtClean="0">
                <a:solidFill>
                  <a:schemeClr val="accent6">
                    <a:lumMod val="50000"/>
                  </a:schemeClr>
                </a:solidFill>
                <a:latin typeface="Times New Roman" pitchFamily="18" charset="0"/>
                <a:cs typeface="Times New Roman" pitchFamily="18" charset="0"/>
              </a:rPr>
              <a:t>1848 год считается днем рождения жевательной резинки, т.к. именно тогда американец Джон </a:t>
            </a:r>
            <a:r>
              <a:rPr lang="ru-RU" dirty="0" err="1" smtClean="0">
                <a:solidFill>
                  <a:schemeClr val="accent6">
                    <a:lumMod val="50000"/>
                  </a:schemeClr>
                </a:solidFill>
                <a:latin typeface="Times New Roman" pitchFamily="18" charset="0"/>
                <a:cs typeface="Times New Roman" pitchFamily="18" charset="0"/>
              </a:rPr>
              <a:t>Куртис</a:t>
            </a:r>
            <a:r>
              <a:rPr lang="ru-RU" dirty="0" smtClean="0">
                <a:solidFill>
                  <a:schemeClr val="accent6">
                    <a:lumMod val="50000"/>
                  </a:schemeClr>
                </a:solidFill>
                <a:latin typeface="Times New Roman" pitchFamily="18" charset="0"/>
                <a:cs typeface="Times New Roman" pitchFamily="18" charset="0"/>
              </a:rPr>
              <a:t> у себя дома произвёл первую жевательную резинку. </a:t>
            </a:r>
          </a:p>
          <a:p>
            <a:pPr indent="457200"/>
            <a:r>
              <a:rPr lang="ru-RU" dirty="0" smtClean="0">
                <a:solidFill>
                  <a:schemeClr val="accent6">
                    <a:lumMod val="50000"/>
                  </a:schemeClr>
                </a:solidFill>
                <a:latin typeface="Times New Roman" pitchFamily="18" charset="0"/>
                <a:cs typeface="Times New Roman" pitchFamily="18" charset="0"/>
              </a:rPr>
              <a:t>Жевательная резинка – вид конфеты, которая состоит из несъедобной эластичной основы и различных вкусовых и ароматических добавок.</a:t>
            </a:r>
            <a:endParaRPr lang="ru-RU" dirty="0">
              <a:solidFill>
                <a:schemeClr val="accent6">
                  <a:lumMod val="50000"/>
                </a:schemeClr>
              </a:solidFill>
              <a:latin typeface="Times New Roman" pitchFamily="18" charset="0"/>
              <a:cs typeface="Times New Roman" pitchFamily="18" charset="0"/>
            </a:endParaRPr>
          </a:p>
        </p:txBody>
      </p:sp>
      <p:sp>
        <p:nvSpPr>
          <p:cNvPr id="6" name="Прямоугольник 5"/>
          <p:cNvSpPr/>
          <p:nvPr/>
        </p:nvSpPr>
        <p:spPr>
          <a:xfrm>
            <a:off x="2771800" y="3212976"/>
            <a:ext cx="4248472" cy="2585323"/>
          </a:xfrm>
          <a:prstGeom prst="rect">
            <a:avLst/>
          </a:prstGeom>
        </p:spPr>
        <p:txBody>
          <a:bodyPr wrap="square">
            <a:spAutoFit/>
          </a:bodyPr>
          <a:lstStyle/>
          <a:p>
            <a:pPr indent="457200"/>
            <a:r>
              <a:rPr lang="ru-RU" dirty="0" err="1" smtClean="0">
                <a:solidFill>
                  <a:schemeClr val="accent6">
                    <a:lumMod val="50000"/>
                  </a:schemeClr>
                </a:solidFill>
                <a:latin typeface="Times New Roman" pitchFamily="18" charset="0"/>
                <a:cs typeface="Times New Roman" pitchFamily="18" charset="0"/>
              </a:rPr>
              <a:t>Куртису</a:t>
            </a:r>
            <a:r>
              <a:rPr lang="ru-RU" dirty="0" smtClean="0">
                <a:solidFill>
                  <a:schemeClr val="accent6">
                    <a:lumMod val="50000"/>
                  </a:schemeClr>
                </a:solidFill>
                <a:latin typeface="Times New Roman" pitchFamily="18" charset="0"/>
                <a:cs typeface="Times New Roman" pitchFamily="18" charset="0"/>
              </a:rPr>
              <a:t> пришла в голову идея открыть промышленное производство жевательной резинки из сосновой смолы. </a:t>
            </a:r>
          </a:p>
          <a:p>
            <a:pPr indent="457200"/>
            <a:r>
              <a:rPr lang="ru-RU" dirty="0" smtClean="0">
                <a:solidFill>
                  <a:schemeClr val="accent6">
                    <a:lumMod val="50000"/>
                  </a:schemeClr>
                </a:solidFill>
                <a:latin typeface="Times New Roman" pitchFamily="18" charset="0"/>
                <a:cs typeface="Times New Roman" pitchFamily="18" charset="0"/>
              </a:rPr>
              <a:t>Позже </a:t>
            </a:r>
            <a:r>
              <a:rPr lang="ru-RU" dirty="0" err="1" smtClean="0">
                <a:solidFill>
                  <a:schemeClr val="accent6">
                    <a:lumMod val="50000"/>
                  </a:schemeClr>
                </a:solidFill>
                <a:latin typeface="Times New Roman" pitchFamily="18" charset="0"/>
                <a:cs typeface="Times New Roman" pitchFamily="18" charset="0"/>
              </a:rPr>
              <a:t>Куртис</a:t>
            </a:r>
            <a:r>
              <a:rPr lang="ru-RU" dirty="0" smtClean="0">
                <a:solidFill>
                  <a:schemeClr val="accent6">
                    <a:lumMod val="50000"/>
                  </a:schemeClr>
                </a:solidFill>
                <a:latin typeface="Times New Roman" pitchFamily="18" charset="0"/>
                <a:cs typeface="Times New Roman" pitchFamily="18" charset="0"/>
              </a:rPr>
              <a:t> стал добавлять в свои изделия парафиновые </a:t>
            </a:r>
            <a:r>
              <a:rPr lang="ru-RU" dirty="0" err="1" smtClean="0">
                <a:solidFill>
                  <a:schemeClr val="accent6">
                    <a:lumMod val="50000"/>
                  </a:schemeClr>
                </a:solidFill>
                <a:latin typeface="Times New Roman" pitchFamily="18" charset="0"/>
                <a:cs typeface="Times New Roman" pitchFamily="18" charset="0"/>
              </a:rPr>
              <a:t>ароматизаторы</a:t>
            </a:r>
            <a:r>
              <a:rPr lang="ru-RU" dirty="0" smtClean="0">
                <a:solidFill>
                  <a:schemeClr val="accent6">
                    <a:lumMod val="50000"/>
                  </a:schemeClr>
                </a:solidFill>
                <a:latin typeface="Times New Roman" pitchFamily="18" charset="0"/>
                <a:cs typeface="Times New Roman" pitchFamily="18" charset="0"/>
              </a:rPr>
              <a:t>.  </a:t>
            </a:r>
          </a:p>
          <a:p>
            <a:pPr indent="457200"/>
            <a:r>
              <a:rPr lang="ru-RU" dirty="0" smtClean="0">
                <a:solidFill>
                  <a:schemeClr val="accent6">
                    <a:lumMod val="50000"/>
                  </a:schemeClr>
                </a:solidFill>
                <a:latin typeface="Times New Roman" pitchFamily="18" charset="0"/>
                <a:cs typeface="Times New Roman" pitchFamily="18" charset="0"/>
              </a:rPr>
              <a:t>Постепенно их производство расширялось, но продажи были низкими из-за наличия в резинках примесей, которые трудно было удалить из смолы.</a:t>
            </a:r>
            <a:endParaRPr lang="ru-RU" dirty="0">
              <a:solidFill>
                <a:schemeClr val="accent6">
                  <a:lumMod val="50000"/>
                </a:schemeClr>
              </a:solidFill>
              <a:latin typeface="Times New Roman" pitchFamily="18" charset="0"/>
              <a:cs typeface="Times New Roman" pitchFamily="18" charset="0"/>
            </a:endParaRPr>
          </a:p>
        </p:txBody>
      </p:sp>
      <p:pic>
        <p:nvPicPr>
          <p:cNvPr id="23554" name="Picture 2" descr="https://zaria.com.ru/media/old_image/32c52d9f5c0c51a7905771f01b4fa00d.jpg"/>
          <p:cNvPicPr>
            <a:picLocks noChangeAspect="1" noChangeArrowheads="1"/>
          </p:cNvPicPr>
          <p:nvPr/>
        </p:nvPicPr>
        <p:blipFill>
          <a:blip r:embed="rId3" cstate="print"/>
          <a:srcRect/>
          <a:stretch>
            <a:fillRect/>
          </a:stretch>
        </p:blipFill>
        <p:spPr bwMode="auto">
          <a:xfrm>
            <a:off x="179512" y="260648"/>
            <a:ext cx="2392595" cy="2808312"/>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3556" name="Picture 4" descr="https://avatars.mds.yandex.net/get-zen_doc/1712061/pub_5ddde901e72c9417cb72c8ca_5dddf1db309e201f5e852445/scale_1200"/>
          <p:cNvPicPr>
            <a:picLocks noChangeAspect="1" noChangeArrowheads="1"/>
          </p:cNvPicPr>
          <p:nvPr/>
        </p:nvPicPr>
        <p:blipFill>
          <a:blip r:embed="rId4" cstate="print"/>
          <a:srcRect/>
          <a:stretch>
            <a:fillRect/>
          </a:stretch>
        </p:blipFill>
        <p:spPr bwMode="auto">
          <a:xfrm>
            <a:off x="251520" y="3717032"/>
            <a:ext cx="2448272" cy="2183930"/>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23/09/1930</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4" name="Блок-схема: знак завершения 3"/>
          <p:cNvSpPr/>
          <p:nvPr/>
        </p:nvSpPr>
        <p:spPr>
          <a:xfrm>
            <a:off x="2915816" y="764704"/>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Патент на фотовспышку </a:t>
            </a:r>
            <a:endParaRPr lang="ru-RU" sz="2400" b="1" dirty="0">
              <a:solidFill>
                <a:schemeClr val="bg1"/>
              </a:solidFill>
              <a:latin typeface="Times New Roman" pitchFamily="18" charset="0"/>
              <a:cs typeface="Times New Roman" pitchFamily="18" charset="0"/>
            </a:endParaRPr>
          </a:p>
        </p:txBody>
      </p:sp>
      <p:sp>
        <p:nvSpPr>
          <p:cNvPr id="5" name="Прямоугольник 4"/>
          <p:cNvSpPr/>
          <p:nvPr/>
        </p:nvSpPr>
        <p:spPr>
          <a:xfrm>
            <a:off x="2339752" y="1628800"/>
            <a:ext cx="4392488" cy="2585323"/>
          </a:xfrm>
          <a:prstGeom prst="rect">
            <a:avLst/>
          </a:prstGeom>
        </p:spPr>
        <p:txBody>
          <a:bodyPr wrap="square">
            <a:spAutoFit/>
          </a:bodyPr>
          <a:lstStyle/>
          <a:p>
            <a:pPr indent="457200"/>
            <a:r>
              <a:rPr lang="ru-RU" b="1" dirty="0" smtClean="0">
                <a:solidFill>
                  <a:schemeClr val="accent6">
                    <a:lumMod val="50000"/>
                  </a:schemeClr>
                </a:solidFill>
                <a:latin typeface="Times New Roman" pitchFamily="18" charset="0"/>
                <a:cs typeface="Times New Roman" pitchFamily="18" charset="0"/>
              </a:rPr>
              <a:t>Немец Иоганн </a:t>
            </a:r>
            <a:r>
              <a:rPr lang="ru-RU" b="1" dirty="0" err="1" smtClean="0">
                <a:solidFill>
                  <a:schemeClr val="accent6">
                    <a:lumMod val="50000"/>
                  </a:schemeClr>
                </a:solidFill>
                <a:latin typeface="Times New Roman" pitchFamily="18" charset="0"/>
                <a:cs typeface="Times New Roman" pitchFamily="18" charset="0"/>
              </a:rPr>
              <a:t>Остермайер</a:t>
            </a:r>
            <a:r>
              <a:rPr lang="ru-RU" b="1" dirty="0" smtClean="0">
                <a:solidFill>
                  <a:schemeClr val="accent6">
                    <a:lumMod val="50000"/>
                  </a:schemeClr>
                </a:solidFill>
                <a:latin typeface="Times New Roman" pitchFamily="18" charset="0"/>
                <a:cs typeface="Times New Roman" pitchFamily="18" charset="0"/>
              </a:rPr>
              <a:t> запатентовал фотовспышку или, говоря научным языком, искусственный источник света, предназначенный для съёмки объекта в условиях недостаточной освещённости. </a:t>
            </a:r>
          </a:p>
          <a:p>
            <a:pPr indent="457200"/>
            <a:r>
              <a:rPr lang="ru-RU" b="1" dirty="0" smtClean="0">
                <a:solidFill>
                  <a:schemeClr val="accent6">
                    <a:lumMod val="50000"/>
                  </a:schemeClr>
                </a:solidFill>
                <a:latin typeface="Times New Roman" pitchFamily="18" charset="0"/>
                <a:cs typeface="Times New Roman" pitchFamily="18" charset="0"/>
              </a:rPr>
              <a:t>Светочувствительность фотоматериалов тех лет была довольно низкой. </a:t>
            </a:r>
          </a:p>
        </p:txBody>
      </p:sp>
      <p:pic>
        <p:nvPicPr>
          <p:cNvPr id="22530" name="Picture 2" descr="https://funbuzztime.com/wp-content/uploads/2015/09/Johann-Ostermeyer-patents-flashbulb.jpg"/>
          <p:cNvPicPr>
            <a:picLocks noChangeAspect="1" noChangeArrowheads="1"/>
          </p:cNvPicPr>
          <p:nvPr/>
        </p:nvPicPr>
        <p:blipFill>
          <a:blip r:embed="rId3" cstate="print">
            <a:clrChange>
              <a:clrFrom>
                <a:srgbClr val="FFFFFF"/>
              </a:clrFrom>
              <a:clrTo>
                <a:srgbClr val="FFFFFF">
                  <a:alpha val="0"/>
                </a:srgbClr>
              </a:clrTo>
            </a:clrChange>
          </a:blip>
          <a:srcRect r="35096"/>
          <a:stretch>
            <a:fillRect/>
          </a:stretch>
        </p:blipFill>
        <p:spPr bwMode="auto">
          <a:xfrm>
            <a:off x="5148064" y="3861048"/>
            <a:ext cx="2736304" cy="2664296"/>
          </a:xfrm>
          <a:prstGeom prst="rect">
            <a:avLst/>
          </a:prstGeom>
          <a:noFill/>
        </p:spPr>
      </p:pic>
      <p:pic>
        <p:nvPicPr>
          <p:cNvPr id="22534" name="Picture 6" descr="https://fotogora.ru/wp-content/uploads/2015/10/flashheader1.jpg"/>
          <p:cNvPicPr>
            <a:picLocks noChangeAspect="1" noChangeArrowheads="1"/>
          </p:cNvPicPr>
          <p:nvPr/>
        </p:nvPicPr>
        <p:blipFill>
          <a:blip r:embed="rId4" cstate="print"/>
          <a:srcRect/>
          <a:stretch>
            <a:fillRect/>
          </a:stretch>
        </p:blipFill>
        <p:spPr bwMode="auto">
          <a:xfrm>
            <a:off x="395536" y="548680"/>
            <a:ext cx="1825403" cy="2808312"/>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Прямоугольник 8"/>
          <p:cNvSpPr/>
          <p:nvPr/>
        </p:nvSpPr>
        <p:spPr>
          <a:xfrm>
            <a:off x="755576" y="4365104"/>
            <a:ext cx="4572000" cy="1200329"/>
          </a:xfrm>
          <a:prstGeom prst="rect">
            <a:avLst/>
          </a:prstGeom>
        </p:spPr>
        <p:txBody>
          <a:bodyPr>
            <a:spAutoFit/>
          </a:bodyPr>
          <a:lstStyle/>
          <a:p>
            <a:pPr indent="457200"/>
            <a:r>
              <a:rPr lang="ru-RU" b="1" dirty="0" smtClean="0">
                <a:solidFill>
                  <a:schemeClr val="accent6">
                    <a:lumMod val="50000"/>
                  </a:schemeClr>
                </a:solidFill>
                <a:latin typeface="Times New Roman" pitchFamily="18" charset="0"/>
                <a:cs typeface="Times New Roman" pitchFamily="18" charset="0"/>
              </a:rPr>
              <a:t>Людей усаживали в специальные статичные позы, чтобы они не шевелились. Также применялись специальные фиксаторы для головы.</a:t>
            </a:r>
            <a:endParaRPr lang="ru-RU"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660232" y="2348880"/>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23/09/1846</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4" name="Блок-схема: знак завершения 3"/>
          <p:cNvSpPr/>
          <p:nvPr/>
        </p:nvSpPr>
        <p:spPr>
          <a:xfrm>
            <a:off x="2915816" y="332656"/>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r>
              <a:rPr lang="ru-RU" sz="2000" b="1" dirty="0" smtClean="0">
                <a:latin typeface="Times New Roman" pitchFamily="18" charset="0"/>
                <a:cs typeface="Times New Roman" pitchFamily="18" charset="0"/>
              </a:rPr>
              <a:t>Открытие восьмой планеты Солнечной системы – Нептун</a:t>
            </a:r>
            <a:r>
              <a:rPr lang="ru-RU" sz="2400" dirty="0" smtClean="0"/>
              <a:t/>
            </a:r>
            <a:br>
              <a:rPr lang="ru-RU" sz="2400" dirty="0" smtClean="0"/>
            </a:br>
            <a:endParaRPr lang="ru-RU" sz="2400" b="1" dirty="0">
              <a:solidFill>
                <a:schemeClr val="bg1"/>
              </a:solidFill>
              <a:latin typeface="Times New Roman" pitchFamily="18" charset="0"/>
              <a:cs typeface="Times New Roman" pitchFamily="18" charset="0"/>
            </a:endParaRPr>
          </a:p>
        </p:txBody>
      </p:sp>
      <p:sp>
        <p:nvSpPr>
          <p:cNvPr id="5" name="Прямоугольник 4"/>
          <p:cNvSpPr/>
          <p:nvPr/>
        </p:nvSpPr>
        <p:spPr>
          <a:xfrm>
            <a:off x="1979712" y="1124744"/>
            <a:ext cx="6336704" cy="954107"/>
          </a:xfrm>
          <a:prstGeom prst="rect">
            <a:avLst/>
          </a:prstGeom>
        </p:spPr>
        <p:txBody>
          <a:bodyPr wrap="square">
            <a:spAutoFit/>
          </a:bodyPr>
          <a:lstStyle/>
          <a:p>
            <a:pPr indent="457200"/>
            <a:r>
              <a:rPr lang="ru-RU" sz="1400" dirty="0" smtClean="0">
                <a:solidFill>
                  <a:schemeClr val="accent6">
                    <a:lumMod val="50000"/>
                  </a:schemeClr>
                </a:solidFill>
                <a:latin typeface="Times New Roman" pitchFamily="18" charset="0"/>
                <a:cs typeface="Times New Roman" pitchFamily="18" charset="0"/>
              </a:rPr>
              <a:t>23 сентября 1846 года в Берлинской обсерватории была открыта восьмая планета Солнечной системы – Нептун. Совершили открытие немецкие астрономы Иоганн Галле и Генрих Луи </a:t>
            </a:r>
            <a:r>
              <a:rPr lang="ru-RU" sz="1400" dirty="0" err="1" smtClean="0">
                <a:solidFill>
                  <a:schemeClr val="accent6">
                    <a:lumMod val="50000"/>
                  </a:schemeClr>
                </a:solidFill>
                <a:latin typeface="Times New Roman" pitchFamily="18" charset="0"/>
                <a:cs typeface="Times New Roman" pitchFamily="18" charset="0"/>
              </a:rPr>
              <a:t>д’Арре</a:t>
            </a:r>
            <a:r>
              <a:rPr lang="ru-RU" sz="1400" dirty="0" smtClean="0">
                <a:solidFill>
                  <a:schemeClr val="accent6">
                    <a:lumMod val="50000"/>
                  </a:schemeClr>
                </a:solidFill>
                <a:latin typeface="Times New Roman" pitchFamily="18" charset="0"/>
                <a:cs typeface="Times New Roman" pitchFamily="18" charset="0"/>
              </a:rPr>
              <a:t> на основе расчетов французского математика </a:t>
            </a:r>
            <a:r>
              <a:rPr lang="ru-RU" sz="1400" dirty="0" err="1" smtClean="0">
                <a:solidFill>
                  <a:schemeClr val="accent6">
                    <a:lumMod val="50000"/>
                  </a:schemeClr>
                </a:solidFill>
                <a:latin typeface="Times New Roman" pitchFamily="18" charset="0"/>
                <a:cs typeface="Times New Roman" pitchFamily="18" charset="0"/>
              </a:rPr>
              <a:t>Урбена</a:t>
            </a:r>
            <a:r>
              <a:rPr lang="ru-RU" sz="1400" dirty="0" smtClean="0">
                <a:solidFill>
                  <a:schemeClr val="accent6">
                    <a:lumMod val="50000"/>
                  </a:schemeClr>
                </a:solidFill>
                <a:latin typeface="Times New Roman" pitchFamily="18" charset="0"/>
                <a:cs typeface="Times New Roman" pitchFamily="18" charset="0"/>
              </a:rPr>
              <a:t> </a:t>
            </a:r>
            <a:r>
              <a:rPr lang="ru-RU" sz="1400" dirty="0" err="1" smtClean="0">
                <a:solidFill>
                  <a:schemeClr val="accent6">
                    <a:lumMod val="50000"/>
                  </a:schemeClr>
                </a:solidFill>
                <a:latin typeface="Times New Roman" pitchFamily="18" charset="0"/>
                <a:cs typeface="Times New Roman" pitchFamily="18" charset="0"/>
              </a:rPr>
              <a:t>Леверье</a:t>
            </a:r>
            <a:r>
              <a:rPr lang="ru-RU" sz="1400" dirty="0" smtClean="0">
                <a:solidFill>
                  <a:schemeClr val="accent6">
                    <a:lumMod val="50000"/>
                  </a:schemeClr>
                </a:solidFill>
                <a:latin typeface="Times New Roman" pitchFamily="18" charset="0"/>
                <a:cs typeface="Times New Roman" pitchFamily="18" charset="0"/>
              </a:rPr>
              <a:t>.</a:t>
            </a:r>
            <a:endParaRPr lang="ru-RU" sz="1400" dirty="0">
              <a:solidFill>
                <a:schemeClr val="accent6">
                  <a:lumMod val="50000"/>
                </a:schemeClr>
              </a:solidFill>
              <a:latin typeface="Times New Roman" pitchFamily="18" charset="0"/>
              <a:cs typeface="Times New Roman" pitchFamily="18" charset="0"/>
            </a:endParaRPr>
          </a:p>
        </p:txBody>
      </p:sp>
      <p:sp>
        <p:nvSpPr>
          <p:cNvPr id="6" name="Прямоугольник 5"/>
          <p:cNvSpPr/>
          <p:nvPr/>
        </p:nvSpPr>
        <p:spPr>
          <a:xfrm>
            <a:off x="1979712" y="1988840"/>
            <a:ext cx="4788024" cy="2462213"/>
          </a:xfrm>
          <a:prstGeom prst="rect">
            <a:avLst/>
          </a:prstGeom>
        </p:spPr>
        <p:txBody>
          <a:bodyPr wrap="square">
            <a:spAutoFit/>
          </a:bodyPr>
          <a:lstStyle/>
          <a:p>
            <a:pPr indent="457200"/>
            <a:r>
              <a:rPr lang="ru-RU" sz="1400" dirty="0" smtClean="0">
                <a:solidFill>
                  <a:schemeClr val="accent6">
                    <a:lumMod val="50000"/>
                  </a:schemeClr>
                </a:solidFill>
                <a:latin typeface="Times New Roman" pitchFamily="18" charset="0"/>
                <a:cs typeface="Times New Roman" pitchFamily="18" charset="0"/>
              </a:rPr>
              <a:t>Астрономы проводили наблюдения в ночь с 23 на 24 сентября, сравнивая карту звездного неба с тем, что видели сами. Сразу после полуночи они обнаружили объект, не обозначенный на карте. Чтобы убедиться в том, что это и в самом деле планета, на следующую ночь они продолжили наблюдения, используя более мощный телескоп. Когда астрономам наконец удалось разглядеть диск планеты, последние сомнения исчезли. Несмотря на то, что фактически планета была обнаружена 24-го числа, официальной датой открытия Нептуна принято считать 23 сентября.</a:t>
            </a:r>
            <a:endParaRPr lang="ru-RU" sz="1400" dirty="0">
              <a:solidFill>
                <a:schemeClr val="accent6">
                  <a:lumMod val="50000"/>
                </a:schemeClr>
              </a:solidFill>
              <a:latin typeface="Times New Roman" pitchFamily="18" charset="0"/>
              <a:cs typeface="Times New Roman" pitchFamily="18" charset="0"/>
            </a:endParaRPr>
          </a:p>
        </p:txBody>
      </p:sp>
      <p:sp>
        <p:nvSpPr>
          <p:cNvPr id="7" name="Прямоугольник 6"/>
          <p:cNvSpPr/>
          <p:nvPr/>
        </p:nvSpPr>
        <p:spPr>
          <a:xfrm>
            <a:off x="971600" y="4365104"/>
            <a:ext cx="5688632" cy="1815882"/>
          </a:xfrm>
          <a:prstGeom prst="rect">
            <a:avLst/>
          </a:prstGeom>
        </p:spPr>
        <p:txBody>
          <a:bodyPr wrap="square">
            <a:spAutoFit/>
          </a:bodyPr>
          <a:lstStyle/>
          <a:p>
            <a:pPr indent="457200"/>
            <a:r>
              <a:rPr lang="ru-RU" sz="1400" dirty="0" smtClean="0">
                <a:solidFill>
                  <a:schemeClr val="accent6">
                    <a:lumMod val="50000"/>
                  </a:schemeClr>
                </a:solidFill>
                <a:latin typeface="Times New Roman" pitchFamily="18" charset="0"/>
                <a:cs typeface="Times New Roman" pitchFamily="18" charset="0"/>
              </a:rPr>
              <a:t>Интересно, что право предложить название для открытой планеты получил не ее первооткрыватель, как это принято у астрономов, а автор расчетов – </a:t>
            </a:r>
            <a:r>
              <a:rPr lang="ru-RU" sz="1400" dirty="0" err="1" smtClean="0">
                <a:solidFill>
                  <a:schemeClr val="accent6">
                    <a:lumMod val="50000"/>
                  </a:schemeClr>
                </a:solidFill>
                <a:latin typeface="Times New Roman" pitchFamily="18" charset="0"/>
                <a:cs typeface="Times New Roman" pitchFamily="18" charset="0"/>
              </a:rPr>
              <a:t>Леверье</a:t>
            </a:r>
            <a:r>
              <a:rPr lang="ru-RU" sz="1400" dirty="0" smtClean="0">
                <a:solidFill>
                  <a:schemeClr val="accent6">
                    <a:lumMod val="50000"/>
                  </a:schemeClr>
                </a:solidFill>
                <a:latin typeface="Times New Roman" pitchFamily="18" charset="0"/>
                <a:cs typeface="Times New Roman" pitchFamily="18" charset="0"/>
              </a:rPr>
              <a:t>. Открытие Нептуна было расценено как его исключительная заслуга.</a:t>
            </a:r>
          </a:p>
          <a:p>
            <a:pPr indent="457200"/>
            <a:r>
              <a:rPr lang="ru-RU" sz="1400" dirty="0" smtClean="0">
                <a:solidFill>
                  <a:schemeClr val="accent6">
                    <a:lumMod val="50000"/>
                  </a:schemeClr>
                </a:solidFill>
                <a:latin typeface="Times New Roman" pitchFamily="18" charset="0"/>
                <a:cs typeface="Times New Roman" pitchFamily="18" charset="0"/>
              </a:rPr>
              <a:t>Это открытие считается триумфом астрономии, ведь планета была обнаружена благодаря предварительным вычислениям. «Планета, открытая на кончике пера», как сказал о ней физик и астроном Франсуа </a:t>
            </a:r>
            <a:r>
              <a:rPr lang="ru-RU" sz="1400" dirty="0" err="1" smtClean="0">
                <a:solidFill>
                  <a:schemeClr val="accent6">
                    <a:lumMod val="50000"/>
                  </a:schemeClr>
                </a:solidFill>
                <a:latin typeface="Times New Roman" pitchFamily="18" charset="0"/>
                <a:cs typeface="Times New Roman" pitchFamily="18" charset="0"/>
              </a:rPr>
              <a:t>Араго</a:t>
            </a:r>
            <a:r>
              <a:rPr lang="ru-RU" sz="1400" dirty="0" smtClean="0">
                <a:solidFill>
                  <a:schemeClr val="accent6">
                    <a:lumMod val="50000"/>
                  </a:schemeClr>
                </a:solidFill>
                <a:latin typeface="Times New Roman" pitchFamily="18" charset="0"/>
                <a:cs typeface="Times New Roman" pitchFamily="18" charset="0"/>
              </a:rPr>
              <a:t>.</a:t>
            </a:r>
            <a:endParaRPr lang="ru-RU" sz="1400" dirty="0">
              <a:solidFill>
                <a:schemeClr val="accent6">
                  <a:lumMod val="50000"/>
                </a:schemeClr>
              </a:solidFill>
              <a:latin typeface="Times New Roman" pitchFamily="18" charset="0"/>
              <a:cs typeface="Times New Roman" pitchFamily="18" charset="0"/>
            </a:endParaRPr>
          </a:p>
        </p:txBody>
      </p:sp>
      <p:pic>
        <p:nvPicPr>
          <p:cNvPr id="21508" name="Picture 4" descr="https://fsd.videouroki.net/products/conspekty/astr11/15-dvizhenie-nebesnyh-tel-pod-dejstviem-sil-tyagoteniya.files/image007.jpg"/>
          <p:cNvPicPr>
            <a:picLocks noChangeAspect="1" noChangeArrowheads="1"/>
          </p:cNvPicPr>
          <p:nvPr/>
        </p:nvPicPr>
        <p:blipFill>
          <a:blip r:embed="rId3" cstate="print"/>
          <a:srcRect l="7280" t="8064" r="49034" b="5249"/>
          <a:stretch>
            <a:fillRect/>
          </a:stretch>
        </p:blipFill>
        <p:spPr bwMode="auto">
          <a:xfrm>
            <a:off x="323528" y="260648"/>
            <a:ext cx="1512168" cy="1806200"/>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1510" name="Picture 6" descr="https://myslide.ru/documents_7/ededbc3ad0b316f3db44872dbd20d0aa/img60.jpg"/>
          <p:cNvPicPr>
            <a:picLocks noChangeAspect="1" noChangeArrowheads="1"/>
          </p:cNvPicPr>
          <p:nvPr/>
        </p:nvPicPr>
        <p:blipFill>
          <a:blip r:embed="rId4" cstate="print"/>
          <a:srcRect l="4246" r="56065" b="7601"/>
          <a:stretch>
            <a:fillRect/>
          </a:stretch>
        </p:blipFill>
        <p:spPr bwMode="auto">
          <a:xfrm>
            <a:off x="251520" y="2276872"/>
            <a:ext cx="1440160" cy="1885924"/>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1512" name="AutoShape 8" descr="https://i.ytimg.com/vi/sdE5myvGgcM/maxresdefa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4" name="AutoShape 10" descr="https://i.ytimg.com/vi/sdE5myvGgcM/maxresdefa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6" name="AutoShape 12" descr="https://i.ytimg.com/vi/sdE5myvGgcM/maxresdefa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8" name="AutoShape 14" descr="https://i.ytimg.com/vi/sdE5myvGgcM/maxresdefa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20" name="AutoShape 16" descr="https://i.ytimg.com/vi/sdE5myvGgcM/maxresdefa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22" name="Picture 18" descr="https://fsd.multiurok.ru/html/2020/02/19/s_5e4cfcd709dae/img13.jpg"/>
          <p:cNvPicPr>
            <a:picLocks noChangeAspect="1" noChangeArrowheads="1"/>
          </p:cNvPicPr>
          <p:nvPr/>
        </p:nvPicPr>
        <p:blipFill>
          <a:blip r:embed="rId5" cstate="print"/>
          <a:srcRect l="30712" t="18900" r="33851" b="1301"/>
          <a:stretch>
            <a:fillRect/>
          </a:stretch>
        </p:blipFill>
        <p:spPr bwMode="auto">
          <a:xfrm>
            <a:off x="6948264" y="4509120"/>
            <a:ext cx="1364362" cy="1728192"/>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26/09/1887</a:t>
            </a:r>
            <a:endParaRPr lang="ru-RU" sz="3200" dirty="0">
              <a:latin typeface="Times New Roman" pitchFamily="18" charset="0"/>
              <a:cs typeface="Times New Roman" pitchFamily="18" charset="0"/>
            </a:endParaRPr>
          </a:p>
        </p:txBody>
      </p:sp>
      <p:sp>
        <p:nvSpPr>
          <p:cNvPr id="4" name="Блок-схема: знак завершения 3"/>
          <p:cNvSpPr/>
          <p:nvPr/>
        </p:nvSpPr>
        <p:spPr>
          <a:xfrm>
            <a:off x="3419872" y="404664"/>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itchFamily="18" charset="0"/>
                <a:cs typeface="Times New Roman" pitchFamily="18" charset="0"/>
              </a:rPr>
              <a:t>Патент на первый фонограф</a:t>
            </a:r>
            <a:endParaRPr lang="ru-RU" sz="2400" b="1" dirty="0">
              <a:solidFill>
                <a:schemeClr val="bg1"/>
              </a:solidFill>
              <a:latin typeface="Times New Roman" pitchFamily="18" charset="0"/>
              <a:cs typeface="Times New Roman" pitchFamily="18" charset="0"/>
            </a:endParaRPr>
          </a:p>
        </p:txBody>
      </p:sp>
      <p:sp>
        <p:nvSpPr>
          <p:cNvPr id="20484" name="AutoShape 4"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8" name="AutoShape 8"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7650" name="Picture 2" descr="https://avatars.mds.yandex.net/get-zen_doc/1209300/pub_5c5aed722c438f00adf6965a_5c5b6ba80d9de900adbb4af2/scale_1200"/>
          <p:cNvPicPr>
            <a:picLocks noChangeAspect="1" noChangeArrowheads="1"/>
          </p:cNvPicPr>
          <p:nvPr/>
        </p:nvPicPr>
        <p:blipFill>
          <a:blip r:embed="rId3" cstate="print"/>
          <a:srcRect/>
          <a:stretch>
            <a:fillRect/>
          </a:stretch>
        </p:blipFill>
        <p:spPr bwMode="auto">
          <a:xfrm>
            <a:off x="179512" y="620687"/>
            <a:ext cx="1872208" cy="2395149"/>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7652" name="Picture 4" descr="https://avatars.mds.yandex.net/get-zen_doc/2414075/pub_5eafa1914a193a797dd2d234_5eafa1b39f27d24aaa490adb/scale_1200"/>
          <p:cNvPicPr>
            <a:picLocks noChangeAspect="1" noChangeArrowheads="1"/>
          </p:cNvPicPr>
          <p:nvPr/>
        </p:nvPicPr>
        <p:blipFill>
          <a:blip r:embed="rId4" cstate="print"/>
          <a:srcRect/>
          <a:stretch>
            <a:fillRect/>
          </a:stretch>
        </p:blipFill>
        <p:spPr bwMode="auto">
          <a:xfrm>
            <a:off x="611560" y="3429000"/>
            <a:ext cx="2608664" cy="2599969"/>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Прямоугольник 9"/>
          <p:cNvSpPr/>
          <p:nvPr/>
        </p:nvSpPr>
        <p:spPr>
          <a:xfrm>
            <a:off x="2411760" y="1124744"/>
            <a:ext cx="5184576" cy="1538883"/>
          </a:xfrm>
          <a:prstGeom prst="rect">
            <a:avLst/>
          </a:prstGeom>
        </p:spPr>
        <p:txBody>
          <a:bodyPr wrap="square">
            <a:spAutoFit/>
          </a:bodyPr>
          <a:lstStyle/>
          <a:p>
            <a:pPr indent="457200"/>
            <a:r>
              <a:rPr lang="ru-RU" b="1" dirty="0" err="1" smtClean="0">
                <a:solidFill>
                  <a:schemeClr val="accent6">
                    <a:lumMod val="50000"/>
                  </a:schemeClr>
                </a:solidFill>
                <a:latin typeface="Times New Roman" pitchFamily="18" charset="0"/>
                <a:cs typeface="Times New Roman" pitchFamily="18" charset="0"/>
              </a:rPr>
              <a:t>Фоно́граф</a:t>
            </a:r>
            <a:r>
              <a:rPr lang="ru-RU" dirty="0" smtClean="0">
                <a:solidFill>
                  <a:schemeClr val="accent6">
                    <a:lumMod val="50000"/>
                  </a:schemeClr>
                </a:solidFill>
                <a:latin typeface="Times New Roman" pitchFamily="18" charset="0"/>
                <a:cs typeface="Times New Roman" pitchFamily="18" charset="0"/>
              </a:rPr>
              <a:t>  — первый прибор для записи и воспроизведения звука. Изобретён </a:t>
            </a:r>
            <a:r>
              <a:rPr lang="ru-RU" sz="2000" b="1" dirty="0" err="1" smtClean="0">
                <a:solidFill>
                  <a:schemeClr val="accent6">
                    <a:lumMod val="50000"/>
                  </a:schemeClr>
                </a:solidFill>
                <a:latin typeface="Times New Roman" pitchFamily="18" charset="0"/>
                <a:cs typeface="Times New Roman" pitchFamily="18" charset="0"/>
              </a:rPr>
              <a:t>Томасои</a:t>
            </a:r>
            <a:r>
              <a:rPr lang="ru-RU" sz="2000" b="1" dirty="0" smtClean="0">
                <a:solidFill>
                  <a:schemeClr val="accent6">
                    <a:lumMod val="50000"/>
                  </a:schemeClr>
                </a:solidFill>
                <a:latin typeface="Times New Roman" pitchFamily="18" charset="0"/>
                <a:cs typeface="Times New Roman" pitchFamily="18" charset="0"/>
              </a:rPr>
              <a:t> Эдисоном. </a:t>
            </a:r>
            <a:r>
              <a:rPr lang="ru-RU" dirty="0" smtClean="0">
                <a:solidFill>
                  <a:schemeClr val="accent6">
                    <a:lumMod val="50000"/>
                  </a:schemeClr>
                </a:solidFill>
                <a:latin typeface="Times New Roman" pitchFamily="18" charset="0"/>
                <a:cs typeface="Times New Roman" pitchFamily="18" charset="0"/>
              </a:rPr>
              <a:t>Звук записывается на носителе в форме дорожки, глубина которой пропорциональна громкости звука. </a:t>
            </a:r>
          </a:p>
        </p:txBody>
      </p:sp>
      <p:sp>
        <p:nvSpPr>
          <p:cNvPr id="11" name="Прямоугольник 10"/>
          <p:cNvSpPr/>
          <p:nvPr/>
        </p:nvSpPr>
        <p:spPr>
          <a:xfrm>
            <a:off x="3347864" y="4437112"/>
            <a:ext cx="4896544" cy="1754326"/>
          </a:xfrm>
          <a:prstGeom prst="rect">
            <a:avLst/>
          </a:prstGeom>
        </p:spPr>
        <p:txBody>
          <a:bodyPr wrap="square">
            <a:spAutoFit/>
          </a:bodyPr>
          <a:lstStyle/>
          <a:p>
            <a:r>
              <a:rPr lang="ru-RU" dirty="0" smtClean="0">
                <a:solidFill>
                  <a:schemeClr val="accent6">
                    <a:lumMod val="50000"/>
                  </a:schemeClr>
                </a:solidFill>
                <a:latin typeface="Times New Roman" pitchFamily="18" charset="0"/>
                <a:cs typeface="Times New Roman" pitchFamily="18" charset="0"/>
              </a:rPr>
              <a:t>При воспроизведении игла, двигающаяся по канавке, передаёт колебания на упругую мембрану, которая излучает звук. Изобретение стало поразительным событием того времени; дальнейшим развитием фонографа стали граммофон и патефон.</a:t>
            </a:r>
            <a:endParaRPr lang="ru-RU" dirty="0"/>
          </a:p>
        </p:txBody>
      </p:sp>
      <p:sp>
        <p:nvSpPr>
          <p:cNvPr id="12" name="Прямоугольник 11"/>
          <p:cNvSpPr/>
          <p:nvPr/>
        </p:nvSpPr>
        <p:spPr>
          <a:xfrm>
            <a:off x="3275856" y="2708920"/>
            <a:ext cx="3744416" cy="1200329"/>
          </a:xfrm>
          <a:prstGeom prst="rect">
            <a:avLst/>
          </a:prstGeom>
        </p:spPr>
        <p:txBody>
          <a:bodyPr wrap="square">
            <a:spAutoFit/>
          </a:bodyPr>
          <a:lstStyle/>
          <a:p>
            <a:pPr indent="457200"/>
            <a:r>
              <a:rPr lang="ru-RU" dirty="0" smtClean="0">
                <a:solidFill>
                  <a:schemeClr val="accent6">
                    <a:lumMod val="50000"/>
                  </a:schemeClr>
                </a:solidFill>
                <a:latin typeface="Times New Roman" pitchFamily="18" charset="0"/>
                <a:cs typeface="Times New Roman" pitchFamily="18" charset="0"/>
              </a:rPr>
              <a:t>Звуковая дорожка фонографа размещается по цилиндрической спирали на сменном вращающемся барабане (цилиндре). </a:t>
            </a:r>
            <a:endParaRPr lang="ru-RU"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t>30/09/1841</a:t>
            </a:r>
            <a:r>
              <a:rPr lang="ru-RU" sz="3200" dirty="0" smtClean="0"/>
              <a:t> </a:t>
            </a:r>
            <a:endParaRPr lang="ru-RU" sz="3200" dirty="0"/>
          </a:p>
        </p:txBody>
      </p:sp>
      <p:sp>
        <p:nvSpPr>
          <p:cNvPr id="4" name="Блок-схема: знак завершения 3"/>
          <p:cNvSpPr/>
          <p:nvPr/>
        </p:nvSpPr>
        <p:spPr>
          <a:xfrm>
            <a:off x="2987824" y="260648"/>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itchFamily="18" charset="0"/>
                <a:cs typeface="Times New Roman" pitchFamily="18" charset="0"/>
              </a:rPr>
              <a:t>Патент на </a:t>
            </a:r>
            <a:r>
              <a:rPr lang="ru-RU" sz="2400" b="1" dirty="0" err="1" smtClean="0">
                <a:latin typeface="Times New Roman" pitchFamily="18" charset="0"/>
                <a:cs typeface="Times New Roman" pitchFamily="18" charset="0"/>
              </a:rPr>
              <a:t>степлер</a:t>
            </a:r>
            <a:endParaRPr lang="ru-RU" sz="2400" b="1" dirty="0">
              <a:solidFill>
                <a:schemeClr val="bg1"/>
              </a:solidFill>
              <a:latin typeface="Times New Roman" pitchFamily="18" charset="0"/>
              <a:cs typeface="Times New Roman" pitchFamily="18" charset="0"/>
            </a:endParaRPr>
          </a:p>
        </p:txBody>
      </p:sp>
      <p:pic>
        <p:nvPicPr>
          <p:cNvPr id="2050" name="Picture 2" descr="https://www.wikitree.com/photo.php/thumb/f/f3/Slocum-56.jpg/300px-Slocum-56.jpg"/>
          <p:cNvPicPr>
            <a:picLocks noChangeAspect="1" noChangeArrowheads="1"/>
          </p:cNvPicPr>
          <p:nvPr/>
        </p:nvPicPr>
        <p:blipFill>
          <a:blip r:embed="rId3" cstate="print"/>
          <a:srcRect/>
          <a:stretch>
            <a:fillRect/>
          </a:stretch>
        </p:blipFill>
        <p:spPr bwMode="auto">
          <a:xfrm>
            <a:off x="179512" y="188640"/>
            <a:ext cx="2195736" cy="2803224"/>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Прямоугольник 5"/>
          <p:cNvSpPr/>
          <p:nvPr/>
        </p:nvSpPr>
        <p:spPr>
          <a:xfrm>
            <a:off x="2627784" y="1268760"/>
            <a:ext cx="5976664" cy="738664"/>
          </a:xfrm>
          <a:prstGeom prst="rect">
            <a:avLst/>
          </a:prstGeom>
        </p:spPr>
        <p:txBody>
          <a:bodyPr wrap="square">
            <a:spAutoFit/>
          </a:bodyPr>
          <a:lstStyle/>
          <a:p>
            <a:r>
              <a:rPr lang="ru-RU" sz="2400" b="1" dirty="0" err="1" smtClean="0">
                <a:solidFill>
                  <a:schemeClr val="accent6">
                    <a:lumMod val="50000"/>
                  </a:schemeClr>
                </a:solidFill>
                <a:latin typeface="Times New Roman" pitchFamily="18" charset="0"/>
                <a:cs typeface="Times New Roman" pitchFamily="18" charset="0"/>
              </a:rPr>
              <a:t>Сэмюэл</a:t>
            </a:r>
            <a:r>
              <a:rPr lang="ru-RU" sz="2400" b="1" dirty="0" smtClean="0">
                <a:solidFill>
                  <a:schemeClr val="accent6">
                    <a:lumMod val="50000"/>
                  </a:schemeClr>
                </a:solidFill>
                <a:latin typeface="Times New Roman" pitchFamily="18" charset="0"/>
                <a:cs typeface="Times New Roman" pitchFamily="18" charset="0"/>
              </a:rPr>
              <a:t> </a:t>
            </a:r>
            <a:r>
              <a:rPr lang="ru-RU" sz="2400" b="1" dirty="0" err="1" smtClean="0">
                <a:solidFill>
                  <a:schemeClr val="accent6">
                    <a:lumMod val="50000"/>
                  </a:schemeClr>
                </a:solidFill>
                <a:latin typeface="Times New Roman" pitchFamily="18" charset="0"/>
                <a:cs typeface="Times New Roman" pitchFamily="18" charset="0"/>
              </a:rPr>
              <a:t>Слокум</a:t>
            </a:r>
            <a:r>
              <a:rPr lang="ru-RU" dirty="0" smtClean="0">
                <a:solidFill>
                  <a:schemeClr val="accent6">
                    <a:lumMod val="50000"/>
                  </a:schemeClr>
                </a:solidFill>
                <a:latin typeface="Times New Roman" pitchFamily="18" charset="0"/>
                <a:cs typeface="Times New Roman" pitchFamily="18" charset="0"/>
              </a:rPr>
              <a:t> ( 4 марта 1792 — 26 января 1861) — американский изобретатель</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7" name="Прямоугольник 6"/>
          <p:cNvSpPr/>
          <p:nvPr/>
        </p:nvSpPr>
        <p:spPr>
          <a:xfrm>
            <a:off x="1619672" y="3140968"/>
            <a:ext cx="5256584" cy="1754326"/>
          </a:xfrm>
          <a:prstGeom prst="rect">
            <a:avLst/>
          </a:prstGeom>
        </p:spPr>
        <p:txBody>
          <a:bodyPr wrap="square">
            <a:spAutoFit/>
          </a:bodyPr>
          <a:lstStyle/>
          <a:p>
            <a:pPr indent="457200"/>
            <a:r>
              <a:rPr lang="ru-RU" dirty="0" smtClean="0">
                <a:solidFill>
                  <a:schemeClr val="accent6">
                    <a:lumMod val="50000"/>
                  </a:schemeClr>
                </a:solidFill>
                <a:latin typeface="Times New Roman" pitchFamily="18" charset="0"/>
                <a:cs typeface="Times New Roman" pitchFamily="18" charset="0"/>
              </a:rPr>
              <a:t>Через некоторое время он вернулся в Соединенные Штаты, в </a:t>
            </a:r>
            <a:r>
              <a:rPr lang="ru-RU" dirty="0" err="1" smtClean="0">
                <a:solidFill>
                  <a:schemeClr val="accent6">
                    <a:lumMod val="50000"/>
                  </a:schemeClr>
                </a:solidFill>
                <a:latin typeface="Times New Roman" pitchFamily="18" charset="0"/>
                <a:cs typeface="Times New Roman" pitchFamily="18" charset="0"/>
              </a:rPr>
              <a:t>Покипси</a:t>
            </a:r>
            <a:r>
              <a:rPr lang="ru-RU" dirty="0" smtClean="0">
                <a:solidFill>
                  <a:schemeClr val="accent6">
                    <a:lumMod val="50000"/>
                  </a:schemeClr>
                </a:solidFill>
                <a:latin typeface="Times New Roman" pitchFamily="18" charset="0"/>
                <a:cs typeface="Times New Roman" pitchFamily="18" charset="0"/>
              </a:rPr>
              <a:t>, штат Нью-Йорк, и основал компанию по производству булавок </a:t>
            </a:r>
            <a:r>
              <a:rPr lang="ru-RU" dirty="0" err="1" smtClean="0">
                <a:solidFill>
                  <a:schemeClr val="accent6">
                    <a:lumMod val="50000"/>
                  </a:schemeClr>
                </a:solidFill>
                <a:latin typeface="Times New Roman" pitchFamily="18" charset="0"/>
                <a:cs typeface="Times New Roman" pitchFamily="18" charset="0"/>
              </a:rPr>
              <a:t>Slocum</a:t>
            </a:r>
            <a:r>
              <a:rPr lang="ru-RU" dirty="0" smtClean="0">
                <a:solidFill>
                  <a:schemeClr val="accent6">
                    <a:lumMod val="50000"/>
                  </a:schemeClr>
                </a:solidFill>
                <a:latin typeface="Times New Roman" pitchFamily="18" charset="0"/>
                <a:cs typeface="Times New Roman" pitchFamily="18" charset="0"/>
              </a:rPr>
              <a:t> </a:t>
            </a:r>
            <a:r>
              <a:rPr lang="ru-RU" dirty="0" err="1" smtClean="0">
                <a:solidFill>
                  <a:schemeClr val="accent6">
                    <a:lumMod val="50000"/>
                  </a:schemeClr>
                </a:solidFill>
                <a:latin typeface="Times New Roman" pitchFamily="18" charset="0"/>
                <a:cs typeface="Times New Roman" pitchFamily="18" charset="0"/>
              </a:rPr>
              <a:t>and</a:t>
            </a:r>
            <a:r>
              <a:rPr lang="ru-RU" dirty="0" smtClean="0">
                <a:solidFill>
                  <a:schemeClr val="accent6">
                    <a:lumMod val="50000"/>
                  </a:schemeClr>
                </a:solidFill>
                <a:latin typeface="Times New Roman" pitchFamily="18" charset="0"/>
                <a:cs typeface="Times New Roman" pitchFamily="18" charset="0"/>
              </a:rPr>
              <a:t> </a:t>
            </a:r>
            <a:r>
              <a:rPr lang="ru-RU" dirty="0" err="1" smtClean="0">
                <a:solidFill>
                  <a:schemeClr val="accent6">
                    <a:lumMod val="50000"/>
                  </a:schemeClr>
                </a:solidFill>
                <a:latin typeface="Times New Roman" pitchFamily="18" charset="0"/>
                <a:cs typeface="Times New Roman" pitchFamily="18" charset="0"/>
              </a:rPr>
              <a:t>Jillion</a:t>
            </a:r>
            <a:r>
              <a:rPr lang="ru-RU" dirty="0" smtClean="0">
                <a:solidFill>
                  <a:schemeClr val="accent6">
                    <a:lumMod val="50000"/>
                  </a:schemeClr>
                </a:solidFill>
                <a:latin typeface="Times New Roman" pitchFamily="18" charset="0"/>
                <a:cs typeface="Times New Roman" pitchFamily="18" charset="0"/>
              </a:rPr>
              <a:t>, которая изобрела «Машину для </a:t>
            </a:r>
            <a:r>
              <a:rPr lang="ru-RU" dirty="0" err="1" smtClean="0">
                <a:solidFill>
                  <a:schemeClr val="accent6">
                    <a:lumMod val="50000"/>
                  </a:schemeClr>
                </a:solidFill>
                <a:latin typeface="Times New Roman" pitchFamily="18" charset="0"/>
                <a:cs typeface="Times New Roman" pitchFamily="18" charset="0"/>
              </a:rPr>
              <a:t>втыкания</a:t>
            </a:r>
            <a:r>
              <a:rPr lang="ru-RU" dirty="0" smtClean="0">
                <a:solidFill>
                  <a:schemeClr val="accent6">
                    <a:lumMod val="50000"/>
                  </a:schemeClr>
                </a:solidFill>
                <a:latin typeface="Times New Roman" pitchFamily="18" charset="0"/>
                <a:cs typeface="Times New Roman" pitchFamily="18" charset="0"/>
              </a:rPr>
              <a:t> булавок в бумагу», которая часто считается первым </a:t>
            </a:r>
            <a:r>
              <a:rPr lang="ru-RU" dirty="0" err="1" smtClean="0">
                <a:solidFill>
                  <a:schemeClr val="accent6">
                    <a:lumMod val="50000"/>
                  </a:schemeClr>
                </a:solidFill>
                <a:latin typeface="Times New Roman" pitchFamily="18" charset="0"/>
                <a:cs typeface="Times New Roman" pitchFamily="18" charset="0"/>
              </a:rPr>
              <a:t>степлером</a:t>
            </a:r>
            <a:r>
              <a:rPr lang="ru-RU" dirty="0" smtClean="0">
                <a:solidFill>
                  <a:schemeClr val="accent6">
                    <a:lumMod val="50000"/>
                  </a:schemeClr>
                </a:solidFill>
                <a:latin typeface="Times New Roman" pitchFamily="18" charset="0"/>
                <a:cs typeface="Times New Roman" pitchFamily="18" charset="0"/>
                <a:hlinkClick r:id="rId4"/>
              </a:rPr>
              <a:t>.</a:t>
            </a:r>
            <a:r>
              <a:rPr lang="ru-RU" dirty="0" smtClean="0">
                <a:solidFill>
                  <a:schemeClr val="accent6">
                    <a:lumMod val="50000"/>
                  </a:schemeClr>
                </a:solidFill>
                <a:latin typeface="Times New Roman" pitchFamily="18" charset="0"/>
                <a:cs typeface="Times New Roman" pitchFamily="18" charset="0"/>
              </a:rPr>
              <a:t> </a:t>
            </a:r>
            <a:endParaRPr lang="ru-RU" dirty="0">
              <a:solidFill>
                <a:schemeClr val="accent6">
                  <a:lumMod val="50000"/>
                </a:schemeClr>
              </a:solidFill>
              <a:latin typeface="Times New Roman" pitchFamily="18" charset="0"/>
              <a:cs typeface="Times New Roman" pitchFamily="18" charset="0"/>
            </a:endParaRPr>
          </a:p>
        </p:txBody>
      </p:sp>
      <p:pic>
        <p:nvPicPr>
          <p:cNvPr id="2052" name="Picture 4" descr="https://www.ukazka.ru/img/dop/57/574261/uk2s.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7544" y="3356992"/>
            <a:ext cx="1168524" cy="1402230"/>
          </a:xfrm>
          <a:prstGeom prst="rect">
            <a:avLst/>
          </a:prstGeom>
          <a:noFill/>
        </p:spPr>
      </p:pic>
      <p:pic>
        <p:nvPicPr>
          <p:cNvPr id="2054" name="Picture 6" descr="1841 г. Машина Слокума"/>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36096" y="4869160"/>
            <a:ext cx="2808312" cy="1170130"/>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Прямоугольник 9"/>
          <p:cNvSpPr/>
          <p:nvPr/>
        </p:nvSpPr>
        <p:spPr>
          <a:xfrm>
            <a:off x="2555776" y="1988840"/>
            <a:ext cx="4392488" cy="1200329"/>
          </a:xfrm>
          <a:prstGeom prst="rect">
            <a:avLst/>
          </a:prstGeom>
        </p:spPr>
        <p:txBody>
          <a:bodyPr wrap="square">
            <a:spAutoFit/>
          </a:bodyPr>
          <a:lstStyle/>
          <a:p>
            <a:pPr indent="457200"/>
            <a:r>
              <a:rPr lang="ru-RU" dirty="0" smtClean="0">
                <a:solidFill>
                  <a:schemeClr val="accent6">
                    <a:lumMod val="50000"/>
                  </a:schemeClr>
                </a:solidFill>
                <a:latin typeface="Times New Roman" pitchFamily="18" charset="0"/>
                <a:cs typeface="Times New Roman" pitchFamily="18" charset="0"/>
              </a:rPr>
              <a:t>Находясь в Англии, он изобрел машину для производства штифтов. Эти булавки позже стали плоскими головками (похожими на скобы).</a:t>
            </a:r>
          </a:p>
        </p:txBody>
      </p:sp>
      <p:sp>
        <p:nvSpPr>
          <p:cNvPr id="11" name="Прямоугольник 10"/>
          <p:cNvSpPr/>
          <p:nvPr/>
        </p:nvSpPr>
        <p:spPr>
          <a:xfrm>
            <a:off x="755576" y="4941168"/>
            <a:ext cx="4572000" cy="923330"/>
          </a:xfrm>
          <a:prstGeom prst="rect">
            <a:avLst/>
          </a:prstGeom>
        </p:spPr>
        <p:txBody>
          <a:bodyPr>
            <a:spAutoFit/>
          </a:bodyPr>
          <a:lstStyle/>
          <a:p>
            <a:r>
              <a:rPr lang="ru-RU" dirty="0" smtClean="0">
                <a:solidFill>
                  <a:schemeClr val="accent6">
                    <a:lumMod val="50000"/>
                  </a:schemeClr>
                </a:solidFill>
                <a:latin typeface="Times New Roman" pitchFamily="18" charset="0"/>
                <a:cs typeface="Times New Roman" pitchFamily="18" charset="0"/>
              </a:rPr>
              <a:t>Фактически, этот патент предназначен для устройства, используемого для упаковки штифтов.</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t>30/09/1902 </a:t>
            </a:r>
            <a:endParaRPr lang="ru-RU" sz="3200" dirty="0"/>
          </a:p>
        </p:txBody>
      </p:sp>
      <p:sp>
        <p:nvSpPr>
          <p:cNvPr id="4" name="Блок-схема: знак завершения 3"/>
          <p:cNvSpPr/>
          <p:nvPr/>
        </p:nvSpPr>
        <p:spPr>
          <a:xfrm>
            <a:off x="2843808" y="404664"/>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Патент на искусственный шелк</a:t>
            </a:r>
            <a:endParaRPr lang="ru-RU" sz="2400" b="1" dirty="0">
              <a:solidFill>
                <a:schemeClr val="bg1"/>
              </a:solidFill>
              <a:latin typeface="Times New Roman" pitchFamily="18" charset="0"/>
              <a:cs typeface="Times New Roman" pitchFamily="18" charset="0"/>
            </a:endParaRPr>
          </a:p>
        </p:txBody>
      </p:sp>
      <p:sp>
        <p:nvSpPr>
          <p:cNvPr id="5" name="Прямоугольник 4"/>
          <p:cNvSpPr/>
          <p:nvPr/>
        </p:nvSpPr>
        <p:spPr>
          <a:xfrm>
            <a:off x="2987824" y="1556792"/>
            <a:ext cx="4572000" cy="646331"/>
          </a:xfrm>
          <a:prstGeom prst="rect">
            <a:avLst/>
          </a:prstGeom>
        </p:spPr>
        <p:txBody>
          <a:bodyPr>
            <a:spAutoFit/>
          </a:bodyPr>
          <a:lstStyle/>
          <a:p>
            <a:r>
              <a:rPr lang="ru-RU" dirty="0" smtClean="0">
                <a:solidFill>
                  <a:schemeClr val="accent6">
                    <a:lumMod val="50000"/>
                  </a:schemeClr>
                </a:solidFill>
                <a:latin typeface="Times New Roman" pitchFamily="18" charset="0"/>
                <a:cs typeface="Times New Roman" pitchFamily="18" charset="0"/>
              </a:rPr>
              <a:t>30 сентября 1902 года был запатентован искусственный шёлк (вискоза).</a:t>
            </a:r>
            <a:endParaRPr lang="ru-RU" dirty="0">
              <a:solidFill>
                <a:schemeClr val="accent6">
                  <a:lumMod val="50000"/>
                </a:schemeClr>
              </a:solidFill>
              <a:latin typeface="Times New Roman" pitchFamily="18" charset="0"/>
              <a:cs typeface="Times New Roman" pitchFamily="18" charset="0"/>
            </a:endParaRPr>
          </a:p>
        </p:txBody>
      </p:sp>
      <p:sp>
        <p:nvSpPr>
          <p:cNvPr id="6" name="Прямоугольник 5"/>
          <p:cNvSpPr/>
          <p:nvPr/>
        </p:nvSpPr>
        <p:spPr>
          <a:xfrm>
            <a:off x="899592" y="2852936"/>
            <a:ext cx="6102424" cy="3693319"/>
          </a:xfrm>
          <a:prstGeom prst="rect">
            <a:avLst/>
          </a:prstGeom>
        </p:spPr>
        <p:txBody>
          <a:bodyPr wrap="square">
            <a:spAutoFit/>
          </a:bodyPr>
          <a:lstStyle/>
          <a:p>
            <a:pPr indent="457200"/>
            <a:r>
              <a:rPr lang="ru-RU" dirty="0" smtClean="0">
                <a:solidFill>
                  <a:schemeClr val="accent6">
                    <a:lumMod val="50000"/>
                  </a:schemeClr>
                </a:solidFill>
                <a:latin typeface="Times New Roman" pitchFamily="18" charset="0"/>
                <a:cs typeface="Times New Roman" pitchFamily="18" charset="0"/>
              </a:rPr>
              <a:t>Ткань вискоза появилась в XIX столетии, в переводе с латыни слово </a:t>
            </a:r>
            <a:r>
              <a:rPr lang="ru-RU" dirty="0" err="1" smtClean="0">
                <a:solidFill>
                  <a:schemeClr val="accent6">
                    <a:lumMod val="50000"/>
                  </a:schemeClr>
                </a:solidFill>
                <a:latin typeface="Times New Roman" pitchFamily="18" charset="0"/>
                <a:cs typeface="Times New Roman" pitchFamily="18" charset="0"/>
              </a:rPr>
              <a:t>viscosus</a:t>
            </a:r>
            <a:r>
              <a:rPr lang="ru-RU" dirty="0" smtClean="0">
                <a:solidFill>
                  <a:schemeClr val="accent6">
                    <a:lumMod val="50000"/>
                  </a:schemeClr>
                </a:solidFill>
                <a:latin typeface="Times New Roman" pitchFamily="18" charset="0"/>
                <a:cs typeface="Times New Roman" pitchFamily="18" charset="0"/>
              </a:rPr>
              <a:t> означает клейкий. Действительно, сырье, из которого изготавливают материю, представляет собой густую и вязкую органическую массу. </a:t>
            </a:r>
          </a:p>
          <a:p>
            <a:pPr indent="457200"/>
            <a:r>
              <a:rPr lang="ru-RU" dirty="0" smtClean="0">
                <a:solidFill>
                  <a:schemeClr val="accent6">
                    <a:lumMod val="50000"/>
                  </a:schemeClr>
                </a:solidFill>
                <a:latin typeface="Times New Roman" pitchFamily="18" charset="0"/>
                <a:cs typeface="Times New Roman" pitchFamily="18" charset="0"/>
              </a:rPr>
              <a:t>Материал стал настолько популярным и востребованным, что до сегодняшнего дня пользуется высоким спросом. </a:t>
            </a:r>
          </a:p>
          <a:p>
            <a:pPr indent="457200"/>
            <a:r>
              <a:rPr lang="ru-RU" dirty="0" smtClean="0">
                <a:solidFill>
                  <a:schemeClr val="accent6">
                    <a:lumMod val="50000"/>
                  </a:schemeClr>
                </a:solidFill>
                <a:latin typeface="Times New Roman" pitchFamily="18" charset="0"/>
                <a:cs typeface="Times New Roman" pitchFamily="18" charset="0"/>
              </a:rPr>
              <a:t>Внешний вид и свойства этой ткани зависят от состава и технологии ее производства. Вискоза может выглядеть совершенно по-разному — быть легкой, гладкой, плотной, фактурной, тянущейся, матовой, блестящей.</a:t>
            </a:r>
            <a:r>
              <a:rPr lang="ru-RU" dirty="0" smtClean="0"/>
              <a:t/>
            </a:r>
            <a:br>
              <a:rPr lang="ru-RU" dirty="0" smtClean="0"/>
            </a:br>
            <a:r>
              <a:rPr lang="ru-RU" dirty="0" smtClean="0"/>
              <a:t/>
            </a:r>
            <a:br>
              <a:rPr lang="ru-RU" dirty="0" smtClean="0"/>
            </a:br>
            <a:endParaRPr lang="ru-RU" dirty="0"/>
          </a:p>
        </p:txBody>
      </p:sp>
      <p:pic>
        <p:nvPicPr>
          <p:cNvPr id="2" name="Picture 2" descr="https://tkanix.guru/wp-content/uploads/2019/06/1-assortiment-1.jpg"/>
          <p:cNvPicPr>
            <a:picLocks noChangeAspect="1" noChangeArrowheads="1"/>
          </p:cNvPicPr>
          <p:nvPr/>
        </p:nvPicPr>
        <p:blipFill>
          <a:blip r:embed="rId3" cstate="print"/>
          <a:srcRect/>
          <a:stretch>
            <a:fillRect/>
          </a:stretch>
        </p:blipFill>
        <p:spPr bwMode="auto">
          <a:xfrm>
            <a:off x="251520" y="764704"/>
            <a:ext cx="2150142" cy="2016224"/>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sz="3200" dirty="0">
              <a:latin typeface="Times New Roman" pitchFamily="18" charset="0"/>
              <a:cs typeface="Times New Roman" pitchFamily="18" charset="0"/>
            </a:endParaRPr>
          </a:p>
        </p:txBody>
      </p:sp>
      <p:sp>
        <p:nvSpPr>
          <p:cNvPr id="4" name="Блок-схема: знак завершения 3"/>
          <p:cNvSpPr/>
          <p:nvPr/>
        </p:nvSpPr>
        <p:spPr>
          <a:xfrm>
            <a:off x="3419872" y="404664"/>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bg1"/>
              </a:solidFill>
              <a:latin typeface="Times New Roman" pitchFamily="18" charset="0"/>
              <a:cs typeface="Times New Roman" pitchFamily="18" charset="0"/>
            </a:endParaRPr>
          </a:p>
        </p:txBody>
      </p:sp>
      <p:sp>
        <p:nvSpPr>
          <p:cNvPr id="20484" name="AutoShape 4"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8" name="AutoShape 8"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pic>
        <p:nvPicPr>
          <p:cNvPr id="1031" name="Picture 7" descr="https://i5.walmartimages.com/asr/8fbff46c-e103-4dda-a2f6-86013c53e067_1.7f44ebdc7c6918230b5b05a2d9cff25b.jpeg"/>
          <p:cNvPicPr>
            <a:picLocks noChangeAspect="1" noChangeArrowheads="1"/>
          </p:cNvPicPr>
          <p:nvPr/>
        </p:nvPicPr>
        <p:blipFill>
          <a:blip r:embed="rId3" cstate="print"/>
          <a:srcRect/>
          <a:stretch>
            <a:fillRect/>
          </a:stretch>
        </p:blipFill>
        <p:spPr bwMode="auto">
          <a:xfrm>
            <a:off x="251520" y="260648"/>
            <a:ext cx="2100320" cy="2692718"/>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Прямоугольник 8"/>
          <p:cNvSpPr/>
          <p:nvPr/>
        </p:nvSpPr>
        <p:spPr>
          <a:xfrm>
            <a:off x="2411760" y="1340768"/>
            <a:ext cx="5760640" cy="1292662"/>
          </a:xfrm>
          <a:prstGeom prst="rect">
            <a:avLst/>
          </a:prstGeom>
        </p:spPr>
        <p:txBody>
          <a:bodyPr wrap="square">
            <a:spAutoFit/>
          </a:bodyPr>
          <a:lstStyle/>
          <a:p>
            <a:pPr indent="457200"/>
            <a:r>
              <a:rPr lang="ru-RU" sz="2400" b="1" dirty="0" err="1" smtClean="0">
                <a:solidFill>
                  <a:schemeClr val="accent6">
                    <a:lumMod val="50000"/>
                  </a:schemeClr>
                </a:solidFill>
                <a:latin typeface="Times New Roman" pitchFamily="18" charset="0"/>
                <a:cs typeface="Times New Roman" pitchFamily="18" charset="0"/>
              </a:rPr>
              <a:t>Сэмюэл</a:t>
            </a:r>
            <a:r>
              <a:rPr lang="ru-RU" sz="2400" b="1" dirty="0" smtClean="0">
                <a:solidFill>
                  <a:schemeClr val="accent6">
                    <a:lumMod val="50000"/>
                  </a:schemeClr>
                </a:solidFill>
                <a:latin typeface="Times New Roman" pitchFamily="18" charset="0"/>
                <a:cs typeface="Times New Roman" pitchFamily="18" charset="0"/>
              </a:rPr>
              <a:t> Кольт </a:t>
            </a:r>
            <a:r>
              <a:rPr lang="ru-RU" b="1" dirty="0" smtClean="0">
                <a:solidFill>
                  <a:schemeClr val="accent6">
                    <a:lumMod val="50000"/>
                  </a:schemeClr>
                </a:solidFill>
                <a:latin typeface="Times New Roman" pitchFamily="18" charset="0"/>
                <a:cs typeface="Times New Roman" pitchFamily="18" charset="0"/>
              </a:rPr>
              <a:t>(1814-1862) – американский оружейник, изобретатель и промышленник. </a:t>
            </a:r>
          </a:p>
          <a:p>
            <a:pPr indent="457200"/>
            <a:r>
              <a:rPr lang="ru-RU" b="1" dirty="0" smtClean="0">
                <a:solidFill>
                  <a:schemeClr val="accent6">
                    <a:lumMod val="50000"/>
                  </a:schemeClr>
                </a:solidFill>
                <a:latin typeface="Times New Roman" pitchFamily="18" charset="0"/>
                <a:cs typeface="Times New Roman" pitchFamily="18" charset="0"/>
              </a:rPr>
              <a:t>Наибольшую известность получил за усовершенствование револьверного оружия.</a:t>
            </a:r>
          </a:p>
        </p:txBody>
      </p:sp>
      <p:pic>
        <p:nvPicPr>
          <p:cNvPr id="1033" name="Picture 9" descr="https://topwar.ru/uploads/posts/2014-07/thumbs/1405729988_paterson-colt.jpg"/>
          <p:cNvPicPr>
            <a:picLocks noChangeAspect="1" noChangeArrowheads="1"/>
          </p:cNvPicPr>
          <p:nvPr/>
        </p:nvPicPr>
        <p:blipFill>
          <a:blip r:embed="rId4" cstate="print"/>
          <a:srcRect/>
          <a:stretch>
            <a:fillRect/>
          </a:stretch>
        </p:blipFill>
        <p:spPr bwMode="auto">
          <a:xfrm>
            <a:off x="611560" y="3140969"/>
            <a:ext cx="3384376" cy="2906254"/>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Прямоугольник 13"/>
          <p:cNvSpPr/>
          <p:nvPr/>
        </p:nvSpPr>
        <p:spPr>
          <a:xfrm>
            <a:off x="4067944" y="2996952"/>
            <a:ext cx="2880320" cy="2862322"/>
          </a:xfrm>
          <a:prstGeom prst="rect">
            <a:avLst/>
          </a:prstGeom>
        </p:spPr>
        <p:txBody>
          <a:bodyPr wrap="square">
            <a:spAutoFit/>
          </a:bodyPr>
          <a:lstStyle/>
          <a:p>
            <a:pPr indent="457200"/>
            <a:r>
              <a:rPr lang="ru-RU" b="1" dirty="0" smtClean="0">
                <a:solidFill>
                  <a:schemeClr val="accent6">
                    <a:lumMod val="50000"/>
                  </a:schemeClr>
                </a:solidFill>
                <a:latin typeface="Times New Roman" pitchFamily="18" charset="0"/>
                <a:cs typeface="Times New Roman" pitchFamily="18" charset="0"/>
              </a:rPr>
              <a:t> В 1834 году изобрёл капсюльный, с усовершенствованным затвором, револьвер, который быстро потеснил другие системы и дал толчок для создания револьверов под унитарный металлический патрон.</a:t>
            </a:r>
            <a:endParaRPr lang="ru-RU" b="1" dirty="0">
              <a:solidFill>
                <a:schemeClr val="accent6">
                  <a:lumMod val="50000"/>
                </a:schemeClr>
              </a:solidFill>
              <a:latin typeface="Times New Roman" pitchFamily="18" charset="0"/>
              <a:cs typeface="Times New Roman" pitchFamily="18" charset="0"/>
            </a:endParaRPr>
          </a:p>
        </p:txBody>
      </p:sp>
      <p:sp>
        <p:nvSpPr>
          <p:cNvPr id="8" name="Овал 7"/>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02/09/1834 </a:t>
            </a:r>
            <a:endParaRPr lang="ru-RU" sz="3200" b="1" dirty="0">
              <a:latin typeface="Times New Roman" pitchFamily="18" charset="0"/>
              <a:cs typeface="Times New Roman" pitchFamily="18" charset="0"/>
            </a:endParaRPr>
          </a:p>
        </p:txBody>
      </p:sp>
      <p:sp>
        <p:nvSpPr>
          <p:cNvPr id="10" name="Блок-схема: знак завершения 9"/>
          <p:cNvSpPr/>
          <p:nvPr/>
        </p:nvSpPr>
        <p:spPr>
          <a:xfrm>
            <a:off x="2987824" y="404664"/>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Патент на создание револьвера</a:t>
            </a:r>
            <a:endParaRPr lang="ru-RU"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03/09/1984 </a:t>
            </a:r>
            <a:endParaRPr lang="ru-RU" sz="3200" b="1" dirty="0">
              <a:latin typeface="Times New Roman" pitchFamily="18" charset="0"/>
              <a:cs typeface="Times New Roman" pitchFamily="18" charset="0"/>
            </a:endParaRPr>
          </a:p>
        </p:txBody>
      </p:sp>
      <p:sp>
        <p:nvSpPr>
          <p:cNvPr id="4" name="Блок-схема: знак завершения 3"/>
          <p:cNvSpPr/>
          <p:nvPr/>
        </p:nvSpPr>
        <p:spPr>
          <a:xfrm>
            <a:off x="3419872" y="404664"/>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Открытие ДНК</a:t>
            </a:r>
            <a:endParaRPr lang="ru-RU" sz="2400" b="1" dirty="0">
              <a:solidFill>
                <a:schemeClr val="bg1"/>
              </a:solidFill>
              <a:latin typeface="Times New Roman" pitchFamily="18" charset="0"/>
              <a:cs typeface="Times New Roman" pitchFamily="18" charset="0"/>
            </a:endParaRPr>
          </a:p>
        </p:txBody>
      </p:sp>
      <p:sp>
        <p:nvSpPr>
          <p:cNvPr id="20484" name="AutoShape 4"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8" name="AutoShape 8"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8674" name="Picture 2" descr="https://img.teleguide.info/film/72/72421/20.jpg"/>
          <p:cNvPicPr>
            <a:picLocks noChangeAspect="1" noChangeArrowheads="1"/>
          </p:cNvPicPr>
          <p:nvPr/>
        </p:nvPicPr>
        <p:blipFill>
          <a:blip r:embed="rId3" cstate="print"/>
          <a:srcRect/>
          <a:stretch>
            <a:fillRect/>
          </a:stretch>
        </p:blipFill>
        <p:spPr bwMode="auto">
          <a:xfrm>
            <a:off x="251520" y="476672"/>
            <a:ext cx="2640293" cy="2520280"/>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6" name="Прямоугольник 15"/>
          <p:cNvSpPr/>
          <p:nvPr/>
        </p:nvSpPr>
        <p:spPr>
          <a:xfrm>
            <a:off x="3131840" y="1340768"/>
            <a:ext cx="4248472" cy="1754326"/>
          </a:xfrm>
          <a:prstGeom prst="rect">
            <a:avLst/>
          </a:prstGeom>
        </p:spPr>
        <p:txBody>
          <a:bodyPr wrap="square">
            <a:spAutoFit/>
          </a:bodyPr>
          <a:lstStyle/>
          <a:p>
            <a:pPr indent="457200"/>
            <a:r>
              <a:rPr lang="ru-RU" b="1" dirty="0" smtClean="0">
                <a:solidFill>
                  <a:schemeClr val="accent6">
                    <a:lumMod val="50000"/>
                  </a:schemeClr>
                </a:solidFill>
                <a:latin typeface="Times New Roman" pitchFamily="18" charset="0"/>
                <a:cs typeface="Times New Roman" pitchFamily="18" charset="0"/>
              </a:rPr>
              <a:t>В этот день в Великобритании доктор </a:t>
            </a:r>
            <a:r>
              <a:rPr lang="ru-RU" b="1" dirty="0" err="1" smtClean="0">
                <a:solidFill>
                  <a:schemeClr val="accent6">
                    <a:lumMod val="50000"/>
                  </a:schemeClr>
                </a:solidFill>
                <a:latin typeface="Times New Roman" pitchFamily="18" charset="0"/>
                <a:cs typeface="Times New Roman" pitchFamily="18" charset="0"/>
              </a:rPr>
              <a:t>Алек</a:t>
            </a:r>
            <a:r>
              <a:rPr lang="ru-RU" b="1" dirty="0" smtClean="0">
                <a:solidFill>
                  <a:schemeClr val="accent6">
                    <a:lumMod val="50000"/>
                  </a:schemeClr>
                </a:solidFill>
                <a:latin typeface="Times New Roman" pitchFamily="18" charset="0"/>
                <a:cs typeface="Times New Roman" pitchFamily="18" charset="0"/>
              </a:rPr>
              <a:t> </a:t>
            </a:r>
            <a:r>
              <a:rPr lang="ru-RU" b="1" dirty="0" err="1" smtClean="0">
                <a:solidFill>
                  <a:schemeClr val="accent6">
                    <a:lumMod val="50000"/>
                  </a:schemeClr>
                </a:solidFill>
                <a:latin typeface="Times New Roman" pitchFamily="18" charset="0"/>
                <a:cs typeface="Times New Roman" pitchFamily="18" charset="0"/>
              </a:rPr>
              <a:t>Джеффр</a:t>
            </a:r>
            <a:r>
              <a:rPr lang="ru-RU" b="1" dirty="0" smtClean="0">
                <a:solidFill>
                  <a:schemeClr val="accent6">
                    <a:lumMod val="50000"/>
                  </a:schemeClr>
                </a:solidFill>
                <a:latin typeface="Times New Roman" pitchFamily="18" charset="0"/>
                <a:cs typeface="Times New Roman" pitchFamily="18" charset="0"/>
              </a:rPr>
              <a:t> из из </a:t>
            </a:r>
            <a:r>
              <a:rPr lang="ru-RU" b="1" dirty="0" err="1" smtClean="0">
                <a:solidFill>
                  <a:schemeClr val="accent6">
                    <a:lumMod val="50000"/>
                  </a:schemeClr>
                </a:solidFill>
                <a:latin typeface="Times New Roman" pitchFamily="18" charset="0"/>
                <a:cs typeface="Times New Roman" pitchFamily="18" charset="0"/>
              </a:rPr>
              <a:t>Лестерского</a:t>
            </a:r>
            <a:r>
              <a:rPr lang="ru-RU" b="1" dirty="0" smtClean="0">
                <a:solidFill>
                  <a:schemeClr val="accent6">
                    <a:lumMod val="50000"/>
                  </a:schemeClr>
                </a:solidFill>
                <a:latin typeface="Times New Roman" pitchFamily="18" charset="0"/>
                <a:cs typeface="Times New Roman" pitchFamily="18" charset="0"/>
              </a:rPr>
              <a:t> университета обнаружил, что последовательность оснований в ДНК является индивидуальной особенностью каждого человека. </a:t>
            </a:r>
          </a:p>
        </p:txBody>
      </p:sp>
      <p:sp>
        <p:nvSpPr>
          <p:cNvPr id="28676" name="AutoShape 4" descr="https://s0.slide-share.ru/s_slide/7f344b29e4ce00e32c26dd871a2caa9c/5946c4d4-e017-45b3-a94b-5eecda925a0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8678" name="AutoShape 6" descr="https://s0.slide-share.ru/s_slide/7f344b29e4ce00e32c26dd871a2caa9c/5946c4d4-e017-45b3-a94b-5eecda925a0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8680" name="AutoShape 8" descr="https://s0.slide-share.ru/s_slide/7f344b29e4ce00e32c26dd871a2caa9c/5946c4d4-e017-45b3-a94b-5eecda925a0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8682" name="AutoShape 10" descr="https://s0.slide-share.ru/s_slide/7f344b29e4ce00e32c26dd871a2caa9c/5946c4d4-e017-45b3-a94b-5eecda925a0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8684" name="AutoShape 12" descr="https://s0.slide-share.ru/s_slide/6ce0ecc9e45ffe95495cc21f3ec5b096/fd582e5f-7dd5-4a46-bc19-332c9cea1eb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8686" name="AutoShape 14" descr="https://s0.slide-share.ru/s_slide/6ce0ecc9e45ffe95495cc21f3ec5b096/fd582e5f-7dd5-4a46-bc19-332c9cea1eb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8688" name="Picture 16" descr="https://cloud.prezentacii.org/19/01/118764/images/screen11.jpg"/>
          <p:cNvPicPr>
            <a:picLocks noChangeAspect="1" noChangeArrowheads="1"/>
          </p:cNvPicPr>
          <p:nvPr/>
        </p:nvPicPr>
        <p:blipFill>
          <a:blip r:embed="rId4" cstate="print"/>
          <a:srcRect t="3937" b="8454"/>
          <a:stretch>
            <a:fillRect/>
          </a:stretch>
        </p:blipFill>
        <p:spPr bwMode="auto">
          <a:xfrm>
            <a:off x="683568" y="3212976"/>
            <a:ext cx="3024336" cy="2808312"/>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4" name="Прямоугольник 23"/>
          <p:cNvSpPr/>
          <p:nvPr/>
        </p:nvSpPr>
        <p:spPr>
          <a:xfrm>
            <a:off x="4067944" y="4581128"/>
            <a:ext cx="4032448" cy="1477328"/>
          </a:xfrm>
          <a:prstGeom prst="rect">
            <a:avLst/>
          </a:prstGeom>
        </p:spPr>
        <p:txBody>
          <a:bodyPr wrap="square">
            <a:spAutoFit/>
          </a:bodyPr>
          <a:lstStyle/>
          <a:p>
            <a:pPr indent="457200"/>
            <a:r>
              <a:rPr lang="ru-RU" b="1" dirty="0" smtClean="0">
                <a:solidFill>
                  <a:schemeClr val="accent6">
                    <a:lumMod val="50000"/>
                  </a:schemeClr>
                </a:solidFill>
                <a:latin typeface="Times New Roman" pitchFamily="18" charset="0"/>
                <a:cs typeface="Times New Roman" pitchFamily="18" charset="0"/>
              </a:rPr>
              <a:t>Это свойство ДНК, известное как «генетические отпечатки», стало использоваться при установлении родственных отношений и в криминалистике</a:t>
            </a:r>
            <a:endParaRPr lang="ru-RU"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948264" y="2780928"/>
            <a:ext cx="1778496" cy="1728000"/>
          </a:xfrm>
          <a:prstGeom prst="ellipse">
            <a:avLst/>
          </a:prstGeom>
        </p:spPr>
        <p:style>
          <a:lnRef idx="1">
            <a:schemeClr val="accent2"/>
          </a:lnRef>
          <a:fillRef idx="3">
            <a:schemeClr val="accent2"/>
          </a:fillRef>
          <a:effectRef idx="2">
            <a:schemeClr val="accent2"/>
          </a:effectRef>
          <a:fontRef idx="minor">
            <a:schemeClr val="lt1"/>
          </a:fontRef>
        </p:style>
        <p:txBody>
          <a:bodyPr rtlCol="0" anchor="b"/>
          <a:lstStyle/>
          <a:p>
            <a:pPr algn="ctr"/>
            <a:endParaRPr lang="ru-RU" sz="3200" b="1" dirty="0" smtClean="0"/>
          </a:p>
          <a:p>
            <a:pPr algn="ctr"/>
            <a:r>
              <a:rPr lang="ru-RU" sz="3000" b="1" dirty="0" smtClean="0">
                <a:latin typeface="Times New Roman" pitchFamily="18" charset="0"/>
                <a:cs typeface="Times New Roman" pitchFamily="18" charset="0"/>
              </a:rPr>
              <a:t>04/09/1888 </a:t>
            </a:r>
            <a:endParaRPr lang="ru-RU" sz="3000" b="1" dirty="0">
              <a:latin typeface="Times New Roman" pitchFamily="18" charset="0"/>
              <a:cs typeface="Times New Roman" pitchFamily="18" charset="0"/>
            </a:endParaRPr>
          </a:p>
        </p:txBody>
      </p:sp>
      <p:sp>
        <p:nvSpPr>
          <p:cNvPr id="4" name="Блок-схема: знак завершения 3"/>
          <p:cNvSpPr/>
          <p:nvPr/>
        </p:nvSpPr>
        <p:spPr>
          <a:xfrm>
            <a:off x="2843808" y="260648"/>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itchFamily="18" charset="0"/>
                <a:cs typeface="Times New Roman" pitchFamily="18" charset="0"/>
              </a:rPr>
              <a:t>Патент на фотокамеру</a:t>
            </a:r>
            <a:endParaRPr lang="ru-RU" sz="2400" b="1" dirty="0">
              <a:solidFill>
                <a:schemeClr val="bg1"/>
              </a:solidFill>
              <a:latin typeface="Times New Roman" pitchFamily="18" charset="0"/>
              <a:cs typeface="Times New Roman" pitchFamily="18" charset="0"/>
            </a:endParaRPr>
          </a:p>
        </p:txBody>
      </p:sp>
      <p:pic>
        <p:nvPicPr>
          <p:cNvPr id="6146" name="Picture 2" descr="https://cdn.fishki.net/upload/post/2017/03/14/2241658/george-eastman.jpg"/>
          <p:cNvPicPr>
            <a:picLocks noChangeAspect="1" noChangeArrowheads="1"/>
          </p:cNvPicPr>
          <p:nvPr/>
        </p:nvPicPr>
        <p:blipFill>
          <a:blip r:embed="rId3" cstate="print"/>
          <a:srcRect/>
          <a:stretch>
            <a:fillRect/>
          </a:stretch>
        </p:blipFill>
        <p:spPr bwMode="auto">
          <a:xfrm>
            <a:off x="251520" y="404664"/>
            <a:ext cx="1944216" cy="2708368"/>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156" name="Picture 12" descr="https://i.pinimg.com/originals/7f/ff/dd/7fffdde151944ffc0a62861ffe49f958.jpg"/>
          <p:cNvPicPr>
            <a:picLocks noChangeAspect="1" noChangeArrowheads="1"/>
          </p:cNvPicPr>
          <p:nvPr/>
        </p:nvPicPr>
        <p:blipFill>
          <a:blip r:embed="rId4" cstate="print"/>
          <a:srcRect l="45303" b="47919"/>
          <a:stretch>
            <a:fillRect/>
          </a:stretch>
        </p:blipFill>
        <p:spPr bwMode="auto">
          <a:xfrm>
            <a:off x="5868144" y="4653136"/>
            <a:ext cx="2409266" cy="1512168"/>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158" name="Picture 14" descr="https://i.pinimg.com/originals/7f/ff/dd/7fffdde151944ffc0a62861ffe49f958.jpg"/>
          <p:cNvPicPr>
            <a:picLocks noChangeAspect="1" noChangeArrowheads="1"/>
          </p:cNvPicPr>
          <p:nvPr/>
        </p:nvPicPr>
        <p:blipFill>
          <a:blip r:embed="rId4" cstate="print"/>
          <a:srcRect l="46373" t="52353"/>
          <a:stretch>
            <a:fillRect/>
          </a:stretch>
        </p:blipFill>
        <p:spPr bwMode="auto">
          <a:xfrm>
            <a:off x="611560" y="3284984"/>
            <a:ext cx="2088232" cy="1421325"/>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Прямоугольник 11"/>
          <p:cNvSpPr/>
          <p:nvPr/>
        </p:nvSpPr>
        <p:spPr>
          <a:xfrm>
            <a:off x="2267744" y="1916832"/>
            <a:ext cx="5472608" cy="1077218"/>
          </a:xfrm>
          <a:prstGeom prst="rect">
            <a:avLst/>
          </a:prstGeom>
        </p:spPr>
        <p:txBody>
          <a:bodyPr wrap="square">
            <a:spAutoFit/>
          </a:bodyPr>
          <a:lstStyle/>
          <a:p>
            <a:pPr indent="457200"/>
            <a:r>
              <a:rPr lang="ru-RU" sz="1600" dirty="0" smtClean="0">
                <a:solidFill>
                  <a:schemeClr val="accent6">
                    <a:lumMod val="50000"/>
                  </a:schemeClr>
                </a:solidFill>
                <a:latin typeface="Times New Roman" pitchFamily="18" charset="0"/>
                <a:cs typeface="Times New Roman" pitchFamily="18" charset="0"/>
              </a:rPr>
              <a:t>Предвидя массовое увлечение фотографией, </a:t>
            </a:r>
            <a:r>
              <a:rPr lang="ru-RU" sz="1600" dirty="0" err="1" smtClean="0">
                <a:solidFill>
                  <a:schemeClr val="accent6">
                    <a:lumMod val="50000"/>
                  </a:schemeClr>
                </a:solidFill>
                <a:latin typeface="Times New Roman" pitchFamily="18" charset="0"/>
                <a:cs typeface="Times New Roman" pitchFamily="18" charset="0"/>
              </a:rPr>
              <a:t>Истмен</a:t>
            </a:r>
            <a:r>
              <a:rPr lang="ru-RU" sz="1600" dirty="0" smtClean="0">
                <a:solidFill>
                  <a:schemeClr val="accent6">
                    <a:lumMod val="50000"/>
                  </a:schemeClr>
                </a:solidFill>
                <a:latin typeface="Times New Roman" pitchFamily="18" charset="0"/>
                <a:cs typeface="Times New Roman" pitchFamily="18" charset="0"/>
              </a:rPr>
              <a:t> предложил придумать фотоаппарату имя, которое одинаково звучало бы на всех языках, было ярким, легко запоминалось и произносилось. Так на свет родилось слово «Кодак»</a:t>
            </a:r>
          </a:p>
        </p:txBody>
      </p:sp>
      <p:sp>
        <p:nvSpPr>
          <p:cNvPr id="13" name="Прямоугольник 12"/>
          <p:cNvSpPr/>
          <p:nvPr/>
        </p:nvSpPr>
        <p:spPr>
          <a:xfrm>
            <a:off x="2195736" y="1052736"/>
            <a:ext cx="5688632" cy="923330"/>
          </a:xfrm>
          <a:prstGeom prst="rect">
            <a:avLst/>
          </a:prstGeom>
        </p:spPr>
        <p:txBody>
          <a:bodyPr wrap="square">
            <a:spAutoFit/>
          </a:bodyPr>
          <a:lstStyle/>
          <a:p>
            <a:pPr indent="457200"/>
            <a:r>
              <a:rPr lang="ru-RU" b="1" dirty="0" smtClean="0">
                <a:solidFill>
                  <a:schemeClr val="accent6">
                    <a:lumMod val="50000"/>
                  </a:schemeClr>
                </a:solidFill>
                <a:latin typeface="Times New Roman" pitchFamily="18" charset="0"/>
                <a:cs typeface="Times New Roman" pitchFamily="18" charset="0"/>
              </a:rPr>
              <a:t>Джордж </a:t>
            </a:r>
            <a:r>
              <a:rPr lang="ru-RU" b="1" dirty="0" err="1" smtClean="0">
                <a:solidFill>
                  <a:schemeClr val="accent6">
                    <a:lumMod val="50000"/>
                  </a:schemeClr>
                </a:solidFill>
                <a:latin typeface="Times New Roman" pitchFamily="18" charset="0"/>
                <a:cs typeface="Times New Roman" pitchFamily="18" charset="0"/>
              </a:rPr>
              <a:t>Истмен</a:t>
            </a:r>
            <a:r>
              <a:rPr lang="ru-RU" dirty="0" smtClean="0">
                <a:solidFill>
                  <a:schemeClr val="accent6">
                    <a:lumMod val="50000"/>
                  </a:schemeClr>
                </a:solidFill>
                <a:latin typeface="Times New Roman" pitchFamily="18" charset="0"/>
                <a:cs typeface="Times New Roman" pitchFamily="18" charset="0"/>
              </a:rPr>
              <a:t> зарегистрировал торговую марку «</a:t>
            </a:r>
            <a:r>
              <a:rPr lang="ru-RU" dirty="0" err="1" smtClean="0">
                <a:solidFill>
                  <a:schemeClr val="accent6">
                    <a:lumMod val="50000"/>
                  </a:schemeClr>
                </a:solidFill>
                <a:latin typeface="Times New Roman" pitchFamily="18" charset="0"/>
                <a:cs typeface="Times New Roman" pitchFamily="18" charset="0"/>
              </a:rPr>
              <a:t>Kodak</a:t>
            </a:r>
            <a:r>
              <a:rPr lang="ru-RU" dirty="0" smtClean="0">
                <a:solidFill>
                  <a:schemeClr val="accent6">
                    <a:lumMod val="50000"/>
                  </a:schemeClr>
                </a:solidFill>
                <a:latin typeface="Times New Roman" pitchFamily="18" charset="0"/>
                <a:cs typeface="Times New Roman" pitchFamily="18" charset="0"/>
              </a:rPr>
              <a:t>» и получил патент на фотокамеру, заправляемую фотопленкой. </a:t>
            </a:r>
          </a:p>
        </p:txBody>
      </p:sp>
      <p:sp>
        <p:nvSpPr>
          <p:cNvPr id="14" name="Прямоугольник 13"/>
          <p:cNvSpPr/>
          <p:nvPr/>
        </p:nvSpPr>
        <p:spPr>
          <a:xfrm>
            <a:off x="2915816" y="2996952"/>
            <a:ext cx="3960440" cy="1815882"/>
          </a:xfrm>
          <a:prstGeom prst="rect">
            <a:avLst/>
          </a:prstGeom>
        </p:spPr>
        <p:txBody>
          <a:bodyPr wrap="square">
            <a:spAutoFit/>
          </a:bodyPr>
          <a:lstStyle/>
          <a:p>
            <a:pPr indent="457200"/>
            <a:r>
              <a:rPr lang="ru-RU" sz="1600" dirty="0" smtClean="0">
                <a:solidFill>
                  <a:schemeClr val="accent6">
                    <a:lumMod val="50000"/>
                  </a:schemeClr>
                </a:solidFill>
                <a:latin typeface="Times New Roman" pitchFamily="18" charset="0"/>
                <a:cs typeface="Times New Roman" pitchFamily="18" charset="0"/>
              </a:rPr>
              <a:t>Для того, чтобы фотографировать было действительно легко и просто, важно было облегчить процесс изготовления фотографий. Для этого была создана сеть специальных фотолабораторий, куда можно было принести фотоаппарат с отснятой пленкой. </a:t>
            </a:r>
          </a:p>
        </p:txBody>
      </p:sp>
      <p:sp>
        <p:nvSpPr>
          <p:cNvPr id="15" name="Прямоугольник 14"/>
          <p:cNvSpPr/>
          <p:nvPr/>
        </p:nvSpPr>
        <p:spPr>
          <a:xfrm>
            <a:off x="1331640" y="4797152"/>
            <a:ext cx="4572000" cy="1477328"/>
          </a:xfrm>
          <a:prstGeom prst="rect">
            <a:avLst/>
          </a:prstGeom>
        </p:spPr>
        <p:txBody>
          <a:bodyPr>
            <a:spAutoFit/>
          </a:bodyPr>
          <a:lstStyle/>
          <a:p>
            <a:pPr indent="457200"/>
            <a:r>
              <a:rPr lang="ru-RU" dirty="0" smtClean="0">
                <a:solidFill>
                  <a:schemeClr val="accent6">
                    <a:lumMod val="50000"/>
                  </a:schemeClr>
                </a:solidFill>
                <a:latin typeface="Times New Roman" pitchFamily="18" charset="0"/>
                <a:cs typeface="Times New Roman" pitchFamily="18" charset="0"/>
              </a:rPr>
              <a:t>Фотоаппарат перезаряжали новой пленкой, а отснятую проявляли и печатали фотографии. Так родился девиз компании «Кодак» – «Вы нажимаете на кнопку, мы делаем все остальное».</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09/09/1913</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4" name="Блок-схема: знак завершения 3"/>
          <p:cNvSpPr/>
          <p:nvPr/>
        </p:nvSpPr>
        <p:spPr>
          <a:xfrm>
            <a:off x="2915816" y="476672"/>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r>
              <a:rPr lang="ru-RU" sz="2400" b="1" dirty="0" smtClean="0">
                <a:latin typeface="Times New Roman" pitchFamily="18" charset="0"/>
                <a:cs typeface="Times New Roman" pitchFamily="18" charset="0"/>
              </a:rPr>
              <a:t>«Петля Нестерова» </a:t>
            </a:r>
          </a:p>
          <a:p>
            <a:pPr algn="ctr"/>
            <a:r>
              <a:rPr lang="ru-RU" sz="2400" b="1" dirty="0" smtClean="0">
                <a:latin typeface="Times New Roman" pitchFamily="18" charset="0"/>
                <a:cs typeface="Times New Roman" pitchFamily="18" charset="0"/>
              </a:rPr>
              <a:t>(иначе «мертвая петля»)</a:t>
            </a:r>
            <a:r>
              <a:rPr lang="ru-RU" sz="2400" dirty="0" smtClean="0"/>
              <a:t/>
            </a:r>
            <a:br>
              <a:rPr lang="ru-RU" sz="2400" dirty="0" smtClean="0"/>
            </a:br>
            <a:endParaRPr lang="ru-RU" sz="2400" b="1" dirty="0">
              <a:solidFill>
                <a:schemeClr val="bg1"/>
              </a:solidFill>
              <a:latin typeface="Times New Roman" pitchFamily="18" charset="0"/>
              <a:cs typeface="Times New Roman" pitchFamily="18" charset="0"/>
            </a:endParaRPr>
          </a:p>
        </p:txBody>
      </p:sp>
      <p:pic>
        <p:nvPicPr>
          <p:cNvPr id="2052" name="Picture 4" descr="Пётр Николаевич Нестеров"/>
          <p:cNvPicPr>
            <a:picLocks noChangeAspect="1" noChangeArrowheads="1"/>
          </p:cNvPicPr>
          <p:nvPr/>
        </p:nvPicPr>
        <p:blipFill>
          <a:blip r:embed="rId3" cstate="print"/>
          <a:srcRect/>
          <a:stretch>
            <a:fillRect/>
          </a:stretch>
        </p:blipFill>
        <p:spPr bwMode="auto">
          <a:xfrm>
            <a:off x="251520" y="476672"/>
            <a:ext cx="1937792" cy="2616020"/>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Прямоугольник 6"/>
          <p:cNvSpPr/>
          <p:nvPr/>
        </p:nvSpPr>
        <p:spPr>
          <a:xfrm>
            <a:off x="2286000" y="1443841"/>
            <a:ext cx="4572000" cy="3847207"/>
          </a:xfrm>
          <a:prstGeom prst="rect">
            <a:avLst/>
          </a:prstGeom>
        </p:spPr>
        <p:txBody>
          <a:bodyPr>
            <a:spAutoFit/>
          </a:bodyPr>
          <a:lstStyle/>
          <a:p>
            <a:pPr indent="457200"/>
            <a:r>
              <a:rPr lang="ru-RU" sz="1600" b="1" dirty="0" smtClean="0">
                <a:solidFill>
                  <a:schemeClr val="accent6">
                    <a:lumMod val="50000"/>
                  </a:schemeClr>
                </a:solidFill>
                <a:latin typeface="Times New Roman" pitchFamily="18" charset="0"/>
                <a:cs typeface="Times New Roman" pitchFamily="18" charset="0"/>
              </a:rPr>
              <a:t>Русский военный летчик </a:t>
            </a:r>
            <a:r>
              <a:rPr lang="ru-RU" b="1" dirty="0" smtClean="0">
                <a:solidFill>
                  <a:schemeClr val="accent6">
                    <a:lumMod val="50000"/>
                  </a:schemeClr>
                </a:solidFill>
                <a:latin typeface="Times New Roman" pitchFamily="18" charset="0"/>
                <a:cs typeface="Times New Roman" pitchFamily="18" charset="0"/>
              </a:rPr>
              <a:t>Пётр Николаевич Нестеров совер</a:t>
            </a:r>
            <a:r>
              <a:rPr lang="ru-RU" sz="1600" b="1" dirty="0" smtClean="0">
                <a:solidFill>
                  <a:schemeClr val="accent6">
                    <a:lumMod val="50000"/>
                  </a:schemeClr>
                </a:solidFill>
                <a:latin typeface="Times New Roman" pitchFamily="18" charset="0"/>
                <a:cs typeface="Times New Roman" pitchFamily="18" charset="0"/>
              </a:rPr>
              <a:t>шил первую в мире «мертвую петлю», описав самолетом полный круг в вертикальной плоскости. </a:t>
            </a:r>
          </a:p>
          <a:p>
            <a:pPr indent="457200"/>
            <a:r>
              <a:rPr lang="ru-RU" sz="1600" b="1" dirty="0" smtClean="0">
                <a:solidFill>
                  <a:schemeClr val="accent6">
                    <a:lumMod val="50000"/>
                  </a:schemeClr>
                </a:solidFill>
                <a:latin typeface="Times New Roman" pitchFamily="18" charset="0"/>
                <a:cs typeface="Times New Roman" pitchFamily="18" charset="0"/>
              </a:rPr>
              <a:t>Эта петля была названа впоследствии «петлей Нестерова». </a:t>
            </a:r>
          </a:p>
          <a:p>
            <a:pPr indent="457200"/>
            <a:r>
              <a:rPr lang="ru-RU" sz="1600" b="1" dirty="0" smtClean="0">
                <a:solidFill>
                  <a:schemeClr val="accent6">
                    <a:lumMod val="50000"/>
                  </a:schemeClr>
                </a:solidFill>
                <a:latin typeface="Times New Roman" pitchFamily="18" charset="0"/>
                <a:cs typeface="Times New Roman" pitchFamily="18" charset="0"/>
              </a:rPr>
              <a:t>Своё название «мёртвая» петля получила из-за того, что первые попытки её осуществить были сделаны на заре авиации, на весьма несовершенных летательных аппаратах, которые не выдерживали нагрузок и разрушались. </a:t>
            </a:r>
          </a:p>
          <a:p>
            <a:pPr indent="457200"/>
            <a:r>
              <a:rPr lang="ru-RU" sz="1600" b="1" dirty="0" smtClean="0">
                <a:solidFill>
                  <a:schemeClr val="accent6">
                    <a:lumMod val="50000"/>
                  </a:schemeClr>
                </a:solidFill>
                <a:latin typeface="Times New Roman" pitchFamily="18" charset="0"/>
                <a:cs typeface="Times New Roman" pitchFamily="18" charset="0"/>
              </a:rPr>
              <a:t>В то время полетные инструкции категорически запрещали резкие движения, всякие крены, крутые виражи и спирали.</a:t>
            </a:r>
            <a:endParaRPr lang="ru-RU" sz="1600" b="1" dirty="0">
              <a:solidFill>
                <a:schemeClr val="accent6">
                  <a:lumMod val="50000"/>
                </a:schemeClr>
              </a:solidFill>
              <a:latin typeface="Times New Roman" pitchFamily="18" charset="0"/>
              <a:cs typeface="Times New Roman" pitchFamily="18" charset="0"/>
            </a:endParaRPr>
          </a:p>
        </p:txBody>
      </p:sp>
      <p:sp>
        <p:nvSpPr>
          <p:cNvPr id="8" name="Прямоугольник 7"/>
          <p:cNvSpPr/>
          <p:nvPr/>
        </p:nvSpPr>
        <p:spPr>
          <a:xfrm>
            <a:off x="2231232" y="5445224"/>
            <a:ext cx="6301208" cy="646331"/>
          </a:xfrm>
          <a:prstGeom prst="rect">
            <a:avLst/>
          </a:prstGeom>
        </p:spPr>
        <p:txBody>
          <a:bodyPr wrap="square">
            <a:spAutoFit/>
          </a:bodyPr>
          <a:lstStyle/>
          <a:p>
            <a:pPr indent="457200"/>
            <a:r>
              <a:rPr lang="ru-RU" b="1" dirty="0" smtClean="0">
                <a:solidFill>
                  <a:schemeClr val="accent6">
                    <a:lumMod val="50000"/>
                  </a:schemeClr>
                </a:solidFill>
                <a:latin typeface="Times New Roman" pitchFamily="18" charset="0"/>
                <a:cs typeface="Times New Roman" pitchFamily="18" charset="0"/>
              </a:rPr>
              <a:t>Имя Нестерова золотыми буквами внесено в летопись русской и мировой авиации.</a:t>
            </a:r>
            <a:endParaRPr lang="ru-RU" b="1" dirty="0">
              <a:solidFill>
                <a:schemeClr val="accent6">
                  <a:lumMod val="50000"/>
                </a:schemeClr>
              </a:solidFill>
              <a:latin typeface="Times New Roman" pitchFamily="18" charset="0"/>
              <a:cs typeface="Times New Roman" pitchFamily="18" charset="0"/>
            </a:endParaRPr>
          </a:p>
        </p:txBody>
      </p:sp>
      <p:pic>
        <p:nvPicPr>
          <p:cNvPr id="2054" name="Picture 6" descr="https://im0-tub-ru.yandex.net/i?id=aca3f420b7be0ba566b58e3d9e2de2c1-l&amp;n=13"/>
          <p:cNvPicPr>
            <a:picLocks noChangeAspect="1" noChangeArrowheads="1"/>
          </p:cNvPicPr>
          <p:nvPr/>
        </p:nvPicPr>
        <p:blipFill>
          <a:blip r:embed="rId4" cstate="print"/>
          <a:srcRect l="37799"/>
          <a:stretch>
            <a:fillRect/>
          </a:stretch>
        </p:blipFill>
        <p:spPr bwMode="auto">
          <a:xfrm>
            <a:off x="683568" y="3429000"/>
            <a:ext cx="1487488" cy="239144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09/09/1970</a:t>
            </a:r>
            <a:endParaRPr lang="ru-RU" sz="3200" dirty="0">
              <a:latin typeface="Times New Roman" pitchFamily="18" charset="0"/>
              <a:cs typeface="Times New Roman" pitchFamily="18" charset="0"/>
            </a:endParaRPr>
          </a:p>
        </p:txBody>
      </p:sp>
      <p:sp>
        <p:nvSpPr>
          <p:cNvPr id="4" name="Блок-схема: знак завершения 3"/>
          <p:cNvSpPr/>
          <p:nvPr/>
        </p:nvSpPr>
        <p:spPr>
          <a:xfrm>
            <a:off x="3419872" y="404664"/>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atin typeface="Times New Roman" pitchFamily="18" charset="0"/>
                <a:cs typeface="Times New Roman" pitchFamily="18" charset="0"/>
              </a:rPr>
              <a:t>Начат серийный выпуск автомобилей «ВАЗ-2101» — «Жигули» </a:t>
            </a:r>
            <a:endParaRPr lang="ru-RU" sz="2000" b="1" dirty="0">
              <a:solidFill>
                <a:schemeClr val="bg1"/>
              </a:solidFill>
              <a:latin typeface="Times New Roman" pitchFamily="18" charset="0"/>
              <a:cs typeface="Times New Roman" pitchFamily="18" charset="0"/>
            </a:endParaRPr>
          </a:p>
        </p:txBody>
      </p:sp>
      <p:sp>
        <p:nvSpPr>
          <p:cNvPr id="20484" name="AutoShape 4"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8" name="AutoShape 8"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3347864" y="1340768"/>
            <a:ext cx="4572000" cy="646331"/>
          </a:xfrm>
          <a:prstGeom prst="rect">
            <a:avLst/>
          </a:prstGeom>
        </p:spPr>
        <p:txBody>
          <a:bodyPr>
            <a:spAutoFit/>
          </a:bodyPr>
          <a:lstStyle/>
          <a:p>
            <a:pPr indent="457200"/>
            <a:r>
              <a:rPr lang="ru-RU" b="1" dirty="0" smtClean="0">
                <a:solidFill>
                  <a:schemeClr val="accent6">
                    <a:lumMod val="50000"/>
                  </a:schemeClr>
                </a:solidFill>
                <a:latin typeface="Times New Roman" pitchFamily="18" charset="0"/>
                <a:cs typeface="Times New Roman" pitchFamily="18" charset="0"/>
              </a:rPr>
              <a:t>9 сентября</a:t>
            </a:r>
            <a:r>
              <a:rPr lang="ru-RU" dirty="0" smtClean="0">
                <a:solidFill>
                  <a:schemeClr val="accent6">
                    <a:lumMod val="50000"/>
                  </a:schemeClr>
                </a:solidFill>
                <a:latin typeface="Times New Roman" pitchFamily="18" charset="0"/>
                <a:cs typeface="Times New Roman" pitchFamily="18" charset="0"/>
              </a:rPr>
              <a:t> начался серийный выпуск автомобилей "ВАЗ-2101".</a:t>
            </a:r>
            <a:endParaRPr lang="ru-RU" dirty="0">
              <a:solidFill>
                <a:schemeClr val="accent6">
                  <a:lumMod val="50000"/>
                </a:schemeClr>
              </a:solidFill>
              <a:latin typeface="Times New Roman" pitchFamily="18" charset="0"/>
              <a:cs typeface="Times New Roman" pitchFamily="18" charset="0"/>
            </a:endParaRPr>
          </a:p>
        </p:txBody>
      </p:sp>
      <p:sp>
        <p:nvSpPr>
          <p:cNvPr id="9" name="Прямоугольник 8"/>
          <p:cNvSpPr/>
          <p:nvPr/>
        </p:nvSpPr>
        <p:spPr>
          <a:xfrm>
            <a:off x="2627784" y="2204864"/>
            <a:ext cx="3888432" cy="2031325"/>
          </a:xfrm>
          <a:prstGeom prst="rect">
            <a:avLst/>
          </a:prstGeom>
        </p:spPr>
        <p:txBody>
          <a:bodyPr wrap="square">
            <a:spAutoFit/>
          </a:bodyPr>
          <a:lstStyle/>
          <a:p>
            <a:pPr indent="457200"/>
            <a:r>
              <a:rPr lang="ru-RU" dirty="0" smtClean="0">
                <a:solidFill>
                  <a:schemeClr val="accent6">
                    <a:lumMod val="50000"/>
                  </a:schemeClr>
                </a:solidFill>
                <a:latin typeface="Times New Roman" pitchFamily="18" charset="0"/>
                <a:cs typeface="Times New Roman" pitchFamily="18" charset="0"/>
              </a:rPr>
              <a:t>ВАЗ-2101 "Жигули" – легковой </a:t>
            </a:r>
            <a:r>
              <a:rPr lang="ru-RU" dirty="0" err="1" smtClean="0">
                <a:solidFill>
                  <a:schemeClr val="accent6">
                    <a:lumMod val="50000"/>
                  </a:schemeClr>
                </a:solidFill>
                <a:latin typeface="Times New Roman" pitchFamily="18" charset="0"/>
                <a:cs typeface="Times New Roman" pitchFamily="18" charset="0"/>
              </a:rPr>
              <a:t>заднеприводный</a:t>
            </a:r>
            <a:r>
              <a:rPr lang="ru-RU" dirty="0" smtClean="0">
                <a:solidFill>
                  <a:schemeClr val="accent6">
                    <a:lumMod val="50000"/>
                  </a:schemeClr>
                </a:solidFill>
                <a:latin typeface="Times New Roman" pitchFamily="18" charset="0"/>
                <a:cs typeface="Times New Roman" pitchFamily="18" charset="0"/>
              </a:rPr>
              <a:t> автомобиль с кузовом типа седан. Эта модель оказалась маленьким шедевром: ни до, ни после "копейки" таких долговечных автомобилей наши сборщики создать не смогли…</a:t>
            </a:r>
          </a:p>
        </p:txBody>
      </p:sp>
      <p:pic>
        <p:nvPicPr>
          <p:cNvPr id="2050" name="Picture 2" descr="https://img-fotki.yandex.ru/get/1109266/64767242.4a/0_190bc8_f88566e9_XXL.jpg"/>
          <p:cNvPicPr>
            <a:picLocks noChangeAspect="1" noChangeArrowheads="1"/>
          </p:cNvPicPr>
          <p:nvPr/>
        </p:nvPicPr>
        <p:blipFill>
          <a:blip r:embed="rId3" cstate="print"/>
          <a:srcRect/>
          <a:stretch>
            <a:fillRect/>
          </a:stretch>
        </p:blipFill>
        <p:spPr bwMode="auto">
          <a:xfrm>
            <a:off x="755576" y="260648"/>
            <a:ext cx="2160240" cy="1368152"/>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052" name="Picture 4" descr="http://otzyvy-avtovladelcev.ru/img/auto-body-image/668/7353.jpg"/>
          <p:cNvPicPr>
            <a:picLocks noChangeAspect="1" noChangeArrowheads="1"/>
          </p:cNvPicPr>
          <p:nvPr/>
        </p:nvPicPr>
        <p:blipFill>
          <a:blip r:embed="rId4" cstate="print"/>
          <a:srcRect/>
          <a:stretch>
            <a:fillRect/>
          </a:stretch>
        </p:blipFill>
        <p:spPr bwMode="auto">
          <a:xfrm>
            <a:off x="251520" y="1700808"/>
            <a:ext cx="2232248" cy="1584176"/>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Прямоугольник 11"/>
          <p:cNvSpPr/>
          <p:nvPr/>
        </p:nvSpPr>
        <p:spPr>
          <a:xfrm>
            <a:off x="971600" y="4221088"/>
            <a:ext cx="6408712" cy="2031325"/>
          </a:xfrm>
          <a:prstGeom prst="rect">
            <a:avLst/>
          </a:prstGeom>
        </p:spPr>
        <p:txBody>
          <a:bodyPr wrap="square">
            <a:spAutoFit/>
          </a:bodyPr>
          <a:lstStyle/>
          <a:p>
            <a:pPr indent="457200"/>
            <a:r>
              <a:rPr lang="ru-RU" dirty="0" smtClean="0">
                <a:solidFill>
                  <a:schemeClr val="accent6">
                    <a:lumMod val="50000"/>
                  </a:schemeClr>
                </a:solidFill>
                <a:latin typeface="Times New Roman" pitchFamily="18" charset="0"/>
                <a:cs typeface="Times New Roman" pitchFamily="18" charset="0"/>
              </a:rPr>
              <a:t>Будучи изначально лицензионной копией иностранной модели "ФИАТ-124", прототип был доработан и адаптирован так, что обрел статус народного автомобиля. "Копейка" быстро стала одним из наиболее распространённых легковых автомобилей в СССР и одним из символов советского </a:t>
            </a:r>
            <a:r>
              <a:rPr lang="ru-RU" dirty="0" err="1" smtClean="0">
                <a:solidFill>
                  <a:schemeClr val="accent6">
                    <a:lumMod val="50000"/>
                  </a:schemeClr>
                </a:solidFill>
                <a:latin typeface="Times New Roman" pitchFamily="18" charset="0"/>
                <a:cs typeface="Times New Roman" pitchFamily="18" charset="0"/>
              </a:rPr>
              <a:t>автопрома</a:t>
            </a:r>
            <a:r>
              <a:rPr lang="ru-RU" dirty="0" smtClean="0">
                <a:solidFill>
                  <a:schemeClr val="accent6">
                    <a:lumMod val="50000"/>
                  </a:schemeClr>
                </a:solidFill>
                <a:latin typeface="Times New Roman" pitchFamily="18" charset="0"/>
                <a:cs typeface="Times New Roman" pitchFamily="18" charset="0"/>
              </a:rPr>
              <a:t>, сыграв важную роль в автомобилизации Советского Союза.</a:t>
            </a:r>
            <a:endParaRPr lang="ru-RU"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14/09/1886 </a:t>
            </a:r>
            <a:endParaRPr lang="ru-RU" sz="3200" b="1" dirty="0">
              <a:latin typeface="Times New Roman" pitchFamily="18" charset="0"/>
              <a:cs typeface="Times New Roman" pitchFamily="18" charset="0"/>
            </a:endParaRPr>
          </a:p>
        </p:txBody>
      </p:sp>
      <p:sp>
        <p:nvSpPr>
          <p:cNvPr id="4" name="Блок-схема: знак завершения 3"/>
          <p:cNvSpPr/>
          <p:nvPr/>
        </p:nvSpPr>
        <p:spPr>
          <a:xfrm>
            <a:off x="3059832" y="404664"/>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atin typeface="Times New Roman" pitchFamily="18" charset="0"/>
                <a:cs typeface="Times New Roman" pitchFamily="18" charset="0"/>
              </a:rPr>
              <a:t>Патент на ленту для пишущей машинки</a:t>
            </a:r>
            <a:endParaRPr lang="ru-RU" sz="2000" b="1" dirty="0">
              <a:solidFill>
                <a:schemeClr val="bg1"/>
              </a:solidFill>
              <a:latin typeface="Times New Roman" pitchFamily="18" charset="0"/>
              <a:cs typeface="Times New Roman" pitchFamily="18" charset="0"/>
            </a:endParaRPr>
          </a:p>
        </p:txBody>
      </p:sp>
      <p:sp>
        <p:nvSpPr>
          <p:cNvPr id="5" name="Прямоугольник 4"/>
          <p:cNvSpPr/>
          <p:nvPr/>
        </p:nvSpPr>
        <p:spPr>
          <a:xfrm>
            <a:off x="2699792" y="1340768"/>
            <a:ext cx="4392488" cy="2031325"/>
          </a:xfrm>
          <a:prstGeom prst="rect">
            <a:avLst/>
          </a:prstGeom>
        </p:spPr>
        <p:txBody>
          <a:bodyPr wrap="square">
            <a:spAutoFit/>
          </a:bodyPr>
          <a:lstStyle/>
          <a:p>
            <a:pPr indent="457200"/>
            <a:r>
              <a:rPr lang="ru-RU" b="1" dirty="0" smtClean="0">
                <a:solidFill>
                  <a:schemeClr val="accent6">
                    <a:lumMod val="50000"/>
                  </a:schemeClr>
                </a:solidFill>
                <a:latin typeface="Times New Roman" pitchFamily="18" charset="0"/>
                <a:cs typeface="Times New Roman" pitchFamily="18" charset="0"/>
              </a:rPr>
              <a:t>Джордж </a:t>
            </a:r>
            <a:r>
              <a:rPr lang="ru-RU" b="1" dirty="0" err="1" smtClean="0">
                <a:solidFill>
                  <a:schemeClr val="accent6">
                    <a:lumMod val="50000"/>
                  </a:schemeClr>
                </a:solidFill>
                <a:latin typeface="Times New Roman" pitchFamily="18" charset="0"/>
                <a:cs typeface="Times New Roman" pitchFamily="18" charset="0"/>
              </a:rPr>
              <a:t>Андерсон</a:t>
            </a:r>
            <a:r>
              <a:rPr lang="ru-RU" b="1" dirty="0" smtClean="0">
                <a:solidFill>
                  <a:schemeClr val="accent6">
                    <a:lumMod val="50000"/>
                  </a:schemeClr>
                </a:solidFill>
                <a:latin typeface="Times New Roman" pitchFamily="18" charset="0"/>
                <a:cs typeface="Times New Roman" pitchFamily="18" charset="0"/>
              </a:rPr>
              <a:t>, американец из Мемфиса, запатентовал ленту для пишущей машинки. </a:t>
            </a:r>
          </a:p>
          <a:p>
            <a:pPr indent="457200"/>
            <a:r>
              <a:rPr lang="ru-RU" b="1" dirty="0" smtClean="0">
                <a:solidFill>
                  <a:schemeClr val="accent6">
                    <a:lumMod val="50000"/>
                  </a:schemeClr>
                </a:solidFill>
                <a:latin typeface="Times New Roman" pitchFamily="18" charset="0"/>
                <a:cs typeface="Times New Roman" pitchFamily="18" charset="0"/>
              </a:rPr>
              <a:t>Еще двадцать лет назад мы назвали бы это праздником секретаря или машинистки, а вот сегодня мы просто отдаем дань истории.</a:t>
            </a:r>
            <a:endParaRPr lang="ru-RU" b="1" dirty="0">
              <a:solidFill>
                <a:schemeClr val="accent6">
                  <a:lumMod val="50000"/>
                </a:schemeClr>
              </a:solidFill>
              <a:latin typeface="Times New Roman" pitchFamily="18" charset="0"/>
              <a:cs typeface="Times New Roman" pitchFamily="18" charset="0"/>
            </a:endParaRPr>
          </a:p>
        </p:txBody>
      </p:sp>
      <p:pic>
        <p:nvPicPr>
          <p:cNvPr id="2052" name="Picture 4" descr="https://st.violity.com/auction/big/auctions/89/67/96/89679686.jpg"/>
          <p:cNvPicPr>
            <a:picLocks noChangeAspect="1" noChangeArrowheads="1"/>
          </p:cNvPicPr>
          <p:nvPr/>
        </p:nvPicPr>
        <p:blipFill>
          <a:blip r:embed="rId3" cstate="print"/>
          <a:srcRect l="6146" r="4733" b="19819"/>
          <a:stretch>
            <a:fillRect/>
          </a:stretch>
        </p:blipFill>
        <p:spPr bwMode="auto">
          <a:xfrm>
            <a:off x="3995936" y="4149080"/>
            <a:ext cx="3008906" cy="1936767"/>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054" name="Picture 6" descr="http://www.classifieds24.ru/images/6001/6000692/thumb_2.jpg"/>
          <p:cNvPicPr>
            <a:picLocks noChangeAspect="1" noChangeArrowheads="1"/>
          </p:cNvPicPr>
          <p:nvPr/>
        </p:nvPicPr>
        <p:blipFill>
          <a:blip r:embed="rId4" cstate="print"/>
          <a:srcRect/>
          <a:stretch>
            <a:fillRect/>
          </a:stretch>
        </p:blipFill>
        <p:spPr bwMode="auto">
          <a:xfrm>
            <a:off x="611560" y="3501008"/>
            <a:ext cx="3072341" cy="2304256"/>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056" name="Picture 8" descr="https://kipmu.ru/wp-content/uploads/krsttpwrt.jpg"/>
          <p:cNvPicPr>
            <a:picLocks noChangeAspect="1" noChangeArrowheads="1"/>
          </p:cNvPicPr>
          <p:nvPr/>
        </p:nvPicPr>
        <p:blipFill>
          <a:blip r:embed="rId5" cstate="print"/>
          <a:srcRect r="49241" b="44993"/>
          <a:stretch>
            <a:fillRect/>
          </a:stretch>
        </p:blipFill>
        <p:spPr bwMode="auto">
          <a:xfrm>
            <a:off x="323528" y="692696"/>
            <a:ext cx="2376264" cy="2420888"/>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15/09/1928 </a:t>
            </a:r>
            <a:endParaRPr lang="ru-RU" sz="3200" b="1" dirty="0">
              <a:latin typeface="Times New Roman" pitchFamily="18" charset="0"/>
              <a:cs typeface="Times New Roman" pitchFamily="18" charset="0"/>
            </a:endParaRPr>
          </a:p>
        </p:txBody>
      </p:sp>
      <p:sp>
        <p:nvSpPr>
          <p:cNvPr id="4" name="Блок-схема: знак завершения 3"/>
          <p:cNvSpPr/>
          <p:nvPr/>
        </p:nvSpPr>
        <p:spPr>
          <a:xfrm>
            <a:off x="2915816" y="764704"/>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Открытие пенициллина</a:t>
            </a:r>
            <a:endParaRPr lang="ru-RU" sz="2400" b="1" dirty="0">
              <a:solidFill>
                <a:schemeClr val="bg1"/>
              </a:solidFill>
              <a:latin typeface="Times New Roman" pitchFamily="18" charset="0"/>
              <a:cs typeface="Times New Roman" pitchFamily="18" charset="0"/>
            </a:endParaRPr>
          </a:p>
        </p:txBody>
      </p:sp>
      <p:pic>
        <p:nvPicPr>
          <p:cNvPr id="2" name="Picture 2" descr="https://azbukivedi-istoria.ru/345/penicilin.jpe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3789040"/>
            <a:ext cx="2061592" cy="2070796"/>
          </a:xfrm>
          <a:prstGeom prst="rect">
            <a:avLst/>
          </a:prstGeom>
          <a:noFill/>
        </p:spPr>
      </p:pic>
      <p:sp>
        <p:nvSpPr>
          <p:cNvPr id="6" name="Прямоугольник 5"/>
          <p:cNvSpPr/>
          <p:nvPr/>
        </p:nvSpPr>
        <p:spPr>
          <a:xfrm>
            <a:off x="2483768" y="1772816"/>
            <a:ext cx="4608512" cy="2031325"/>
          </a:xfrm>
          <a:prstGeom prst="rect">
            <a:avLst/>
          </a:prstGeom>
        </p:spPr>
        <p:txBody>
          <a:bodyPr wrap="square">
            <a:spAutoFit/>
          </a:bodyPr>
          <a:lstStyle/>
          <a:p>
            <a:pPr indent="457200"/>
            <a:r>
              <a:rPr lang="ru-RU" b="1" dirty="0" smtClean="0">
                <a:solidFill>
                  <a:schemeClr val="accent6">
                    <a:lumMod val="50000"/>
                  </a:schemeClr>
                </a:solidFill>
                <a:latin typeface="Times New Roman" pitchFamily="18" charset="0"/>
                <a:cs typeface="Times New Roman" pitchFamily="18" charset="0"/>
              </a:rPr>
              <a:t>Исследуя один из видов плесневого гриба, английский микробиолог </a:t>
            </a:r>
            <a:r>
              <a:rPr lang="ru-RU" b="1" dirty="0" err="1" smtClean="0">
                <a:solidFill>
                  <a:schemeClr val="accent6">
                    <a:lumMod val="50000"/>
                  </a:schemeClr>
                </a:solidFill>
                <a:latin typeface="Times New Roman" pitchFamily="18" charset="0"/>
                <a:cs typeface="Times New Roman" pitchFamily="18" charset="0"/>
              </a:rPr>
              <a:t>Александер</a:t>
            </a:r>
            <a:r>
              <a:rPr lang="ru-RU" b="1" dirty="0" smtClean="0">
                <a:solidFill>
                  <a:schemeClr val="accent6">
                    <a:lumMod val="50000"/>
                  </a:schemeClr>
                </a:solidFill>
                <a:latin typeface="Times New Roman" pitchFamily="18" charset="0"/>
                <a:cs typeface="Times New Roman" pitchFamily="18" charset="0"/>
              </a:rPr>
              <a:t> Флеминг выделил антибактериальное вещество, которое назвал пенициллином. Сообщение о результатах своих исследований он опубликует через год. </a:t>
            </a:r>
            <a:endParaRPr lang="ru-RU" b="1" dirty="0">
              <a:solidFill>
                <a:schemeClr val="accent6">
                  <a:lumMod val="50000"/>
                </a:schemeClr>
              </a:solidFill>
              <a:latin typeface="Times New Roman" pitchFamily="18" charset="0"/>
              <a:cs typeface="Times New Roman" pitchFamily="18" charset="0"/>
            </a:endParaRPr>
          </a:p>
        </p:txBody>
      </p:sp>
      <p:pic>
        <p:nvPicPr>
          <p:cNvPr id="1028" name="Picture 4" descr="https://interesnyefakty.org/wp-content/uploads/aleksandr-fleming-4.jpg"/>
          <p:cNvPicPr>
            <a:picLocks noChangeAspect="1" noChangeArrowheads="1"/>
          </p:cNvPicPr>
          <p:nvPr/>
        </p:nvPicPr>
        <p:blipFill>
          <a:blip r:embed="rId4" cstate="print"/>
          <a:srcRect/>
          <a:stretch>
            <a:fillRect/>
          </a:stretch>
        </p:blipFill>
        <p:spPr bwMode="auto">
          <a:xfrm>
            <a:off x="251520" y="476672"/>
            <a:ext cx="2117882" cy="2880320"/>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Прямоугольник 7"/>
          <p:cNvSpPr/>
          <p:nvPr/>
        </p:nvSpPr>
        <p:spPr>
          <a:xfrm>
            <a:off x="3563888" y="3861048"/>
            <a:ext cx="3024336" cy="1477328"/>
          </a:xfrm>
          <a:prstGeom prst="rect">
            <a:avLst/>
          </a:prstGeom>
        </p:spPr>
        <p:txBody>
          <a:bodyPr wrap="square">
            <a:spAutoFit/>
          </a:bodyPr>
          <a:lstStyle/>
          <a:p>
            <a:r>
              <a:rPr lang="ru-RU" b="1" dirty="0" smtClean="0">
                <a:solidFill>
                  <a:schemeClr val="accent6">
                    <a:lumMod val="50000"/>
                  </a:schemeClr>
                </a:solidFill>
                <a:latin typeface="Times New Roman" pitchFamily="18" charset="0"/>
                <a:cs typeface="Times New Roman" pitchFamily="18" charset="0"/>
              </a:rPr>
              <a:t>Антибиотики - это вещества, которые обладают токсическим свойством по отношению к другим микроорганизмам.</a:t>
            </a:r>
            <a:endParaRPr lang="ru-RU"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9.jpg"/>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0" y="0"/>
            <a:ext cx="9144000" cy="6858000"/>
          </a:xfrm>
          <a:prstGeom prst="rect">
            <a:avLst/>
          </a:prstGeom>
          <a:noFill/>
        </p:spPr>
      </p:pic>
      <p:sp>
        <p:nvSpPr>
          <p:cNvPr id="3" name="Овал 2"/>
          <p:cNvSpPr/>
          <p:nvPr/>
        </p:nvSpPr>
        <p:spPr>
          <a:xfrm>
            <a:off x="6732240" y="2492896"/>
            <a:ext cx="1994520" cy="1994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15/09/1971</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4" name="Блок-схема: знак завершения 3"/>
          <p:cNvSpPr/>
          <p:nvPr/>
        </p:nvSpPr>
        <p:spPr>
          <a:xfrm>
            <a:off x="3419872" y="404664"/>
            <a:ext cx="5112568" cy="792088"/>
          </a:xfrm>
          <a:prstGeom prst="flowChartTermina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Создание экологической организации «Гринпис»</a:t>
            </a:r>
            <a:endParaRPr lang="ru-RU" sz="2400" b="1" dirty="0">
              <a:solidFill>
                <a:schemeClr val="bg1"/>
              </a:solidFill>
              <a:latin typeface="Times New Roman" pitchFamily="18" charset="0"/>
              <a:cs typeface="Times New Roman" pitchFamily="18" charset="0"/>
            </a:endParaRPr>
          </a:p>
        </p:txBody>
      </p:sp>
      <p:sp>
        <p:nvSpPr>
          <p:cNvPr id="5" name="Прямоугольник 4"/>
          <p:cNvSpPr/>
          <p:nvPr/>
        </p:nvSpPr>
        <p:spPr>
          <a:xfrm>
            <a:off x="3275856" y="1196752"/>
            <a:ext cx="3888432" cy="3693319"/>
          </a:xfrm>
          <a:prstGeom prst="rect">
            <a:avLst/>
          </a:prstGeom>
        </p:spPr>
        <p:txBody>
          <a:bodyPr wrap="square">
            <a:spAutoFit/>
          </a:bodyPr>
          <a:lstStyle/>
          <a:p>
            <a:pPr indent="457200"/>
            <a:r>
              <a:rPr lang="ru-RU" dirty="0" smtClean="0">
                <a:solidFill>
                  <a:schemeClr val="accent6">
                    <a:lumMod val="50000"/>
                  </a:schemeClr>
                </a:solidFill>
                <a:latin typeface="Times New Roman" pitchFamily="18" charset="0"/>
                <a:cs typeface="Times New Roman" pitchFamily="18" charset="0"/>
              </a:rPr>
              <a:t>Международная экологическая организация "Гринпис" была основана 15 сентября 1971-го. </a:t>
            </a:r>
          </a:p>
          <a:p>
            <a:pPr indent="457200"/>
            <a:r>
              <a:rPr lang="ru-RU" dirty="0" smtClean="0">
                <a:solidFill>
                  <a:schemeClr val="accent6">
                    <a:lumMod val="50000"/>
                  </a:schemeClr>
                </a:solidFill>
                <a:latin typeface="Times New Roman" pitchFamily="18" charset="0"/>
                <a:cs typeface="Times New Roman" pitchFamily="18" charset="0"/>
              </a:rPr>
              <a:t>В этот день канадский бизнесмен по имени Дэвид Фрейзер </a:t>
            </a:r>
            <a:r>
              <a:rPr lang="ru-RU" dirty="0" err="1" smtClean="0">
                <a:solidFill>
                  <a:schemeClr val="accent6">
                    <a:lumMod val="50000"/>
                  </a:schemeClr>
                </a:solidFill>
                <a:latin typeface="Times New Roman" pitchFamily="18" charset="0"/>
                <a:cs typeface="Times New Roman" pitchFamily="18" charset="0"/>
              </a:rPr>
              <a:t>МакТаггарт</a:t>
            </a:r>
            <a:r>
              <a:rPr lang="ru-RU" dirty="0" smtClean="0">
                <a:solidFill>
                  <a:schemeClr val="accent6">
                    <a:lumMod val="50000"/>
                  </a:schemeClr>
                </a:solidFill>
                <a:latin typeface="Times New Roman" pitchFamily="18" charset="0"/>
                <a:cs typeface="Times New Roman" pitchFamily="18" charset="0"/>
              </a:rPr>
              <a:t> с группой единомышленников отплыл из Ванкувера в сторону Аляски. </a:t>
            </a:r>
          </a:p>
          <a:p>
            <a:pPr indent="457200"/>
            <a:r>
              <a:rPr lang="ru-RU" dirty="0" smtClean="0">
                <a:solidFill>
                  <a:schemeClr val="accent6">
                    <a:lumMod val="50000"/>
                  </a:schemeClr>
                </a:solidFill>
                <a:latin typeface="Times New Roman" pitchFamily="18" charset="0"/>
                <a:cs typeface="Times New Roman" pitchFamily="18" charset="0"/>
              </a:rPr>
              <a:t>Здесь, на острове </a:t>
            </a:r>
            <a:r>
              <a:rPr lang="ru-RU" dirty="0" err="1" smtClean="0">
                <a:solidFill>
                  <a:schemeClr val="accent6">
                    <a:lumMod val="50000"/>
                  </a:schemeClr>
                </a:solidFill>
                <a:latin typeface="Times New Roman" pitchFamily="18" charset="0"/>
                <a:cs typeface="Times New Roman" pitchFamily="18" charset="0"/>
              </a:rPr>
              <a:t>Амчитка</a:t>
            </a:r>
            <a:r>
              <a:rPr lang="ru-RU" dirty="0" smtClean="0">
                <a:solidFill>
                  <a:schemeClr val="accent6">
                    <a:lumMod val="50000"/>
                  </a:schemeClr>
                </a:solidFill>
                <a:latin typeface="Times New Roman" pitchFamily="18" charset="0"/>
                <a:cs typeface="Times New Roman" pitchFamily="18" charset="0"/>
              </a:rPr>
              <a:t>, американские военные проводили ядерные испытания, которые грозили вызвать тяжелые последствия: цунами и землетрясения</a:t>
            </a:r>
            <a:endParaRPr lang="ru-RU" dirty="0">
              <a:solidFill>
                <a:schemeClr val="accent6">
                  <a:lumMod val="50000"/>
                </a:schemeClr>
              </a:solidFill>
              <a:latin typeface="Times New Roman" pitchFamily="18" charset="0"/>
              <a:cs typeface="Times New Roman" pitchFamily="18" charset="0"/>
            </a:endParaRPr>
          </a:p>
        </p:txBody>
      </p:sp>
      <p:sp>
        <p:nvSpPr>
          <p:cNvPr id="6" name="Прямоугольник 5"/>
          <p:cNvSpPr/>
          <p:nvPr/>
        </p:nvSpPr>
        <p:spPr>
          <a:xfrm>
            <a:off x="2123728" y="4869160"/>
            <a:ext cx="5904656" cy="1200329"/>
          </a:xfrm>
          <a:prstGeom prst="rect">
            <a:avLst/>
          </a:prstGeom>
        </p:spPr>
        <p:txBody>
          <a:bodyPr wrap="square">
            <a:spAutoFit/>
          </a:bodyPr>
          <a:lstStyle/>
          <a:p>
            <a:pPr indent="457200"/>
            <a:r>
              <a:rPr lang="ru-RU" dirty="0" smtClean="0">
                <a:solidFill>
                  <a:schemeClr val="accent6">
                    <a:lumMod val="50000"/>
                  </a:schemeClr>
                </a:solidFill>
                <a:latin typeface="Times New Roman" pitchFamily="18" charset="0"/>
                <a:cs typeface="Times New Roman" pitchFamily="18" charset="0"/>
              </a:rPr>
              <a:t>Эти первые энтузиасты мечтали о мире без войны и верили, что даже маленькая группа людей способна многое изменить. Они назвали свое судно "Зеленый мир", что на английском звучит как </a:t>
            </a:r>
            <a:r>
              <a:rPr lang="ru-RU" dirty="0" err="1" smtClean="0">
                <a:solidFill>
                  <a:schemeClr val="accent6">
                    <a:lumMod val="50000"/>
                  </a:schemeClr>
                </a:solidFill>
                <a:latin typeface="Times New Roman" pitchFamily="18" charset="0"/>
                <a:cs typeface="Times New Roman" pitchFamily="18" charset="0"/>
              </a:rPr>
              <a:t>Green</a:t>
            </a:r>
            <a:r>
              <a:rPr lang="ru-RU" dirty="0" smtClean="0">
                <a:solidFill>
                  <a:schemeClr val="accent6">
                    <a:lumMod val="50000"/>
                  </a:schemeClr>
                </a:solidFill>
                <a:latin typeface="Times New Roman" pitchFamily="18" charset="0"/>
                <a:cs typeface="Times New Roman" pitchFamily="18" charset="0"/>
              </a:rPr>
              <a:t> </a:t>
            </a:r>
            <a:r>
              <a:rPr lang="ru-RU" dirty="0" err="1" smtClean="0">
                <a:solidFill>
                  <a:schemeClr val="accent6">
                    <a:lumMod val="50000"/>
                  </a:schemeClr>
                </a:solidFill>
                <a:latin typeface="Times New Roman" pitchFamily="18" charset="0"/>
                <a:cs typeface="Times New Roman" pitchFamily="18" charset="0"/>
              </a:rPr>
              <a:t>Peace</a:t>
            </a:r>
            <a:r>
              <a:rPr lang="ru-RU" dirty="0" smtClean="0">
                <a:solidFill>
                  <a:schemeClr val="accent6">
                    <a:lumMod val="50000"/>
                  </a:schemeClr>
                </a:solidFill>
                <a:latin typeface="Times New Roman" pitchFamily="18" charset="0"/>
                <a:cs typeface="Times New Roman" pitchFamily="18" charset="0"/>
              </a:rPr>
              <a:t>. -</a:t>
            </a:r>
            <a:endParaRPr lang="ru-RU" dirty="0">
              <a:solidFill>
                <a:schemeClr val="accent6">
                  <a:lumMod val="50000"/>
                </a:schemeClr>
              </a:solidFill>
              <a:latin typeface="Times New Roman" pitchFamily="18" charset="0"/>
              <a:cs typeface="Times New Roman" pitchFamily="18" charset="0"/>
            </a:endParaRPr>
          </a:p>
        </p:txBody>
      </p:sp>
      <p:pic>
        <p:nvPicPr>
          <p:cNvPr id="20482" name="Picture 2" descr="https://storage.googleapis.com/planet4-international-stateless/2018/09/0dbff2ed-gp0th5_medium_res.jpg"/>
          <p:cNvPicPr>
            <a:picLocks noChangeAspect="1" noChangeArrowheads="1"/>
          </p:cNvPicPr>
          <p:nvPr/>
        </p:nvPicPr>
        <p:blipFill>
          <a:blip r:embed="rId3" cstate="print"/>
          <a:srcRect/>
          <a:stretch>
            <a:fillRect/>
          </a:stretch>
        </p:blipFill>
        <p:spPr bwMode="auto">
          <a:xfrm>
            <a:off x="251520" y="836712"/>
            <a:ext cx="2887450" cy="2304256"/>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0484" name="AutoShape 4"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8" name="AutoShape 8" descr="https://s1.slide-share.ru/s_slide/0a5475023bd0c6cc519f0f988a22070b/9ed3f49b-cc3c-45c2-ba6e-77eac380b6a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90" name="Picture 10" descr="https://www.4green.gr/jpg/news/1600/wwf_greenpeace.jpg"/>
          <p:cNvPicPr>
            <a:picLocks noChangeAspect="1" noChangeArrowheads="1"/>
          </p:cNvPicPr>
          <p:nvPr/>
        </p:nvPicPr>
        <p:blipFill>
          <a:blip r:embed="rId4" cstate="print">
            <a:clrChange>
              <a:clrFrom>
                <a:srgbClr val="FFFFFD"/>
              </a:clrFrom>
              <a:clrTo>
                <a:srgbClr val="FFFFFD">
                  <a:alpha val="0"/>
                </a:srgbClr>
              </a:clrTo>
            </a:clrChange>
          </a:blip>
          <a:srcRect l="46403" r="8368"/>
          <a:stretch>
            <a:fillRect/>
          </a:stretch>
        </p:blipFill>
        <p:spPr bwMode="auto">
          <a:xfrm>
            <a:off x="683568" y="3284984"/>
            <a:ext cx="1551038" cy="192899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504</TotalTime>
  <Words>1107</Words>
  <Application>Microsoft Office PowerPoint</Application>
  <PresentationFormat>Экран (4:3)</PresentationFormat>
  <Paragraphs>93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ok</dc:creator>
  <cp:lastModifiedBy>ok</cp:lastModifiedBy>
  <cp:revision>13</cp:revision>
  <dcterms:created xsi:type="dcterms:W3CDTF">2021-07-28T08:11:27Z</dcterms:created>
  <dcterms:modified xsi:type="dcterms:W3CDTF">2021-09-13T05:29:34Z</dcterms:modified>
</cp:coreProperties>
</file>