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70" r:id="rId11"/>
    <p:sldId id="276" r:id="rId12"/>
    <p:sldId id="277" r:id="rId13"/>
    <p:sldId id="278" r:id="rId14"/>
    <p:sldId id="279" r:id="rId15"/>
    <p:sldId id="282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380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5323" y="2383485"/>
            <a:ext cx="4157345" cy="38357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9722" y="700277"/>
            <a:ext cx="6289675" cy="197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8314" y="5058917"/>
            <a:ext cx="618934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251" y="1271396"/>
            <a:ext cx="10162743" cy="5023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295400" y="1143000"/>
            <a:ext cx="100584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Сталинград – гордая память истории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https://avatars.mds.yandex.net/i?id=0430a852e85e4bac21ffd5c0c0005e73299134b1-588422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7959" y="228663"/>
            <a:ext cx="5059553" cy="64615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8200" y="457200"/>
            <a:ext cx="5410200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0" marR="406400" indent="-635" algn="ctr">
              <a:lnSpc>
                <a:spcPct val="100000"/>
              </a:lnSpc>
            </a:pPr>
            <a:r>
              <a:rPr sz="2800" b="1" spc="-360" dirty="0">
                <a:latin typeface="Segoe Print" pitchFamily="2" charset="0"/>
                <a:cs typeface="Arial"/>
              </a:rPr>
              <a:t>Но</a:t>
            </a:r>
            <a:r>
              <a:rPr sz="2800" b="1" spc="-120" dirty="0">
                <a:latin typeface="Segoe Print" pitchFamily="2" charset="0"/>
                <a:cs typeface="Arial"/>
              </a:rPr>
              <a:t> </a:t>
            </a:r>
            <a:r>
              <a:rPr sz="2800" b="1" spc="-315" dirty="0">
                <a:latin typeface="Segoe Print" pitchFamily="2" charset="0"/>
                <a:cs typeface="Arial"/>
              </a:rPr>
              <a:t>Сталинград</a:t>
            </a:r>
            <a:r>
              <a:rPr sz="2800" b="1" spc="-75" dirty="0">
                <a:latin typeface="Segoe Print" pitchFamily="2" charset="0"/>
                <a:cs typeface="Arial"/>
              </a:rPr>
              <a:t> </a:t>
            </a:r>
            <a:r>
              <a:rPr sz="2800" b="1" spc="-310" dirty="0">
                <a:latin typeface="Segoe Print" pitchFamily="2" charset="0"/>
                <a:cs typeface="Arial"/>
              </a:rPr>
              <a:t>выстоял</a:t>
            </a:r>
            <a:r>
              <a:rPr sz="2800" b="1" spc="-100" dirty="0">
                <a:latin typeface="Segoe Print" pitchFamily="2" charset="0"/>
                <a:cs typeface="Arial"/>
              </a:rPr>
              <a:t> </a:t>
            </a:r>
            <a:r>
              <a:rPr sz="2800" b="1" spc="-380" dirty="0">
                <a:latin typeface="Segoe Print" pitchFamily="2" charset="0"/>
                <a:cs typeface="Arial"/>
              </a:rPr>
              <a:t>и </a:t>
            </a:r>
            <a:r>
              <a:rPr sz="2800" b="1" spc="-310" dirty="0">
                <a:latin typeface="Segoe Print" pitchFamily="2" charset="0"/>
                <a:cs typeface="Arial"/>
              </a:rPr>
              <a:t>победил.</a:t>
            </a:r>
            <a:r>
              <a:rPr sz="2800" b="1" spc="-80" dirty="0">
                <a:latin typeface="Segoe Print" pitchFamily="2" charset="0"/>
                <a:cs typeface="Arial"/>
              </a:rPr>
              <a:t> </a:t>
            </a:r>
            <a:r>
              <a:rPr sz="2800" b="1" spc="-315" dirty="0">
                <a:latin typeface="Segoe Print" pitchFamily="2" charset="0"/>
                <a:cs typeface="Arial"/>
              </a:rPr>
              <a:t>Эта</a:t>
            </a:r>
            <a:r>
              <a:rPr sz="2800" b="1" spc="-120" dirty="0">
                <a:latin typeface="Segoe Print" pitchFamily="2" charset="0"/>
                <a:cs typeface="Arial"/>
              </a:rPr>
              <a:t> </a:t>
            </a:r>
            <a:r>
              <a:rPr sz="2800" b="1" spc="-325" dirty="0">
                <a:latin typeface="Segoe Print" pitchFamily="2" charset="0"/>
                <a:cs typeface="Arial"/>
              </a:rPr>
              <a:t>победа</a:t>
            </a:r>
            <a:r>
              <a:rPr sz="2800" b="1" spc="-100" dirty="0">
                <a:latin typeface="Segoe Print" pitchFamily="2" charset="0"/>
                <a:cs typeface="Arial"/>
              </a:rPr>
              <a:t> </a:t>
            </a:r>
            <a:r>
              <a:rPr sz="2800" b="1" spc="-345" dirty="0">
                <a:latin typeface="Segoe Print" pitchFamily="2" charset="0"/>
                <a:cs typeface="Arial"/>
              </a:rPr>
              <a:t>была</a:t>
            </a:r>
            <a:endParaRPr sz="2800" dirty="0">
              <a:latin typeface="Segoe Print" pitchFamily="2" charset="0"/>
              <a:cs typeface="Arial"/>
            </a:endParaRPr>
          </a:p>
          <a:p>
            <a:pPr marL="12700" marR="5080" indent="-2540" algn="ctr">
              <a:lnSpc>
                <a:spcPct val="100000"/>
              </a:lnSpc>
            </a:pPr>
            <a:r>
              <a:rPr sz="2800" b="1" spc="-320" dirty="0">
                <a:latin typeface="Segoe Print" pitchFamily="2" charset="0"/>
                <a:cs typeface="Arial"/>
              </a:rPr>
              <a:t>предопределена</a:t>
            </a:r>
            <a:r>
              <a:rPr sz="2800" b="1" spc="-80" dirty="0">
                <a:latin typeface="Segoe Print" pitchFamily="2" charset="0"/>
                <a:cs typeface="Arial"/>
              </a:rPr>
              <a:t> </a:t>
            </a:r>
            <a:r>
              <a:rPr sz="2800" b="1" spc="-320" dirty="0">
                <a:latin typeface="Segoe Print" pitchFamily="2" charset="0"/>
                <a:cs typeface="Arial"/>
              </a:rPr>
              <a:t>стойкостью</a:t>
            </a:r>
            <a:r>
              <a:rPr sz="2800" b="1" spc="-130" dirty="0">
                <a:latin typeface="Segoe Print" pitchFamily="2" charset="0"/>
                <a:cs typeface="Arial"/>
              </a:rPr>
              <a:t> </a:t>
            </a:r>
            <a:r>
              <a:rPr sz="2800" b="1" spc="-380" dirty="0">
                <a:latin typeface="Segoe Print" pitchFamily="2" charset="0"/>
                <a:cs typeface="Arial"/>
              </a:rPr>
              <a:t>и </a:t>
            </a:r>
            <a:r>
              <a:rPr sz="2800" b="1" spc="-335" dirty="0">
                <a:latin typeface="Segoe Print" pitchFamily="2" charset="0"/>
                <a:cs typeface="Arial"/>
              </a:rPr>
              <a:t>мужеством</a:t>
            </a:r>
            <a:r>
              <a:rPr sz="2800" b="1" spc="-105" dirty="0">
                <a:latin typeface="Segoe Print" pitchFamily="2" charset="0"/>
                <a:cs typeface="Arial"/>
              </a:rPr>
              <a:t> </a:t>
            </a:r>
            <a:r>
              <a:rPr sz="2800" b="1" spc="-305" dirty="0">
                <a:latin typeface="Segoe Print" pitchFamily="2" charset="0"/>
                <a:cs typeface="Arial"/>
              </a:rPr>
              <a:t>советских</a:t>
            </a:r>
            <a:r>
              <a:rPr sz="2800" b="1" spc="-110" dirty="0">
                <a:latin typeface="Segoe Print" pitchFamily="2" charset="0"/>
                <a:cs typeface="Arial"/>
              </a:rPr>
              <a:t> </a:t>
            </a:r>
            <a:r>
              <a:rPr sz="2800" b="1" spc="-335" dirty="0">
                <a:latin typeface="Segoe Print" pitchFamily="2" charset="0"/>
                <a:cs typeface="Arial"/>
              </a:rPr>
              <a:t>воинов</a:t>
            </a:r>
            <a:r>
              <a:rPr sz="2800" b="1" spc="-110" dirty="0">
                <a:latin typeface="Segoe Print" pitchFamily="2" charset="0"/>
                <a:cs typeface="Arial"/>
              </a:rPr>
              <a:t> </a:t>
            </a:r>
            <a:r>
              <a:rPr sz="2800" b="1" spc="-380" dirty="0">
                <a:latin typeface="Segoe Print" pitchFamily="2" charset="0"/>
                <a:cs typeface="Arial"/>
              </a:rPr>
              <a:t>и </a:t>
            </a:r>
            <a:r>
              <a:rPr sz="2800" b="1" spc="-320" dirty="0">
                <a:latin typeface="Segoe Print" pitchFamily="2" charset="0"/>
                <a:cs typeface="Arial"/>
              </a:rPr>
              <a:t>жителей</a:t>
            </a:r>
            <a:r>
              <a:rPr sz="2800" b="1" spc="-114" dirty="0">
                <a:latin typeface="Segoe Print" pitchFamily="2" charset="0"/>
                <a:cs typeface="Arial"/>
              </a:rPr>
              <a:t> </a:t>
            </a:r>
            <a:r>
              <a:rPr sz="2800" b="1" spc="-285" dirty="0">
                <a:latin typeface="Segoe Print" pitchFamily="2" charset="0"/>
                <a:cs typeface="Arial"/>
              </a:rPr>
              <a:t>города.</a:t>
            </a:r>
            <a:r>
              <a:rPr sz="2800" b="1" spc="-130" dirty="0">
                <a:latin typeface="Segoe Print" pitchFamily="2" charset="0"/>
                <a:cs typeface="Arial"/>
              </a:rPr>
              <a:t> </a:t>
            </a:r>
            <a:r>
              <a:rPr sz="2800" b="1" spc="-345" dirty="0">
                <a:latin typeface="Segoe Print" pitchFamily="2" charset="0"/>
                <a:cs typeface="Arial"/>
              </a:rPr>
              <a:t>На</a:t>
            </a:r>
            <a:r>
              <a:rPr sz="2800" b="1" spc="-120" dirty="0">
                <a:latin typeface="Segoe Print" pitchFamily="2" charset="0"/>
                <a:cs typeface="Arial"/>
              </a:rPr>
              <a:t> </a:t>
            </a:r>
            <a:r>
              <a:rPr sz="2800" b="1" spc="-315" dirty="0">
                <a:latin typeface="Segoe Print" pitchFamily="2" charset="0"/>
                <a:cs typeface="Arial"/>
              </a:rPr>
              <a:t>подступах</a:t>
            </a:r>
            <a:r>
              <a:rPr sz="2800" b="1" spc="-114" dirty="0">
                <a:latin typeface="Segoe Print" pitchFamily="2" charset="0"/>
                <a:cs typeface="Arial"/>
              </a:rPr>
              <a:t> </a:t>
            </a:r>
            <a:r>
              <a:rPr sz="2800" b="1" spc="-320" dirty="0">
                <a:latin typeface="Segoe Print" pitchFamily="2" charset="0"/>
                <a:cs typeface="Arial"/>
              </a:rPr>
              <a:t>к Сталинграду</a:t>
            </a:r>
            <a:r>
              <a:rPr sz="2800" b="1" spc="-75" dirty="0">
                <a:latin typeface="Segoe Print" pitchFamily="2" charset="0"/>
                <a:cs typeface="Arial"/>
              </a:rPr>
              <a:t> </a:t>
            </a:r>
            <a:r>
              <a:rPr sz="2800" b="1" spc="-325" dirty="0">
                <a:latin typeface="Segoe Print" pitchFamily="2" charset="0"/>
                <a:cs typeface="Arial"/>
              </a:rPr>
              <a:t>были</a:t>
            </a:r>
            <a:r>
              <a:rPr sz="2800" b="1" spc="-100" dirty="0">
                <a:latin typeface="Segoe Print" pitchFamily="2" charset="0"/>
                <a:cs typeface="Arial"/>
              </a:rPr>
              <a:t> </a:t>
            </a:r>
            <a:r>
              <a:rPr sz="2800" b="1" spc="-330" dirty="0">
                <a:latin typeface="Segoe Print" pitchFamily="2" charset="0"/>
                <a:cs typeface="Arial"/>
              </a:rPr>
              <a:t>сооружены </a:t>
            </a:r>
            <a:r>
              <a:rPr sz="2800" b="1" spc="-310" dirty="0">
                <a:latin typeface="Segoe Print" pitchFamily="2" charset="0"/>
                <a:cs typeface="Arial"/>
              </a:rPr>
              <a:t>четыре</a:t>
            </a:r>
            <a:r>
              <a:rPr sz="2800" b="1" spc="-110" dirty="0">
                <a:latin typeface="Segoe Print" pitchFamily="2" charset="0"/>
                <a:cs typeface="Arial"/>
              </a:rPr>
              <a:t> </a:t>
            </a:r>
            <a:r>
              <a:rPr sz="2800" b="1" spc="-325" dirty="0">
                <a:latin typeface="Segoe Print" pitchFamily="2" charset="0"/>
                <a:cs typeface="Arial"/>
              </a:rPr>
              <a:t>оборонительные</a:t>
            </a:r>
            <a:r>
              <a:rPr sz="2800" b="1" spc="-65" dirty="0">
                <a:latin typeface="Segoe Print" pitchFamily="2" charset="0"/>
                <a:cs typeface="Arial"/>
              </a:rPr>
              <a:t> </a:t>
            </a:r>
            <a:r>
              <a:rPr sz="2800" b="1" spc="-315" dirty="0">
                <a:latin typeface="Segoe Print" pitchFamily="2" charset="0"/>
                <a:cs typeface="Arial"/>
              </a:rPr>
              <a:t>линии, </a:t>
            </a:r>
            <a:r>
              <a:rPr sz="2800" b="1" spc="-320" dirty="0">
                <a:latin typeface="Segoe Print" pitchFamily="2" charset="0"/>
                <a:cs typeface="Arial"/>
              </a:rPr>
              <a:t>вырыто</a:t>
            </a:r>
            <a:r>
              <a:rPr sz="2800" b="1" spc="-114" dirty="0">
                <a:latin typeface="Segoe Print" pitchFamily="2" charset="0"/>
                <a:cs typeface="Arial"/>
              </a:rPr>
              <a:t> </a:t>
            </a:r>
            <a:r>
              <a:rPr sz="2800" b="1" spc="-305" dirty="0">
                <a:latin typeface="Segoe Print" pitchFamily="2" charset="0"/>
                <a:cs typeface="Arial"/>
              </a:rPr>
              <a:t>2750</a:t>
            </a:r>
            <a:r>
              <a:rPr sz="2800" b="1" spc="-120" dirty="0">
                <a:latin typeface="Segoe Print" pitchFamily="2" charset="0"/>
                <a:cs typeface="Arial"/>
              </a:rPr>
              <a:t> </a:t>
            </a:r>
            <a:r>
              <a:rPr sz="2800" b="1" spc="-335" dirty="0">
                <a:latin typeface="Segoe Print" pitchFamily="2" charset="0"/>
                <a:cs typeface="Arial"/>
              </a:rPr>
              <a:t>километров</a:t>
            </a:r>
            <a:endParaRPr sz="2800" dirty="0">
              <a:latin typeface="Segoe Print" pitchFamily="2" charset="0"/>
              <a:cs typeface="Arial"/>
            </a:endParaRPr>
          </a:p>
          <a:p>
            <a:pPr marL="259079" marR="253365" indent="-635" algn="ctr">
              <a:lnSpc>
                <a:spcPct val="100000"/>
              </a:lnSpc>
            </a:pPr>
            <a:r>
              <a:rPr sz="2800" b="1" spc="-320" dirty="0">
                <a:latin typeface="Segoe Print" pitchFamily="2" charset="0"/>
                <a:cs typeface="Arial"/>
              </a:rPr>
              <a:t>окопов</a:t>
            </a:r>
            <a:r>
              <a:rPr sz="2800" b="1" spc="-135" dirty="0">
                <a:latin typeface="Segoe Print" pitchFamily="2" charset="0"/>
                <a:cs typeface="Arial"/>
              </a:rPr>
              <a:t> </a:t>
            </a:r>
            <a:r>
              <a:rPr sz="2800" b="1" spc="-330" dirty="0">
                <a:latin typeface="Segoe Print" pitchFamily="2" charset="0"/>
                <a:cs typeface="Arial"/>
              </a:rPr>
              <a:t>и</a:t>
            </a:r>
            <a:r>
              <a:rPr sz="2800" b="1" spc="-130" dirty="0">
                <a:latin typeface="Segoe Print" pitchFamily="2" charset="0"/>
                <a:cs typeface="Arial"/>
              </a:rPr>
              <a:t> </a:t>
            </a:r>
            <a:r>
              <a:rPr sz="2800" b="1" spc="-325" dirty="0">
                <a:latin typeface="Segoe Print" pitchFamily="2" charset="0"/>
                <a:cs typeface="Arial"/>
              </a:rPr>
              <a:t>ходов</a:t>
            </a:r>
            <a:r>
              <a:rPr sz="2800" b="1" spc="-130" dirty="0">
                <a:latin typeface="Segoe Print" pitchFamily="2" charset="0"/>
                <a:cs typeface="Arial"/>
              </a:rPr>
              <a:t> </a:t>
            </a:r>
            <a:r>
              <a:rPr sz="2800" b="1" spc="-330" dirty="0">
                <a:latin typeface="Segoe Print" pitchFamily="2" charset="0"/>
                <a:cs typeface="Arial"/>
              </a:rPr>
              <a:t>сообщения. </a:t>
            </a:r>
            <a:r>
              <a:rPr sz="2800" b="1" spc="-305" dirty="0">
                <a:latin typeface="Segoe Print" pitchFamily="2" charset="0"/>
                <a:cs typeface="Arial"/>
              </a:rPr>
              <a:t>Героизм</a:t>
            </a:r>
            <a:r>
              <a:rPr sz="2800" b="1" spc="-140" dirty="0">
                <a:latin typeface="Segoe Print" pitchFamily="2" charset="0"/>
                <a:cs typeface="Arial"/>
              </a:rPr>
              <a:t> </a:t>
            </a:r>
            <a:r>
              <a:rPr sz="2800" b="1" spc="-330" dirty="0">
                <a:latin typeface="Segoe Print" pitchFamily="2" charset="0"/>
                <a:cs typeface="Arial"/>
              </a:rPr>
              <a:t>был</a:t>
            </a:r>
            <a:r>
              <a:rPr sz="2800" b="1" spc="-114" dirty="0">
                <a:latin typeface="Segoe Print" pitchFamily="2" charset="0"/>
                <a:cs typeface="Arial"/>
              </a:rPr>
              <a:t> </a:t>
            </a:r>
            <a:r>
              <a:rPr sz="2800" b="1" spc="-340" dirty="0">
                <a:latin typeface="Segoe Print" pitchFamily="2" charset="0"/>
                <a:cs typeface="Arial"/>
              </a:rPr>
              <a:t>массовым</a:t>
            </a:r>
            <a:r>
              <a:rPr sz="2800" b="1" spc="-114" dirty="0">
                <a:latin typeface="Segoe Print" pitchFamily="2" charset="0"/>
                <a:cs typeface="Arial"/>
              </a:rPr>
              <a:t> </a:t>
            </a:r>
            <a:r>
              <a:rPr sz="2800" b="1" spc="-330" dirty="0">
                <a:latin typeface="Segoe Print" pitchFamily="2" charset="0"/>
                <a:cs typeface="Arial"/>
              </a:rPr>
              <a:t>и</a:t>
            </a:r>
            <a:r>
              <a:rPr sz="2800" b="1" spc="-140" dirty="0">
                <a:latin typeface="Segoe Print" pitchFamily="2" charset="0"/>
                <a:cs typeface="Arial"/>
              </a:rPr>
              <a:t> </a:t>
            </a:r>
            <a:r>
              <a:rPr sz="2800" b="1" spc="-340" dirty="0">
                <a:latin typeface="Segoe Print" pitchFamily="2" charset="0"/>
                <a:cs typeface="Arial"/>
              </a:rPr>
              <a:t>на </a:t>
            </a:r>
            <a:r>
              <a:rPr sz="2800" b="1" spc="-315" dirty="0">
                <a:latin typeface="Segoe Print" pitchFamily="2" charset="0"/>
                <a:cs typeface="Arial"/>
              </a:rPr>
              <a:t>фронте,</a:t>
            </a:r>
            <a:r>
              <a:rPr sz="2800" b="1" spc="-130" dirty="0">
                <a:latin typeface="Segoe Print" pitchFamily="2" charset="0"/>
                <a:cs typeface="Arial"/>
              </a:rPr>
              <a:t> </a:t>
            </a:r>
            <a:r>
              <a:rPr sz="2800" b="1" spc="-330" dirty="0">
                <a:latin typeface="Segoe Print" pitchFamily="2" charset="0"/>
                <a:cs typeface="Arial"/>
              </a:rPr>
              <a:t>и</a:t>
            </a:r>
            <a:r>
              <a:rPr sz="2800" b="1" spc="-130" dirty="0">
                <a:latin typeface="Segoe Print" pitchFamily="2" charset="0"/>
                <a:cs typeface="Arial"/>
              </a:rPr>
              <a:t> </a:t>
            </a:r>
            <a:r>
              <a:rPr sz="2800" b="1" spc="-330" dirty="0">
                <a:latin typeface="Segoe Print" pitchFamily="2" charset="0"/>
                <a:cs typeface="Arial"/>
              </a:rPr>
              <a:t>в</a:t>
            </a:r>
            <a:r>
              <a:rPr sz="2800" b="1" spc="-120" dirty="0">
                <a:latin typeface="Segoe Print" pitchFamily="2" charset="0"/>
                <a:cs typeface="Arial"/>
              </a:rPr>
              <a:t> </a:t>
            </a:r>
            <a:r>
              <a:rPr sz="2800" b="1" spc="-285" dirty="0">
                <a:latin typeface="Segoe Print" pitchFamily="2" charset="0"/>
                <a:cs typeface="Arial"/>
              </a:rPr>
              <a:t>тылу.</a:t>
            </a:r>
            <a:endParaRPr sz="2800" dirty="0">
              <a:latin typeface="Segoe Print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082" y="381000"/>
            <a:ext cx="5474970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just">
              <a:lnSpc>
                <a:spcPct val="100000"/>
              </a:lnSpc>
              <a:spcBef>
                <a:spcPts val="100"/>
              </a:spcBef>
            </a:pPr>
            <a:r>
              <a:rPr sz="2000" u="sng" spc="-27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Segoe Print" pitchFamily="2" charset="0"/>
                <a:cs typeface="Arial"/>
              </a:rPr>
              <a:t>«</a:t>
            </a:r>
            <a:r>
              <a:rPr sz="2000" u="sng" spc="-275" dirty="0" err="1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Segoe Print" pitchFamily="2" charset="0"/>
                <a:cs typeface="Arial"/>
              </a:rPr>
              <a:t>Дом</a:t>
            </a:r>
            <a:r>
              <a:rPr sz="2000" u="sng" spc="-240" dirty="0" err="1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Segoe Print" pitchFamily="2" charset="0"/>
                <a:cs typeface="Arial"/>
              </a:rPr>
              <a:t>Павлова</a:t>
            </a:r>
            <a:r>
              <a:rPr sz="2000" u="sng" spc="-240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Segoe Print" pitchFamily="2" charset="0"/>
                <a:cs typeface="Arial"/>
              </a:rPr>
              <a:t>»</a:t>
            </a:r>
            <a:r>
              <a:rPr sz="2000" u="sng" spc="-120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Segoe Print" pitchFamily="2" charset="0"/>
                <a:cs typeface="Arial"/>
              </a:rPr>
              <a:t> </a:t>
            </a:r>
            <a:r>
              <a:rPr lang="ru-RU" sz="2000" u="sng" spc="-120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Segoe Print" pitchFamily="2" charset="0"/>
                <a:cs typeface="Arial"/>
              </a:rPr>
              <a:t/>
            </a:r>
            <a:br>
              <a:rPr lang="ru-RU" sz="2000" u="sng" spc="-120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Segoe Print" pitchFamily="2" charset="0"/>
                <a:cs typeface="Arial"/>
              </a:rPr>
            </a:br>
            <a:r>
              <a:rPr sz="2000" i="0" spc="-30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sz="2000" i="0" spc="-9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ночь</a:t>
            </a:r>
            <a:r>
              <a:rPr sz="2000" i="0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на</a:t>
            </a:r>
            <a:r>
              <a:rPr sz="2000" i="0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27</a:t>
            </a:r>
            <a:r>
              <a:rPr sz="2000" i="0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сентября</a:t>
            </a:r>
            <a:r>
              <a:rPr sz="2000" i="0" spc="-1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дом,</a:t>
            </a:r>
            <a:r>
              <a:rPr sz="2000" i="0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3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 </a:t>
            </a:r>
            <a:r>
              <a:rPr sz="2000" i="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котором</a:t>
            </a:r>
            <a:r>
              <a:rPr sz="2000" i="0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находились</a:t>
            </a:r>
            <a:r>
              <a:rPr sz="2000" i="0" spc="-1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фашисты,</a:t>
            </a:r>
            <a:r>
              <a:rPr sz="2000" i="0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был</a:t>
            </a:r>
            <a:r>
              <a:rPr sz="2000" i="0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1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захвачен </a:t>
            </a:r>
            <a:r>
              <a:rPr sz="2000" i="0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разведгруппой</a:t>
            </a:r>
            <a:r>
              <a:rPr sz="2000" i="0" spc="-1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sz="2000" i="0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составе</a:t>
            </a:r>
            <a:r>
              <a:rPr sz="2000" i="0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Анатолия </a:t>
            </a:r>
            <a:r>
              <a:rPr sz="2000" i="0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Александрова,</a:t>
            </a:r>
            <a:r>
              <a:rPr sz="2000" i="0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Виктора</a:t>
            </a:r>
            <a:r>
              <a:rPr sz="2000" i="0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Глущенко,</a:t>
            </a:r>
            <a:r>
              <a:rPr sz="2000" i="0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Николая </a:t>
            </a:r>
            <a:r>
              <a:rPr sz="2000" i="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Черноголовова</a:t>
            </a:r>
            <a:r>
              <a:rPr sz="2000" i="0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и</a:t>
            </a:r>
            <a:r>
              <a:rPr sz="2000" i="0" spc="-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сержанта</a:t>
            </a:r>
            <a:r>
              <a:rPr sz="2000" i="0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Якова</a:t>
            </a:r>
            <a:r>
              <a:rPr sz="2000" i="0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Павлова.</a:t>
            </a:r>
            <a:endParaRPr sz="2000" dirty="0">
              <a:solidFill>
                <a:schemeClr val="tx1"/>
              </a:solidFill>
              <a:latin typeface="Segoe Print" pitchFamily="2" charset="0"/>
              <a:cs typeface="Arial"/>
            </a:endParaRPr>
          </a:p>
          <a:p>
            <a:pPr marR="349250" indent="111125" algn="just">
              <a:lnSpc>
                <a:spcPct val="100000"/>
              </a:lnSpc>
            </a:pPr>
            <a:r>
              <a:rPr sz="2000" i="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Трое</a:t>
            </a:r>
            <a:r>
              <a:rPr sz="2000" i="0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1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суток,</a:t>
            </a:r>
            <a:r>
              <a:rPr sz="2000" i="0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заняв</a:t>
            </a:r>
            <a:r>
              <a:rPr sz="2000" i="0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круговую</a:t>
            </a:r>
            <a:r>
              <a:rPr sz="2000" i="0" spc="-1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оборону, </a:t>
            </a:r>
            <a:r>
              <a:rPr sz="2000" i="0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разведчики</a:t>
            </a:r>
            <a:r>
              <a:rPr sz="2000" i="0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отбивали</a:t>
            </a:r>
            <a:r>
              <a:rPr sz="2000" i="0" spc="-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атаки</a:t>
            </a:r>
            <a:r>
              <a:rPr sz="2000" i="0" spc="-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противника.</a:t>
            </a:r>
            <a:r>
              <a:rPr sz="2000" i="0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На </a:t>
            </a:r>
            <a:r>
              <a:rPr sz="2000" i="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четвёртый</a:t>
            </a:r>
            <a:r>
              <a:rPr sz="2000" i="0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день</a:t>
            </a:r>
            <a:r>
              <a:rPr sz="2000" i="0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sz="2000" i="0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270" dirty="0" err="1">
                <a:solidFill>
                  <a:schemeClr val="tx1"/>
                </a:solidFill>
                <a:latin typeface="Segoe Print" pitchFamily="2" charset="0"/>
                <a:cs typeface="Arial"/>
              </a:rPr>
              <a:t>сражающийся</a:t>
            </a:r>
            <a:r>
              <a:rPr sz="2000" i="0" spc="-1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000" i="0" spc="-300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дом</a:t>
            </a:r>
            <a:r>
              <a:rPr lang="ru-RU" sz="2000" i="0" spc="-30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прибыло</a:t>
            </a:r>
            <a:r>
              <a:rPr lang="ru-RU" sz="2000" spc="-13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подкрепление</a:t>
            </a:r>
            <a:r>
              <a:rPr lang="ru-RU" sz="2000" spc="-15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под</a:t>
            </a:r>
            <a:r>
              <a:rPr lang="ru-RU" sz="2000" spc="-13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командой</a:t>
            </a:r>
            <a:r>
              <a:rPr lang="ru-RU" sz="2000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лейтенанта</a:t>
            </a:r>
            <a:r>
              <a:rPr lang="ru-RU" sz="2000" spc="-1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Ивана</a:t>
            </a:r>
            <a:r>
              <a:rPr lang="ru-RU" sz="2000" spc="-1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Афанасьева.</a:t>
            </a:r>
            <a:r>
              <a:rPr lang="ru-RU" sz="2000" spc="-15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Бойцы</a:t>
            </a:r>
            <a:r>
              <a:rPr lang="ru-RU" sz="2000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заминировали</a:t>
            </a:r>
            <a:r>
              <a:rPr lang="ru-RU" sz="2000" spc="-13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подступы</a:t>
            </a:r>
            <a:r>
              <a:rPr lang="ru-RU" sz="2000" spc="-1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</a:t>
            </a:r>
            <a:r>
              <a:rPr lang="ru-RU" sz="2000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дому,</a:t>
            </a:r>
            <a:r>
              <a:rPr lang="ru-RU" sz="2000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заняли</a:t>
            </a:r>
            <a:r>
              <a:rPr lang="ru-RU" sz="2000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круговую</a:t>
            </a:r>
            <a:r>
              <a:rPr lang="ru-RU" sz="2000" spc="-15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оборону.</a:t>
            </a:r>
            <a:r>
              <a:rPr lang="ru-RU" sz="2000" spc="-1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Дом</a:t>
            </a:r>
            <a:r>
              <a:rPr lang="ru-RU" sz="2000" spc="-1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Павлова</a:t>
            </a:r>
            <a:r>
              <a:rPr lang="ru-RU" sz="2000" spc="-1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3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стал </a:t>
            </a:r>
            <a:r>
              <a:rPr lang="ru-RU" sz="2000" spc="-27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важным</a:t>
            </a:r>
            <a:r>
              <a:rPr lang="ru-RU" sz="2000" spc="-11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опорным</a:t>
            </a:r>
            <a:r>
              <a:rPr lang="ru-RU" sz="2000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пунктом</a:t>
            </a:r>
            <a:r>
              <a:rPr lang="ru-RU" sz="2000" spc="-13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lang="ru-RU" sz="2000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полосе</a:t>
            </a:r>
            <a:r>
              <a:rPr lang="ru-RU" sz="2000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обороны </a:t>
            </a:r>
            <a:r>
              <a:rPr lang="ru-RU" sz="2000" spc="-204" dirty="0">
                <a:solidFill>
                  <a:schemeClr val="tx1"/>
                </a:solidFill>
                <a:latin typeface="Segoe Print" pitchFamily="2" charset="0"/>
                <a:cs typeface="Arial"/>
              </a:rPr>
              <a:t>13-</a:t>
            </a:r>
            <a:r>
              <a:rPr lang="ru-RU" sz="2000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й</a:t>
            </a:r>
            <a:r>
              <a:rPr lang="ru-RU" sz="2000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гвардейской</a:t>
            </a:r>
            <a:r>
              <a:rPr lang="ru-RU" sz="2000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стрелковой</a:t>
            </a:r>
            <a:r>
              <a:rPr lang="ru-RU" sz="2000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дивизии.</a:t>
            </a:r>
            <a:r>
              <a:rPr lang="ru-RU" sz="2000" spc="-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3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 </a:t>
            </a:r>
            <a:r>
              <a:rPr lang="ru-RU" sz="2000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течение</a:t>
            </a:r>
            <a:r>
              <a:rPr lang="ru-RU" sz="2000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58</a:t>
            </a:r>
            <a:r>
              <a:rPr lang="ru-RU" sz="2000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дней</a:t>
            </a:r>
            <a:r>
              <a:rPr lang="ru-RU" sz="2000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гарнизон</a:t>
            </a:r>
            <a:r>
              <a:rPr lang="ru-RU" sz="2000" spc="-13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дома</a:t>
            </a:r>
            <a:r>
              <a:rPr lang="ru-RU" sz="2000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Павлова</a:t>
            </a:r>
            <a:r>
              <a:rPr lang="ru-RU" sz="2000" dirty="0">
                <a:solidFill>
                  <a:schemeClr val="tx1"/>
                </a:solidFill>
                <a:latin typeface="Segoe Print" pitchFamily="2" charset="0"/>
                <a:cs typeface="Arial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Segoe Print" pitchFamily="2" charset="0"/>
                <a:cs typeface="Arial"/>
              </a:rPr>
            </a:br>
            <a:r>
              <a:rPr lang="ru-RU" sz="2000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отбивал</a:t>
            </a:r>
            <a:r>
              <a:rPr lang="ru-RU" sz="2000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атаки</a:t>
            </a:r>
            <a:r>
              <a:rPr lang="ru-RU" sz="2000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противника,</a:t>
            </a:r>
            <a:r>
              <a:rPr lang="ru-RU" sz="2000" spc="-1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а</a:t>
            </a:r>
            <a:r>
              <a:rPr lang="ru-RU" sz="2000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24</a:t>
            </a:r>
            <a:r>
              <a:rPr lang="ru-RU" sz="2000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ноября</a:t>
            </a:r>
            <a:r>
              <a:rPr lang="ru-RU" sz="2000" spc="-1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3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lang="ru-RU" sz="2000" dirty="0">
                <a:solidFill>
                  <a:schemeClr val="tx1"/>
                </a:solidFill>
                <a:latin typeface="Segoe Print" pitchFamily="2" charset="0"/>
                <a:cs typeface="Arial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Segoe Print" pitchFamily="2" charset="0"/>
                <a:cs typeface="Arial"/>
              </a:rPr>
            </a:br>
            <a:r>
              <a:rPr lang="ru-RU" sz="2000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составе</a:t>
            </a:r>
            <a:r>
              <a:rPr lang="ru-RU" sz="2000" spc="-1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полка</a:t>
            </a:r>
            <a:r>
              <a:rPr lang="ru-RU" sz="2000" spc="-1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перешёл</a:t>
            </a:r>
            <a:r>
              <a:rPr lang="ru-RU" sz="2000" spc="-1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lang="ru-RU" sz="2000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000" spc="-1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наступление</a:t>
            </a:r>
            <a:r>
              <a:rPr lang="ru-RU" sz="2000" spc="-15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.</a:t>
            </a:r>
            <a:endParaRPr sz="2000" dirty="0">
              <a:solidFill>
                <a:schemeClr val="tx1"/>
              </a:solidFill>
              <a:latin typeface="Segoe Print" pitchFamily="2" charset="0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0947" y="786321"/>
            <a:ext cx="5826253" cy="50048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29066" y="5932728"/>
            <a:ext cx="178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«Дом</a:t>
            </a:r>
            <a:r>
              <a:rPr sz="1800" b="1" spc="-6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Павлова»</a:t>
            </a:r>
            <a:endParaRPr sz="18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5830" y="838200"/>
            <a:ext cx="51816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3114040" algn="l"/>
              </a:tabLst>
            </a:pPr>
            <a:r>
              <a:rPr lang="ru-RU" sz="2400" b="1" i="0" spc="-29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«Мамаев</a:t>
            </a:r>
            <a:r>
              <a:rPr lang="ru-RU" sz="2400" b="1" i="0" spc="-5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23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курган».</a:t>
            </a:r>
          </a:p>
          <a:p>
            <a:pPr marL="12700" marR="5080" algn="ctr">
              <a:lnSpc>
                <a:spcPct val="100000"/>
              </a:lnSpc>
              <a:tabLst>
                <a:tab pos="3114040" algn="l"/>
              </a:tabLst>
            </a:pPr>
            <a:r>
              <a:rPr lang="ru-RU" sz="2400" b="1" i="0" spc="-5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28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Знаменитой</a:t>
            </a:r>
            <a:r>
              <a:rPr lang="ru-RU" sz="2400" b="1" i="0" spc="-7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27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на</a:t>
            </a:r>
            <a:r>
              <a:rPr lang="ru-RU" sz="2400" b="1" i="0" spc="-9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29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весь </a:t>
            </a:r>
            <a:r>
              <a:rPr lang="ru-RU" sz="2400" b="1" i="0" spc="-28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мир</a:t>
            </a:r>
            <a:r>
              <a:rPr lang="ru-RU" sz="2400" b="1" i="0" spc="-11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254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стала</a:t>
            </a:r>
            <a:r>
              <a:rPr lang="ru-RU" sz="2400" b="1" i="0" spc="-10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 </a:t>
            </a:r>
            <a:r>
              <a:rPr lang="ru-RU" sz="2400" b="1" i="0" spc="-26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высота</a:t>
            </a:r>
            <a:r>
              <a:rPr lang="ru-RU" sz="2400" b="1" i="0" spc="-9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2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102,0</a:t>
            </a:r>
            <a:r>
              <a:rPr lang="ru-RU" sz="2400" b="1" i="0" spc="-254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–</a:t>
            </a:r>
            <a:r>
              <a:rPr lang="ru-RU" sz="2400" b="1" i="0" spc="-11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2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так </a:t>
            </a:r>
            <a:r>
              <a:rPr lang="ru-RU" sz="2400" b="1" i="0" spc="-27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именовался</a:t>
            </a:r>
            <a:r>
              <a:rPr lang="ru-RU" sz="2400" b="1" i="0" spc="-5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30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Мамаев</a:t>
            </a:r>
            <a:r>
              <a:rPr lang="ru-RU" sz="2400" b="1" i="0" spc="-6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25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курган</a:t>
            </a:r>
            <a:r>
              <a:rPr lang="ru-RU" sz="2400" b="1" i="0" spc="-7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29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на </a:t>
            </a:r>
            <a:r>
              <a:rPr lang="ru-RU" sz="2400" b="1" i="0" spc="-28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штабных</a:t>
            </a:r>
            <a:r>
              <a:rPr lang="ru-RU" sz="2400" b="1" i="0" spc="-8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25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картах</a:t>
            </a:r>
            <a:r>
              <a:rPr lang="ru-RU" sz="2400" b="1" i="0" spc="-70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i="0" spc="-265" dirty="0" smtClean="0">
                <a:solidFill>
                  <a:srgbClr val="000000"/>
                </a:solidFill>
                <a:latin typeface="Segoe Print" pitchFamily="2" charset="0"/>
                <a:cs typeface="Arial"/>
              </a:rPr>
              <a:t>военного </a:t>
            </a:r>
            <a:r>
              <a:rPr sz="2400" b="1" spc="-254" dirty="0" err="1" smtClean="0">
                <a:latin typeface="Segoe Print" pitchFamily="2" charset="0"/>
                <a:cs typeface="Arial"/>
              </a:rPr>
              <a:t>Сталинграда</a:t>
            </a:r>
            <a:r>
              <a:rPr sz="2400" b="1" spc="-254" dirty="0">
                <a:latin typeface="Segoe Print" pitchFamily="2" charset="0"/>
                <a:cs typeface="Arial"/>
              </a:rPr>
              <a:t>.</a:t>
            </a:r>
            <a:r>
              <a:rPr sz="2400" b="1" spc="-40" dirty="0"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latin typeface="Segoe Print" pitchFamily="2" charset="0"/>
                <a:cs typeface="Arial"/>
              </a:rPr>
              <a:t>140</a:t>
            </a:r>
            <a:r>
              <a:rPr sz="2400" b="1" spc="-75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дней</a:t>
            </a:r>
            <a:r>
              <a:rPr sz="2400" b="1" spc="-95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и</a:t>
            </a:r>
            <a:r>
              <a:rPr sz="2400" b="1" spc="-90" dirty="0">
                <a:latin typeface="Segoe Print" pitchFamily="2" charset="0"/>
                <a:cs typeface="Arial"/>
              </a:rPr>
              <a:t> </a:t>
            </a:r>
            <a:r>
              <a:rPr sz="2400" b="1" spc="-270" dirty="0" err="1" smtClean="0">
                <a:latin typeface="Segoe Print" pitchFamily="2" charset="0"/>
                <a:cs typeface="Arial"/>
              </a:rPr>
              <a:t>ночей</a:t>
            </a:r>
            <a:r>
              <a:rPr lang="ru-RU" sz="2400" b="1" spc="-270" dirty="0" smtClean="0">
                <a:latin typeface="Segoe Print" pitchFamily="2" charset="0"/>
                <a:cs typeface="Arial"/>
              </a:rPr>
              <a:t> </a:t>
            </a:r>
            <a:r>
              <a:rPr sz="2400" b="1" spc="-260" dirty="0" err="1" smtClean="0">
                <a:latin typeface="Segoe Print" pitchFamily="2" charset="0"/>
                <a:cs typeface="Arial"/>
              </a:rPr>
              <a:t>кровопролитной</a:t>
            </a:r>
            <a:r>
              <a:rPr sz="2400" b="1" spc="-105" dirty="0" smtClean="0">
                <a:latin typeface="Segoe Print" pitchFamily="2" charset="0"/>
                <a:cs typeface="Arial"/>
              </a:rPr>
              <a:t> </a:t>
            </a:r>
            <a:r>
              <a:rPr sz="2400" b="1" spc="-275" dirty="0">
                <a:latin typeface="Segoe Print" pitchFamily="2" charset="0"/>
                <a:cs typeface="Arial"/>
              </a:rPr>
              <a:t>битвы</a:t>
            </a:r>
            <a:r>
              <a:rPr sz="2400" b="1" spc="-105" dirty="0"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latin typeface="Segoe Print" pitchFamily="2" charset="0"/>
                <a:cs typeface="Arial"/>
              </a:rPr>
              <a:t>он</a:t>
            </a:r>
            <a:r>
              <a:rPr sz="2400" b="1" spc="-125" dirty="0">
                <a:latin typeface="Segoe Print" pitchFamily="2" charset="0"/>
                <a:cs typeface="Arial"/>
              </a:rPr>
              <a:t> </a:t>
            </a:r>
            <a:r>
              <a:rPr sz="2400" b="1" spc="-290" dirty="0">
                <a:latin typeface="Segoe Print" pitchFamily="2" charset="0"/>
                <a:cs typeface="Arial"/>
              </a:rPr>
              <a:t>был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305" dirty="0">
                <a:latin typeface="Segoe Print" pitchFamily="2" charset="0"/>
                <a:cs typeface="Arial"/>
              </a:rPr>
              <a:t>самой </a:t>
            </a:r>
            <a:r>
              <a:rPr sz="2400" b="1" spc="-254" dirty="0">
                <a:latin typeface="Segoe Print" pitchFamily="2" charset="0"/>
                <a:cs typeface="Arial"/>
              </a:rPr>
              <a:t>горячей</a:t>
            </a:r>
            <a:r>
              <a:rPr sz="2400" b="1" spc="-90" dirty="0">
                <a:latin typeface="Segoe Print" pitchFamily="2" charset="0"/>
                <a:cs typeface="Arial"/>
              </a:rPr>
              <a:t> </a:t>
            </a:r>
            <a:r>
              <a:rPr sz="2400" b="1" spc="-250" dirty="0">
                <a:latin typeface="Segoe Print" pitchFamily="2" charset="0"/>
                <a:cs typeface="Arial"/>
              </a:rPr>
              <a:t>точкой</a:t>
            </a:r>
            <a:r>
              <a:rPr sz="2400" b="1" spc="-110" dirty="0"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latin typeface="Segoe Print" pitchFamily="2" charset="0"/>
                <a:cs typeface="Arial"/>
              </a:rPr>
              <a:t>сражения.</a:t>
            </a:r>
            <a:r>
              <a:rPr sz="2400" b="1" spc="-65" dirty="0">
                <a:latin typeface="Segoe Print" pitchFamily="2" charset="0"/>
                <a:cs typeface="Arial"/>
              </a:rPr>
              <a:t> </a:t>
            </a:r>
            <a:r>
              <a:rPr sz="2400" b="1" spc="-290" dirty="0">
                <a:latin typeface="Segoe Print" pitchFamily="2" charset="0"/>
                <a:cs typeface="Arial"/>
              </a:rPr>
              <a:t>Защитники </a:t>
            </a:r>
            <a:r>
              <a:rPr sz="2400" b="1" spc="-265" dirty="0">
                <a:latin typeface="Segoe Print" pitchFamily="2" charset="0"/>
                <a:cs typeface="Arial"/>
              </a:rPr>
              <a:t>Сталинграда</a:t>
            </a:r>
            <a:r>
              <a:rPr sz="2400" b="1" spc="-50" dirty="0">
                <a:latin typeface="Segoe Print" pitchFamily="2" charset="0"/>
                <a:cs typeface="Arial"/>
              </a:rPr>
              <a:t> </a:t>
            </a:r>
            <a:r>
              <a:rPr sz="2400" b="1" spc="-280" dirty="0">
                <a:latin typeface="Segoe Print" pitchFamily="2" charset="0"/>
                <a:cs typeface="Arial"/>
              </a:rPr>
              <a:t>хорошо</a:t>
            </a:r>
            <a:r>
              <a:rPr sz="2400" b="1" spc="-90" dirty="0">
                <a:latin typeface="Segoe Print" pitchFamily="2" charset="0"/>
                <a:cs typeface="Arial"/>
              </a:rPr>
              <a:t> </a:t>
            </a:r>
            <a:r>
              <a:rPr sz="2400" b="1" spc="-290" dirty="0">
                <a:latin typeface="Segoe Print" pitchFamily="2" charset="0"/>
                <a:cs typeface="Arial"/>
              </a:rPr>
              <a:t>понимали </a:t>
            </a:r>
            <a:r>
              <a:rPr sz="2400" b="1" spc="-254" dirty="0">
                <a:latin typeface="Segoe Print" pitchFamily="2" charset="0"/>
                <a:cs typeface="Arial"/>
              </a:rPr>
              <a:t>значение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245" dirty="0">
                <a:latin typeface="Segoe Print" pitchFamily="2" charset="0"/>
                <a:cs typeface="Arial"/>
              </a:rPr>
              <a:t>этой</a:t>
            </a:r>
            <a:r>
              <a:rPr sz="2400" b="1" spc="-114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высоты</a:t>
            </a:r>
            <a:r>
              <a:rPr sz="2400" b="1" spc="-95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и</a:t>
            </a:r>
            <a:r>
              <a:rPr sz="2400" b="1" spc="-105" dirty="0">
                <a:latin typeface="Segoe Print" pitchFamily="2" charset="0"/>
                <a:cs typeface="Arial"/>
              </a:rPr>
              <a:t> </a:t>
            </a:r>
            <a:r>
              <a:rPr sz="2400" b="1" spc="-265" dirty="0" err="1" smtClean="0">
                <a:latin typeface="Segoe Print" pitchFamily="2" charset="0"/>
                <a:cs typeface="Arial"/>
              </a:rPr>
              <a:t>стояли</a:t>
            </a:r>
            <a:r>
              <a:rPr lang="ru-RU" sz="2400" b="1" spc="-265" dirty="0" smtClean="0">
                <a:latin typeface="Segoe Print" pitchFamily="2" charset="0"/>
                <a:cs typeface="Arial"/>
              </a:rPr>
              <a:t> </a:t>
            </a:r>
            <a:r>
              <a:rPr sz="2400" b="1" spc="-265" dirty="0" err="1" smtClean="0">
                <a:latin typeface="Segoe Print" pitchFamily="2" charset="0"/>
                <a:cs typeface="Arial"/>
              </a:rPr>
              <a:t>насмерть</a:t>
            </a:r>
            <a:r>
              <a:rPr sz="2400" b="1" spc="-265" dirty="0">
                <a:latin typeface="Segoe Print" pitchFamily="2" charset="0"/>
                <a:cs typeface="Arial"/>
              </a:rPr>
              <a:t>.</a:t>
            </a:r>
            <a:endParaRPr sz="2400" b="1" dirty="0">
              <a:latin typeface="Segoe Print" pitchFamily="2" charset="0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1811972"/>
            <a:ext cx="5838317" cy="39637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001000" y="6019291"/>
            <a:ext cx="224015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021080" algn="l"/>
              </a:tabLst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Мамаев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курган</a:t>
            </a:r>
            <a:endParaRPr sz="20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5516" y="201168"/>
            <a:ext cx="5107305" cy="6468110"/>
            <a:chOff x="6795516" y="201168"/>
            <a:chExt cx="5107305" cy="6468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0148" y="201168"/>
              <a:ext cx="4622165" cy="34639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5516" y="3462477"/>
              <a:ext cx="4692269" cy="32063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9178" y="381000"/>
            <a:ext cx="5844022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0965" indent="265113" algn="just">
              <a:lnSpc>
                <a:spcPct val="100000"/>
              </a:lnSpc>
              <a:spcBef>
                <a:spcPts val="100"/>
              </a:spcBef>
            </a:pPr>
            <a:r>
              <a:rPr lang="ru-RU" sz="2200" spc="-19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19</a:t>
            </a:r>
            <a:r>
              <a:rPr lang="ru-RU" sz="2200" spc="-5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ноября</a:t>
            </a:r>
            <a:r>
              <a:rPr lang="ru-RU" sz="2200" spc="-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6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1942 года </a:t>
            </a:r>
            <a:r>
              <a:rPr lang="ru-RU" sz="2200" spc="-22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перешли</a:t>
            </a:r>
            <a:r>
              <a:rPr lang="ru-RU" sz="2200" spc="-4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lang="ru-RU" sz="2200" spc="-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наступление </a:t>
            </a:r>
            <a:r>
              <a:rPr lang="ru-RU" sz="2200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войска</a:t>
            </a:r>
            <a:r>
              <a:rPr lang="ru-RU" sz="2200" spc="-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Юго-</a:t>
            </a:r>
            <a:r>
              <a:rPr lang="ru-RU" sz="2200" spc="-2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Западного</a:t>
            </a:r>
            <a:r>
              <a:rPr lang="ru-RU" sz="2200" spc="-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0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фронта,</a:t>
            </a:r>
            <a:r>
              <a:rPr lang="ru-RU" sz="2200" spc="-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на</a:t>
            </a:r>
            <a:r>
              <a:rPr lang="ru-RU" sz="2200" spc="-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следующий</a:t>
            </a:r>
            <a:r>
              <a:rPr lang="ru-RU" sz="22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день</a:t>
            </a:r>
            <a:r>
              <a:rPr lang="ru-RU" sz="2200" spc="-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- </a:t>
            </a:r>
            <a:r>
              <a:rPr lang="ru-RU" sz="2200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войска</a:t>
            </a:r>
            <a:r>
              <a:rPr lang="ru-RU" sz="2200" spc="-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Сталинградского</a:t>
            </a:r>
            <a:r>
              <a:rPr lang="ru-RU" sz="2200" spc="-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0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фронта.</a:t>
            </a:r>
            <a:r>
              <a:rPr lang="ru-RU" sz="2200" spc="-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23</a:t>
            </a:r>
            <a:r>
              <a:rPr lang="ru-RU" sz="2200" spc="-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ноября</a:t>
            </a:r>
            <a:r>
              <a:rPr lang="ru-RU" sz="2200" spc="-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lang="ru-RU" sz="2200" spc="-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районе </a:t>
            </a:r>
            <a:r>
              <a:rPr lang="ru-RU" sz="2200" spc="-20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Калача</a:t>
            </a:r>
            <a:r>
              <a:rPr lang="ru-RU" sz="2200" spc="-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1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произошло</a:t>
            </a:r>
            <a:r>
              <a:rPr lang="ru-RU" sz="2200" spc="-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0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соединение</a:t>
            </a:r>
            <a:r>
              <a:rPr lang="ru-RU" sz="2200" spc="-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советских</a:t>
            </a:r>
            <a:r>
              <a:rPr lang="ru-RU" sz="2200" spc="-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войск</a:t>
            </a:r>
            <a:r>
              <a:rPr lang="ru-RU" sz="2200" spc="-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двух </a:t>
            </a:r>
            <a:r>
              <a:rPr lang="ru-RU" sz="2200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фронтов.</a:t>
            </a:r>
            <a:r>
              <a:rPr lang="ru-RU" sz="2200" spc="-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7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/>
            </a:r>
            <a:br>
              <a:rPr lang="ru-RU" sz="2200" spc="-7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</a:br>
            <a:r>
              <a:rPr lang="ru-RU" sz="2200" spc="-7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54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lang="ru-RU" sz="2200" spc="-7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«котле»</a:t>
            </a:r>
            <a:r>
              <a:rPr lang="ru-RU" sz="2200" spc="-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–</a:t>
            </a:r>
            <a:r>
              <a:rPr lang="ru-RU" sz="2200" spc="-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lang="ru-RU" sz="2200" spc="-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0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окружении</a:t>
            </a:r>
            <a:r>
              <a:rPr lang="ru-RU" sz="2200" spc="-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–</a:t>
            </a:r>
            <a:r>
              <a:rPr lang="ru-RU" sz="2200" spc="-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оказалось</a:t>
            </a:r>
            <a:r>
              <a:rPr lang="ru-RU" sz="2200" spc="-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330</a:t>
            </a:r>
            <a:r>
              <a:rPr lang="ru-RU" sz="2200" spc="-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тысяч </a:t>
            </a:r>
            <a:r>
              <a:rPr lang="ru-RU" sz="2200" spc="-1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гитлеровцев.</a:t>
            </a:r>
            <a:r>
              <a:rPr lang="ru-RU" sz="2200" spc="-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</a:t>
            </a:r>
            <a:r>
              <a:rPr lang="ru-RU" sz="2200" spc="-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31</a:t>
            </a:r>
            <a:r>
              <a:rPr lang="ru-RU" sz="2200" spc="-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января</a:t>
            </a:r>
            <a:r>
              <a:rPr lang="ru-RU" sz="2200" spc="-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1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по</a:t>
            </a:r>
            <a:r>
              <a:rPr lang="ru-RU" sz="2200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2</a:t>
            </a:r>
            <a:r>
              <a:rPr lang="ru-RU" sz="2200" spc="-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февраля</a:t>
            </a:r>
            <a:r>
              <a:rPr lang="ru-RU" sz="2200" spc="-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1943</a:t>
            </a:r>
            <a:r>
              <a:rPr lang="ru-RU" sz="2200" spc="-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года, </a:t>
            </a:r>
            <a:r>
              <a:rPr lang="ru-RU" sz="2200" spc="-20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окруженные</a:t>
            </a:r>
            <a:r>
              <a:rPr lang="ru-RU" sz="2200" spc="-5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</a:t>
            </a:r>
            <a:r>
              <a:rPr lang="ru-RU" sz="2200" spc="-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главе</a:t>
            </a:r>
            <a:r>
              <a:rPr lang="ru-RU" sz="2200" spc="-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</a:t>
            </a:r>
            <a:r>
              <a:rPr lang="ru-RU" sz="2200" spc="-5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фельдмаршалом</a:t>
            </a:r>
            <a:r>
              <a:rPr lang="ru-RU" sz="2200" spc="-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8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Паулюсом </a:t>
            </a:r>
            <a:r>
              <a:rPr lang="ru-RU" sz="2200" spc="-204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сдавались</a:t>
            </a:r>
            <a:r>
              <a:rPr lang="ru-RU" sz="2200" spc="-1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lang="ru-RU" sz="2200" spc="-5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200" spc="-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плен</a:t>
            </a:r>
            <a:r>
              <a:rPr lang="ru-RU" sz="2200" spc="-1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.</a:t>
            </a:r>
            <a:endParaRPr sz="2200" dirty="0">
              <a:solidFill>
                <a:schemeClr val="tx1"/>
              </a:solidFill>
              <a:latin typeface="Segoe Print" pitchFamily="2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5735" y="3828142"/>
            <a:ext cx="55372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6280" marR="5080" indent="287655" algn="r">
              <a:lnSpc>
                <a:spcPct val="100000"/>
              </a:lnSpc>
            </a:pPr>
            <a:r>
              <a:rPr sz="2000" b="1" i="1" spc="-26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И</a:t>
            </a:r>
            <a:r>
              <a:rPr sz="2000" b="1" i="1" spc="-95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29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наступила</a:t>
            </a:r>
            <a:r>
              <a:rPr sz="2000" b="1" i="1" spc="-1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4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тишина.</a:t>
            </a:r>
            <a:r>
              <a:rPr sz="2000" b="1" i="1" spc="-11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8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В</a:t>
            </a:r>
            <a:r>
              <a:rPr sz="2000" b="1" i="1" spc="-7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дыму, </a:t>
            </a:r>
            <a:r>
              <a:rPr sz="2000" b="1" i="1" spc="-22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Бросая</a:t>
            </a:r>
            <a:r>
              <a:rPr sz="2000" b="1" i="1" spc="-114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4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в</a:t>
            </a:r>
            <a:r>
              <a:rPr sz="2000" b="1" i="1" spc="-8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04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снег</a:t>
            </a:r>
            <a:r>
              <a:rPr sz="2000" b="1" i="1" spc="-9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1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скорее</a:t>
            </a:r>
            <a:r>
              <a:rPr sz="2000" b="1" i="1" spc="-9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3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автоматы, </a:t>
            </a:r>
            <a:r>
              <a:rPr sz="2000" b="1" i="1" spc="-254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Выходят</a:t>
            </a:r>
            <a:r>
              <a:rPr sz="2000" b="1" i="1" spc="-11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1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из</a:t>
            </a:r>
            <a:r>
              <a:rPr sz="2000" b="1" i="1" spc="-10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2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руин</a:t>
            </a:r>
            <a:r>
              <a:rPr sz="2000" b="1" i="1" spc="-10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4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по</a:t>
            </a:r>
            <a:r>
              <a:rPr sz="2000" b="1" i="1" spc="-1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6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одному</a:t>
            </a:r>
            <a:endParaRPr sz="2000" dirty="0">
              <a:solidFill>
                <a:schemeClr val="accent6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 marL="2002789" marR="5715" indent="-227329" algn="r">
              <a:lnSpc>
                <a:spcPct val="100000"/>
              </a:lnSpc>
            </a:pPr>
            <a:r>
              <a:rPr sz="2000" b="1" i="1" spc="-26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И</a:t>
            </a:r>
            <a:r>
              <a:rPr sz="2000" b="1" i="1" spc="-7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2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группами</a:t>
            </a:r>
            <a:r>
              <a:rPr sz="2000" b="1" i="1" spc="-1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5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фашистские</a:t>
            </a:r>
            <a:r>
              <a:rPr sz="2000" b="1" i="1" spc="-8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1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солдаты. </a:t>
            </a:r>
            <a:r>
              <a:rPr sz="2000" b="1" i="1" spc="-22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Заученно</a:t>
            </a:r>
            <a:r>
              <a:rPr sz="2000" b="1" i="1" spc="-114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29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кричат</a:t>
            </a:r>
            <a:r>
              <a:rPr sz="2000" b="1" i="1" spc="-9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3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они</a:t>
            </a:r>
            <a:r>
              <a:rPr sz="2000" b="1" i="1" spc="-8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9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«Капут!», </a:t>
            </a:r>
            <a:r>
              <a:rPr sz="2000" b="1" i="1" spc="-26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И</a:t>
            </a:r>
            <a:r>
              <a:rPr sz="2000" b="1" i="1" spc="-10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1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кверху</a:t>
            </a:r>
            <a:r>
              <a:rPr sz="2000" b="1" i="1" spc="-9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1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руки</a:t>
            </a:r>
            <a:r>
              <a:rPr sz="2000" b="1" i="1" spc="-9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54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поднимают</a:t>
            </a:r>
            <a:r>
              <a:rPr sz="2000" b="1" i="1" spc="-13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8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разом, </a:t>
            </a:r>
            <a:r>
              <a:rPr sz="2000" b="1" i="1" spc="-26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И</a:t>
            </a:r>
            <a:r>
              <a:rPr sz="2000" b="1" i="1" spc="-8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4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длинной</a:t>
            </a:r>
            <a:r>
              <a:rPr sz="2000" b="1" i="1" spc="-114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4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вереницею</a:t>
            </a:r>
            <a:r>
              <a:rPr sz="2000" b="1" i="1" spc="-11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6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бредут,</a:t>
            </a:r>
            <a:endParaRPr sz="2000" dirty="0">
              <a:solidFill>
                <a:schemeClr val="accent6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b="1" i="1" spc="-24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Проходят</a:t>
            </a:r>
            <a:r>
              <a:rPr sz="2000" b="1" i="1" spc="-11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мимо</a:t>
            </a:r>
            <a:r>
              <a:rPr sz="2000" b="1" i="1" spc="-85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4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неуклюжим</a:t>
            </a:r>
            <a:r>
              <a:rPr sz="2000" b="1" i="1" spc="-7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55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шагом</a:t>
            </a:r>
            <a:r>
              <a:rPr sz="2000" b="1" i="1" spc="-5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" y="259079"/>
            <a:ext cx="11457432" cy="63352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57800" y="705992"/>
            <a:ext cx="632460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5880" algn="ctr">
              <a:lnSpc>
                <a:spcPct val="100000"/>
              </a:lnSpc>
              <a:spcBef>
                <a:spcPts val="100"/>
              </a:spcBef>
            </a:pPr>
            <a:r>
              <a:rPr sz="2400" b="1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Так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завершилась</a:t>
            </a:r>
            <a:r>
              <a:rPr sz="2400" b="1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великая</a:t>
            </a:r>
            <a:r>
              <a:rPr sz="2400" b="1" spc="-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битва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на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Волге.</a:t>
            </a:r>
            <a:r>
              <a:rPr sz="2400" b="1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3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Она </a:t>
            </a: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стала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образцом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мужественного</a:t>
            </a:r>
            <a:r>
              <a:rPr sz="2400" b="1" spc="-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служения</a:t>
            </a:r>
            <a:endParaRPr sz="2400" dirty="0">
              <a:solidFill>
                <a:schemeClr val="tx1"/>
              </a:solidFill>
              <a:latin typeface="Segoe Print" pitchFamily="2" charset="0"/>
              <a:cs typeface="Arial"/>
            </a:endParaRPr>
          </a:p>
          <a:p>
            <a:pPr marL="12065" marR="5080" algn="ctr">
              <a:lnSpc>
                <a:spcPct val="100000"/>
              </a:lnSpc>
              <a:tabLst>
                <a:tab pos="2910840" algn="l"/>
              </a:tabLst>
            </a:pP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Родине.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200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дней</a:t>
            </a:r>
            <a:r>
              <a:rPr sz="2400" b="1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и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ночей!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33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sz="2400" b="1" spc="-9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ходе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боёв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3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10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января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по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2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февраля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1943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года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советские </a:t>
            </a:r>
            <a:r>
              <a:rPr sz="2400" b="1" spc="-265" dirty="0" err="1">
                <a:solidFill>
                  <a:schemeClr val="tx1"/>
                </a:solidFill>
                <a:latin typeface="Segoe Print" pitchFamily="2" charset="0"/>
                <a:cs typeface="Arial"/>
              </a:rPr>
              <a:t>войска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spc="-9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разгромили</a:t>
            </a:r>
            <a:r>
              <a:rPr sz="2400" b="1" spc="-7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22</a:t>
            </a:r>
            <a:r>
              <a:rPr sz="2400" b="1" dirty="0">
                <a:solidFill>
                  <a:schemeClr val="tx1"/>
                </a:solidFill>
                <a:latin typeface="Segoe Print" pitchFamily="2" charset="0"/>
                <a:cs typeface="Arial"/>
              </a:rPr>
              <a:t>	</a:t>
            </a:r>
            <a:r>
              <a:rPr sz="2400" b="1" spc="-270" dirty="0" err="1">
                <a:solidFill>
                  <a:schemeClr val="tx1"/>
                </a:solidFill>
                <a:latin typeface="Segoe Print" pitchFamily="2" charset="0"/>
                <a:cs typeface="Arial"/>
              </a:rPr>
              <a:t>фашистские</a:t>
            </a:r>
            <a:r>
              <a:rPr sz="2400" b="1" spc="-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135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дивизии</a:t>
            </a:r>
            <a:r>
              <a:rPr sz="2400" b="1" spc="-1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,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взяли</a:t>
            </a:r>
            <a:r>
              <a:rPr sz="2400" b="1" spc="-1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плен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91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тысячу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солдат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и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офицеров,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3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том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числе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24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генерала</a:t>
            </a:r>
            <a:r>
              <a:rPr sz="2400" b="1" spc="-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</a:t>
            </a:r>
            <a:r>
              <a:rPr sz="2400" b="1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главе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3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</a:t>
            </a:r>
            <a:endParaRPr sz="2400" dirty="0">
              <a:solidFill>
                <a:schemeClr val="tx1"/>
              </a:solidFill>
              <a:latin typeface="Segoe Print" pitchFamily="2" charset="0"/>
              <a:cs typeface="Arial"/>
            </a:endParaRPr>
          </a:p>
          <a:p>
            <a:pPr marL="475615" marR="465455" algn="ctr">
              <a:lnSpc>
                <a:spcPct val="100000"/>
              </a:lnSpc>
              <a:spcBef>
                <a:spcPts val="5"/>
              </a:spcBef>
            </a:pPr>
            <a:r>
              <a:rPr sz="2400" b="1" spc="-2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фельдмаршалом</a:t>
            </a:r>
            <a:r>
              <a:rPr sz="2400" b="1" spc="-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Паулюсом.</a:t>
            </a:r>
            <a:r>
              <a:rPr sz="2400" b="1" spc="-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endParaRPr lang="ru-RU" sz="2400" b="1" spc="-60" dirty="0" smtClean="0">
              <a:solidFill>
                <a:schemeClr val="tx1"/>
              </a:solidFill>
              <a:latin typeface="Segoe Print" pitchFamily="2" charset="0"/>
              <a:cs typeface="Arial"/>
            </a:endParaRPr>
          </a:p>
          <a:p>
            <a:pPr marL="475615" marR="465455" algn="ctr">
              <a:lnSpc>
                <a:spcPct val="100000"/>
              </a:lnSpc>
              <a:spcBef>
                <a:spcPts val="5"/>
              </a:spcBef>
            </a:pPr>
            <a:r>
              <a:rPr sz="2400" b="1" spc="-275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За</a:t>
            </a:r>
            <a:r>
              <a:rPr sz="2400" b="1" spc="-8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боевые </a:t>
            </a: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подвиги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 err="1">
                <a:solidFill>
                  <a:schemeClr val="tx1"/>
                </a:solidFill>
                <a:latin typeface="Segoe Print" pitchFamily="2" charset="0"/>
                <a:cs typeface="Arial"/>
              </a:rPr>
              <a:t>Сталинградской</a:t>
            </a:r>
            <a:r>
              <a:rPr sz="2400" b="1" spc="-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lang="ru-RU" sz="2400" b="1" spc="-5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битве</a:t>
            </a:r>
            <a:r>
              <a:rPr sz="2400" b="1" spc="-9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125</a:t>
            </a:r>
            <a:r>
              <a:rPr lang="ru-RU" sz="2400" b="1" spc="-28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советских</a:t>
            </a:r>
            <a:r>
              <a:rPr sz="2400" b="1" spc="-8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воинов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стали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Героями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Советского Союза.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Сталинграду</a:t>
            </a:r>
            <a:r>
              <a:rPr sz="2400" b="1" spc="-5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было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присвоено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звание </a:t>
            </a:r>
            <a:r>
              <a:rPr sz="2400" b="1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города-</a:t>
            </a:r>
            <a:r>
              <a:rPr sz="2400" b="1" spc="-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героя.</a:t>
            </a:r>
            <a:endParaRPr sz="2400" dirty="0">
              <a:solidFill>
                <a:schemeClr val="tx1"/>
              </a:solidFill>
              <a:latin typeface="Segoe Print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255e4ae959320ca3ee922fa2317b1530d33a9690-403441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16"/>
          <p:cNvSpPr txBox="1"/>
          <p:nvPr/>
        </p:nvSpPr>
        <p:spPr>
          <a:xfrm>
            <a:off x="5198692" y="762000"/>
            <a:ext cx="6858000" cy="51956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330" dirty="0">
                <a:solidFill>
                  <a:schemeClr val="bg1"/>
                </a:solidFill>
                <a:latin typeface="Arial"/>
                <a:cs typeface="Arial"/>
              </a:rPr>
              <a:t>Всё</a:t>
            </a:r>
            <a:r>
              <a:rPr sz="2800" b="1" i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45" dirty="0">
                <a:solidFill>
                  <a:schemeClr val="bg1"/>
                </a:solidFill>
                <a:latin typeface="Arial"/>
                <a:cs typeface="Arial"/>
              </a:rPr>
              <a:t>дальше</a:t>
            </a:r>
            <a:r>
              <a:rPr sz="2800" b="1" i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30" dirty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sz="2800" b="1" i="1" spc="-1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45" dirty="0">
                <a:solidFill>
                  <a:schemeClr val="bg1"/>
                </a:solidFill>
                <a:latin typeface="Arial"/>
                <a:cs typeface="Arial"/>
              </a:rPr>
              <a:t>дальше</a:t>
            </a:r>
            <a:r>
              <a:rPr sz="2800" b="1" i="1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400" dirty="0">
                <a:solidFill>
                  <a:schemeClr val="bg1"/>
                </a:solidFill>
                <a:latin typeface="Arial"/>
                <a:cs typeface="Arial"/>
              </a:rPr>
              <a:t>от</a:t>
            </a:r>
            <a:r>
              <a:rPr sz="2800" b="1" i="1" spc="-1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10" dirty="0">
                <a:solidFill>
                  <a:schemeClr val="bg1"/>
                </a:solidFill>
                <a:latin typeface="Arial"/>
                <a:cs typeface="Arial"/>
              </a:rPr>
              <a:t>нас</a:t>
            </a:r>
            <a:r>
              <a:rPr sz="2800" b="1" i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15" dirty="0">
                <a:solidFill>
                  <a:schemeClr val="bg1"/>
                </a:solidFill>
                <a:latin typeface="Arial"/>
                <a:cs typeface="Arial"/>
              </a:rPr>
              <a:t>героические</a:t>
            </a:r>
            <a:r>
              <a:rPr sz="2800" b="1" i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30" dirty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sz="2800" b="1" i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35" dirty="0" err="1" smtClean="0">
                <a:solidFill>
                  <a:schemeClr val="bg1"/>
                </a:solidFill>
                <a:latin typeface="Arial"/>
                <a:cs typeface="Arial"/>
              </a:rPr>
              <a:t>трагические</a:t>
            </a:r>
            <a:r>
              <a:rPr lang="ru-RU" sz="2800" b="1" i="1" spc="-33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30" dirty="0" err="1" smtClean="0">
                <a:solidFill>
                  <a:schemeClr val="bg1"/>
                </a:solidFill>
                <a:latin typeface="Arial"/>
                <a:cs typeface="Arial"/>
              </a:rPr>
              <a:t>годы</a:t>
            </a:r>
            <a:r>
              <a:rPr sz="2800" b="1" i="1" spc="-13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25" dirty="0">
                <a:solidFill>
                  <a:schemeClr val="bg1"/>
                </a:solidFill>
                <a:latin typeface="Arial"/>
                <a:cs typeface="Arial"/>
              </a:rPr>
              <a:t>Великой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50" dirty="0">
                <a:solidFill>
                  <a:schemeClr val="bg1"/>
                </a:solidFill>
                <a:latin typeface="Arial"/>
                <a:cs typeface="Arial"/>
              </a:rPr>
              <a:t>Отечественной</a:t>
            </a:r>
            <a:r>
              <a:rPr sz="2800" b="1" i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5" dirty="0">
                <a:solidFill>
                  <a:schemeClr val="bg1"/>
                </a:solidFill>
                <a:latin typeface="Arial"/>
                <a:cs typeface="Arial"/>
              </a:rPr>
              <a:t>войны.</a:t>
            </a:r>
            <a:r>
              <a:rPr sz="2800" b="1" i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800" b="1" i="1" spc="-12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95" dirty="0" err="1" smtClean="0">
                <a:solidFill>
                  <a:schemeClr val="bg1"/>
                </a:solidFill>
                <a:latin typeface="Arial"/>
                <a:cs typeface="Arial"/>
              </a:rPr>
              <a:t>Вот</a:t>
            </a:r>
            <a:r>
              <a:rPr sz="2800" b="1" i="1" spc="-13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35" dirty="0">
                <a:solidFill>
                  <a:schemeClr val="bg1"/>
                </a:solidFill>
                <a:latin typeface="Arial"/>
                <a:cs typeface="Arial"/>
              </a:rPr>
              <a:t>уже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50" dirty="0" err="1">
                <a:solidFill>
                  <a:schemeClr val="bg1"/>
                </a:solidFill>
                <a:latin typeface="Arial"/>
                <a:cs typeface="Arial"/>
              </a:rPr>
              <a:t>прошло</a:t>
            </a:r>
            <a:r>
              <a:rPr sz="2800" b="1" i="1" spc="-1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800" b="1" i="1" spc="-14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800" b="1" i="1" spc="-330" dirty="0" smtClean="0">
                <a:solidFill>
                  <a:schemeClr val="bg1"/>
                </a:solidFill>
                <a:latin typeface="Arial"/>
                <a:cs typeface="Arial"/>
              </a:rPr>
              <a:t>83 года</a:t>
            </a:r>
            <a:r>
              <a:rPr sz="2800" b="1" i="1" spc="-13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15" dirty="0">
                <a:solidFill>
                  <a:schemeClr val="bg1"/>
                </a:solidFill>
                <a:latin typeface="Arial"/>
                <a:cs typeface="Arial"/>
              </a:rPr>
              <a:t>со</a:t>
            </a:r>
            <a:r>
              <a:rPr sz="2800" b="1" i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5" dirty="0">
                <a:solidFill>
                  <a:schemeClr val="bg1"/>
                </a:solidFill>
                <a:latin typeface="Arial"/>
                <a:cs typeface="Arial"/>
              </a:rPr>
              <a:t>дня</a:t>
            </a:r>
            <a:r>
              <a:rPr sz="2800" b="1" i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20" dirty="0">
                <a:solidFill>
                  <a:schemeClr val="bg1"/>
                </a:solidFill>
                <a:latin typeface="Arial"/>
                <a:cs typeface="Arial"/>
              </a:rPr>
              <a:t>разгрома</a:t>
            </a:r>
            <a:r>
              <a:rPr sz="2800" b="1" i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35" dirty="0">
                <a:solidFill>
                  <a:schemeClr val="bg1"/>
                </a:solidFill>
                <a:latin typeface="Arial"/>
                <a:cs typeface="Arial"/>
              </a:rPr>
              <a:t>советскими</a:t>
            </a:r>
            <a:r>
              <a:rPr sz="2800" b="1" i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25" dirty="0">
                <a:solidFill>
                  <a:schemeClr val="bg1"/>
                </a:solidFill>
                <a:latin typeface="Arial"/>
                <a:cs typeface="Arial"/>
              </a:rPr>
              <a:t>войсками</a:t>
            </a:r>
            <a:r>
              <a:rPr sz="2800" b="1" i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15" dirty="0">
                <a:solidFill>
                  <a:schemeClr val="bg1"/>
                </a:solidFill>
                <a:latin typeface="Arial"/>
                <a:cs typeface="Arial"/>
              </a:rPr>
              <a:t>немецко- </a:t>
            </a:r>
            <a:r>
              <a:rPr sz="2800" b="1" i="1" spc="-360" dirty="0">
                <a:solidFill>
                  <a:schemeClr val="bg1"/>
                </a:solidFill>
                <a:latin typeface="Arial"/>
                <a:cs typeface="Arial"/>
              </a:rPr>
              <a:t>фашистских</a:t>
            </a:r>
            <a:r>
              <a:rPr sz="2800" b="1" i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10" dirty="0">
                <a:solidFill>
                  <a:schemeClr val="bg1"/>
                </a:solidFill>
                <a:latin typeface="Arial"/>
                <a:cs typeface="Arial"/>
              </a:rPr>
              <a:t>войск</a:t>
            </a:r>
            <a:r>
              <a:rPr sz="2800" b="1" i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5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30" dirty="0">
                <a:solidFill>
                  <a:schemeClr val="bg1"/>
                </a:solidFill>
                <a:latin typeface="Arial"/>
                <a:cs typeface="Arial"/>
              </a:rPr>
              <a:t>Сталинградской</a:t>
            </a:r>
            <a:r>
              <a:rPr sz="2800" b="1" i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25" dirty="0">
                <a:solidFill>
                  <a:schemeClr val="bg1"/>
                </a:solidFill>
                <a:latin typeface="Arial"/>
                <a:cs typeface="Arial"/>
              </a:rPr>
              <a:t>битве.</a:t>
            </a:r>
            <a:r>
              <a:rPr sz="2800" b="1" i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ru-RU" sz="2800" b="1" i="1" spc="-13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360" dirty="0" err="1" smtClean="0">
                <a:solidFill>
                  <a:schemeClr val="bg1"/>
                </a:solidFill>
                <a:latin typeface="Arial"/>
                <a:cs typeface="Arial"/>
              </a:rPr>
              <a:t>Во</a:t>
            </a:r>
            <a:r>
              <a:rPr sz="2800" b="1" i="1" spc="-12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25" dirty="0">
                <a:solidFill>
                  <a:schemeClr val="bg1"/>
                </a:solidFill>
                <a:latin typeface="Arial"/>
                <a:cs typeface="Arial"/>
              </a:rPr>
              <a:t>славу </a:t>
            </a:r>
            <a:r>
              <a:rPr sz="2800" b="1" i="1" spc="-320" dirty="0">
                <a:solidFill>
                  <a:schemeClr val="bg1"/>
                </a:solidFill>
                <a:latin typeface="Arial"/>
                <a:cs typeface="Arial"/>
              </a:rPr>
              <a:t>подвига</a:t>
            </a:r>
            <a:r>
              <a:rPr sz="2800" b="1" i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40" dirty="0">
                <a:solidFill>
                  <a:schemeClr val="bg1"/>
                </a:solidFill>
                <a:latin typeface="Arial"/>
                <a:cs typeface="Arial"/>
              </a:rPr>
              <a:t>нашего</a:t>
            </a:r>
            <a:r>
              <a:rPr sz="2800" b="1" i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20" dirty="0">
                <a:solidFill>
                  <a:schemeClr val="bg1"/>
                </a:solidFill>
                <a:latin typeface="Arial"/>
                <a:cs typeface="Arial"/>
              </a:rPr>
              <a:t>народа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40" dirty="0">
                <a:solidFill>
                  <a:schemeClr val="bg1"/>
                </a:solidFill>
                <a:latin typeface="Arial"/>
                <a:cs typeface="Arial"/>
              </a:rPr>
              <a:t>воздвигнуты</a:t>
            </a:r>
            <a:r>
              <a:rPr sz="2800" b="1" i="1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40" dirty="0">
                <a:solidFill>
                  <a:schemeClr val="bg1"/>
                </a:solidFill>
                <a:latin typeface="Arial"/>
                <a:cs typeface="Arial"/>
              </a:rPr>
              <a:t>памятники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5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50" dirty="0">
                <a:solidFill>
                  <a:schemeClr val="bg1"/>
                </a:solidFill>
                <a:latin typeface="Arial"/>
                <a:cs typeface="Arial"/>
              </a:rPr>
              <a:t>граните </a:t>
            </a:r>
            <a:r>
              <a:rPr sz="2800" b="1" i="1" spc="-330" dirty="0">
                <a:solidFill>
                  <a:schemeClr val="bg1"/>
                </a:solidFill>
                <a:latin typeface="Arial"/>
                <a:cs typeface="Arial"/>
              </a:rPr>
              <a:t>и</a:t>
            </a:r>
            <a:r>
              <a:rPr sz="2800" b="1" i="1" spc="-1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5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20" dirty="0">
                <a:solidFill>
                  <a:schemeClr val="bg1"/>
                </a:solidFill>
                <a:latin typeface="Arial"/>
                <a:cs typeface="Arial"/>
              </a:rPr>
              <a:t>мраморе,</a:t>
            </a:r>
            <a:r>
              <a:rPr sz="2800" b="1" i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5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0" dirty="0">
                <a:solidFill>
                  <a:schemeClr val="bg1"/>
                </a:solidFill>
                <a:latin typeface="Arial"/>
                <a:cs typeface="Arial"/>
              </a:rPr>
              <a:t>музыке,</a:t>
            </a:r>
            <a:r>
              <a:rPr sz="2800" b="1" i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5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50" dirty="0">
                <a:solidFill>
                  <a:schemeClr val="bg1"/>
                </a:solidFill>
                <a:latin typeface="Arial"/>
                <a:cs typeface="Arial"/>
              </a:rPr>
              <a:t>слове…</a:t>
            </a:r>
            <a:r>
              <a:rPr sz="2800" b="1" i="1" spc="-1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2800" b="1" i="1" spc="-13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60" dirty="0" err="1" smtClean="0">
                <a:solidFill>
                  <a:schemeClr val="bg1"/>
                </a:solidFill>
                <a:latin typeface="Arial"/>
                <a:cs typeface="Arial"/>
              </a:rPr>
              <a:t>Но</a:t>
            </a:r>
            <a:r>
              <a:rPr sz="2800" b="1" i="1" spc="-12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45" dirty="0">
                <a:solidFill>
                  <a:schemeClr val="bg1"/>
                </a:solidFill>
                <a:latin typeface="Arial"/>
                <a:cs typeface="Arial"/>
              </a:rPr>
              <a:t>ничуть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15" dirty="0" err="1">
                <a:solidFill>
                  <a:schemeClr val="bg1"/>
                </a:solidFill>
                <a:latin typeface="Arial"/>
                <a:cs typeface="Arial"/>
              </a:rPr>
              <a:t>не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65" dirty="0" err="1" smtClean="0">
                <a:solidFill>
                  <a:schemeClr val="bg1"/>
                </a:solidFill>
                <a:latin typeface="Arial"/>
                <a:cs typeface="Arial"/>
              </a:rPr>
              <a:t>меньший</a:t>
            </a:r>
            <a:r>
              <a:rPr lang="ru-RU" sz="2800" b="1" i="1" spc="-365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sz="2800" b="1" i="1" spc="-345" dirty="0" err="1" smtClean="0">
                <a:solidFill>
                  <a:schemeClr val="bg1"/>
                </a:solidFill>
                <a:latin typeface="Arial"/>
                <a:cs typeface="Arial"/>
              </a:rPr>
              <a:t>памятник</a:t>
            </a:r>
            <a:r>
              <a:rPr sz="2800" b="1" i="1" spc="-125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20" dirty="0">
                <a:solidFill>
                  <a:schemeClr val="bg1"/>
                </a:solidFill>
                <a:latin typeface="Arial"/>
                <a:cs typeface="Arial"/>
              </a:rPr>
              <a:t>воздвигнут</a:t>
            </a:r>
            <a:r>
              <a:rPr sz="2800" b="1" i="1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5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2800" b="1" i="1" spc="-1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35" dirty="0">
                <a:solidFill>
                  <a:schemeClr val="bg1"/>
                </a:solidFill>
                <a:latin typeface="Arial"/>
                <a:cs typeface="Arial"/>
              </a:rPr>
              <a:t>каждом</a:t>
            </a:r>
            <a:r>
              <a:rPr sz="2800" b="1" i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30" dirty="0">
                <a:solidFill>
                  <a:schemeClr val="bg1"/>
                </a:solidFill>
                <a:latin typeface="Arial"/>
                <a:cs typeface="Arial"/>
              </a:rPr>
              <a:t>благородном</a:t>
            </a:r>
            <a:r>
              <a:rPr sz="2800" b="1" i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5" dirty="0">
                <a:solidFill>
                  <a:schemeClr val="bg1"/>
                </a:solidFill>
                <a:latin typeface="Arial"/>
                <a:cs typeface="Arial"/>
              </a:rPr>
              <a:t>сердце. </a:t>
            </a:r>
            <a:endParaRPr lang="ru-RU" sz="2800" b="1" i="1" spc="-305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365" dirty="0" err="1" smtClean="0">
                <a:solidFill>
                  <a:schemeClr val="bg1"/>
                </a:solidFill>
                <a:latin typeface="Arial"/>
                <a:cs typeface="Arial"/>
              </a:rPr>
              <a:t>Память</a:t>
            </a:r>
            <a:r>
              <a:rPr sz="2800" b="1" i="1" spc="-13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30" dirty="0">
                <a:solidFill>
                  <a:schemeClr val="bg1"/>
                </a:solidFill>
                <a:latin typeface="Arial"/>
                <a:cs typeface="Arial"/>
              </a:rPr>
              <a:t>людская</a:t>
            </a:r>
            <a:r>
              <a:rPr sz="2800" b="1" i="1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0" dirty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50" dirty="0">
                <a:solidFill>
                  <a:schemeClr val="bg1"/>
                </a:solidFill>
                <a:latin typeface="Arial"/>
                <a:cs typeface="Arial"/>
              </a:rPr>
              <a:t>самый</a:t>
            </a:r>
            <a:r>
              <a:rPr sz="2800" b="1" i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00" dirty="0">
                <a:solidFill>
                  <a:schemeClr val="bg1"/>
                </a:solidFill>
                <a:latin typeface="Arial"/>
                <a:cs typeface="Arial"/>
              </a:rPr>
              <a:t>великий,</a:t>
            </a:r>
            <a:r>
              <a:rPr sz="2800" b="1" i="1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50" dirty="0">
                <a:solidFill>
                  <a:schemeClr val="bg1"/>
                </a:solidFill>
                <a:latin typeface="Arial"/>
                <a:cs typeface="Arial"/>
              </a:rPr>
              <a:t>самый</a:t>
            </a:r>
            <a:r>
              <a:rPr sz="2800" b="1" i="1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65" dirty="0">
                <a:solidFill>
                  <a:schemeClr val="bg1"/>
                </a:solidFill>
                <a:latin typeface="Arial"/>
                <a:cs typeface="Arial"/>
              </a:rPr>
              <a:t>нерушимый </a:t>
            </a:r>
            <a:r>
              <a:rPr sz="2800" b="1" i="1" spc="-340" dirty="0">
                <a:solidFill>
                  <a:schemeClr val="bg1"/>
                </a:solidFill>
                <a:latin typeface="Arial"/>
                <a:cs typeface="Arial"/>
              </a:rPr>
              <a:t>памятник</a:t>
            </a:r>
            <a:r>
              <a:rPr sz="2800" b="1" i="1" spc="-1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i="1" spc="-325" dirty="0">
                <a:solidFill>
                  <a:schemeClr val="bg1"/>
                </a:solidFill>
                <a:latin typeface="Arial"/>
                <a:cs typeface="Arial"/>
              </a:rPr>
              <a:t>Победы.</a:t>
            </a:r>
            <a:endParaRPr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От</a:t>
            </a:r>
            <a:r>
              <a:rPr sz="3200" spc="-10" dirty="0"/>
              <a:t> </a:t>
            </a:r>
            <a:r>
              <a:rPr sz="3200" dirty="0"/>
              <a:t>нас</a:t>
            </a:r>
            <a:r>
              <a:rPr sz="3200" spc="-30" dirty="0"/>
              <a:t> </a:t>
            </a:r>
            <a:r>
              <a:rPr sz="3200" dirty="0"/>
              <a:t>далёки годы</a:t>
            </a:r>
            <a:r>
              <a:rPr sz="3200" spc="-25" dirty="0"/>
              <a:t> </a:t>
            </a:r>
            <a:r>
              <a:rPr sz="3200" spc="-20" dirty="0"/>
              <a:t>эти,</a:t>
            </a:r>
            <a:endParaRPr sz="3200"/>
          </a:p>
          <a:p>
            <a:pPr marL="12700" marR="5080">
              <a:lnSpc>
                <a:spcPct val="100000"/>
              </a:lnSpc>
            </a:pPr>
            <a:r>
              <a:rPr sz="3200" dirty="0"/>
              <a:t>Но</a:t>
            </a:r>
            <a:r>
              <a:rPr sz="3200" spc="-25" dirty="0"/>
              <a:t> </a:t>
            </a:r>
            <a:r>
              <a:rPr sz="3200" dirty="0"/>
              <a:t>вспомним</a:t>
            </a:r>
            <a:r>
              <a:rPr sz="3200" spc="-20" dirty="0"/>
              <a:t> </a:t>
            </a:r>
            <a:r>
              <a:rPr sz="3200" dirty="0"/>
              <a:t>мы</a:t>
            </a:r>
            <a:r>
              <a:rPr sz="3200" spc="-25" dirty="0"/>
              <a:t> </a:t>
            </a:r>
            <a:r>
              <a:rPr sz="3200" dirty="0"/>
              <a:t>о</a:t>
            </a:r>
            <a:r>
              <a:rPr sz="3200" spc="-20" dirty="0"/>
              <a:t> </a:t>
            </a:r>
            <a:r>
              <a:rPr sz="3200" dirty="0"/>
              <a:t>них</a:t>
            </a:r>
            <a:r>
              <a:rPr sz="3200" spc="-30" dirty="0"/>
              <a:t> </a:t>
            </a:r>
            <a:r>
              <a:rPr sz="3200" spc="-10" dirty="0"/>
              <a:t>стократ. </a:t>
            </a:r>
            <a:r>
              <a:rPr sz="3200" dirty="0"/>
              <a:t>Пусть</a:t>
            </a:r>
            <a:r>
              <a:rPr sz="3200" spc="-55" dirty="0"/>
              <a:t> </a:t>
            </a:r>
            <a:r>
              <a:rPr sz="3200" dirty="0"/>
              <a:t>славят</a:t>
            </a:r>
            <a:r>
              <a:rPr sz="3200" spc="-20" dirty="0"/>
              <a:t> </a:t>
            </a:r>
            <a:r>
              <a:rPr sz="3200" dirty="0"/>
              <a:t>гимном</a:t>
            </a:r>
            <a:r>
              <a:rPr sz="3200" spc="-20" dirty="0"/>
              <a:t> </a:t>
            </a:r>
            <a:r>
              <a:rPr sz="3200" dirty="0"/>
              <a:t>на</a:t>
            </a:r>
            <a:r>
              <a:rPr sz="3200" spc="-20" dirty="0"/>
              <a:t> </a:t>
            </a:r>
            <a:r>
              <a:rPr sz="3200" spc="-10" dirty="0"/>
              <a:t>планете </a:t>
            </a:r>
            <a:r>
              <a:rPr sz="3200" spc="-25" dirty="0"/>
              <a:t>Геройский</a:t>
            </a:r>
            <a:r>
              <a:rPr sz="3200" spc="-75" dirty="0"/>
              <a:t> </a:t>
            </a:r>
            <a:r>
              <a:rPr sz="3200" dirty="0"/>
              <a:t>город</a:t>
            </a:r>
            <a:r>
              <a:rPr sz="3200" spc="-80" dirty="0"/>
              <a:t> </a:t>
            </a:r>
            <a:r>
              <a:rPr sz="3200" spc="-10" dirty="0"/>
              <a:t>Сталинград.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47800" y="3124200"/>
            <a:ext cx="55981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370" dirty="0">
                <a:latin typeface="Segoe Print" pitchFamily="2" charset="0"/>
                <a:cs typeface="Arial"/>
              </a:rPr>
              <a:t>Имя</a:t>
            </a:r>
            <a:r>
              <a:rPr sz="2800" b="1" spc="-114" dirty="0">
                <a:latin typeface="Segoe Print" pitchFamily="2" charset="0"/>
                <a:cs typeface="Arial"/>
              </a:rPr>
              <a:t> </a:t>
            </a:r>
            <a:r>
              <a:rPr sz="2800" b="1" spc="-315" dirty="0">
                <a:uFill>
                  <a:solidFill>
                    <a:srgbClr val="000000"/>
                  </a:solidFill>
                </a:uFill>
                <a:latin typeface="Segoe Print" pitchFamily="2" charset="0"/>
                <a:cs typeface="Arial"/>
              </a:rPr>
              <a:t>«Сталинград»</a:t>
            </a:r>
            <a:r>
              <a:rPr sz="2800" b="1" spc="-90" dirty="0">
                <a:uFill>
                  <a:solidFill>
                    <a:srgbClr val="000000"/>
                  </a:solidFill>
                </a:uFill>
                <a:latin typeface="Segoe Print" pitchFamily="2" charset="0"/>
                <a:cs typeface="Arial"/>
              </a:rPr>
              <a:t> </a:t>
            </a:r>
            <a:r>
              <a:rPr sz="2800" b="1" spc="-320" dirty="0">
                <a:latin typeface="Segoe Print" pitchFamily="2" charset="0"/>
                <a:cs typeface="Arial"/>
              </a:rPr>
              <a:t>золотыми</a:t>
            </a:r>
            <a:r>
              <a:rPr sz="2800" b="1" spc="-130" dirty="0">
                <a:latin typeface="Segoe Print" pitchFamily="2" charset="0"/>
                <a:cs typeface="Arial"/>
              </a:rPr>
              <a:t> </a:t>
            </a:r>
            <a:r>
              <a:rPr sz="2800" b="1" spc="-335" dirty="0">
                <a:latin typeface="Segoe Print" pitchFamily="2" charset="0"/>
                <a:cs typeface="Arial"/>
              </a:rPr>
              <a:t>буквами </a:t>
            </a:r>
            <a:r>
              <a:rPr sz="2800" b="1" spc="-320" dirty="0">
                <a:latin typeface="Segoe Print" pitchFamily="2" charset="0"/>
                <a:cs typeface="Arial"/>
              </a:rPr>
              <a:t>навечно</a:t>
            </a:r>
            <a:r>
              <a:rPr sz="2800" b="1" spc="-95" dirty="0">
                <a:latin typeface="Segoe Print" pitchFamily="2" charset="0"/>
                <a:cs typeface="Arial"/>
              </a:rPr>
              <a:t> </a:t>
            </a:r>
            <a:r>
              <a:rPr sz="2800" b="1" spc="-325" dirty="0">
                <a:latin typeface="Segoe Print" pitchFamily="2" charset="0"/>
                <a:cs typeface="Arial"/>
              </a:rPr>
              <a:t>вписано</a:t>
            </a:r>
            <a:r>
              <a:rPr sz="2800" b="1" spc="-90" dirty="0">
                <a:latin typeface="Segoe Print" pitchFamily="2" charset="0"/>
                <a:cs typeface="Arial"/>
              </a:rPr>
              <a:t> </a:t>
            </a:r>
            <a:r>
              <a:rPr sz="2800" b="1" spc="-330" dirty="0">
                <a:latin typeface="Segoe Print" pitchFamily="2" charset="0"/>
                <a:cs typeface="Arial"/>
              </a:rPr>
              <a:t>в</a:t>
            </a:r>
            <a:r>
              <a:rPr sz="2800" b="1" spc="-125" dirty="0">
                <a:latin typeface="Segoe Print" pitchFamily="2" charset="0"/>
                <a:cs typeface="Arial"/>
              </a:rPr>
              <a:t> </a:t>
            </a:r>
            <a:r>
              <a:rPr sz="2800" b="1" spc="-340" dirty="0">
                <a:latin typeface="Segoe Print" pitchFamily="2" charset="0"/>
                <a:cs typeface="Arial"/>
              </a:rPr>
              <a:t>историю</a:t>
            </a:r>
            <a:r>
              <a:rPr sz="2800" b="1" spc="-114" dirty="0">
                <a:latin typeface="Segoe Print" pitchFamily="2" charset="0"/>
                <a:cs typeface="Arial"/>
              </a:rPr>
              <a:t> </a:t>
            </a:r>
            <a:r>
              <a:rPr sz="2800" b="1" spc="-335" dirty="0">
                <a:latin typeface="Segoe Print" pitchFamily="2" charset="0"/>
                <a:cs typeface="Arial"/>
              </a:rPr>
              <a:t>нашего </a:t>
            </a:r>
            <a:r>
              <a:rPr sz="2800" b="1" spc="-310" dirty="0">
                <a:latin typeface="Segoe Print" pitchFamily="2" charset="0"/>
                <a:cs typeface="Arial"/>
              </a:rPr>
              <a:t>Отечества.</a:t>
            </a:r>
            <a:endParaRPr sz="2800" dirty="0">
              <a:latin typeface="Segoe Print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1555" y="219392"/>
            <a:ext cx="8700262" cy="62894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37075" y="512190"/>
            <a:ext cx="556196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Ордена,</a:t>
            </a:r>
            <a:r>
              <a:rPr sz="2400" b="1" i="1" spc="-5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словно</a:t>
            </a:r>
            <a:r>
              <a:rPr sz="2400" b="1" i="1" spc="-3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кровь,</a:t>
            </a:r>
            <a:r>
              <a:rPr sz="2400" b="1" i="1" spc="-3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на</a:t>
            </a:r>
            <a:r>
              <a:rPr sz="2400" b="1" i="1" spc="-2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груди</a:t>
            </a:r>
            <a:r>
              <a:rPr sz="2400" b="1" i="1" spc="-3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у</a:t>
            </a:r>
            <a:r>
              <a:rPr sz="2400" b="1" i="1" spc="-4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героев,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День</a:t>
            </a:r>
            <a:r>
              <a:rPr sz="2400" b="1" i="1" spc="-4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i="1" spc="-4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ночь</a:t>
            </a:r>
            <a:r>
              <a:rPr sz="2400" b="1" i="1" spc="-3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не</a:t>
            </a:r>
            <a:r>
              <a:rPr sz="2400" b="1" i="1" spc="-4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смолкала</a:t>
            </a:r>
            <a:r>
              <a:rPr sz="2400" b="1" i="1" spc="-4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твоя</a:t>
            </a:r>
            <a:r>
              <a:rPr sz="2400" b="1" i="1" spc="-5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канонада.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i="1" spc="-6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поединке</a:t>
            </a:r>
            <a:r>
              <a:rPr sz="2400" b="1" i="1" spc="-6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схватились</a:t>
            </a:r>
            <a:r>
              <a:rPr sz="2400" b="1" i="1" spc="-6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i="1" spc="-5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пылании</a:t>
            </a:r>
            <a:r>
              <a:rPr sz="2400" b="1" i="1" spc="-6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2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боя</a:t>
            </a:r>
            <a:endParaRPr sz="240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Жизнь</a:t>
            </a:r>
            <a:r>
              <a:rPr sz="2400" b="1" i="1" spc="-2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b="1" i="1" spc="-3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смерть</a:t>
            </a:r>
            <a:r>
              <a:rPr sz="2400" b="1" i="1" spc="-3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у</a:t>
            </a:r>
            <a:r>
              <a:rPr sz="2400" b="1" i="1" spc="-4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руин</a:t>
            </a:r>
            <a:r>
              <a:rPr sz="2400" b="1" i="1" spc="-3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Сталинграда.</a:t>
            </a:r>
            <a:endParaRPr sz="240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880"/>
              </a:spcBef>
            </a:pP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Ты</a:t>
            </a:r>
            <a:r>
              <a:rPr sz="2400" b="1" i="1" spc="-8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–</a:t>
            </a:r>
            <a:r>
              <a:rPr sz="2400" b="1" i="1" spc="-8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надежды</a:t>
            </a:r>
            <a:r>
              <a:rPr sz="2400" b="1" i="1" spc="-9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цветок,</a:t>
            </a:r>
            <a:r>
              <a:rPr sz="2400" b="1" i="1" spc="-8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прораставший</a:t>
            </a:r>
            <a:endParaRPr sz="240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сквозь</a:t>
            </a:r>
            <a:r>
              <a:rPr sz="2400" b="1" i="1" spc="-6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камень,</a:t>
            </a:r>
            <a:endParaRPr sz="240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Обещающий</a:t>
            </a:r>
            <a:r>
              <a:rPr sz="2400" b="1" i="1" spc="-7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людям</a:t>
            </a:r>
            <a:r>
              <a:rPr sz="2400" b="1" i="1" spc="-6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цветение</a:t>
            </a:r>
            <a:r>
              <a:rPr sz="2400" b="1" i="1" spc="-6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сада.</a:t>
            </a:r>
            <a:endParaRPr sz="240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pPr marL="12700" marR="26034" algn="just">
              <a:lnSpc>
                <a:spcPct val="100000"/>
              </a:lnSpc>
            </a:pP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На</a:t>
            </a:r>
            <a:r>
              <a:rPr sz="2400" b="1" i="1" spc="-5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страницы</a:t>
            </a:r>
            <a:r>
              <a:rPr sz="2400" b="1" i="1" spc="-3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истории</a:t>
            </a:r>
            <a:r>
              <a:rPr sz="2400" b="1" i="1" spc="-6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вписан</a:t>
            </a:r>
            <a:r>
              <a:rPr sz="2400" b="1" i="1" spc="-3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штыками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Подвиг</a:t>
            </a:r>
            <a:r>
              <a:rPr sz="2400" b="1" i="1" spc="-65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русских</a:t>
            </a:r>
            <a:r>
              <a:rPr sz="2400" b="1" i="1" spc="-6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людей,</a:t>
            </a:r>
            <a:r>
              <a:rPr sz="2400" b="1" i="1" spc="-6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героизм</a:t>
            </a:r>
            <a:endParaRPr sz="240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i="1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Сталинграда.</a:t>
            </a:r>
            <a:endParaRPr sz="240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46111" y="267970"/>
            <a:ext cx="4481830" cy="3249930"/>
            <a:chOff x="7246111" y="267970"/>
            <a:chExt cx="4481830" cy="3249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3487" y="355092"/>
              <a:ext cx="4305299" cy="30739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46112" y="267969"/>
              <a:ext cx="4481830" cy="3249930"/>
            </a:xfrm>
            <a:custGeom>
              <a:avLst/>
              <a:gdLst/>
              <a:ahLst/>
              <a:cxnLst/>
              <a:rect l="l" t="t" r="r" b="b"/>
              <a:pathLst>
                <a:path w="4481830" h="3249929">
                  <a:moveTo>
                    <a:pt x="4410456" y="71120"/>
                  </a:moveTo>
                  <a:lnTo>
                    <a:pt x="4392676" y="71120"/>
                  </a:lnTo>
                  <a:lnTo>
                    <a:pt x="4392676" y="88900"/>
                  </a:lnTo>
                  <a:lnTo>
                    <a:pt x="4392676" y="3161030"/>
                  </a:lnTo>
                  <a:lnTo>
                    <a:pt x="88900" y="3161030"/>
                  </a:lnTo>
                  <a:lnTo>
                    <a:pt x="88900" y="88900"/>
                  </a:lnTo>
                  <a:lnTo>
                    <a:pt x="4392676" y="88900"/>
                  </a:lnTo>
                  <a:lnTo>
                    <a:pt x="4392676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3161030"/>
                  </a:lnTo>
                  <a:lnTo>
                    <a:pt x="71120" y="3178810"/>
                  </a:lnTo>
                  <a:lnTo>
                    <a:pt x="4410456" y="3178810"/>
                  </a:lnTo>
                  <a:lnTo>
                    <a:pt x="4410456" y="3161030"/>
                  </a:lnTo>
                  <a:lnTo>
                    <a:pt x="4410456" y="88900"/>
                  </a:lnTo>
                  <a:lnTo>
                    <a:pt x="4410456" y="88646"/>
                  </a:lnTo>
                  <a:lnTo>
                    <a:pt x="4410456" y="71120"/>
                  </a:lnTo>
                  <a:close/>
                </a:path>
                <a:path w="4481830" h="3249929">
                  <a:moveTo>
                    <a:pt x="4481576" y="0"/>
                  </a:moveTo>
                  <a:lnTo>
                    <a:pt x="4428236" y="0"/>
                  </a:lnTo>
                  <a:lnTo>
                    <a:pt x="4428236" y="53340"/>
                  </a:lnTo>
                  <a:lnTo>
                    <a:pt x="4428236" y="3196590"/>
                  </a:lnTo>
                  <a:lnTo>
                    <a:pt x="53340" y="3196590"/>
                  </a:lnTo>
                  <a:lnTo>
                    <a:pt x="53340" y="53340"/>
                  </a:lnTo>
                  <a:lnTo>
                    <a:pt x="4428236" y="53340"/>
                  </a:lnTo>
                  <a:lnTo>
                    <a:pt x="4428236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3196590"/>
                  </a:lnTo>
                  <a:lnTo>
                    <a:pt x="0" y="3249930"/>
                  </a:lnTo>
                  <a:lnTo>
                    <a:pt x="4481576" y="3249930"/>
                  </a:lnTo>
                  <a:lnTo>
                    <a:pt x="4481576" y="3196590"/>
                  </a:lnTo>
                  <a:lnTo>
                    <a:pt x="4481576" y="53340"/>
                  </a:lnTo>
                  <a:lnTo>
                    <a:pt x="4481576" y="53086"/>
                  </a:lnTo>
                  <a:lnTo>
                    <a:pt x="4481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246111" y="3525520"/>
            <a:ext cx="4536440" cy="3086100"/>
            <a:chOff x="7246111" y="3525520"/>
            <a:chExt cx="4536440" cy="3086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3487" y="3613340"/>
              <a:ext cx="4360163" cy="29093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46112" y="3525519"/>
              <a:ext cx="4536440" cy="3086100"/>
            </a:xfrm>
            <a:custGeom>
              <a:avLst/>
              <a:gdLst/>
              <a:ahLst/>
              <a:cxnLst/>
              <a:rect l="l" t="t" r="r" b="b"/>
              <a:pathLst>
                <a:path w="4536440" h="3086100">
                  <a:moveTo>
                    <a:pt x="4465320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2997200"/>
                  </a:lnTo>
                  <a:lnTo>
                    <a:pt x="71120" y="3014980"/>
                  </a:lnTo>
                  <a:lnTo>
                    <a:pt x="4465320" y="3014980"/>
                  </a:lnTo>
                  <a:lnTo>
                    <a:pt x="4465320" y="2997200"/>
                  </a:lnTo>
                  <a:lnTo>
                    <a:pt x="4465320" y="89408"/>
                  </a:lnTo>
                  <a:lnTo>
                    <a:pt x="4447540" y="89408"/>
                  </a:lnTo>
                  <a:lnTo>
                    <a:pt x="4447540" y="2997200"/>
                  </a:lnTo>
                  <a:lnTo>
                    <a:pt x="88900" y="2997200"/>
                  </a:lnTo>
                  <a:lnTo>
                    <a:pt x="88900" y="88900"/>
                  </a:lnTo>
                  <a:lnTo>
                    <a:pt x="4465320" y="88900"/>
                  </a:lnTo>
                  <a:lnTo>
                    <a:pt x="4465320" y="71120"/>
                  </a:lnTo>
                  <a:close/>
                </a:path>
                <a:path w="4536440" h="3086100">
                  <a:moveTo>
                    <a:pt x="453644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3032760"/>
                  </a:lnTo>
                  <a:lnTo>
                    <a:pt x="0" y="3086100"/>
                  </a:lnTo>
                  <a:lnTo>
                    <a:pt x="4536440" y="3086100"/>
                  </a:lnTo>
                  <a:lnTo>
                    <a:pt x="4536440" y="3032772"/>
                  </a:lnTo>
                  <a:lnTo>
                    <a:pt x="4536440" y="53848"/>
                  </a:lnTo>
                  <a:lnTo>
                    <a:pt x="4483100" y="53848"/>
                  </a:lnTo>
                  <a:lnTo>
                    <a:pt x="4483100" y="3032760"/>
                  </a:lnTo>
                  <a:lnTo>
                    <a:pt x="53340" y="3032760"/>
                  </a:lnTo>
                  <a:lnTo>
                    <a:pt x="53340" y="53340"/>
                  </a:lnTo>
                  <a:lnTo>
                    <a:pt x="4536440" y="53340"/>
                  </a:lnTo>
                  <a:lnTo>
                    <a:pt x="45364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2000" y="838200"/>
            <a:ext cx="632460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3" indent="228600" algn="just">
              <a:lnSpc>
                <a:spcPct val="100000"/>
              </a:lnSpc>
              <a:spcBef>
                <a:spcPts val="100"/>
              </a:spcBef>
            </a:pPr>
            <a:r>
              <a:rPr sz="2400" b="1" spc="-295" dirty="0" err="1" smtClean="0">
                <a:latin typeface="Segoe Print" pitchFamily="2" charset="0"/>
                <a:cs typeface="Arial"/>
              </a:rPr>
              <a:t>Среди</a:t>
            </a:r>
            <a:r>
              <a:rPr sz="2400" b="1" spc="-95" dirty="0" smtClean="0">
                <a:latin typeface="Segoe Print" pitchFamily="2" charset="0"/>
                <a:cs typeface="Arial"/>
              </a:rPr>
              <a:t> </a:t>
            </a:r>
            <a:r>
              <a:rPr sz="2400" b="1" spc="-275" dirty="0">
                <a:latin typeface="Segoe Print" pitchFamily="2" charset="0"/>
                <a:cs typeface="Arial"/>
              </a:rPr>
              <a:t>дней</a:t>
            </a:r>
            <a:r>
              <a:rPr sz="2400" b="1" spc="-105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воинской</a:t>
            </a:r>
            <a:r>
              <a:rPr sz="2400" b="1" spc="-95" dirty="0">
                <a:latin typeface="Segoe Print" pitchFamily="2" charset="0"/>
                <a:cs typeface="Arial"/>
              </a:rPr>
              <a:t> </a:t>
            </a:r>
            <a:r>
              <a:rPr sz="2400" b="1" spc="-280" dirty="0">
                <a:latin typeface="Segoe Print" pitchFamily="2" charset="0"/>
                <a:cs typeface="Arial"/>
              </a:rPr>
              <a:t>славы</a:t>
            </a:r>
            <a:r>
              <a:rPr sz="2400" b="1" spc="-95" dirty="0"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latin typeface="Segoe Print" pitchFamily="2" charset="0"/>
                <a:cs typeface="Arial"/>
              </a:rPr>
              <a:t>России </a:t>
            </a:r>
            <a:r>
              <a:rPr sz="2400" b="1" spc="-254" dirty="0">
                <a:latin typeface="Segoe Print" pitchFamily="2" charset="0"/>
                <a:cs typeface="Arial"/>
              </a:rPr>
              <a:t>2</a:t>
            </a:r>
            <a:r>
              <a:rPr sz="2400" b="1" spc="-110" dirty="0">
                <a:latin typeface="Segoe Print" pitchFamily="2" charset="0"/>
                <a:cs typeface="Arial"/>
              </a:rPr>
              <a:t> </a:t>
            </a:r>
            <a:r>
              <a:rPr sz="2400" b="1" spc="-295" dirty="0">
                <a:latin typeface="Segoe Print" pitchFamily="2" charset="0"/>
                <a:cs typeface="Arial"/>
              </a:rPr>
              <a:t>февраля</a:t>
            </a:r>
            <a:r>
              <a:rPr sz="2400" b="1" spc="-85" dirty="0"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latin typeface="Segoe Print" pitchFamily="2" charset="0"/>
                <a:cs typeface="Arial"/>
              </a:rPr>
              <a:t>1943</a:t>
            </a:r>
            <a:r>
              <a:rPr sz="2400" b="1" spc="-75" dirty="0"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latin typeface="Segoe Print" pitchFamily="2" charset="0"/>
                <a:cs typeface="Arial"/>
              </a:rPr>
              <a:t>года</a:t>
            </a:r>
            <a:r>
              <a:rPr sz="2400" b="1" spc="-90" dirty="0"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latin typeface="Segoe Print" pitchFamily="2" charset="0"/>
                <a:cs typeface="Arial"/>
              </a:rPr>
              <a:t>–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275" dirty="0">
                <a:latin typeface="Segoe Print" pitchFamily="2" charset="0"/>
                <a:cs typeface="Arial"/>
              </a:rPr>
              <a:t>день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latin typeface="Segoe Print" pitchFamily="2" charset="0"/>
                <a:cs typeface="Arial"/>
              </a:rPr>
              <a:t>разгрома</a:t>
            </a:r>
            <a:r>
              <a:rPr sz="2400" b="1" spc="-85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немецко- </a:t>
            </a:r>
            <a:r>
              <a:rPr sz="2400" b="1" spc="-275" dirty="0">
                <a:latin typeface="Segoe Print" pitchFamily="2" charset="0"/>
                <a:cs typeface="Arial"/>
              </a:rPr>
              <a:t>фашистских</a:t>
            </a:r>
            <a:r>
              <a:rPr sz="2400" b="1" spc="-70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войск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в</a:t>
            </a:r>
            <a:r>
              <a:rPr sz="2400" b="1" spc="-110" dirty="0"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latin typeface="Segoe Print" pitchFamily="2" charset="0"/>
                <a:cs typeface="Arial"/>
              </a:rPr>
              <a:t>Сталинградской</a:t>
            </a:r>
            <a:r>
              <a:rPr sz="2400" b="1" spc="-65" dirty="0">
                <a:latin typeface="Segoe Print" pitchFamily="2" charset="0"/>
                <a:cs typeface="Arial"/>
              </a:rPr>
              <a:t> </a:t>
            </a:r>
            <a:r>
              <a:rPr sz="2400" b="1" spc="-260" dirty="0" err="1">
                <a:latin typeface="Segoe Print" pitchFamily="2" charset="0"/>
                <a:cs typeface="Arial"/>
              </a:rPr>
              <a:t>битве</a:t>
            </a:r>
            <a:r>
              <a:rPr sz="2400" b="1" spc="-95" dirty="0">
                <a:latin typeface="Segoe Print" pitchFamily="2" charset="0"/>
                <a:cs typeface="Arial"/>
              </a:rPr>
              <a:t> </a:t>
            </a:r>
            <a:r>
              <a:rPr sz="2400" b="1" spc="-305" dirty="0" smtClean="0">
                <a:latin typeface="Segoe Print" pitchFamily="2" charset="0"/>
                <a:cs typeface="Arial"/>
              </a:rPr>
              <a:t>–</a:t>
            </a:r>
            <a:r>
              <a:rPr lang="ru-RU" sz="2400" b="1" spc="-305" dirty="0" smtClean="0">
                <a:latin typeface="Segoe Print" pitchFamily="2" charset="0"/>
                <a:cs typeface="Arial"/>
              </a:rPr>
              <a:t> </a:t>
            </a:r>
            <a:r>
              <a:rPr sz="2400" b="1" spc="-295" dirty="0" err="1" smtClean="0">
                <a:latin typeface="Segoe Print" pitchFamily="2" charset="0"/>
                <a:cs typeface="Arial"/>
              </a:rPr>
              <a:t>самый</a:t>
            </a:r>
            <a:r>
              <a:rPr sz="2400" b="1" spc="-70" dirty="0" smtClean="0">
                <a:latin typeface="Segoe Print" pitchFamily="2" charset="0"/>
                <a:cs typeface="Arial"/>
              </a:rPr>
              <a:t> </a:t>
            </a:r>
            <a:r>
              <a:rPr sz="2400" b="1" spc="-275" dirty="0">
                <a:latin typeface="Segoe Print" pitchFamily="2" charset="0"/>
                <a:cs typeface="Arial"/>
              </a:rPr>
              <a:t>значимый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latin typeface="Segoe Print" pitchFamily="2" charset="0"/>
                <a:cs typeface="Arial"/>
              </a:rPr>
              <a:t>и</a:t>
            </a:r>
            <a:r>
              <a:rPr sz="2400" b="1" spc="-95" dirty="0"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latin typeface="Segoe Print" pitchFamily="2" charset="0"/>
                <a:cs typeface="Arial"/>
              </a:rPr>
              <a:t>яркий,</a:t>
            </a:r>
            <a:r>
              <a:rPr sz="2400" b="1" spc="-95" dirty="0">
                <a:latin typeface="Segoe Print" pitchFamily="2" charset="0"/>
                <a:cs typeface="Arial"/>
              </a:rPr>
              <a:t> </a:t>
            </a:r>
            <a:r>
              <a:rPr sz="2400" b="1" spc="-245" dirty="0">
                <a:latin typeface="Segoe Print" pitchFamily="2" charset="0"/>
                <a:cs typeface="Arial"/>
              </a:rPr>
              <a:t>так</a:t>
            </a:r>
            <a:r>
              <a:rPr sz="2400" b="1" spc="-90" dirty="0">
                <a:latin typeface="Segoe Print" pitchFamily="2" charset="0"/>
                <a:cs typeface="Arial"/>
              </a:rPr>
              <a:t> </a:t>
            </a:r>
            <a:r>
              <a:rPr sz="2400" b="1" spc="-250" dirty="0">
                <a:latin typeface="Segoe Print" pitchFamily="2" charset="0"/>
                <a:cs typeface="Arial"/>
              </a:rPr>
              <a:t>как</a:t>
            </a:r>
            <a:r>
              <a:rPr sz="2400" b="1" spc="-90" dirty="0"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latin typeface="Segoe Print" pitchFamily="2" charset="0"/>
                <a:cs typeface="Arial"/>
              </a:rPr>
              <a:t>с</a:t>
            </a:r>
            <a:r>
              <a:rPr sz="2400" b="1" spc="-90" dirty="0">
                <a:latin typeface="Segoe Print" pitchFamily="2" charset="0"/>
                <a:cs typeface="Arial"/>
              </a:rPr>
              <a:t> </a:t>
            </a:r>
            <a:r>
              <a:rPr sz="2400" b="1" spc="-20" dirty="0">
                <a:latin typeface="Segoe Print" pitchFamily="2" charset="0"/>
                <a:cs typeface="Arial"/>
              </a:rPr>
              <a:t>него </a:t>
            </a:r>
            <a:r>
              <a:rPr sz="2400" b="1" spc="-270" dirty="0">
                <a:latin typeface="Segoe Print" pitchFamily="2" charset="0"/>
                <a:cs typeface="Arial"/>
              </a:rPr>
              <a:t>начался</a:t>
            </a:r>
            <a:r>
              <a:rPr sz="2400" b="1" spc="-80" dirty="0"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latin typeface="Segoe Print" pitchFamily="2" charset="0"/>
                <a:cs typeface="Arial"/>
              </a:rPr>
              <a:t>коренной</a:t>
            </a:r>
            <a:r>
              <a:rPr sz="2400" b="1" spc="-105" dirty="0">
                <a:latin typeface="Segoe Print" pitchFamily="2" charset="0"/>
                <a:cs typeface="Arial"/>
              </a:rPr>
              <a:t> </a:t>
            </a:r>
            <a:r>
              <a:rPr sz="2400" b="1" spc="-280" dirty="0">
                <a:latin typeface="Segoe Print" pitchFamily="2" charset="0"/>
                <a:cs typeface="Arial"/>
              </a:rPr>
              <a:t>перелом</a:t>
            </a:r>
            <a:r>
              <a:rPr sz="2400" b="1" spc="-90" dirty="0"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latin typeface="Segoe Print" pitchFamily="2" charset="0"/>
                <a:cs typeface="Arial"/>
              </a:rPr>
              <a:t>в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265" dirty="0" err="1">
                <a:latin typeface="Segoe Print" pitchFamily="2" charset="0"/>
                <a:cs typeface="Arial"/>
              </a:rPr>
              <a:t>ходе</a:t>
            </a:r>
            <a:r>
              <a:rPr sz="2400" b="1" spc="-85" dirty="0">
                <a:latin typeface="Segoe Print" pitchFamily="2" charset="0"/>
                <a:cs typeface="Arial"/>
              </a:rPr>
              <a:t> </a:t>
            </a:r>
            <a:r>
              <a:rPr sz="2400" b="1" spc="-290" dirty="0" err="1" smtClean="0">
                <a:latin typeface="Segoe Print" pitchFamily="2" charset="0"/>
                <a:cs typeface="Arial"/>
              </a:rPr>
              <a:t>Великой</a:t>
            </a:r>
            <a:r>
              <a:rPr lang="ru-RU" sz="2400" b="1" spc="-290" dirty="0" smtClean="0">
                <a:latin typeface="Segoe Print" pitchFamily="2" charset="0"/>
                <a:cs typeface="Arial"/>
              </a:rPr>
              <a:t> </a:t>
            </a:r>
            <a:r>
              <a:rPr sz="2400" b="1" spc="-260" dirty="0" err="1" smtClean="0">
                <a:latin typeface="Segoe Print" pitchFamily="2" charset="0"/>
                <a:cs typeface="Arial"/>
              </a:rPr>
              <a:t>Отечественной</a:t>
            </a:r>
            <a:r>
              <a:rPr sz="2400" b="1" spc="-70" dirty="0" smtClean="0"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latin typeface="Segoe Print" pitchFamily="2" charset="0"/>
                <a:cs typeface="Arial"/>
              </a:rPr>
              <a:t>войны.</a:t>
            </a:r>
            <a:r>
              <a:rPr sz="2400" b="1" spc="-95" dirty="0">
                <a:latin typeface="Segoe Print" pitchFamily="2" charset="0"/>
                <a:cs typeface="Arial"/>
              </a:rPr>
              <a:t> </a:t>
            </a:r>
            <a:endParaRPr lang="ru-RU" sz="2400" b="1" spc="-95" dirty="0" smtClean="0">
              <a:latin typeface="Segoe Print" pitchFamily="2" charset="0"/>
              <a:cs typeface="Arial"/>
            </a:endParaRPr>
          </a:p>
          <a:p>
            <a:pPr marL="36513" marR="26034" indent="228600" algn="just">
              <a:lnSpc>
                <a:spcPct val="100000"/>
              </a:lnSpc>
            </a:pPr>
            <a:r>
              <a:rPr lang="ru-RU" sz="2400" b="1" spc="-260" dirty="0" smtClean="0">
                <a:latin typeface="Segoe Print" pitchFamily="2" charset="0"/>
                <a:cs typeface="Arial"/>
              </a:rPr>
              <a:t>83</a:t>
            </a:r>
            <a:r>
              <a:rPr sz="2400" b="1" spc="-80" dirty="0" smtClean="0">
                <a:latin typeface="Segoe Print" pitchFamily="2" charset="0"/>
                <a:cs typeface="Arial"/>
              </a:rPr>
              <a:t> </a:t>
            </a:r>
            <a:r>
              <a:rPr lang="ru-RU" sz="2400" b="1" spc="-260" dirty="0" smtClean="0">
                <a:latin typeface="Segoe Print" pitchFamily="2" charset="0"/>
                <a:cs typeface="Arial"/>
              </a:rPr>
              <a:t>года</a:t>
            </a:r>
            <a:r>
              <a:rPr sz="2400" b="1" spc="-105" dirty="0" smtClean="0">
                <a:latin typeface="Segoe Print" pitchFamily="2" charset="0"/>
                <a:cs typeface="Arial"/>
              </a:rPr>
              <a:t> </a:t>
            </a:r>
            <a:r>
              <a:rPr sz="2400" b="1" spc="-280" dirty="0">
                <a:latin typeface="Segoe Print" pitchFamily="2" charset="0"/>
                <a:cs typeface="Arial"/>
              </a:rPr>
              <a:t>отделяют</a:t>
            </a:r>
            <a:r>
              <a:rPr sz="2400" b="1" spc="-85" dirty="0"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latin typeface="Segoe Print" pitchFamily="2" charset="0"/>
                <a:cs typeface="Arial"/>
              </a:rPr>
              <a:t>нас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65" dirty="0">
                <a:latin typeface="Segoe Print" pitchFamily="2" charset="0"/>
                <a:cs typeface="Arial"/>
              </a:rPr>
              <a:t>от </a:t>
            </a:r>
            <a:r>
              <a:rPr sz="2400" b="1" spc="-240" dirty="0">
                <a:latin typeface="Segoe Print" pitchFamily="2" charset="0"/>
                <a:cs typeface="Arial"/>
              </a:rPr>
              <a:t>того</a:t>
            </a:r>
            <a:r>
              <a:rPr sz="2400" b="1" spc="-90" dirty="0"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latin typeface="Segoe Print" pitchFamily="2" charset="0"/>
                <a:cs typeface="Arial"/>
              </a:rPr>
              <a:t>памятного</a:t>
            </a:r>
            <a:r>
              <a:rPr sz="2400" b="1" spc="-70" dirty="0">
                <a:latin typeface="Segoe Print" pitchFamily="2" charset="0"/>
                <a:cs typeface="Arial"/>
              </a:rPr>
              <a:t> </a:t>
            </a:r>
            <a:r>
              <a:rPr sz="2400" b="1" spc="-240" dirty="0">
                <a:latin typeface="Segoe Print" pitchFamily="2" charset="0"/>
                <a:cs typeface="Arial"/>
              </a:rPr>
              <a:t>дня,</a:t>
            </a:r>
            <a:r>
              <a:rPr sz="2400" b="1" spc="-85" dirty="0">
                <a:latin typeface="Segoe Print" pitchFamily="2" charset="0"/>
                <a:cs typeface="Arial"/>
              </a:rPr>
              <a:t> </a:t>
            </a:r>
            <a:r>
              <a:rPr sz="2400" b="1" spc="-245" dirty="0" err="1">
                <a:latin typeface="Segoe Print" pitchFamily="2" charset="0"/>
                <a:cs typeface="Arial"/>
              </a:rPr>
              <a:t>когда</a:t>
            </a:r>
            <a:r>
              <a:rPr sz="2400" b="1" spc="-85" dirty="0">
                <a:latin typeface="Segoe Print" pitchFamily="2" charset="0"/>
                <a:cs typeface="Arial"/>
              </a:rPr>
              <a:t> </a:t>
            </a:r>
            <a:r>
              <a:rPr sz="2400" b="1" spc="-275" dirty="0" err="1" smtClean="0">
                <a:latin typeface="Segoe Print" pitchFamily="2" charset="0"/>
                <a:cs typeface="Arial"/>
              </a:rPr>
              <a:t>победоносно</a:t>
            </a:r>
            <a:r>
              <a:rPr lang="ru-RU" sz="2400" b="1" spc="-275" dirty="0" smtClean="0">
                <a:latin typeface="Segoe Print" pitchFamily="2" charset="0"/>
                <a:cs typeface="Arial"/>
              </a:rPr>
              <a:t> </a:t>
            </a:r>
            <a:r>
              <a:rPr sz="2400" b="1" spc="-250" dirty="0" err="1" smtClean="0">
                <a:latin typeface="Segoe Print" pitchFamily="2" charset="0"/>
                <a:cs typeface="Arial"/>
              </a:rPr>
              <a:t>закончилась</a:t>
            </a:r>
            <a:r>
              <a:rPr sz="2400" b="1" spc="-100" dirty="0" smtClean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великая</a:t>
            </a:r>
            <a:r>
              <a:rPr sz="2400" b="1" spc="-85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битва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на</a:t>
            </a:r>
            <a:r>
              <a:rPr sz="2400" b="1" spc="-105" dirty="0">
                <a:latin typeface="Segoe Print" pitchFamily="2" charset="0"/>
                <a:cs typeface="Arial"/>
              </a:rPr>
              <a:t> </a:t>
            </a:r>
            <a:r>
              <a:rPr sz="2400" b="1" spc="-55" dirty="0">
                <a:latin typeface="Segoe Print" pitchFamily="2" charset="0"/>
                <a:cs typeface="Arial"/>
              </a:rPr>
              <a:t>Волге.</a:t>
            </a:r>
            <a:endParaRPr sz="2400" dirty="0">
              <a:latin typeface="Segoe Print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07023" y="234734"/>
            <a:ext cx="5855970" cy="6334125"/>
            <a:chOff x="5907023" y="234734"/>
            <a:chExt cx="5855970" cy="6334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7023" y="234734"/>
              <a:ext cx="5855589" cy="6333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9047" y="426719"/>
              <a:ext cx="5500115" cy="597865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90601" y="533400"/>
            <a:ext cx="4916422" cy="4088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1610" indent="187325" algn="just">
              <a:lnSpc>
                <a:spcPct val="100000"/>
              </a:lnSpc>
              <a:spcBef>
                <a:spcPts val="100"/>
              </a:spcBef>
            </a:pPr>
            <a:r>
              <a:rPr sz="2400" b="1" spc="-3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истории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войны</a:t>
            </a:r>
            <a:r>
              <a:rPr sz="2400" b="1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всех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времён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3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и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народов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нет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ей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равных.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endParaRPr lang="ru-RU" sz="2400" b="1" spc="-85" dirty="0" smtClean="0">
              <a:solidFill>
                <a:schemeClr val="tx1"/>
              </a:solidFill>
              <a:latin typeface="Segoe Print" pitchFamily="2" charset="0"/>
              <a:cs typeface="Arial"/>
            </a:endParaRPr>
          </a:p>
          <a:p>
            <a:pPr marR="181610" indent="187325" algn="just">
              <a:lnSpc>
                <a:spcPct val="100000"/>
              </a:lnSpc>
              <a:spcBef>
                <a:spcPts val="100"/>
              </a:spcBef>
            </a:pPr>
            <a:r>
              <a:rPr sz="2400" b="1" spc="-33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С</a:t>
            </a:r>
            <a:r>
              <a:rPr lang="ru-RU" sz="2400" b="1" spc="-33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обеих</a:t>
            </a:r>
            <a:r>
              <a:rPr lang="ru-RU" sz="2400" b="1" spc="-28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54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сторон</a:t>
            </a:r>
            <a:r>
              <a:rPr sz="2400" b="1" spc="-10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 err="1">
                <a:solidFill>
                  <a:schemeClr val="tx1"/>
                </a:solidFill>
                <a:latin typeface="Segoe Print" pitchFamily="2" charset="0"/>
                <a:cs typeface="Arial"/>
              </a:rPr>
              <a:t>ней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54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участвовало</a:t>
            </a:r>
            <a:r>
              <a:rPr sz="2400" b="1" spc="-8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3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свыше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3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2 </a:t>
            </a:r>
            <a:r>
              <a:rPr sz="2400" b="1" spc="-2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миллионов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человек,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до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2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тысяч </a:t>
            </a:r>
            <a:r>
              <a:rPr sz="2400" b="1" spc="-2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танков,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более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2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тысяч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самолётов,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до</a:t>
            </a:r>
            <a:r>
              <a:rPr sz="2400" b="1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26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тысяч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орудий.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3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городе</a:t>
            </a:r>
            <a:r>
              <a:rPr lang="ru-RU" sz="2400" b="1" spc="-26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0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было</a:t>
            </a:r>
            <a:r>
              <a:rPr sz="2400" b="1" spc="-114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сожжено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и</a:t>
            </a:r>
            <a:r>
              <a:rPr sz="2400" b="1" spc="-1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5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разрушено</a:t>
            </a:r>
            <a:r>
              <a:rPr lang="ru-RU" sz="2400" b="1" spc="-27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девяносто</a:t>
            </a:r>
            <a:r>
              <a:rPr sz="2400" b="1" spc="-85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восемь</a:t>
            </a:r>
            <a:r>
              <a:rPr sz="2400" b="1" spc="-5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процентов </a:t>
            </a: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зданий.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Заросли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31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шрамы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окопов, </a:t>
            </a:r>
            <a:r>
              <a:rPr sz="2400" b="1" spc="-254" dirty="0">
                <a:solidFill>
                  <a:schemeClr val="tx1"/>
                </a:solidFill>
                <a:latin typeface="Segoe Print" pitchFamily="2" charset="0"/>
                <a:cs typeface="Arial"/>
              </a:rPr>
              <a:t>исчезли</a:t>
            </a:r>
            <a:r>
              <a:rPr sz="2400" b="1" spc="-1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80" dirty="0" err="1">
                <a:solidFill>
                  <a:schemeClr val="tx1"/>
                </a:solidFill>
                <a:latin typeface="Segoe Print" pitchFamily="2" charset="0"/>
                <a:cs typeface="Arial"/>
              </a:rPr>
              <a:t>пепелища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90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сожженных</a:t>
            </a:r>
            <a:r>
              <a:rPr lang="ru-RU" sz="2400" b="1" spc="-29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40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городов</a:t>
            </a:r>
            <a:r>
              <a:rPr sz="2400" b="1" spc="-240" dirty="0">
                <a:solidFill>
                  <a:schemeClr val="tx1"/>
                </a:solidFill>
                <a:latin typeface="Segoe Print" pitchFamily="2" charset="0"/>
                <a:cs typeface="Arial"/>
              </a:rPr>
              <a:t>,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выросли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новые </a:t>
            </a:r>
            <a:r>
              <a:rPr sz="2400" b="1" spc="-15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поколения.</a:t>
            </a:r>
            <a:endParaRPr sz="2400" b="1" dirty="0">
              <a:solidFill>
                <a:schemeClr val="tx1"/>
              </a:solidFill>
              <a:latin typeface="Segoe Print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260091"/>
            <a:ext cx="11472672" cy="63306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1125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8475" marR="5080" indent="-1756410">
              <a:lnSpc>
                <a:spcPct val="100000"/>
              </a:lnSpc>
              <a:spcBef>
                <a:spcPts val="100"/>
              </a:spcBef>
            </a:pPr>
            <a:r>
              <a:rPr sz="3600" i="0" spc="-71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20</a:t>
            </a:r>
            <a:r>
              <a:rPr sz="3600" i="0" spc="-14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0</a:t>
            </a:r>
            <a:r>
              <a:rPr sz="3600" i="0" spc="-72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д</a:t>
            </a:r>
            <a:r>
              <a:rPr sz="3600" i="0" spc="-72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н</a:t>
            </a:r>
            <a:r>
              <a:rPr sz="3600" i="0" spc="-71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е</a:t>
            </a:r>
            <a:r>
              <a:rPr sz="3600" i="0" spc="-12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й</a:t>
            </a:r>
            <a:r>
              <a:rPr sz="3600" i="0" spc="-13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и</a:t>
            </a:r>
            <a:r>
              <a:rPr sz="3600" i="0" spc="-72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н</a:t>
            </a:r>
            <a:r>
              <a:rPr sz="3600" i="0" spc="-72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о</a:t>
            </a:r>
            <a:r>
              <a:rPr sz="3600" i="0" spc="-71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че</a:t>
            </a:r>
            <a:r>
              <a:rPr sz="3600" i="0" spc="-13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й</a:t>
            </a:r>
            <a:r>
              <a:rPr lang="ru-RU" sz="3600" i="0" spc="-13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 </a:t>
            </a:r>
            <a:r>
              <a:rPr sz="3600" i="0" spc="-72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(</a:t>
            </a:r>
            <a:r>
              <a:rPr sz="3600" i="0" spc="-114" dirty="0">
                <a:solidFill>
                  <a:srgbClr val="FFFF00"/>
                </a:solidFill>
                <a:latin typeface="Segoe Print" pitchFamily="2" charset="0"/>
                <a:cs typeface="Arial"/>
              </a:rPr>
              <a:t>с</a:t>
            </a:r>
            <a:r>
              <a:rPr sz="3600" i="0" spc="-715" dirty="0">
                <a:solidFill>
                  <a:srgbClr val="FFFF00"/>
                </a:solidFill>
                <a:latin typeface="Segoe Print" pitchFamily="2" charset="0"/>
                <a:cs typeface="Arial"/>
              </a:rPr>
              <a:t>1</a:t>
            </a:r>
            <a:r>
              <a:rPr sz="3600" i="0" spc="-140" dirty="0">
                <a:solidFill>
                  <a:srgbClr val="FFFF00"/>
                </a:solidFill>
                <a:latin typeface="Segoe Print" pitchFamily="2" charset="0"/>
                <a:cs typeface="Arial"/>
              </a:rPr>
              <a:t>7</a:t>
            </a:r>
            <a:r>
              <a:rPr sz="3600" i="0" spc="-725" dirty="0">
                <a:solidFill>
                  <a:srgbClr val="FFFF00"/>
                </a:solidFill>
                <a:latin typeface="Segoe Print" pitchFamily="2" charset="0"/>
                <a:cs typeface="Arial"/>
              </a:rPr>
              <a:t>и</a:t>
            </a:r>
            <a:r>
              <a:rPr sz="3600" i="0" spc="-720" dirty="0">
                <a:solidFill>
                  <a:srgbClr val="FFFF00"/>
                </a:solidFill>
                <a:latin typeface="Segoe Print" pitchFamily="2" charset="0"/>
                <a:cs typeface="Arial"/>
              </a:rPr>
              <a:t>ю</a:t>
            </a:r>
            <a:r>
              <a:rPr sz="3600" i="0" spc="-725" dirty="0">
                <a:solidFill>
                  <a:srgbClr val="FFFF00"/>
                </a:solidFill>
                <a:latin typeface="Segoe Print" pitchFamily="2" charset="0"/>
                <a:cs typeface="Arial"/>
              </a:rPr>
              <a:t>л</a:t>
            </a:r>
            <a:r>
              <a:rPr sz="3600" i="0" spc="-345" dirty="0">
                <a:solidFill>
                  <a:srgbClr val="FFFF00"/>
                </a:solidFill>
                <a:latin typeface="Segoe Print" pitchFamily="2" charset="0"/>
                <a:cs typeface="Arial"/>
              </a:rPr>
              <a:t>я</a:t>
            </a:r>
            <a:r>
              <a:rPr sz="3600" i="0" spc="-760" dirty="0">
                <a:solidFill>
                  <a:srgbClr val="FFFF00"/>
                </a:solidFill>
                <a:latin typeface="Segoe Print" pitchFamily="2" charset="0"/>
                <a:cs typeface="Arial"/>
              </a:rPr>
              <a:t> </a:t>
            </a:r>
            <a:r>
              <a:rPr sz="3600" i="0" spc="-70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194</a:t>
            </a:r>
            <a:r>
              <a:rPr sz="3600" i="0" spc="-14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2</a:t>
            </a:r>
            <a:r>
              <a:rPr sz="3600" i="0" spc="-69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г</a:t>
            </a:r>
            <a:r>
              <a:rPr sz="3600" i="0" spc="-71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од</a:t>
            </a:r>
            <a:r>
              <a:rPr sz="3600" i="0" spc="-12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а</a:t>
            </a:r>
            <a:r>
              <a:rPr lang="ru-RU" sz="3600" i="0" spc="-12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 </a:t>
            </a:r>
            <a:r>
              <a:rPr sz="3600" i="0" spc="-71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п</a:t>
            </a:r>
            <a:r>
              <a:rPr sz="3600" i="0" spc="-12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о</a:t>
            </a:r>
            <a:r>
              <a:rPr sz="3600" i="0" spc="-10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2</a:t>
            </a:r>
            <a:r>
              <a:rPr lang="ru-RU" sz="3600" i="0" spc="-10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 </a:t>
            </a:r>
            <a:r>
              <a:rPr sz="3600" i="0" spc="-71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ф</a:t>
            </a:r>
            <a:r>
              <a:rPr sz="3600" i="0" spc="-705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е</a:t>
            </a:r>
            <a:r>
              <a:rPr sz="3600" i="0" spc="-715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вр</a:t>
            </a:r>
            <a:r>
              <a:rPr sz="3600" i="0" spc="-705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а</a:t>
            </a:r>
            <a:r>
              <a:rPr sz="3600" i="0" spc="-715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л</a:t>
            </a:r>
            <a:r>
              <a:rPr sz="3600" i="0" spc="-13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я</a:t>
            </a:r>
            <a:r>
              <a:rPr lang="ru-RU" sz="3600" i="0" spc="-13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 </a:t>
            </a:r>
            <a:r>
              <a:rPr sz="3600" i="0" spc="-70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194</a:t>
            </a:r>
            <a:r>
              <a:rPr sz="3600" i="0" spc="-13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3</a:t>
            </a:r>
            <a:r>
              <a:rPr sz="3600" i="0" spc="-69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г</a:t>
            </a:r>
            <a:r>
              <a:rPr sz="3600" i="0" spc="-71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од</a:t>
            </a:r>
            <a:r>
              <a:rPr sz="3600" i="0" spc="-70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а</a:t>
            </a:r>
            <a:r>
              <a:rPr sz="3600" i="0" spc="-335" dirty="0">
                <a:solidFill>
                  <a:srgbClr val="FFFF00"/>
                </a:solidFill>
                <a:latin typeface="Segoe Print" pitchFamily="2" charset="0"/>
                <a:cs typeface="Arial"/>
              </a:rPr>
              <a:t>)</a:t>
            </a:r>
            <a:r>
              <a:rPr sz="3600" i="0" spc="-565" dirty="0">
                <a:solidFill>
                  <a:srgbClr val="FFFF00"/>
                </a:solidFill>
                <a:latin typeface="Segoe Print" pitchFamily="2" charset="0"/>
                <a:cs typeface="Arial"/>
              </a:rPr>
              <a:t> </a:t>
            </a:r>
            <a:r>
              <a:rPr sz="3600" i="0" spc="-69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п</a:t>
            </a:r>
            <a:r>
              <a:rPr sz="3600" i="0" spc="-70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родолж</a:t>
            </a:r>
            <a:r>
              <a:rPr sz="3600" i="0" spc="-69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а</a:t>
            </a:r>
            <a:r>
              <a:rPr sz="3600" i="0" spc="-70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л</a:t>
            </a:r>
            <a:r>
              <a:rPr sz="3600" i="0" spc="-69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ас</a:t>
            </a:r>
            <a:r>
              <a:rPr sz="3600" i="0" spc="-11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ь</a:t>
            </a:r>
            <a:r>
              <a:rPr lang="ru-RU" sz="3600" i="0" spc="-110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 </a:t>
            </a:r>
            <a:r>
              <a:rPr sz="3600" i="0" spc="-685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С</a:t>
            </a:r>
            <a:r>
              <a:rPr sz="3600" i="0" spc="-68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т</a:t>
            </a:r>
            <a:r>
              <a:rPr sz="3600" i="0" spc="-69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а</a:t>
            </a:r>
            <a:r>
              <a:rPr sz="3600" i="0" spc="-70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л</a:t>
            </a:r>
            <a:r>
              <a:rPr sz="3600" i="0" spc="-695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и</a:t>
            </a:r>
            <a:r>
              <a:rPr sz="3600" i="0" spc="-69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н</a:t>
            </a:r>
            <a:r>
              <a:rPr sz="3600" i="0" spc="-68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г</a:t>
            </a:r>
            <a:r>
              <a:rPr sz="3600" i="0" spc="-70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р</a:t>
            </a:r>
            <a:r>
              <a:rPr sz="3600" i="0" spc="-69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а</a:t>
            </a:r>
            <a:r>
              <a:rPr sz="3600" i="0" spc="-70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д</a:t>
            </a:r>
            <a:r>
              <a:rPr sz="3600" i="0" spc="-69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с</a:t>
            </a:r>
            <a:r>
              <a:rPr sz="3600" i="0" spc="-695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к</a:t>
            </a:r>
            <a:r>
              <a:rPr sz="3600" i="0" spc="-70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а</a:t>
            </a:r>
            <a:r>
              <a:rPr sz="3600" i="0" spc="-320" dirty="0" err="1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я</a:t>
            </a:r>
            <a:r>
              <a:rPr sz="3600" i="0" spc="-265" dirty="0" smtClean="0">
                <a:solidFill>
                  <a:srgbClr val="FFFF00"/>
                </a:solidFill>
                <a:latin typeface="Segoe Print" pitchFamily="2" charset="0"/>
                <a:cs typeface="Arial"/>
              </a:rPr>
              <a:t> </a:t>
            </a:r>
            <a:r>
              <a:rPr sz="3600" i="0" spc="-605" dirty="0">
                <a:solidFill>
                  <a:srgbClr val="FFFF00"/>
                </a:solidFill>
                <a:latin typeface="Segoe Print" pitchFamily="2" charset="0"/>
                <a:cs typeface="Arial"/>
              </a:rPr>
              <a:t>битва.</a:t>
            </a:r>
            <a:endParaRPr sz="3600" dirty="0">
              <a:solidFill>
                <a:srgbClr val="FFFF00"/>
              </a:solidFill>
              <a:latin typeface="Segoe Print" pitchFamily="2" charset="0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11353800" cy="6324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4400" y="479474"/>
            <a:ext cx="4268470" cy="5899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7660">
              <a:lnSpc>
                <a:spcPct val="100000"/>
              </a:lnSpc>
              <a:spcBef>
                <a:spcPts val="100"/>
              </a:spcBef>
            </a:pPr>
            <a:r>
              <a:rPr sz="2000" b="1" i="1" spc="-260" dirty="0">
                <a:solidFill>
                  <a:srgbClr val="FFFFFF"/>
                </a:solidFill>
                <a:latin typeface="Arial"/>
                <a:cs typeface="Arial"/>
              </a:rPr>
              <a:t>Свинцовой</a:t>
            </a:r>
            <a:r>
              <a:rPr sz="2000" b="1" i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75" dirty="0">
                <a:solidFill>
                  <a:srgbClr val="FFFFFF"/>
                </a:solidFill>
                <a:latin typeface="Arial"/>
                <a:cs typeface="Arial"/>
              </a:rPr>
              <a:t>смерти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54" dirty="0">
                <a:solidFill>
                  <a:srgbClr val="FFFFFF"/>
                </a:solidFill>
                <a:latin typeface="Arial"/>
                <a:cs typeface="Arial"/>
              </a:rPr>
              <a:t>жгучий</a:t>
            </a:r>
            <a:r>
              <a:rPr sz="2000" b="1" i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20" dirty="0">
                <a:solidFill>
                  <a:srgbClr val="FFFFFF"/>
                </a:solidFill>
                <a:latin typeface="Arial"/>
                <a:cs typeface="Arial"/>
              </a:rPr>
              <a:t>град </a:t>
            </a:r>
            <a:r>
              <a:rPr sz="2000" b="1" i="1" spc="-254" dirty="0">
                <a:solidFill>
                  <a:srgbClr val="FFFFFF"/>
                </a:solidFill>
                <a:latin typeface="Arial"/>
                <a:cs typeface="Arial"/>
              </a:rPr>
              <a:t>Враги</a:t>
            </a:r>
            <a:r>
              <a:rPr sz="2000" b="1" i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65" dirty="0">
                <a:solidFill>
                  <a:srgbClr val="FFFFFF"/>
                </a:solidFill>
                <a:latin typeface="Arial"/>
                <a:cs typeface="Arial"/>
              </a:rPr>
              <a:t>обрушили</a:t>
            </a:r>
            <a:r>
              <a:rPr sz="2000" b="1" i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5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65" dirty="0">
                <a:solidFill>
                  <a:srgbClr val="FFFFFF"/>
                </a:solidFill>
                <a:latin typeface="Arial"/>
                <a:cs typeface="Arial"/>
              </a:rPr>
              <a:t>город.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spc="-28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5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000" b="1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50" dirty="0">
                <a:solidFill>
                  <a:srgbClr val="FFFFFF"/>
                </a:solidFill>
                <a:latin typeface="Arial"/>
                <a:cs typeface="Arial"/>
              </a:rPr>
              <a:t>сдавался</a:t>
            </a:r>
            <a:r>
              <a:rPr sz="2000" b="1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65" dirty="0">
                <a:solidFill>
                  <a:srgbClr val="FFFFFF"/>
                </a:solidFill>
                <a:latin typeface="Arial"/>
                <a:cs typeface="Arial"/>
              </a:rPr>
              <a:t>Сталинград,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spc="-290" dirty="0">
                <a:solidFill>
                  <a:srgbClr val="FFFFFF"/>
                </a:solidFill>
                <a:latin typeface="Arial"/>
                <a:cs typeface="Arial"/>
              </a:rPr>
              <a:t>Хотя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75" dirty="0">
                <a:solidFill>
                  <a:srgbClr val="FFFFFF"/>
                </a:solidFill>
                <a:latin typeface="Arial"/>
                <a:cs typeface="Arial"/>
              </a:rPr>
              <a:t>ножом</a:t>
            </a:r>
            <a:r>
              <a:rPr sz="2000" b="1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75" dirty="0">
                <a:solidFill>
                  <a:srgbClr val="FFFFFF"/>
                </a:solidFill>
                <a:latin typeface="Arial"/>
                <a:cs typeface="Arial"/>
              </a:rPr>
              <a:t>войны</a:t>
            </a:r>
            <a:r>
              <a:rPr sz="2000" b="1" i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90" dirty="0">
                <a:solidFill>
                  <a:srgbClr val="FFFFFF"/>
                </a:solidFill>
                <a:latin typeface="Arial"/>
                <a:cs typeface="Arial"/>
              </a:rPr>
              <a:t>был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40" dirty="0">
                <a:solidFill>
                  <a:srgbClr val="FFFFFF"/>
                </a:solidFill>
                <a:latin typeface="Arial"/>
                <a:cs typeface="Arial"/>
              </a:rPr>
              <a:t>вспорот.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i="1" spc="-245" dirty="0">
                <a:solidFill>
                  <a:srgbClr val="FFFFFF"/>
                </a:solidFill>
                <a:latin typeface="Arial"/>
                <a:cs typeface="Arial"/>
              </a:rPr>
              <a:t>Дрались,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25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2000" b="1" i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54" dirty="0">
                <a:solidFill>
                  <a:srgbClr val="FFFFFF"/>
                </a:solidFill>
                <a:latin typeface="Arial"/>
                <a:cs typeface="Arial"/>
              </a:rPr>
              <a:t>львы,</a:t>
            </a:r>
            <a:r>
              <a:rPr sz="2000" b="1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29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70" dirty="0">
                <a:solidFill>
                  <a:srgbClr val="FFFFFF"/>
                </a:solidFill>
                <a:latin typeface="Arial"/>
                <a:cs typeface="Arial"/>
              </a:rPr>
              <a:t>каждый</a:t>
            </a:r>
            <a:r>
              <a:rPr sz="20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FFFFFF"/>
                </a:solidFill>
                <a:latin typeface="Arial"/>
                <a:cs typeface="Arial"/>
              </a:rPr>
              <a:t>дом, </a:t>
            </a:r>
            <a:r>
              <a:rPr sz="2000" b="1" i="1" spc="-254" dirty="0">
                <a:solidFill>
                  <a:srgbClr val="FFFFFF"/>
                </a:solidFill>
                <a:latin typeface="Arial"/>
                <a:cs typeface="Arial"/>
              </a:rPr>
              <a:t>Твердили</a:t>
            </a:r>
            <a:r>
              <a:rPr sz="2000" b="1" i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20" dirty="0">
                <a:solidFill>
                  <a:srgbClr val="FFFFFF"/>
                </a:solidFill>
                <a:latin typeface="Arial"/>
                <a:cs typeface="Arial"/>
              </a:rPr>
              <a:t>клич:</a:t>
            </a:r>
            <a:r>
              <a:rPr sz="2000" b="1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50" dirty="0">
                <a:solidFill>
                  <a:srgbClr val="FFFFFF"/>
                </a:solidFill>
                <a:latin typeface="Arial"/>
                <a:cs typeface="Arial"/>
              </a:rPr>
              <a:t>«Назад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54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2000" b="1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70" dirty="0">
                <a:solidFill>
                  <a:srgbClr val="FFFFFF"/>
                </a:solidFill>
                <a:latin typeface="Arial"/>
                <a:cs typeface="Arial"/>
              </a:rPr>
              <a:t>шагу!» </a:t>
            </a:r>
            <a:r>
              <a:rPr sz="2000" b="1" i="1" spc="-285" dirty="0">
                <a:solidFill>
                  <a:srgbClr val="FFFFFF"/>
                </a:solidFill>
                <a:latin typeface="Arial"/>
                <a:cs typeface="Arial"/>
              </a:rPr>
              <a:t>Иные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35" dirty="0">
                <a:solidFill>
                  <a:srgbClr val="FFFFFF"/>
                </a:solidFill>
                <a:latin typeface="Arial"/>
                <a:cs typeface="Arial"/>
              </a:rPr>
              <a:t>падали,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300" dirty="0">
                <a:solidFill>
                  <a:srgbClr val="FFFFFF"/>
                </a:solidFill>
                <a:latin typeface="Arial"/>
                <a:cs typeface="Arial"/>
              </a:rPr>
              <a:t>потом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spc="-270" dirty="0">
                <a:solidFill>
                  <a:srgbClr val="FFFFFF"/>
                </a:solidFill>
                <a:latin typeface="Arial"/>
                <a:cs typeface="Arial"/>
              </a:rPr>
              <a:t>Вставали</a:t>
            </a:r>
            <a:r>
              <a:rPr sz="2000" b="1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54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b="1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90" dirty="0">
                <a:solidFill>
                  <a:srgbClr val="FFFFFF"/>
                </a:solidFill>
                <a:latin typeface="Arial"/>
                <a:cs typeface="Arial"/>
              </a:rPr>
              <a:t>сотую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65" dirty="0">
                <a:solidFill>
                  <a:srgbClr val="FFFFFF"/>
                </a:solidFill>
                <a:latin typeface="Arial"/>
                <a:cs typeface="Arial"/>
              </a:rPr>
              <a:t>атаку.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000" dirty="0">
              <a:latin typeface="Arial"/>
              <a:cs typeface="Arial"/>
            </a:endParaRPr>
          </a:p>
          <a:p>
            <a:pPr marL="12700" marR="643255">
              <a:lnSpc>
                <a:spcPct val="100000"/>
              </a:lnSpc>
            </a:pPr>
            <a:r>
              <a:rPr sz="2000" b="1" i="1" spc="-270" dirty="0">
                <a:solidFill>
                  <a:srgbClr val="FFFFFF"/>
                </a:solidFill>
                <a:latin typeface="Arial"/>
                <a:cs typeface="Arial"/>
              </a:rPr>
              <a:t>Под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65" dirty="0">
                <a:solidFill>
                  <a:srgbClr val="FFFFFF"/>
                </a:solidFill>
                <a:latin typeface="Arial"/>
                <a:cs typeface="Arial"/>
              </a:rPr>
              <a:t>оглушительной</a:t>
            </a:r>
            <a:r>
              <a:rPr sz="2000" b="1" i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FFFFFF"/>
                </a:solidFill>
                <a:latin typeface="Arial"/>
                <a:cs typeface="Arial"/>
              </a:rPr>
              <a:t>пальбой </a:t>
            </a:r>
            <a:r>
              <a:rPr sz="2000" b="1" i="1" spc="-240" dirty="0">
                <a:solidFill>
                  <a:srgbClr val="FFFFFF"/>
                </a:solidFill>
                <a:latin typeface="Arial"/>
                <a:cs typeface="Arial"/>
              </a:rPr>
              <a:t>Текли</a:t>
            </a:r>
            <a:r>
              <a:rPr sz="20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70" dirty="0">
                <a:solidFill>
                  <a:srgbClr val="FFFFFF"/>
                </a:solidFill>
                <a:latin typeface="Arial"/>
                <a:cs typeface="Arial"/>
              </a:rPr>
              <a:t>потока</a:t>
            </a:r>
            <a:r>
              <a:rPr sz="20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60" dirty="0">
                <a:solidFill>
                  <a:srgbClr val="FFFFFF"/>
                </a:solidFill>
                <a:latin typeface="Arial"/>
                <a:cs typeface="Arial"/>
              </a:rPr>
              <a:t>два</a:t>
            </a:r>
            <a:r>
              <a:rPr sz="2000" b="1" i="1" spc="-100" dirty="0">
                <a:solidFill>
                  <a:srgbClr val="FFFFFF"/>
                </a:solidFill>
                <a:latin typeface="Arial"/>
                <a:cs typeface="Arial"/>
              </a:rPr>
              <a:t> устало.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i="1" spc="-285" dirty="0">
                <a:solidFill>
                  <a:srgbClr val="FFFFFF"/>
                </a:solidFill>
                <a:latin typeface="Arial"/>
                <a:cs typeface="Arial"/>
              </a:rPr>
              <a:t>Был</a:t>
            </a:r>
            <a:r>
              <a:rPr sz="20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70" dirty="0">
                <a:solidFill>
                  <a:srgbClr val="FFFFFF"/>
                </a:solidFill>
                <a:latin typeface="Arial"/>
                <a:cs typeface="Arial"/>
              </a:rPr>
              <a:t>первый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3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60" dirty="0">
                <a:solidFill>
                  <a:srgbClr val="FFFFFF"/>
                </a:solidFill>
                <a:latin typeface="Arial"/>
                <a:cs typeface="Arial"/>
              </a:rPr>
              <a:t>Волги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5" dirty="0">
                <a:solidFill>
                  <a:srgbClr val="FFFFFF"/>
                </a:solidFill>
                <a:latin typeface="Arial"/>
                <a:cs typeface="Arial"/>
              </a:rPr>
              <a:t>голубой,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spc="-280" dirty="0">
                <a:solidFill>
                  <a:srgbClr val="FFFFFF"/>
                </a:solidFill>
                <a:latin typeface="Arial"/>
                <a:cs typeface="Arial"/>
              </a:rPr>
              <a:t>Второй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3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b="1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35" dirty="0">
                <a:solidFill>
                  <a:srgbClr val="FFFFFF"/>
                </a:solidFill>
                <a:latin typeface="Arial"/>
                <a:cs typeface="Arial"/>
              </a:rPr>
              <a:t>пахучий,</a:t>
            </a:r>
            <a:r>
              <a:rPr sz="2000" b="1" i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60" dirty="0">
                <a:solidFill>
                  <a:srgbClr val="FFFFFF"/>
                </a:solidFill>
                <a:latin typeface="Arial"/>
                <a:cs typeface="Arial"/>
              </a:rPr>
              <a:t>тёмно-</a:t>
            </a:r>
            <a:r>
              <a:rPr sz="2000" b="1" i="1" spc="-35" dirty="0">
                <a:solidFill>
                  <a:srgbClr val="FFFFFF"/>
                </a:solidFill>
                <a:latin typeface="Arial"/>
                <a:cs typeface="Arial"/>
              </a:rPr>
              <a:t>алый.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i="1" spc="-265" dirty="0">
                <a:solidFill>
                  <a:srgbClr val="FFFFFF"/>
                </a:solidFill>
                <a:latin typeface="Arial"/>
                <a:cs typeface="Arial"/>
              </a:rPr>
              <a:t>Времён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60" dirty="0">
                <a:solidFill>
                  <a:srgbClr val="FFFFFF"/>
                </a:solidFill>
                <a:latin typeface="Arial"/>
                <a:cs typeface="Arial"/>
              </a:rPr>
              <a:t>седеет</a:t>
            </a:r>
            <a:r>
              <a:rPr sz="2000" b="1" i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95" dirty="0">
                <a:solidFill>
                  <a:srgbClr val="FFFFFF"/>
                </a:solidFill>
                <a:latin typeface="Arial"/>
                <a:cs typeface="Arial"/>
              </a:rPr>
              <a:t>борода,</a:t>
            </a:r>
            <a:endParaRPr sz="2000" dirty="0">
              <a:latin typeface="Arial"/>
              <a:cs typeface="Arial"/>
            </a:endParaRPr>
          </a:p>
          <a:p>
            <a:pPr marL="12700" marR="650875" algn="just">
              <a:lnSpc>
                <a:spcPct val="100000"/>
              </a:lnSpc>
            </a:pPr>
            <a:r>
              <a:rPr sz="2000" b="1" i="1" spc="-28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2000" b="1" i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50" dirty="0">
                <a:solidFill>
                  <a:srgbClr val="FFFFFF"/>
                </a:solidFill>
                <a:latin typeface="Arial"/>
                <a:cs typeface="Arial"/>
              </a:rPr>
              <a:t>город</a:t>
            </a:r>
            <a:r>
              <a:rPr sz="2000" b="1" i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85" dirty="0">
                <a:solidFill>
                  <a:srgbClr val="FFFFFF"/>
                </a:solidFill>
                <a:latin typeface="Arial"/>
                <a:cs typeface="Arial"/>
              </a:rPr>
              <a:t>станет</a:t>
            </a:r>
            <a:r>
              <a:rPr sz="2000" b="1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90" dirty="0">
                <a:solidFill>
                  <a:srgbClr val="FFFFFF"/>
                </a:solidFill>
                <a:latin typeface="Arial"/>
                <a:cs typeface="Arial"/>
              </a:rPr>
              <a:t>ещё</a:t>
            </a:r>
            <a:r>
              <a:rPr sz="2000" b="1" i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40" dirty="0">
                <a:solidFill>
                  <a:srgbClr val="FFFFFF"/>
                </a:solidFill>
                <a:latin typeface="Arial"/>
                <a:cs typeface="Arial"/>
              </a:rPr>
              <a:t>краше.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54" dirty="0">
                <a:solidFill>
                  <a:srgbClr val="FFFFFF"/>
                </a:solidFill>
                <a:latin typeface="Arial"/>
                <a:cs typeface="Arial"/>
              </a:rPr>
              <a:t>Враги</a:t>
            </a:r>
            <a:r>
              <a:rPr sz="2000" b="1" i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30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b="1" i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85" dirty="0">
                <a:solidFill>
                  <a:srgbClr val="FFFFFF"/>
                </a:solidFill>
                <a:latin typeface="Arial"/>
                <a:cs typeface="Arial"/>
              </a:rPr>
              <a:t>встанут</a:t>
            </a:r>
            <a:r>
              <a:rPr sz="2000" b="1" i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29" dirty="0">
                <a:solidFill>
                  <a:srgbClr val="FFFFFF"/>
                </a:solidFill>
                <a:latin typeface="Arial"/>
                <a:cs typeface="Arial"/>
              </a:rPr>
              <a:t>никогда,</a:t>
            </a:r>
            <a:r>
              <a:rPr sz="2000" b="1" i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3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000" b="1" i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65" dirty="0">
                <a:solidFill>
                  <a:srgbClr val="FFFFFF"/>
                </a:solidFill>
                <a:latin typeface="Arial"/>
                <a:cs typeface="Arial"/>
              </a:rPr>
              <a:t>померкнет</a:t>
            </a:r>
            <a:r>
              <a:rPr sz="2000" b="1" i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FFFFFF"/>
                </a:solidFill>
                <a:latin typeface="Arial"/>
                <a:cs typeface="Arial"/>
              </a:rPr>
              <a:t>слава</a:t>
            </a:r>
            <a:r>
              <a:rPr sz="2000" b="1" i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FFFFFF"/>
                </a:solidFill>
                <a:latin typeface="Arial"/>
                <a:cs typeface="Arial"/>
              </a:rPr>
              <a:t>наша!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6600" y="444685"/>
            <a:ext cx="8464403" cy="5986709"/>
            <a:chOff x="3485388" y="387446"/>
            <a:chExt cx="8282386" cy="59867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5765" y="387446"/>
              <a:ext cx="5682009" cy="59867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5651" y="1107909"/>
              <a:ext cx="470738" cy="674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5388" y="4399749"/>
              <a:ext cx="473748" cy="67491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83250" y="488649"/>
            <a:ext cx="5257800" cy="4839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65113" algn="just">
              <a:lnSpc>
                <a:spcPct val="100000"/>
              </a:lnSpc>
              <a:spcBef>
                <a:spcPts val="100"/>
              </a:spcBef>
            </a:pPr>
            <a:r>
              <a:rPr sz="2400" b="1" spc="-280" dirty="0">
                <a:latin typeface="Segoe Print" pitchFamily="2" charset="0"/>
                <a:cs typeface="Arial"/>
              </a:rPr>
              <a:t>Бои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280" dirty="0">
                <a:latin typeface="Segoe Print" pitchFamily="2" charset="0"/>
                <a:cs typeface="Arial"/>
              </a:rPr>
              <a:t>носили</a:t>
            </a:r>
            <a:r>
              <a:rPr sz="2400" b="1" spc="-95" dirty="0">
                <a:latin typeface="Segoe Print" pitchFamily="2" charset="0"/>
                <a:cs typeface="Arial"/>
              </a:rPr>
              <a:t> </a:t>
            </a:r>
            <a:r>
              <a:rPr sz="2400" b="1" spc="-265" dirty="0">
                <a:latin typeface="Segoe Print" pitchFamily="2" charset="0"/>
                <a:cs typeface="Arial"/>
              </a:rPr>
              <a:t>ожесточённый</a:t>
            </a:r>
            <a:r>
              <a:rPr sz="2400" b="1" spc="-50" dirty="0">
                <a:latin typeface="Segoe Print" pitchFamily="2" charset="0"/>
                <a:cs typeface="Arial"/>
              </a:rPr>
              <a:t> </a:t>
            </a:r>
            <a:r>
              <a:rPr sz="2400" b="1" spc="-220" dirty="0">
                <a:latin typeface="Segoe Print" pitchFamily="2" charset="0"/>
                <a:cs typeface="Arial"/>
              </a:rPr>
              <a:t>характер. </a:t>
            </a:r>
            <a:r>
              <a:rPr sz="2400" b="1" spc="-280" dirty="0">
                <a:latin typeface="Segoe Print" pitchFamily="2" charset="0"/>
                <a:cs typeface="Arial"/>
              </a:rPr>
              <a:t>Налёты</a:t>
            </a:r>
            <a:r>
              <a:rPr sz="2400" b="1" spc="-85" dirty="0">
                <a:latin typeface="Segoe Print" pitchFamily="2" charset="0"/>
                <a:cs typeface="Arial"/>
              </a:rPr>
              <a:t> </a:t>
            </a:r>
            <a:r>
              <a:rPr sz="2400" b="1" spc="-275" dirty="0">
                <a:latin typeface="Segoe Print" pitchFamily="2" charset="0"/>
                <a:cs typeface="Arial"/>
              </a:rPr>
              <a:t>вражеской</a:t>
            </a:r>
            <a:r>
              <a:rPr sz="2400" b="1" spc="-80" dirty="0">
                <a:latin typeface="Segoe Print" pitchFamily="2" charset="0"/>
                <a:cs typeface="Arial"/>
              </a:rPr>
              <a:t> </a:t>
            </a:r>
            <a:r>
              <a:rPr sz="2400" b="1" spc="-275" dirty="0">
                <a:latin typeface="Segoe Print" pitchFamily="2" charset="0"/>
                <a:cs typeface="Arial"/>
              </a:rPr>
              <a:t>авиации</a:t>
            </a:r>
            <a:r>
              <a:rPr sz="2400" b="1" spc="-95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на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275" dirty="0">
                <a:latin typeface="Segoe Print" pitchFamily="2" charset="0"/>
                <a:cs typeface="Arial"/>
              </a:rPr>
              <a:t>город продолжались</a:t>
            </a:r>
            <a:r>
              <a:rPr sz="2400" b="1" spc="-95" dirty="0"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latin typeface="Segoe Print" pitchFamily="2" charset="0"/>
                <a:cs typeface="Arial"/>
              </a:rPr>
              <a:t>с</a:t>
            </a:r>
            <a:r>
              <a:rPr sz="2400" b="1" spc="-100" dirty="0">
                <a:latin typeface="Segoe Print" pitchFamily="2" charset="0"/>
                <a:cs typeface="Arial"/>
              </a:rPr>
              <a:t> </a:t>
            </a:r>
            <a:r>
              <a:rPr sz="2400" b="1" spc="-254" dirty="0">
                <a:latin typeface="Segoe Print" pitchFamily="2" charset="0"/>
                <a:cs typeface="Arial"/>
              </a:rPr>
              <a:t>утра</a:t>
            </a:r>
            <a:r>
              <a:rPr sz="2400" b="1" spc="-110" dirty="0">
                <a:latin typeface="Segoe Print" pitchFamily="2" charset="0"/>
                <a:cs typeface="Arial"/>
              </a:rPr>
              <a:t> </a:t>
            </a:r>
            <a:r>
              <a:rPr sz="2400" b="1" spc="-270" dirty="0">
                <a:latin typeface="Segoe Print" pitchFamily="2" charset="0"/>
                <a:cs typeface="Arial"/>
              </a:rPr>
              <a:t>до</a:t>
            </a:r>
            <a:r>
              <a:rPr sz="2400" b="1" spc="-110" dirty="0">
                <a:latin typeface="Segoe Print" pitchFamily="2" charset="0"/>
                <a:cs typeface="Arial"/>
              </a:rPr>
              <a:t> </a:t>
            </a:r>
            <a:r>
              <a:rPr sz="2400" b="1" spc="-85" dirty="0" err="1">
                <a:latin typeface="Segoe Print" pitchFamily="2" charset="0"/>
                <a:cs typeface="Arial"/>
              </a:rPr>
              <a:t>вечера</a:t>
            </a:r>
            <a:r>
              <a:rPr sz="2400" b="1" spc="-85" dirty="0" smtClean="0">
                <a:latin typeface="Arial"/>
                <a:cs typeface="Arial"/>
              </a:rPr>
              <a:t>.</a:t>
            </a:r>
            <a:endParaRPr lang="ru-RU" sz="2400" b="1" spc="-85" dirty="0" smtClean="0">
              <a:latin typeface="Arial"/>
              <a:cs typeface="Arial"/>
            </a:endParaRPr>
          </a:p>
          <a:p>
            <a:pPr marR="5080" indent="265113" algn="just">
              <a:lnSpc>
                <a:spcPct val="100000"/>
              </a:lnSpc>
              <a:spcBef>
                <a:spcPts val="100"/>
              </a:spcBef>
            </a:pPr>
            <a:endParaRPr lang="ru-RU" sz="2400" b="1" spc="-85" dirty="0" smtClean="0">
              <a:latin typeface="Arial"/>
              <a:cs typeface="Arial"/>
            </a:endParaRPr>
          </a:p>
          <a:p>
            <a:pPr marL="12700" marR="1464310" algn="l">
              <a:lnSpc>
                <a:spcPct val="100000"/>
              </a:lnSpc>
            </a:pPr>
            <a:r>
              <a:rPr sz="2400" b="1" spc="-2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Открытые</a:t>
            </a:r>
            <a:r>
              <a:rPr sz="2400" b="1" spc="-8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2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степному</a:t>
            </a:r>
            <a:r>
              <a:rPr sz="2400" b="1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ветру,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Дома</a:t>
            </a:r>
            <a:r>
              <a:rPr sz="2400" b="1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2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разбитые</a:t>
            </a:r>
            <a:r>
              <a:rPr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lang="ru-RU" sz="2400" b="1" spc="-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стоят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.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 Light"/>
            </a:endParaRPr>
          </a:p>
          <a:p>
            <a:pPr marL="12700" algn="l">
              <a:lnSpc>
                <a:spcPct val="100000"/>
              </a:lnSpc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На</a:t>
            </a:r>
            <a:r>
              <a:rPr sz="2400" b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62</a:t>
            </a:r>
            <a:r>
              <a:rPr sz="2400" b="1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километра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 Light"/>
            </a:endParaRPr>
          </a:p>
          <a:p>
            <a:pPr marL="12700" marR="1029969" algn="l">
              <a:lnSpc>
                <a:spcPct val="100000"/>
              </a:lnSpc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В</a:t>
            </a:r>
            <a:r>
              <a:rPr sz="2400" b="1" spc="-6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длину</a:t>
            </a:r>
            <a:r>
              <a:rPr sz="2400" b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2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раскинут</a:t>
            </a:r>
            <a:r>
              <a:rPr sz="2400" b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lang="ru-RU" sz="2400" b="1" spc="-8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Сталинград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. </a:t>
            </a:r>
            <a:endParaRPr lang="ru-RU" sz="2400" b="1" spc="-1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 Light"/>
            </a:endParaRPr>
          </a:p>
          <a:p>
            <a:pPr marL="12700" marR="1029969" algn="l">
              <a:lnSpc>
                <a:spcPct val="100000"/>
              </a:lnSpc>
            </a:pPr>
            <a:r>
              <a:rPr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Как</a:t>
            </a:r>
            <a:r>
              <a:rPr sz="2400" b="1" spc="-9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будто</a:t>
            </a:r>
            <a:r>
              <a:rPr sz="24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он</a:t>
            </a:r>
            <a:r>
              <a:rPr sz="2400" b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по</a:t>
            </a:r>
            <a:r>
              <a:rPr sz="2400" b="1" spc="-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Волге</a:t>
            </a:r>
            <a:r>
              <a:rPr sz="2400" b="1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синей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 Light"/>
            </a:endParaRPr>
          </a:p>
          <a:p>
            <a:pPr marL="12700" marR="661035" algn="l">
              <a:lnSpc>
                <a:spcPct val="100000"/>
              </a:lnSpc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В</a:t>
            </a:r>
            <a:r>
              <a:rPr sz="2400" b="1" spc="-4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цепь</a:t>
            </a:r>
            <a:r>
              <a:rPr sz="2400" b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развернулся,</a:t>
            </a:r>
            <a:r>
              <a:rPr sz="2400" b="1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принял</a:t>
            </a:r>
            <a:r>
              <a:rPr sz="2400" b="1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бой,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Стал</a:t>
            </a:r>
            <a:r>
              <a:rPr sz="2400" b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фронтом</a:t>
            </a:r>
            <a:r>
              <a:rPr sz="2400" b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поперёк</a:t>
            </a:r>
            <a:r>
              <a:rPr sz="2400" b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России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 Light"/>
            </a:endParaRPr>
          </a:p>
          <a:p>
            <a:pPr marL="12700" algn="l">
              <a:lnSpc>
                <a:spcPct val="100000"/>
              </a:lnSpc>
            </a:pP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И</a:t>
            </a:r>
            <a:r>
              <a:rPr sz="2400" b="1" spc="-5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всю</a:t>
            </a:r>
            <a:r>
              <a:rPr sz="2400" b="1" spc="-8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её</a:t>
            </a:r>
            <a:r>
              <a:rPr sz="2400" b="1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прикрыл</a:t>
            </a:r>
            <a:r>
              <a:rPr sz="2400" b="1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 </a:t>
            </a:r>
            <a:r>
              <a:rPr sz="2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 Light"/>
              </a:rPr>
              <a:t>собой.</a:t>
            </a:r>
            <a:endParaRPr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9eb461d9da2891ea50e224a03077e05f6f8d25b8-586936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4118"/>
            <a:ext cx="11430000" cy="63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 txBox="1"/>
          <p:nvPr/>
        </p:nvSpPr>
        <p:spPr>
          <a:xfrm>
            <a:off x="675232" y="442721"/>
            <a:ext cx="10718165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755" marR="65405" indent="-1905" algn="ctr">
              <a:lnSpc>
                <a:spcPct val="100000"/>
              </a:lnSpc>
              <a:spcBef>
                <a:spcPts val="105"/>
              </a:spcBef>
            </a:pP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13</a:t>
            </a:r>
            <a:r>
              <a:rPr sz="2400" b="1" spc="-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0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сентября,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несмотря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на</a:t>
            </a:r>
            <a:r>
              <a:rPr sz="2400" b="1" spc="-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героическое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сопротивление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советских</a:t>
            </a:r>
            <a:r>
              <a:rPr sz="2400" b="1" spc="-6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войск,</a:t>
            </a:r>
            <a:r>
              <a:rPr sz="2400" b="1" spc="-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враг</a:t>
            </a:r>
            <a:r>
              <a:rPr sz="2400" b="1" spc="-7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прорвался</a:t>
            </a:r>
            <a:r>
              <a:rPr sz="2400" b="1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1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</a:t>
            </a:r>
            <a:r>
              <a:rPr sz="2400" b="1" spc="-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Волге</a:t>
            </a:r>
            <a:r>
              <a:rPr sz="2400" b="1" spc="-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5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 </a:t>
            </a:r>
            <a:r>
              <a:rPr sz="2400" b="1" spc="-21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центре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города.</a:t>
            </a:r>
            <a:r>
              <a:rPr sz="2400" b="1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Битва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не</a:t>
            </a:r>
            <a:r>
              <a:rPr sz="2400" b="1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затихала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ни</a:t>
            </a:r>
            <a:r>
              <a:rPr sz="2400" b="1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днём,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ни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ночью.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 err="1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Призыв</a:t>
            </a:r>
            <a:r>
              <a:rPr sz="2400" b="1" spc="-80" dirty="0" smtClean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снайпера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Василия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Зайцева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«За</a:t>
            </a:r>
            <a:r>
              <a:rPr sz="2400" b="1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1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Волгой </a:t>
            </a:r>
            <a:r>
              <a:rPr sz="2400" b="1" spc="-2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земли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для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нас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1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нет!»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04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стал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девизом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защитников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5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города.</a:t>
            </a:r>
            <a:endParaRPr sz="2400" b="1" dirty="0">
              <a:solidFill>
                <a:schemeClr val="tx1"/>
              </a:solidFill>
              <a:latin typeface="Segoe Print" pitchFamily="2" charset="0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Начались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уличные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бои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–</a:t>
            </a:r>
            <a:r>
              <a:rPr sz="2400" b="1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каждый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квартал,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каждый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дом,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</a:t>
            </a:r>
            <a:r>
              <a:rPr sz="2400" b="1" spc="-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каждый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19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этаж.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Защитники</a:t>
            </a:r>
            <a:r>
              <a:rPr sz="2400" b="1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1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Сталинграда </a:t>
            </a:r>
            <a:r>
              <a:rPr sz="2400" b="1" spc="-23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были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прижаты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1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</a:t>
            </a:r>
            <a:r>
              <a:rPr sz="2400" b="1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1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реке.</a:t>
            </a:r>
            <a:r>
              <a:rPr sz="2400" b="1" spc="-9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Казалось,</a:t>
            </a:r>
            <a:r>
              <a:rPr sz="2400" b="1" spc="-1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ещё</a:t>
            </a:r>
            <a:r>
              <a:rPr sz="2400" b="1" spc="-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5" dirty="0">
                <a:solidFill>
                  <a:schemeClr val="tx1"/>
                </a:solidFill>
                <a:latin typeface="Segoe Print" pitchFamily="2" charset="0"/>
                <a:cs typeface="Arial"/>
              </a:rPr>
              <a:t>немного</a:t>
            </a:r>
            <a:r>
              <a:rPr sz="2400" b="1" spc="-10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–</a:t>
            </a:r>
            <a:r>
              <a:rPr sz="2400" b="1" spc="-8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и</a:t>
            </a:r>
            <a:r>
              <a:rPr sz="2400" b="1" spc="-65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они</a:t>
            </a:r>
            <a:r>
              <a:rPr sz="2400" b="1" spc="-8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будут</a:t>
            </a:r>
            <a:r>
              <a:rPr sz="2400" b="1" spc="-10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45" dirty="0">
                <a:solidFill>
                  <a:schemeClr val="tx1"/>
                </a:solidFill>
                <a:latin typeface="Segoe Print" pitchFamily="2" charset="0"/>
                <a:cs typeface="Arial"/>
              </a:rPr>
              <a:t>сброшены</a:t>
            </a:r>
            <a:r>
              <a:rPr sz="2400" b="1" spc="-114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229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</a:t>
            </a:r>
            <a:r>
              <a:rPr sz="2400" b="1" spc="-70" dirty="0">
                <a:solidFill>
                  <a:schemeClr val="tx1"/>
                </a:solidFill>
                <a:latin typeface="Segoe Print" pitchFamily="2" charset="0"/>
                <a:cs typeface="Arial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Segoe Print" pitchFamily="2" charset="0"/>
                <a:cs typeface="Arial"/>
              </a:rPr>
              <a:t>Волгу.</a:t>
            </a:r>
            <a:endParaRPr sz="2400" b="1" dirty="0">
              <a:solidFill>
                <a:schemeClr val="tx1"/>
              </a:solidFill>
              <a:latin typeface="Segoe Print" pitchFamily="2" charset="0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731</Words>
  <Application>Microsoft Office PowerPoint</Application>
  <PresentationFormat>Произвольный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От нас далёки годы эти, Но вспомним мы о них стократ. Пусть славят гимном на планете Геройский город Сталинград.</vt:lpstr>
      <vt:lpstr>Презентация PowerPoint</vt:lpstr>
      <vt:lpstr>Презентация PowerPoint</vt:lpstr>
      <vt:lpstr>Презентация PowerPoint</vt:lpstr>
      <vt:lpstr>200днейиночей (с17июля 1942года по2 февраля 1943года) продолжалась Сталинградская битва.</vt:lpstr>
      <vt:lpstr>Презентация PowerPoint</vt:lpstr>
      <vt:lpstr>Презентация PowerPoint</vt:lpstr>
      <vt:lpstr>Презентация PowerPoint</vt:lpstr>
      <vt:lpstr>Презентация PowerPoint</vt:lpstr>
      <vt:lpstr>«ДомПавлова»  В ночь на 27 сентября дом, в котором находились фашисты, был захвачен разведгруппой в составе Анатолия Александрова, Виктора Глущенко, Николая Черноголовова и сержанта Якова Павлова. Трое суток, заняв круговую оборону, разведчики отбивали атаки противника. На четвёртый день в сражающийся дом прибыло подкрепление под командой лейтенанта Ивана Афанасьева. Бойцы заминировали подступы к дому, заняли круговую оборону. Дом Павлова стал важным опорным пунктом в полосе обороны 13-й гвардейской стрелковой дивизии. В течение 58 дней гарнизон дома Павлова отбивал атаки противника, а 24 ноября в составе полка перешёл в наступление.</vt:lpstr>
      <vt:lpstr>Презентация PowerPoint</vt:lpstr>
      <vt:lpstr>19 ноября 1942 года перешли в наступление войска Юго-Западного фронта, на следующий день - войска Сталинградского фронта. 23 ноября в районе Калача произошло соединение советских войск двух фронтов.   В «котле» – в окружении – оказалось 330 тысяч гитлеровцев. С 31 января по 2 февраля 1943 года, окруженные во главе с фельдмаршалом Паулюсом сдавались в плен.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Вадим</cp:lastModifiedBy>
  <cp:revision>9</cp:revision>
  <dcterms:created xsi:type="dcterms:W3CDTF">2026-01-30T15:23:32Z</dcterms:created>
  <dcterms:modified xsi:type="dcterms:W3CDTF">2026-01-30T16:29:21Z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2026-01-30T00:00:00Z</vt:filetime>
  </property>
  <property fmtid="{D5CDD505-2E9C-101B-9397-08002B2CF9AE}" pid="5" name="Producer">
    <vt:lpwstr>Microsoft® PowerPoint® 2016</vt:lpwstr>
  </property>
</Properties>
</file>