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0" r:id="rId2"/>
    <p:sldId id="271" r:id="rId3"/>
    <p:sldId id="293" r:id="rId4"/>
    <p:sldId id="272" r:id="rId5"/>
    <p:sldId id="294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95" r:id="rId14"/>
    <p:sldId id="280" r:id="rId15"/>
    <p:sldId id="281" r:id="rId16"/>
    <p:sldId id="296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7" r:id="rId28"/>
    <p:sldId id="298" r:id="rId29"/>
    <p:sldId id="26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k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13A"/>
    <a:srgbClr val="FFCC00"/>
    <a:srgbClr val="CCCC00"/>
    <a:srgbClr val="9999FF"/>
    <a:srgbClr val="9933FF"/>
    <a:srgbClr val="FFFF00"/>
    <a:srgbClr val="FFCCFF"/>
    <a:srgbClr val="99FF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8154FC-8D6C-4462-840A-37A6E7643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F3F3-9E0A-44F4-9246-261239E04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2013-DEAE-4229-AD79-4CDABAF23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9023D-21CB-4679-99C3-303FDB863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EBAF9-F6FF-43E7-ACCD-1216AF0A2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2C02D-937D-44EF-B0F7-BB2363545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B6E37-FF1A-44A4-8B73-9D45AFC1D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9772-A38B-4D69-BE6B-8678D7533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D504C-A0A3-43B5-A435-711D46255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AC01-FB42-400E-A13B-E49A2320C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E9A8B-4290-4547-9B3C-23E325E4B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A0D6-A139-4FA8-A674-DEE9B2E7A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52AC7-421E-4DAF-BF21-C3AE7DD70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447DD-ECB9-4AC4-AC1B-CE805FF2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0C9E85-1509-4DC3-8802-45BAB1E6C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D113A"/>
                </a:solidFill>
                <a:latin typeface="Vivaldi script" pitchFamily="2" charset="0"/>
                <a:cs typeface="Myanmar Text" pitchFamily="34" charset="0"/>
              </a:rPr>
              <a:t>         </a:t>
            </a:r>
            <a:r>
              <a:rPr lang="ru-RU" sz="6000" b="1" dirty="0" smtClean="0">
                <a:solidFill>
                  <a:srgbClr val="7D113A"/>
                </a:solidFill>
                <a:latin typeface="Vivaldi script" pitchFamily="2" charset="0"/>
                <a:cs typeface="Myanmar Text" pitchFamily="34" charset="0"/>
              </a:rPr>
              <a:t>11 января – Международный день </a:t>
            </a:r>
          </a:p>
          <a:p>
            <a:r>
              <a:rPr lang="ru-RU" sz="6000" b="1" dirty="0" smtClean="0">
                <a:solidFill>
                  <a:srgbClr val="7D113A"/>
                </a:solidFill>
                <a:latin typeface="Vivaldi script" pitchFamily="2" charset="0"/>
                <a:cs typeface="Myanmar Text" pitchFamily="34" charset="0"/>
              </a:rPr>
              <a:t>        «спасибо»</a:t>
            </a:r>
            <a:endParaRPr lang="ru-RU" sz="6000" b="1" dirty="0">
              <a:solidFill>
                <a:srgbClr val="7D113A"/>
              </a:solidFill>
              <a:latin typeface="Vivaldi script" pitchFamily="2" charset="0"/>
              <a:cs typeface="Myanmar Text" pitchFamily="34" charset="0"/>
            </a:endParaRPr>
          </a:p>
        </p:txBody>
      </p:sp>
      <p:pic>
        <p:nvPicPr>
          <p:cNvPr id="11" name="Содержимое 10" descr="09309133884e79849c8b6cdf943b091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844824"/>
            <a:ext cx="4534268" cy="4497363"/>
          </a:xfrm>
        </p:spPr>
      </p:pic>
      <p:sp>
        <p:nvSpPr>
          <p:cNvPr id="7" name="Прямоугольник 6"/>
          <p:cNvSpPr/>
          <p:nvPr/>
        </p:nvSpPr>
        <p:spPr>
          <a:xfrm>
            <a:off x="1187624" y="486916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D113A"/>
                </a:solidFill>
              </a:rPr>
              <a:t>онлайн-информация</a:t>
            </a:r>
            <a:endParaRPr lang="ru-RU" b="1" dirty="0">
              <a:solidFill>
                <a:srgbClr val="7D113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6206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История праздника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В эти два слова наши предки вкладывали намного больше, чем просто благодарность. Оно очень напоминает пожелание –</a:t>
            </a:r>
            <a:r>
              <a:rPr lang="ru-RU" i="1" kern="0" dirty="0" err="1" smtClean="0">
                <a:solidFill>
                  <a:srgbClr val="002060"/>
                </a:solidFill>
                <a:latin typeface="+mn-lt"/>
              </a:rPr>
              <a:t>пожелание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 спасения, обращения к Богу, его милующей и спасающей силе.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Впоследствии выражение преобразовалось, сократилось. И на свет появилось всем нам знакомое с детства слово «спасибо».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6206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История праздника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Можно привести в пример жизнеописание православного святого Иоанна Златоуста, который произнёс под конец своей жизни очень важные слова.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Его вели под руку солдаты, пленившие старца, а затем воины услышали, как он что-то бормочет про себя. Оказывается, его последние слова были такие: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«Слава Богу за всё», что говорит, о великой силе духа этого человека.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Иными словами, смирение и благодарность являются основной идеей существования человека.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6206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Традиции праздника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i="1" kern="0" dirty="0" smtClean="0">
              <a:solidFill>
                <a:srgbClr val="002060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В наши дни Международный день «спасибо» отмечается во всём мире 11 января.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С каждым годом все больше стран и людей присоединяются к празднованию этого дня.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 Однако названия праздника и традиции в разных странах мира разные.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260648"/>
            <a:ext cx="88924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Традиции праздника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i="1" kern="0" dirty="0" smtClean="0">
              <a:solidFill>
                <a:srgbClr val="002060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В некоторых штатах Америки праздник длится месяц и называется </a:t>
            </a:r>
            <a:r>
              <a:rPr lang="en-US" i="1" kern="0" dirty="0" err="1" smtClean="0">
                <a:solidFill>
                  <a:srgbClr val="002060"/>
                </a:solidFill>
                <a:latin typeface="+mn-lt"/>
              </a:rPr>
              <a:t>NATIONAl</a:t>
            </a:r>
            <a:r>
              <a:rPr lang="en-US" i="1" kern="0" dirty="0" smtClean="0">
                <a:solidFill>
                  <a:srgbClr val="002060"/>
                </a:solidFill>
                <a:latin typeface="+mn-lt"/>
              </a:rPr>
              <a:t> Thank You Month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Молодежь участвует в конкурсах и </a:t>
            </a:r>
            <a:r>
              <a:rPr lang="ru-RU" i="1" kern="0" dirty="0" err="1" smtClean="0">
                <a:solidFill>
                  <a:srgbClr val="002060"/>
                </a:solidFill>
                <a:latin typeface="+mn-lt"/>
              </a:rPr>
              <a:t>флешмобах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, на плакатах и открытках пишут «спасибо» на разных языках, обмениваются подарками, не забывая благодарить друг друга. Ни один человек не остаётся равнодушным. Атмосфера праздника и веселья захватывает всех.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2" name="Picture 2" descr="https://sun9-49.userapi.com/impg/r7Vyt8riAbv5Gb2W1wpWLEUta-XS-lqw-x4EsQ/Et-qVqusMCg.jpg?size=1136x640&amp;quality=96&amp;sign=f735559aaddcd7ca33240fd4349e57c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933056"/>
            <a:ext cx="4761179" cy="26823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7584" y="6206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Традиции праздника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i="1" kern="0" dirty="0" smtClean="0">
              <a:solidFill>
                <a:srgbClr val="002060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Международный день спасибо в 2022 году также отмечается и в России. Организуются благотворительные концерты, сборы денежных средств детям, нуждающимся в помощи. Каждый стремится сделать что – то хорошее не только ради слов благодарности, потому, что это приятно.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Ведь любой хороший поступок непременно вернётся, а сказанное «спасибо» сделает мир чуточку добрее.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6206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Самый вежливый мегаполис – Нью-Йорк.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Именно в этом городе люди чаще всего благодарят друг друга.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Столица России Москва заняла в этом рейтинге, в который вошли 42 крупнейших города планеты, лишь тридцатое место.</a:t>
            </a: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https://sun9-84.userapi.com/impg/49QmqbbKGpOZleXybM8q4JM34DqOWQXW0XrGKQ/CTvl1kTbpis.jpg?size=1136x640&amp;quality=96&amp;sign=6d7d49278e5fc747bb62617839c5ca9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645024"/>
            <a:ext cx="5184576" cy="2920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6206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Традиции праздника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В Японии вежливость играла большую роль, поэтому принято благодарить не только словами, но и жестами.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Японии благодарность выражают поклоном.</a:t>
            </a: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https://sun9-84.userapi.com/impg/hh5-DpdSYhaMcSdkJpUwPd8Uih8QqRMhEPFdUw/ubYBsg_YnNc.jpg?size=1136x640&amp;quality=96&amp;sign=4abb0c1393153066d37635094165ac3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56992"/>
            <a:ext cx="5040560" cy="2839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99592" y="1886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Традиции праздника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Индии 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слово «спасибо» считается неуважительным, поэтому для выражения благодарности там стоит восхищаться, а не говорить банальные слова.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есть в Индии принято выражать благодарность не словами, а добрым отношением и улыбкой.</a:t>
            </a: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s://sun9-21.userapi.com/impg/JuQsvgpyoKJgt7PjYe_pc0kBUmkSLvqHUWK9KQ/P5-jUG8CjoE.jpg?size=1136x640&amp;quality=96&amp;sign=1c8c3625bcbac3ec01a40511b8e58d9e&amp;type=album"/>
          <p:cNvPicPr>
            <a:picLocks noChangeAspect="1" noChangeArrowheads="1"/>
          </p:cNvPicPr>
          <p:nvPr/>
        </p:nvPicPr>
        <p:blipFill>
          <a:blip r:embed="rId3" cstate="print"/>
          <a:srcRect l="30940" r="32458"/>
          <a:stretch>
            <a:fillRect/>
          </a:stretch>
        </p:blipFill>
        <p:spPr bwMode="auto">
          <a:xfrm>
            <a:off x="3491880" y="3212976"/>
            <a:ext cx="2160240" cy="33250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99592" y="6206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Традиции праздника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В арабских странах этикетом запрещено благодарить за угощения.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менее приветствуются благодарственные слова за гостеприимство.</a:t>
            </a: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https://sun9-73.userapi.com/impg/zaJFl4kDmKcfP67gSyiwc0RTHYHTJwDIHPRLJw/7delCnpX-DM.jpg?size=1136x640&amp;quality=96&amp;sign=8ac2a8d4cd27fb7d3c48b8a0c0366ef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56992"/>
            <a:ext cx="4729125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5576" y="54868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Традиции праздника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Китайцы выражают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признательность </a:t>
            </a: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особым жестом-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постукиванием по столу двумя пальцами правой руки. Как правило, такое можно встретить на чайной церемонии.</a:t>
            </a: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https://sun9-83.userapi.com/impg/wHj2ruGt0A_joIt-688NUg3V1oidIYcNLYUkvg/lBns6P2a20k.jpg?size=1136x640&amp;quality=96&amp;sign=c08d3ff00e738f39357e893d8ff640f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33056"/>
            <a:ext cx="4680518" cy="2636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99592" y="1886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Ежегодно Международный день «спасибо» празднуется 11 января, благодаря идее ООН и ЮНЕСКО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увековечить данное событие и показать миру, как важно быть отзывчивым, добрым и вежливым.</a:t>
            </a:r>
            <a:endParaRPr kumimoji="0" lang="ru-RU" sz="2800" b="0" i="1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kern="0" dirty="0" smtClean="0">
                <a:solidFill>
                  <a:srgbClr val="C00000"/>
                </a:solidFill>
                <a:latin typeface="+mn-lt"/>
              </a:rPr>
              <a:t>« В слове «спасибо» есть нечто такое,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дарит нам крылья порой за спиною.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kern="0" dirty="0" smtClean="0">
                <a:solidFill>
                  <a:srgbClr val="C00000"/>
                </a:solidFill>
                <a:latin typeface="+mn-lt"/>
              </a:rPr>
              <a:t>Давайте же чаще его говорить,</a:t>
            </a: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kern="0" dirty="0" smtClean="0">
                <a:solidFill>
                  <a:srgbClr val="C00000"/>
                </a:solidFill>
                <a:latin typeface="+mn-lt"/>
              </a:rPr>
              <a:t>Над серостью будней легко чтоб парить.</a:t>
            </a:r>
            <a:endParaRPr lang="en-US" sz="2800" i="1" kern="0" dirty="0" smtClean="0">
              <a:solidFill>
                <a:srgbClr val="C00000"/>
              </a:solidFill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kern="0" dirty="0" smtClean="0">
                <a:solidFill>
                  <a:srgbClr val="C00000"/>
                </a:solidFill>
                <a:latin typeface="+mn-lt"/>
              </a:rPr>
              <a:t>Спешите всегда благодарными быть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kern="0" dirty="0" smtClean="0">
                <a:solidFill>
                  <a:srgbClr val="C00000"/>
                </a:solidFill>
                <a:latin typeface="+mn-lt"/>
              </a:rPr>
              <a:t>И слово простое легко говорить,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kern="0" dirty="0" smtClean="0">
                <a:solidFill>
                  <a:srgbClr val="C00000"/>
                </a:solidFill>
                <a:latin typeface="+mn-lt"/>
              </a:rPr>
              <a:t>Ведь нет ничего ни приятней, ни проще.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kern="0" dirty="0" smtClean="0">
                <a:solidFill>
                  <a:srgbClr val="C00000"/>
                </a:solidFill>
                <a:latin typeface="+mn-lt"/>
              </a:rPr>
              <a:t>«Спасибо» пусть будет по жизни лишь больше»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260648"/>
            <a:ext cx="77724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Интересные факты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До начала двадцатого века слово «спасибо»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Было непопулярным, вместо него было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Принято говорить «благодарю».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8223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Слово «спасибо» очень не нравилось</a:t>
            </a:r>
          </a:p>
          <a:p>
            <a:pPr marL="342900" marR="0" lvl="0" indent="8223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Староверам. Они были уверены, что оно </a:t>
            </a:r>
          </a:p>
          <a:p>
            <a:pPr marL="342900" marR="0" lvl="0" indent="8223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Происходит от словосочетания «спаси Бай»,</a:t>
            </a:r>
          </a:p>
          <a:p>
            <a:pPr marL="342900" marR="0" lvl="0" indent="8223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Баи в то время были языческими божествами.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6209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Только с шести лет дети понимают, что </a:t>
            </a:r>
          </a:p>
          <a:p>
            <a:pPr marL="342900" marR="0" lvl="0" indent="26209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значат слова благодарности.</a:t>
            </a:r>
          </a:p>
          <a:p>
            <a:pPr marL="342900" marR="0" lvl="0" indent="26209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6445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В нашем организме благодаря словам </a:t>
            </a:r>
          </a:p>
          <a:p>
            <a:pPr marL="342900" marR="0" lvl="0" indent="6445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благодарности вырабатывается </a:t>
            </a:r>
          </a:p>
          <a:p>
            <a:pPr marL="342900" marR="0" lvl="0" indent="6445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окситоцин, </a:t>
            </a: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а он положительно влияет на </a:t>
            </a:r>
          </a:p>
          <a:p>
            <a:pPr marL="342900" marR="0" lvl="0" indent="6445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наше настроение.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6209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Слова благодарности могут даже повысить </a:t>
            </a:r>
          </a:p>
          <a:p>
            <a:pPr marL="342900" marR="0" lvl="0" indent="26209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rgbClr val="002060"/>
                </a:solidFill>
                <a:latin typeface="+mn-lt"/>
              </a:rPr>
              <a:t>уровень работы обслуживающего персонала.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6206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Международный день «спасибо»- это наиболее подходящее время, когда можно поблагодарить всех родных и знакомых даже за то, что они просто есть в вашей жизни.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В этот день принято дарить поздравительные открытки с душевными и теплыми пожеланиями.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Кстати,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необычным подарком на праздник может быть открытка со словом «спасибо» на разных языках мира.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i="1" kern="0" baseline="0" dirty="0" smtClean="0">
              <a:solidFill>
                <a:srgbClr val="002060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Вы знаете, как  звучит «Спасибо!» на разных языках мира?</a:t>
            </a: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Английский: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       </a:t>
            </a:r>
            <a:r>
              <a:rPr lang="en-US" i="1" kern="0" dirty="0" smtClean="0">
                <a:solidFill>
                  <a:srgbClr val="002060"/>
                </a:solidFill>
                <a:latin typeface="+mn-lt"/>
              </a:rPr>
              <a:t>Thank </a:t>
            </a:r>
            <a:r>
              <a:rPr lang="en-US" i="1" kern="0" dirty="0" smtClean="0">
                <a:solidFill>
                  <a:srgbClr val="002060"/>
                </a:solidFill>
                <a:latin typeface="+mn-lt"/>
              </a:rPr>
              <a:t>you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i="1" kern="0" dirty="0" err="1" smtClean="0">
                <a:solidFill>
                  <a:srgbClr val="002060"/>
                </a:solidFill>
                <a:latin typeface="+mn-lt"/>
              </a:rPr>
              <a:t>сэнк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kern="0" dirty="0" err="1" smtClean="0">
                <a:solidFill>
                  <a:srgbClr val="002060"/>
                </a:solidFill>
                <a:latin typeface="+mn-lt"/>
              </a:rPr>
              <a:t>ю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Гавайский</a:t>
            </a: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Mahaio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(махало)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noProof="0" dirty="0" smtClean="0">
                <a:solidFill>
                  <a:srgbClr val="002060"/>
                </a:solidFill>
                <a:latin typeface="+mn-lt"/>
              </a:rPr>
              <a:t>               Греческий</a:t>
            </a:r>
            <a:r>
              <a:rPr lang="ru-RU" i="1" kern="0" noProof="0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en-US" i="1" kern="0" noProof="0" dirty="0" err="1" smtClean="0">
                <a:solidFill>
                  <a:srgbClr val="002060"/>
                </a:solidFill>
                <a:latin typeface="+mn-lt"/>
              </a:rPr>
              <a:t>Evkaristo</a:t>
            </a:r>
            <a:r>
              <a:rPr lang="en-US" i="1" kern="0" noProof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kern="0" noProof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i="1" kern="0" noProof="0" dirty="0" err="1" smtClean="0">
                <a:solidFill>
                  <a:srgbClr val="002060"/>
                </a:solidFill>
                <a:latin typeface="+mn-lt"/>
              </a:rPr>
              <a:t>эфхаристо</a:t>
            </a:r>
            <a:r>
              <a:rPr lang="ru-RU" i="1" kern="0" noProof="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Датский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en-US" i="1" kern="0" dirty="0" err="1" smtClean="0">
                <a:solidFill>
                  <a:srgbClr val="002060"/>
                </a:solidFill>
                <a:latin typeface="+mn-lt"/>
              </a:rPr>
              <a:t>Tak</a:t>
            </a:r>
            <a:r>
              <a:rPr lang="en-US" i="1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i="1" kern="0" dirty="0" err="1" smtClean="0">
                <a:solidFill>
                  <a:srgbClr val="002060"/>
                </a:solidFill>
                <a:latin typeface="+mn-lt"/>
              </a:rPr>
              <a:t>цак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Итальянский</a:t>
            </a: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Grazie 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b="0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грацие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baseline="0" dirty="0" smtClean="0">
                <a:solidFill>
                  <a:srgbClr val="002060"/>
                </a:solidFill>
                <a:latin typeface="+mn-lt"/>
              </a:rPr>
              <a:t>                              Испанский:</a:t>
            </a:r>
            <a:r>
              <a:rPr lang="en-US" i="1" kern="0" baseline="0" dirty="0" smtClean="0">
                <a:solidFill>
                  <a:srgbClr val="002060"/>
                </a:solidFill>
                <a:latin typeface="+mn-lt"/>
              </a:rPr>
              <a:t>Gracias </a:t>
            </a:r>
            <a:r>
              <a:rPr lang="ru-RU" i="1" kern="0" baseline="0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ru-RU" i="1" kern="0" baseline="0" dirty="0" err="1" smtClean="0">
                <a:solidFill>
                  <a:srgbClr val="002060"/>
                </a:solidFill>
                <a:latin typeface="+mn-lt"/>
              </a:rPr>
              <a:t>грасиас</a:t>
            </a:r>
            <a:r>
              <a:rPr lang="ru-RU" i="1" kern="0" baseline="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Немецкий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b="0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Danke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schon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b="0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данке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шон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baseline="0" dirty="0" smtClean="0">
                <a:solidFill>
                  <a:srgbClr val="002060"/>
                </a:solidFill>
                <a:latin typeface="+mn-lt"/>
              </a:rPr>
              <a:t>                                       </a:t>
            </a:r>
            <a:r>
              <a:rPr lang="ru-RU" i="1" kern="0" baseline="0" dirty="0" err="1" smtClean="0">
                <a:solidFill>
                  <a:srgbClr val="002060"/>
                </a:solidFill>
                <a:latin typeface="+mn-lt"/>
              </a:rPr>
              <a:t>Франуцзский</a:t>
            </a:r>
            <a:r>
              <a:rPr lang="ru-RU" i="1" kern="0" baseline="0" dirty="0" smtClean="0">
                <a:solidFill>
                  <a:srgbClr val="002060"/>
                </a:solidFill>
                <a:latin typeface="+mn-lt"/>
              </a:rPr>
              <a:t>: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i="1" kern="0" dirty="0" smtClean="0">
                <a:solidFill>
                  <a:srgbClr val="002060"/>
                </a:solidFill>
                <a:latin typeface="+mn-lt"/>
              </a:rPr>
              <a:t>Merci </a:t>
            </a:r>
            <a:r>
              <a:rPr lang="en-US" i="1" kern="0" dirty="0" err="1" smtClean="0">
                <a:solidFill>
                  <a:srgbClr val="002060"/>
                </a:solidFill>
                <a:latin typeface="+mn-lt"/>
              </a:rPr>
              <a:t>beaucoups</a:t>
            </a:r>
            <a:r>
              <a:rPr lang="en-US" i="1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(мерси боку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)  </a:t>
            </a: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s://sun9-36.userapi.com/impg/0SiESNimZ7jU58tYCqG9dy3u9q58fjz3qqxxdg/NiUqeirOkJo.jpg?size=1136x640&amp;quality=96&amp;sign=07c9dbc21f94b80291a11cadf9e9c65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33056"/>
            <a:ext cx="4801133" cy="2704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5576" y="69269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русском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фольклоре слову «спасибо» посвящено множество поговорок: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baseline="0" dirty="0" smtClean="0">
                <a:solidFill>
                  <a:srgbClr val="002060"/>
                </a:solidFill>
                <a:latin typeface="+mn-lt"/>
              </a:rPr>
              <a:t>«спасибо - великое слово»;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«спасибо тому, кто кормит и поит, а вдвое тому, кто хлеб-соль помнит»;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baseline="0" dirty="0" smtClean="0">
                <a:solidFill>
                  <a:srgbClr val="002060"/>
                </a:solidFill>
                <a:latin typeface="+mn-lt"/>
              </a:rPr>
              <a:t>«своего спасибо не жалей, а чужого не жди»;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«скоро - так спасибо, а споро – так два»…</a:t>
            </a: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6206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 слове «спасибо» огромная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сила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baseline="0" dirty="0" smtClean="0">
                <a:solidFill>
                  <a:srgbClr val="002060"/>
                </a:solidFill>
                <a:latin typeface="+mn-lt"/>
              </a:rPr>
              <a:t>И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 оживает вода от него,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Раненой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птице даёт оно крылья,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baseline="0" dirty="0" smtClean="0">
                <a:solidFill>
                  <a:srgbClr val="002060"/>
                </a:solidFill>
                <a:latin typeface="+mn-lt"/>
              </a:rPr>
              <a:t>И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 из земли прорастает росток.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Будь в  этот день благодарен ты миру,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праздник «спасибо» ты душу открой,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baseline="0" dirty="0" smtClean="0">
                <a:solidFill>
                  <a:srgbClr val="002060"/>
                </a:solidFill>
                <a:latin typeface="+mn-lt"/>
              </a:rPr>
              <a:t>Лёд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 растопи, убери в сердце зиму,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Сникнет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любой в это время раздор!»</a:t>
            </a: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5576" y="26064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Поблагодарите сегодня всех,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рядом с Вами, всех,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Кого любите и цените.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помните: «спасибо» –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слово –светлячок,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Так согрейте же сегодня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Близких Вам людей!</a:t>
            </a:r>
          </a:p>
        </p:txBody>
      </p:sp>
      <p:pic>
        <p:nvPicPr>
          <p:cNvPr id="7170" name="Picture 2" descr="https://sun9-33.userapi.com/impg/_BiFQe9SnEAi6ca9nyYF89KTmZQdLnZmVfk2Uw/xIaXqm_TB3s.jpg?size=1136x640&amp;quality=96&amp;sign=24087a3256b86881d345bc4b6daf3b4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4936146" cy="27809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6206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Миру «спасибо» я говорю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За то, что живу, мечтаю, люблю.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Небу «спасибо», Солнцу,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Луне,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baseline="0" dirty="0" smtClean="0">
                <a:solidFill>
                  <a:srgbClr val="002060"/>
                </a:solidFill>
                <a:latin typeface="+mn-lt"/>
              </a:rPr>
              <a:t>«Спасибо» живущим</a:t>
            </a: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 на нашей Земле!</a:t>
            </a: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s://sun9-20.userapi.com/impg/V0lbmJpJMISjGIfEpkNBEeyNQRtWFlVKn8Y1ow/zf5noH6aE6s.jpg?size=1136x640&amp;quality=96&amp;sign=c7f6731030732e8c9b804c9dd7015a4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852936"/>
            <a:ext cx="5879452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8130" name="Picture 2" descr="https://sun9-71.userapi.com/impg/ogfQllbL8WyLA6pEkq5Y9Oo7c2xQ1-DqNPXnSg/RQHVl5sVG94.jpg?size=1136x640&amp;quality=96&amp;sign=b574f0cf742d0fa5a7c64126a04814b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5879452" cy="3312368"/>
          </a:xfrm>
          <a:prstGeom prst="rect">
            <a:avLst/>
          </a:prstGeom>
          <a:noFill/>
        </p:spPr>
      </p:pic>
      <p:pic>
        <p:nvPicPr>
          <p:cNvPr id="48132" name="Picture 4" descr="https://sun9-86.userapi.com/impg/8o6tWvpxMIlaeAczFH5rQtDT2eQYxtlcPn7ZAQ/GJllzfERunQ.jpg?size=1136x640&amp;quality=96&amp;sign=c3ab533e62d7174733725d0f76802f7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18249"/>
            <a:ext cx="5928058" cy="33397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188640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i="1" kern="0" dirty="0" smtClean="0">
                <a:solidFill>
                  <a:srgbClr val="C00000"/>
                </a:solidFill>
              </a:rPr>
              <a:t>Скажите тем благодарю, кто делает добро для Вас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0178" name="Picture 2" descr="https://sun9-44.userapi.com/impg/15OEYUdfArfn5EbyheNqmiFtCviVn17zE7MQaQ/lAWBlKFKvQA.jpg?size=1136x640&amp;quality=96&amp;sign=dd00eab9a2b6252df01387c2b4ab465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84984"/>
            <a:ext cx="5976664" cy="3367135"/>
          </a:xfrm>
          <a:prstGeom prst="rect">
            <a:avLst/>
          </a:prstGeom>
          <a:noFill/>
        </p:spPr>
      </p:pic>
      <p:pic>
        <p:nvPicPr>
          <p:cNvPr id="50180" name="Picture 4" descr="https://sun9-57.userapi.com/impg/hivIMnHF6TPHd2ciTWKCS5rkSQsyjdJGQO12KQ/VQW5JNLPAsQ.jpg?size=1136x640&amp;quality=96&amp;sign=8742f1ae2ea6a60f82fbf95ff7b5978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5835648" cy="32876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611560" y="620688"/>
            <a:ext cx="75090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D113A"/>
                </a:solidFill>
              </a:rPr>
              <a:t>Спасибо за внимание!</a:t>
            </a:r>
            <a:endParaRPr lang="ru-RU" sz="4000" b="1" dirty="0">
              <a:solidFill>
                <a:srgbClr val="7D113A"/>
              </a:solidFill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40630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7584" y="177281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Благодарность открывает</a:t>
            </a:r>
            <a:r>
              <a:rPr kumimoji="0" lang="ru-RU" sz="3200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доступ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kern="0" baseline="0" dirty="0" smtClean="0">
                <a:solidFill>
                  <a:srgbClr val="002060"/>
                </a:solidFill>
                <a:latin typeface="+mn-lt"/>
              </a:rPr>
              <a:t>к</a:t>
            </a:r>
            <a:r>
              <a:rPr lang="ru-RU" sz="3200" i="1" kern="0" dirty="0" smtClean="0">
                <a:solidFill>
                  <a:srgbClr val="002060"/>
                </a:solidFill>
                <a:latin typeface="+mn-lt"/>
              </a:rPr>
              <a:t> силе, мудрости, творчеству.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kern="0" dirty="0" smtClean="0">
                <a:solidFill>
                  <a:srgbClr val="002060"/>
                </a:solidFill>
                <a:latin typeface="+mn-lt"/>
              </a:rPr>
              <a:t>Она открывает любые двери.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kern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3200" i="1" kern="0" dirty="0" err="1" smtClean="0">
                <a:solidFill>
                  <a:srgbClr val="002060"/>
                </a:solidFill>
                <a:latin typeface="+mn-lt"/>
              </a:rPr>
              <a:t>Дипак</a:t>
            </a:r>
            <a:r>
              <a:rPr lang="ru-RU" sz="3200" i="1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i="1" kern="0" dirty="0" err="1" smtClean="0">
                <a:solidFill>
                  <a:srgbClr val="002060"/>
                </a:solidFill>
                <a:latin typeface="+mn-lt"/>
              </a:rPr>
              <a:t>Чопра</a:t>
            </a:r>
            <a:r>
              <a:rPr lang="ru-RU" sz="3200" i="1" kern="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1560" y="26064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Принимать участие в празднике  могут все жители планеты Земля.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Но главное не забывайте, что благодарить людей надо не только в этот день. Праздник лишь напоминает нам о том, что слова благодарности позитивно влияют на наше здоровье, дарят положительные эмоции, улучшают психологическое состояние.</a:t>
            </a:r>
            <a:endParaRPr lang="ru-RU" i="1" kern="0" dirty="0" smtClean="0">
              <a:solidFill>
                <a:srgbClr val="FF0000"/>
              </a:solidFill>
              <a:latin typeface="+mn-lt"/>
            </a:endParaRPr>
          </a:p>
          <a:p>
            <a:pPr marR="0" lvl="0" indent="88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r>
              <a:rPr lang="ru-RU" i="1" kern="0" dirty="0" smtClean="0">
                <a:solidFill>
                  <a:srgbClr val="FF0000"/>
                </a:solidFill>
                <a:latin typeface="+mn-lt"/>
              </a:rPr>
              <a:t>«Веселый праздник – День «спасибо»!</a:t>
            </a:r>
          </a:p>
          <a:p>
            <a:pPr marR="0" lvl="0" indent="88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r>
              <a:rPr lang="ru-RU" i="1" kern="0" dirty="0" smtClean="0">
                <a:solidFill>
                  <a:srgbClr val="FF0000"/>
                </a:solidFill>
                <a:latin typeface="+mn-lt"/>
              </a:rPr>
              <a:t>Всех благодарностей не счесть,</a:t>
            </a:r>
          </a:p>
          <a:p>
            <a:pPr marR="0" lvl="0" indent="88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r>
              <a:rPr lang="ru-RU" i="1" kern="0" dirty="0" smtClean="0">
                <a:solidFill>
                  <a:srgbClr val="FF0000"/>
                </a:solidFill>
                <a:latin typeface="+mn-lt"/>
              </a:rPr>
              <a:t>От добрых солнечных улыбок</a:t>
            </a:r>
          </a:p>
          <a:p>
            <a:pPr marR="0" lvl="0" indent="88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r>
              <a:rPr lang="ru-RU" i="1" kern="0" dirty="0" smtClean="0">
                <a:solidFill>
                  <a:srgbClr val="FF0000"/>
                </a:solidFill>
                <a:latin typeface="+mn-lt"/>
              </a:rPr>
              <a:t>Забились в угол зло и месть.</a:t>
            </a:r>
          </a:p>
          <a:p>
            <a:pPr marR="0" lvl="0" indent="88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r>
              <a:rPr lang="ru-RU" i="1" kern="0" dirty="0" smtClean="0">
                <a:solidFill>
                  <a:srgbClr val="FF0000"/>
                </a:solidFill>
                <a:latin typeface="+mn-lt"/>
              </a:rPr>
              <a:t>Спасибо! Пусть звучит повсюду, </a:t>
            </a:r>
          </a:p>
          <a:p>
            <a:pPr marR="0" lvl="0" indent="88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r>
              <a:rPr lang="ru-RU" i="1" kern="0" dirty="0" smtClean="0">
                <a:solidFill>
                  <a:srgbClr val="FF0000"/>
                </a:solidFill>
                <a:latin typeface="+mn-lt"/>
              </a:rPr>
              <a:t>На всей Планете добрый знак,</a:t>
            </a:r>
          </a:p>
          <a:p>
            <a:pPr marR="0" lvl="0" indent="88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r>
              <a:rPr lang="ru-RU" i="1" kern="0" dirty="0" err="1" smtClean="0">
                <a:solidFill>
                  <a:srgbClr val="FF0000"/>
                </a:solidFill>
                <a:latin typeface="+mn-lt"/>
              </a:rPr>
              <a:t>Спасибо-маленькое</a:t>
            </a:r>
            <a:r>
              <a:rPr lang="ru-RU" i="1" kern="0" dirty="0" smtClean="0">
                <a:solidFill>
                  <a:srgbClr val="FF0000"/>
                </a:solidFill>
                <a:latin typeface="+mn-lt"/>
              </a:rPr>
              <a:t> чудо,</a:t>
            </a:r>
          </a:p>
          <a:p>
            <a:pPr marR="0" lvl="0" indent="88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r>
              <a:rPr lang="ru-RU" i="1" kern="0" dirty="0" smtClean="0">
                <a:solidFill>
                  <a:srgbClr val="FF0000"/>
                </a:solidFill>
                <a:latin typeface="+mn-lt"/>
              </a:rPr>
              <a:t>Заряд тепла в твоих руках!»</a:t>
            </a:r>
          </a:p>
          <a:p>
            <a:pPr marR="0" lvl="0" indent="88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endParaRPr lang="ru-RU" sz="3200" i="1" kern="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6626" name="Picture 2" descr="https://sun9-2.userapi.com/impg/DOXJe2QefUFw3BfM6W_xLVWuD9Y2_vridvV9Mg/9iEEkvIULsY.jpg?size=1136x640&amp;quality=96&amp;sign=8d76077751826595c21f6a8184175c1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64766"/>
            <a:ext cx="3456384" cy="19472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99592" y="33265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Этот праздник был создан для того, чтобы избавить мир от грубости, злости и невежливости. Однако благодарность не должна быть условной, то есть не должно быть так, что Вы машинально сказали: «Спасибо»,  и сразу же об этом забыли.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Если уже благодарите человека, то смотрите в этот момент ему в глаза. Зрительный контакт очень важен в человеческом общении, а тем более в проявлении благодарности. </a:t>
            </a:r>
            <a:endParaRPr lang="ru-RU" sz="3200" i="1" kern="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5602" name="Picture 2" descr="https://sun9-60.userapi.com/impg/Q57pg2B9exFChBLYWwHcaw-ZbY4sHjnurba6QQ/a_Nu8-gEszM.jpg?size=1136x640&amp;quality=96&amp;sign=7c0d31688160c8c8869bb71921537e0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77072"/>
            <a:ext cx="4473496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75656" y="620688"/>
            <a:ext cx="74523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Вирджиния</a:t>
            </a: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Сатир –американский психолог.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Она писала в своих научных работах о том, что человеку для нормальной жизни крайне необходимы минимум четыре объятия в сутки. Для того чтобы вывести человека из депрессии, достаточно обнять его восемь раз в день, а для максимальной стимуляции – двенадцать.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https://sun9-67.userapi.com/impg/Yv2nUqjkiw8a4YhrGlXMXUJI-lrcU9riL6wElg/Fbh3RG0mOvQ.jpg?size=1136x640&amp;quality=96&amp;sign=782049d46191df62f67cf01e1c3b0c00&amp;type=album"/>
          <p:cNvPicPr>
            <a:picLocks noChangeAspect="1" noChangeArrowheads="1"/>
          </p:cNvPicPr>
          <p:nvPr/>
        </p:nvPicPr>
        <p:blipFill>
          <a:blip r:embed="rId3" cstate="print"/>
          <a:srcRect l="49246" r="13487"/>
          <a:stretch>
            <a:fillRect/>
          </a:stretch>
        </p:blipFill>
        <p:spPr bwMode="auto">
          <a:xfrm>
            <a:off x="0" y="0"/>
            <a:ext cx="1835696" cy="27750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3429000"/>
            <a:ext cx="748883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i="1" kern="0" dirty="0" smtClean="0">
                <a:solidFill>
                  <a:srgbClr val="002060"/>
                </a:solidFill>
              </a:rPr>
              <a:t>Слово «спасибо» – это своеобразные объятия, которыми можно согреть родного человека даже на большом расстоянии. Почаще говорите это слово по телефону, ведь именно с ним Вы передаете частичку душевного тепла.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i="1" kern="0" dirty="0" smtClean="0">
                <a:solidFill>
                  <a:srgbClr val="002060"/>
                </a:solidFill>
              </a:rPr>
              <a:t>Сделав приятное кому-то, добро обязательно вернётся в вашу жизнь…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6206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Произносить «Спасибо!» нужно</a:t>
            </a:r>
            <a:r>
              <a:rPr kumimoji="0" lang="ru-RU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обязательно с искренним и добрым посылом.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Но это не значит, что можно промолчать в ответ на мелкую помощь, если Вы не видите её ценной. Считаете, что нужно воспитывать в себе чувство благодарности за всё, что получаете от других людей и мира в целом.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В психологии есть мнение, что доброе слово, сказанное человеку без сарказма и злого умысла, остаётся в памяти целый месяц!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5576" y="1886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современном обществе мы все чаще забываем благодарность друг друга, либо не замечем сказанных нам слов. Понимая всю важность для человечества соблюдения правил этикета, вежливого обращения друг к другу, силы, которую несёт в себе «волшебное</a:t>
            </a:r>
            <a:r>
              <a:rPr kumimoji="0" lang="ru-RU" sz="2800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слово, был </a:t>
            </a:r>
            <a:r>
              <a:rPr lang="ru-RU" sz="2800" i="1" kern="0" dirty="0" smtClean="0">
                <a:solidFill>
                  <a:srgbClr val="002060"/>
                </a:solidFill>
                <a:latin typeface="+mn-lt"/>
              </a:rPr>
              <a:t>задуман самый «вежливый» праздник – Международный день «спасибо»</a:t>
            </a: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https://sun9-7.userapi.com/impg/6CUxQcQTMVIRELVRqHdofZ6JyKtM2GW1f5q3jw/7wOQyIHWsi8.jpg?size=1136x640&amp;quality=96&amp;sign=1b3b08aaa8f347ae9a90bff5942af68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89040"/>
            <a:ext cx="4880248" cy="27494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7584" y="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История праздника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Слово «Спасибо» появилось в парижском словаре- разговорнике в 16 веке. В обиходе оно стало применяться лишь в 20 веке.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i="1" kern="0" dirty="0" smtClean="0">
              <a:solidFill>
                <a:srgbClr val="002060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+mn-lt"/>
              </a:rPr>
              <a:t>Многие годы в православии использовали понятие «благодарю», которое имеет очень светлое значение – «дарю тебе благо». Само слово «спасибо» стремился ввести в обиход священнослужитель Аввакум, употребляя его как сочетание «Спаси Бог».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s://sun9-87.userapi.com/impg/hAaTaW05QrtP55JTlesc4zeSBq28STCYV4ESTA/n0c0M_bRk5Q.jpg?size=1136x640&amp;quality=96&amp;sign=965182db2e786583954e494edc01efd7&amp;type=album"/>
          <p:cNvPicPr>
            <a:picLocks noChangeAspect="1" noChangeArrowheads="1"/>
          </p:cNvPicPr>
          <p:nvPr/>
        </p:nvPicPr>
        <p:blipFill>
          <a:blip r:embed="rId3" cstate="print"/>
          <a:srcRect l="29609" r="27134" b="776"/>
          <a:stretch>
            <a:fillRect/>
          </a:stretch>
        </p:blipFill>
        <p:spPr bwMode="auto">
          <a:xfrm>
            <a:off x="3563888" y="4005064"/>
            <a:ext cx="2016224" cy="26055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1345</Words>
  <Application>Microsoft Office PowerPoint</Application>
  <PresentationFormat>Экран (4:3)</PresentationFormat>
  <Paragraphs>143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ok</cp:lastModifiedBy>
  <cp:revision>47</cp:revision>
  <dcterms:created xsi:type="dcterms:W3CDTF">1601-01-01T00:00:00Z</dcterms:created>
  <dcterms:modified xsi:type="dcterms:W3CDTF">2022-01-11T05:17:31Z</dcterms:modified>
</cp:coreProperties>
</file>