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6" r:id="rId4"/>
    <p:sldId id="259" r:id="rId5"/>
    <p:sldId id="261" r:id="rId6"/>
    <p:sldId id="262" r:id="rId7"/>
    <p:sldId id="269" r:id="rId8"/>
    <p:sldId id="271" r:id="rId9"/>
    <p:sldId id="263" r:id="rId10"/>
    <p:sldId id="274" r:id="rId11"/>
    <p:sldId id="272" r:id="rId12"/>
    <p:sldId id="264" r:id="rId13"/>
    <p:sldId id="268" r:id="rId14"/>
    <p:sldId id="265" r:id="rId15"/>
    <p:sldId id="266" r:id="rId16"/>
    <p:sldId id="267" r:id="rId17"/>
    <p:sldId id="273"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24" autoAdjust="0"/>
  </p:normalViewPr>
  <p:slideViewPr>
    <p:cSldViewPr>
      <p:cViewPr>
        <p:scale>
          <a:sx n="71" d="100"/>
          <a:sy n="71" d="100"/>
        </p:scale>
        <p:origin x="-1272" y="1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03.09.2021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03.09.2021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03.09.2021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03.09.2021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03.09.2021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03.09.2021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03.09.2021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03.09.2021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03.09.2021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03.09.2021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03.09.2021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03.09.2021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4338" name="Picture 2" descr="https://catherineasquithgallery.com/uploads/posts/2021-02/1613631142_54-p-fon-dlya-prezentatsii-izobreteniya-6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Прямоугольник 5"/>
          <p:cNvSpPr/>
          <p:nvPr/>
        </p:nvSpPr>
        <p:spPr>
          <a:xfrm>
            <a:off x="4067944" y="332656"/>
            <a:ext cx="4752528" cy="4832092"/>
          </a:xfrm>
          <a:prstGeom prst="rect">
            <a:avLst/>
          </a:prstGeom>
        </p:spPr>
        <p:txBody>
          <a:bodyPr wrap="square">
            <a:spAutoFit/>
          </a:bodyPr>
          <a:lstStyle/>
          <a:p>
            <a:pPr algn="ctr"/>
            <a:endParaRPr lang="ru-RU" sz="3600" dirty="0" smtClean="0"/>
          </a:p>
          <a:p>
            <a:pPr algn="ctr">
              <a:tabLst>
                <a:tab pos="95250" algn="l"/>
                <a:tab pos="630238" algn="l"/>
                <a:tab pos="993775" algn="l"/>
              </a:tabLst>
            </a:pPr>
            <a:r>
              <a:rPr lang="ru-RU" sz="4800" b="1" dirty="0" smtClean="0">
                <a:solidFill>
                  <a:schemeClr val="accent4">
                    <a:lumMod val="50000"/>
                  </a:schemeClr>
                </a:solidFill>
                <a:latin typeface="Times New Roman" pitchFamily="18" charset="0"/>
                <a:cs typeface="Times New Roman" pitchFamily="18" charset="0"/>
              </a:rPr>
              <a:t>«Топ 15 </a:t>
            </a:r>
          </a:p>
          <a:p>
            <a:pPr algn="ctr">
              <a:tabLst>
                <a:tab pos="95250" algn="l"/>
                <a:tab pos="630238" algn="l"/>
                <a:tab pos="993775" algn="l"/>
              </a:tabLst>
            </a:pPr>
            <a:r>
              <a:rPr lang="ru-RU" sz="4800" b="1" dirty="0" smtClean="0">
                <a:solidFill>
                  <a:schemeClr val="accent4">
                    <a:lumMod val="50000"/>
                  </a:schemeClr>
                </a:solidFill>
                <a:latin typeface="Times New Roman" pitchFamily="18" charset="0"/>
                <a:cs typeface="Times New Roman" pitchFamily="18" charset="0"/>
              </a:rPr>
              <a:t>интересных открытий</a:t>
            </a:r>
            <a:endParaRPr lang="ru-RU" b="1" dirty="0" smtClean="0">
              <a:solidFill>
                <a:schemeClr val="accent4">
                  <a:lumMod val="50000"/>
                </a:schemeClr>
              </a:solidFill>
              <a:latin typeface="Times New Roman" pitchFamily="18" charset="0"/>
              <a:cs typeface="Times New Roman" pitchFamily="18" charset="0"/>
            </a:endParaRPr>
          </a:p>
          <a:p>
            <a:pPr algn="ctr"/>
            <a:r>
              <a:rPr lang="ru-RU" sz="4800" b="1" dirty="0" smtClean="0">
                <a:solidFill>
                  <a:schemeClr val="accent4">
                    <a:lumMod val="50000"/>
                  </a:schemeClr>
                </a:solidFill>
                <a:latin typeface="Times New Roman" pitchFamily="18" charset="0"/>
                <a:cs typeface="Times New Roman" pitchFamily="18" charset="0"/>
              </a:rPr>
              <a:t> и изобретений» </a:t>
            </a:r>
            <a:endParaRPr lang="ru-RU" sz="4400" b="1" dirty="0" smtClean="0">
              <a:solidFill>
                <a:schemeClr val="accent4">
                  <a:lumMod val="50000"/>
                </a:schemeClr>
              </a:solidFill>
              <a:latin typeface="Times New Roman" pitchFamily="18" charset="0"/>
              <a:cs typeface="Times New Roman" pitchFamily="18" charset="0"/>
            </a:endParaRPr>
          </a:p>
          <a:p>
            <a:pPr algn="ctr"/>
            <a:endParaRPr lang="ru-RU" sz="4000" b="1" dirty="0" smtClean="0">
              <a:solidFill>
                <a:schemeClr val="accent4">
                  <a:lumMod val="50000"/>
                </a:schemeClr>
              </a:solidFill>
            </a:endParaRPr>
          </a:p>
          <a:p>
            <a:pPr algn="ctr"/>
            <a:r>
              <a:rPr lang="ru-RU" sz="4000" b="1" dirty="0" smtClean="0">
                <a:solidFill>
                  <a:schemeClr val="accent4">
                    <a:lumMod val="50000"/>
                  </a:schemeClr>
                </a:solidFill>
                <a:latin typeface="Times New Roman" pitchFamily="18" charset="0"/>
                <a:cs typeface="Times New Roman" pitchFamily="18" charset="0"/>
              </a:rPr>
              <a:t>     ноябрь</a:t>
            </a:r>
            <a:endParaRPr lang="ru-RU" sz="4000" b="1" dirty="0">
              <a:solidFill>
                <a:schemeClr val="accent4">
                  <a:lumMod val="50000"/>
                </a:schemeClr>
              </a:solidFill>
              <a:latin typeface="Times New Roman" pitchFamily="18" charset="0"/>
              <a:cs typeface="Times New Roman" pitchFamily="18" charset="0"/>
            </a:endParaRPr>
          </a:p>
        </p:txBody>
      </p:sp>
      <p:sp>
        <p:nvSpPr>
          <p:cNvPr id="7" name="Прямоугольник 6"/>
          <p:cNvSpPr/>
          <p:nvPr/>
        </p:nvSpPr>
        <p:spPr>
          <a:xfrm>
            <a:off x="6372200" y="6165304"/>
            <a:ext cx="2452530" cy="369332"/>
          </a:xfrm>
          <a:prstGeom prst="rect">
            <a:avLst/>
          </a:prstGeom>
        </p:spPr>
        <p:txBody>
          <a:bodyPr wrap="none">
            <a:spAutoFit/>
          </a:bodyPr>
          <a:lstStyle/>
          <a:p>
            <a:pPr algn="ctr"/>
            <a:r>
              <a:rPr lang="ru-RU" b="1" dirty="0" err="1" smtClean="0">
                <a:solidFill>
                  <a:schemeClr val="tx2">
                    <a:lumMod val="50000"/>
                  </a:schemeClr>
                </a:solidFill>
                <a:latin typeface="Times New Roman" pitchFamily="18" charset="0"/>
                <a:cs typeface="Times New Roman" pitchFamily="18" charset="0"/>
              </a:rPr>
              <a:t>онлайн</a:t>
            </a:r>
            <a:r>
              <a:rPr lang="ru-RU" b="1" dirty="0" smtClean="0">
                <a:solidFill>
                  <a:schemeClr val="tx2">
                    <a:lumMod val="50000"/>
                  </a:schemeClr>
                </a:solidFill>
                <a:latin typeface="Times New Roman" pitchFamily="18" charset="0"/>
                <a:cs typeface="Times New Roman" pitchFamily="18" charset="0"/>
              </a:rPr>
              <a:t> - презентация</a:t>
            </a:r>
            <a:endParaRPr lang="ru-RU" b="1" dirty="0">
              <a:solidFill>
                <a:schemeClr val="tx2">
                  <a:lumMod val="50000"/>
                </a:schemeClr>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026" name="Picture 2" descr="https://kurspresent.ru/assets/images/resources/674/-1.png"/>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
        <p:nvSpPr>
          <p:cNvPr id="5" name="Прямоугольник 4"/>
          <p:cNvSpPr/>
          <p:nvPr/>
        </p:nvSpPr>
        <p:spPr>
          <a:xfrm>
            <a:off x="1691680" y="332656"/>
            <a:ext cx="6696744" cy="2185214"/>
          </a:xfrm>
          <a:prstGeom prst="rect">
            <a:avLst/>
          </a:prstGeom>
        </p:spPr>
        <p:txBody>
          <a:bodyPr wrap="square">
            <a:spAutoFit/>
          </a:bodyPr>
          <a:lstStyle/>
          <a:p>
            <a:pPr algn="ctr"/>
            <a:r>
              <a:rPr lang="ru-RU" sz="2600" b="1" dirty="0" err="1" smtClean="0">
                <a:solidFill>
                  <a:schemeClr val="accent4">
                    <a:lumMod val="50000"/>
                  </a:schemeClr>
                </a:solidFill>
                <a:latin typeface="Times New Roman" pitchFamily="18" charset="0"/>
                <a:cs typeface="Times New Roman" pitchFamily="18" charset="0"/>
              </a:rPr>
              <a:t>Жиллетт</a:t>
            </a:r>
            <a:r>
              <a:rPr lang="ru-RU" sz="2600" b="1" dirty="0" smtClean="0">
                <a:solidFill>
                  <a:schemeClr val="accent4">
                    <a:lumMod val="50000"/>
                  </a:schemeClr>
                </a:solidFill>
                <a:latin typeface="Times New Roman" pitchFamily="18" charset="0"/>
                <a:cs typeface="Times New Roman" pitchFamily="18" charset="0"/>
              </a:rPr>
              <a:t> получил патент на бритву со сменными лезвиями</a:t>
            </a:r>
            <a:r>
              <a:rPr lang="ru-RU" sz="2800" dirty="0" smtClean="0"/>
              <a:t/>
            </a:r>
            <a:br>
              <a:rPr lang="ru-RU" sz="2800" dirty="0" smtClean="0"/>
            </a:br>
            <a:r>
              <a:rPr lang="ru-RU" sz="2800" dirty="0" smtClean="0"/>
              <a:t> </a:t>
            </a:r>
            <a:r>
              <a:rPr lang="ru-RU" sz="2600" b="1" dirty="0" smtClean="0">
                <a:solidFill>
                  <a:schemeClr val="accent4">
                    <a:lumMod val="50000"/>
                  </a:schemeClr>
                </a:solidFill>
                <a:latin typeface="Times New Roman" pitchFamily="18" charset="0"/>
                <a:cs typeface="Times New Roman" pitchFamily="18" charset="0"/>
              </a:rPr>
              <a:t/>
            </a:r>
            <a:br>
              <a:rPr lang="ru-RU" sz="2600" b="1" dirty="0" smtClean="0">
                <a:solidFill>
                  <a:schemeClr val="accent4">
                    <a:lumMod val="50000"/>
                  </a:schemeClr>
                </a:solidFill>
                <a:latin typeface="Times New Roman" pitchFamily="18" charset="0"/>
                <a:cs typeface="Times New Roman" pitchFamily="18" charset="0"/>
              </a:rPr>
            </a:br>
            <a:r>
              <a:rPr lang="ru-RU" sz="2800" dirty="0" smtClean="0"/>
              <a:t/>
            </a:r>
            <a:br>
              <a:rPr lang="ru-RU" sz="2800" dirty="0" smtClean="0"/>
            </a:br>
            <a:endParaRPr lang="ru-RU" sz="2400" dirty="0">
              <a:solidFill>
                <a:schemeClr val="accent4">
                  <a:lumMod val="50000"/>
                </a:schemeClr>
              </a:solidFill>
              <a:latin typeface="Times New Roman" pitchFamily="18" charset="0"/>
              <a:cs typeface="Times New Roman" pitchFamily="18" charset="0"/>
            </a:endParaRPr>
          </a:p>
        </p:txBody>
      </p:sp>
      <p:sp>
        <p:nvSpPr>
          <p:cNvPr id="6" name="Прямоугольник с двумя скругленными противолежащими углами 5"/>
          <p:cNvSpPr/>
          <p:nvPr/>
        </p:nvSpPr>
        <p:spPr>
          <a:xfrm>
            <a:off x="7596336" y="836712"/>
            <a:ext cx="1296144" cy="648072"/>
          </a:xfrm>
          <a:prstGeom prst="round2Diag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2">
                    <a:lumMod val="50000"/>
                  </a:schemeClr>
                </a:solidFill>
                <a:latin typeface="Times New Roman" pitchFamily="18" charset="0"/>
                <a:cs typeface="Times New Roman" pitchFamily="18" charset="0"/>
              </a:rPr>
              <a:t>15 </a:t>
            </a:r>
            <a:r>
              <a:rPr lang="ru-RU" b="1" dirty="0" smtClean="0">
                <a:solidFill>
                  <a:schemeClr val="tx2">
                    <a:lumMod val="50000"/>
                  </a:schemeClr>
                </a:solidFill>
                <a:latin typeface="Times New Roman" pitchFamily="18" charset="0"/>
                <a:cs typeface="Times New Roman" pitchFamily="18" charset="0"/>
              </a:rPr>
              <a:t>ноября </a:t>
            </a:r>
            <a:r>
              <a:rPr lang="ru-RU" b="1" dirty="0" smtClean="0">
                <a:solidFill>
                  <a:schemeClr val="tx2">
                    <a:lumMod val="50000"/>
                  </a:schemeClr>
                </a:solidFill>
                <a:latin typeface="Times New Roman" pitchFamily="18" charset="0"/>
                <a:cs typeface="Times New Roman" pitchFamily="18" charset="0"/>
              </a:rPr>
              <a:t>1904</a:t>
            </a:r>
            <a:endParaRPr lang="ru-RU" b="1" dirty="0">
              <a:solidFill>
                <a:schemeClr val="tx2">
                  <a:lumMod val="50000"/>
                </a:schemeClr>
              </a:solidFill>
              <a:latin typeface="Times New Roman" pitchFamily="18" charset="0"/>
              <a:cs typeface="Times New Roman" pitchFamily="18" charset="0"/>
            </a:endParaRPr>
          </a:p>
        </p:txBody>
      </p:sp>
      <p:sp>
        <p:nvSpPr>
          <p:cNvPr id="7" name="Прямоугольник 6"/>
          <p:cNvSpPr/>
          <p:nvPr/>
        </p:nvSpPr>
        <p:spPr>
          <a:xfrm>
            <a:off x="2339752" y="1772816"/>
            <a:ext cx="6624736" cy="646331"/>
          </a:xfrm>
          <a:prstGeom prst="rect">
            <a:avLst/>
          </a:prstGeom>
        </p:spPr>
        <p:txBody>
          <a:bodyPr wrap="square">
            <a:spAutoFit/>
          </a:bodyPr>
          <a:lstStyle/>
          <a:p>
            <a:pPr algn="just"/>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sp>
        <p:nvSpPr>
          <p:cNvPr id="13" name="Прямоугольник 12"/>
          <p:cNvSpPr/>
          <p:nvPr/>
        </p:nvSpPr>
        <p:spPr>
          <a:xfrm>
            <a:off x="2339752" y="1556792"/>
            <a:ext cx="6480720" cy="2031325"/>
          </a:xfrm>
          <a:prstGeom prst="rect">
            <a:avLst/>
          </a:prstGeom>
        </p:spPr>
        <p:txBody>
          <a:bodyPr wrap="square">
            <a:spAutoFit/>
          </a:bodyPr>
          <a:lstStyle/>
          <a:p>
            <a:pPr algn="just"/>
            <a:r>
              <a:rPr lang="ru-RU" dirty="0" smtClean="0">
                <a:latin typeface="Times New Roman" pitchFamily="18" charset="0"/>
                <a:cs typeface="Times New Roman" pitchFamily="18" charset="0"/>
              </a:rPr>
              <a:t>15 ноября 1904 года американец Кинг </a:t>
            </a:r>
            <a:r>
              <a:rPr lang="ru-RU" dirty="0" err="1" smtClean="0">
                <a:latin typeface="Times New Roman" pitchFamily="18" charset="0"/>
                <a:cs typeface="Times New Roman" pitchFamily="18" charset="0"/>
              </a:rPr>
              <a:t>Кемп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Жилетт</a:t>
            </a:r>
            <a:r>
              <a:rPr lang="ru-RU" dirty="0" smtClean="0">
                <a:latin typeface="Times New Roman" pitchFamily="18" charset="0"/>
                <a:cs typeface="Times New Roman" pitchFamily="18" charset="0"/>
              </a:rPr>
              <a:t> получил патент на бритву со сменными  лезвиями. </a:t>
            </a:r>
            <a:r>
              <a:rPr lang="ru-RU" dirty="0" smtClean="0">
                <a:latin typeface="Times New Roman" pitchFamily="18" charset="0"/>
                <a:cs typeface="Times New Roman" pitchFamily="18" charset="0"/>
              </a:rPr>
              <a:t>Однако спустя более века с того момента, можно с уверенностью сказать, что предприимчивый изобретатель не просто придумал и раскрутил бритву, он открыл новую культуру потребления – когда вещь после использования просто выбрасывается, а не служит годами. </a:t>
            </a:r>
            <a:endParaRPr lang="ru-RU" dirty="0" smtClean="0">
              <a:latin typeface="Times New Roman" pitchFamily="18" charset="0"/>
              <a:cs typeface="Times New Roman" pitchFamily="18" charset="0"/>
            </a:endParaRPr>
          </a:p>
        </p:txBody>
      </p:sp>
      <p:pic>
        <p:nvPicPr>
          <p:cNvPr id="2052" name="Picture 4" descr="https://www.amic.ru/images/news/images_11-2015/King_Camp_Gillette.jpg"/>
          <p:cNvPicPr>
            <a:picLocks noChangeAspect="1" noChangeArrowheads="1"/>
          </p:cNvPicPr>
          <p:nvPr/>
        </p:nvPicPr>
        <p:blipFill>
          <a:blip r:embed="rId3" cstate="print"/>
          <a:srcRect/>
          <a:stretch>
            <a:fillRect/>
          </a:stretch>
        </p:blipFill>
        <p:spPr bwMode="auto">
          <a:xfrm>
            <a:off x="251520" y="1556792"/>
            <a:ext cx="1425475" cy="1800200"/>
          </a:xfrm>
          <a:prstGeom prst="rect">
            <a:avLst/>
          </a:prstGeom>
          <a:noFill/>
        </p:spPr>
      </p:pic>
      <p:sp>
        <p:nvSpPr>
          <p:cNvPr id="15" name="Прямоугольник 14"/>
          <p:cNvSpPr/>
          <p:nvPr/>
        </p:nvSpPr>
        <p:spPr>
          <a:xfrm>
            <a:off x="323528" y="3717032"/>
            <a:ext cx="5400600" cy="1200329"/>
          </a:xfrm>
          <a:prstGeom prst="rect">
            <a:avLst/>
          </a:prstGeom>
        </p:spPr>
        <p:txBody>
          <a:bodyPr wrap="square">
            <a:spAutoFit/>
          </a:bodyPr>
          <a:lstStyle/>
          <a:p>
            <a:pPr algn="just"/>
            <a:r>
              <a:rPr lang="ru-RU" dirty="0" smtClean="0">
                <a:latin typeface="Times New Roman" pitchFamily="18" charset="0"/>
                <a:cs typeface="Times New Roman" pitchFamily="18" charset="0"/>
              </a:rPr>
              <a:t>Это самое первое одноразовое изобретение, которое позже вдохновит последователей Кинга </a:t>
            </a:r>
            <a:r>
              <a:rPr lang="ru-RU" dirty="0" err="1" smtClean="0">
                <a:latin typeface="Times New Roman" pitchFamily="18" charset="0"/>
                <a:cs typeface="Times New Roman" pitchFamily="18" charset="0"/>
              </a:rPr>
              <a:t>Жилетта</a:t>
            </a:r>
            <a:r>
              <a:rPr lang="ru-RU" dirty="0" smtClean="0">
                <a:latin typeface="Times New Roman" pitchFamily="18" charset="0"/>
                <a:cs typeface="Times New Roman" pitchFamily="18" charset="0"/>
              </a:rPr>
              <a:t> на создание множества других одноразовых товаров, в том числе современной версии одноразовой бритвы.</a:t>
            </a:r>
            <a:endParaRPr lang="ru-RU" dirty="0" smtClean="0">
              <a:latin typeface="Times New Roman" pitchFamily="18" charset="0"/>
              <a:cs typeface="Times New Roman" pitchFamily="18" charset="0"/>
            </a:endParaRPr>
          </a:p>
        </p:txBody>
      </p:sp>
      <p:pic>
        <p:nvPicPr>
          <p:cNvPr id="2056" name="Picture 8" descr="https://www.pngfind.com/pngs/m/402-4026114_1904-gillette-safety-razor-300dpi-king-camp-gillette.png"/>
          <p:cNvPicPr>
            <a:picLocks noChangeAspect="1" noChangeArrowheads="1"/>
          </p:cNvPicPr>
          <p:nvPr/>
        </p:nvPicPr>
        <p:blipFill>
          <a:blip r:embed="rId4" cstate="print"/>
          <a:srcRect/>
          <a:stretch>
            <a:fillRect/>
          </a:stretch>
        </p:blipFill>
        <p:spPr bwMode="auto">
          <a:xfrm>
            <a:off x="6084168" y="3645024"/>
            <a:ext cx="2745236" cy="2160240"/>
          </a:xfrm>
          <a:prstGeom prst="rect">
            <a:avLst/>
          </a:prstGeom>
          <a:noFill/>
        </p:spPr>
      </p:pic>
      <p:pic>
        <p:nvPicPr>
          <p:cNvPr id="2058" name="Picture 10" descr="https://im0-tub-ru.yandex.net/i?id=5861be081d2b0cbf93b08baae482c52c-l&amp;ref=rim&amp;n=13&amp;w=640&amp;h=640"/>
          <p:cNvPicPr>
            <a:picLocks noChangeAspect="1" noChangeArrowheads="1"/>
          </p:cNvPicPr>
          <p:nvPr/>
        </p:nvPicPr>
        <p:blipFill>
          <a:blip r:embed="rId5" cstate="print"/>
          <a:srcRect t="46512"/>
          <a:stretch>
            <a:fillRect/>
          </a:stretch>
        </p:blipFill>
        <p:spPr bwMode="auto">
          <a:xfrm>
            <a:off x="1619672" y="4941168"/>
            <a:ext cx="3096343" cy="1656184"/>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026" name="Picture 2" descr="https://kurspresent.ru/assets/images/resources/674/-1.png"/>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
        <p:nvSpPr>
          <p:cNvPr id="5" name="Прямоугольник 4"/>
          <p:cNvSpPr/>
          <p:nvPr/>
        </p:nvSpPr>
        <p:spPr>
          <a:xfrm>
            <a:off x="1259632" y="188640"/>
            <a:ext cx="7704856" cy="1969770"/>
          </a:xfrm>
          <a:prstGeom prst="rect">
            <a:avLst/>
          </a:prstGeom>
        </p:spPr>
        <p:txBody>
          <a:bodyPr wrap="square">
            <a:spAutoFit/>
          </a:bodyPr>
          <a:lstStyle/>
          <a:p>
            <a:pPr algn="ctr"/>
            <a:r>
              <a:rPr lang="ru-RU" sz="2400" b="1" dirty="0" smtClean="0"/>
              <a:t> </a:t>
            </a:r>
            <a:r>
              <a:rPr lang="ru-RU" sz="2400" b="1" dirty="0" smtClean="0">
                <a:solidFill>
                  <a:schemeClr val="accent4">
                    <a:lumMod val="50000"/>
                  </a:schemeClr>
                </a:solidFill>
                <a:latin typeface="Times New Roman" pitchFamily="18" charset="0"/>
                <a:cs typeface="Times New Roman" pitchFamily="18" charset="0"/>
              </a:rPr>
              <a:t>Во Франции русский капитан артиллерии Н. </a:t>
            </a:r>
            <a:r>
              <a:rPr lang="ru-RU" sz="2400" b="1" dirty="0" err="1" smtClean="0">
                <a:solidFill>
                  <a:schemeClr val="accent4">
                    <a:lumMod val="50000"/>
                  </a:schemeClr>
                </a:solidFill>
                <a:latin typeface="Times New Roman" pitchFamily="18" charset="0"/>
                <a:cs typeface="Times New Roman" pitchFamily="18" charset="0"/>
              </a:rPr>
              <a:t>Телешов</a:t>
            </a:r>
            <a:r>
              <a:rPr lang="ru-RU" sz="2400" b="1" dirty="0" smtClean="0">
                <a:solidFill>
                  <a:schemeClr val="accent4">
                    <a:lumMod val="50000"/>
                  </a:schemeClr>
                </a:solidFill>
                <a:latin typeface="Times New Roman" pitchFamily="18" charset="0"/>
                <a:cs typeface="Times New Roman" pitchFamily="18" charset="0"/>
              </a:rPr>
              <a:t> запатентовал первый реактивный самолет, названный им «</a:t>
            </a:r>
            <a:r>
              <a:rPr lang="ru-RU" sz="2400" b="1" dirty="0" err="1" smtClean="0">
                <a:solidFill>
                  <a:schemeClr val="accent4">
                    <a:lumMod val="50000"/>
                  </a:schemeClr>
                </a:solidFill>
                <a:latin typeface="Times New Roman" pitchFamily="18" charset="0"/>
                <a:cs typeface="Times New Roman" pitchFamily="18" charset="0"/>
              </a:rPr>
              <a:t>теплородным</a:t>
            </a:r>
            <a:r>
              <a:rPr lang="ru-RU" sz="2400" b="1" dirty="0" smtClean="0">
                <a:solidFill>
                  <a:schemeClr val="accent4">
                    <a:lumMod val="50000"/>
                  </a:schemeClr>
                </a:solidFill>
                <a:latin typeface="Times New Roman" pitchFamily="18" charset="0"/>
                <a:cs typeface="Times New Roman" pitchFamily="18" charset="0"/>
              </a:rPr>
              <a:t> </a:t>
            </a:r>
            <a:r>
              <a:rPr lang="ru-RU" sz="2400" b="1" dirty="0" err="1" smtClean="0">
                <a:solidFill>
                  <a:schemeClr val="accent4">
                    <a:lumMod val="50000"/>
                  </a:schemeClr>
                </a:solidFill>
                <a:latin typeface="Times New Roman" pitchFamily="18" charset="0"/>
                <a:cs typeface="Times New Roman" pitchFamily="18" charset="0"/>
              </a:rPr>
              <a:t>духометом</a:t>
            </a:r>
            <a:r>
              <a:rPr lang="ru-RU" sz="2400" b="1" dirty="0" smtClean="0">
                <a:solidFill>
                  <a:schemeClr val="accent4">
                    <a:lumMod val="50000"/>
                  </a:schemeClr>
                </a:solidFill>
                <a:latin typeface="Times New Roman" pitchFamily="18" charset="0"/>
                <a:cs typeface="Times New Roman" pitchFamily="18" charset="0"/>
              </a:rPr>
              <a:t>»</a:t>
            </a:r>
            <a:br>
              <a:rPr lang="ru-RU" sz="2400" b="1" dirty="0" smtClean="0">
                <a:solidFill>
                  <a:schemeClr val="accent4">
                    <a:lumMod val="50000"/>
                  </a:schemeClr>
                </a:solidFill>
                <a:latin typeface="Times New Roman" pitchFamily="18" charset="0"/>
                <a:cs typeface="Times New Roman" pitchFamily="18" charset="0"/>
              </a:rPr>
            </a:br>
            <a:r>
              <a:rPr lang="ru-RU" sz="2400" b="1" dirty="0" smtClean="0">
                <a:solidFill>
                  <a:schemeClr val="accent4">
                    <a:lumMod val="50000"/>
                  </a:schemeClr>
                </a:solidFill>
                <a:latin typeface="Times New Roman" pitchFamily="18" charset="0"/>
                <a:cs typeface="Times New Roman" pitchFamily="18" charset="0"/>
              </a:rPr>
              <a:t> </a:t>
            </a:r>
            <a:r>
              <a:rPr lang="ru-RU" sz="2600" b="1" dirty="0" smtClean="0">
                <a:solidFill>
                  <a:schemeClr val="accent4">
                    <a:lumMod val="50000"/>
                  </a:schemeClr>
                </a:solidFill>
                <a:latin typeface="Times New Roman" pitchFamily="18" charset="0"/>
                <a:cs typeface="Times New Roman" pitchFamily="18" charset="0"/>
              </a:rPr>
              <a:t/>
            </a:r>
            <a:br>
              <a:rPr lang="ru-RU" sz="2600" b="1" dirty="0" smtClean="0">
                <a:solidFill>
                  <a:schemeClr val="accent4">
                    <a:lumMod val="50000"/>
                  </a:schemeClr>
                </a:solidFill>
                <a:latin typeface="Times New Roman" pitchFamily="18" charset="0"/>
                <a:cs typeface="Times New Roman" pitchFamily="18" charset="0"/>
              </a:rPr>
            </a:br>
            <a:endParaRPr lang="ru-RU" sz="2600" b="1" dirty="0" smtClean="0">
              <a:solidFill>
                <a:schemeClr val="accent4">
                  <a:lumMod val="50000"/>
                </a:schemeClr>
              </a:solidFill>
              <a:latin typeface="Times New Roman" pitchFamily="18" charset="0"/>
              <a:cs typeface="Times New Roman" pitchFamily="18" charset="0"/>
            </a:endParaRPr>
          </a:p>
        </p:txBody>
      </p:sp>
      <p:sp>
        <p:nvSpPr>
          <p:cNvPr id="6" name="Прямоугольник с двумя скругленными противолежащими углами 5"/>
          <p:cNvSpPr/>
          <p:nvPr/>
        </p:nvSpPr>
        <p:spPr>
          <a:xfrm>
            <a:off x="7668344" y="1340768"/>
            <a:ext cx="1296144" cy="648072"/>
          </a:xfrm>
          <a:prstGeom prst="round2Diag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2">
                    <a:lumMod val="50000"/>
                  </a:schemeClr>
                </a:solidFill>
                <a:latin typeface="Times New Roman" pitchFamily="18" charset="0"/>
                <a:cs typeface="Times New Roman" pitchFamily="18" charset="0"/>
              </a:rPr>
              <a:t>1</a:t>
            </a:r>
            <a:r>
              <a:rPr lang="en-US" b="1" dirty="0" smtClean="0">
                <a:solidFill>
                  <a:schemeClr val="tx2">
                    <a:lumMod val="50000"/>
                  </a:schemeClr>
                </a:solidFill>
                <a:latin typeface="Times New Roman" pitchFamily="18" charset="0"/>
                <a:cs typeface="Times New Roman" pitchFamily="18" charset="0"/>
              </a:rPr>
              <a:t>9 </a:t>
            </a:r>
            <a:r>
              <a:rPr lang="ru-RU" b="1" dirty="0" smtClean="0">
                <a:solidFill>
                  <a:schemeClr val="tx2">
                    <a:lumMod val="50000"/>
                  </a:schemeClr>
                </a:solidFill>
                <a:latin typeface="Times New Roman" pitchFamily="18" charset="0"/>
                <a:cs typeface="Times New Roman" pitchFamily="18" charset="0"/>
              </a:rPr>
              <a:t>ноября 1</a:t>
            </a:r>
            <a:r>
              <a:rPr lang="en-US" b="1" dirty="0" smtClean="0">
                <a:solidFill>
                  <a:schemeClr val="tx2">
                    <a:lumMod val="50000"/>
                  </a:schemeClr>
                </a:solidFill>
                <a:latin typeface="Times New Roman" pitchFamily="18" charset="0"/>
                <a:cs typeface="Times New Roman" pitchFamily="18" charset="0"/>
              </a:rPr>
              <a:t>867</a:t>
            </a:r>
            <a:endParaRPr lang="ru-RU" b="1" dirty="0">
              <a:solidFill>
                <a:schemeClr val="tx2">
                  <a:lumMod val="50000"/>
                </a:schemeClr>
              </a:solidFill>
              <a:latin typeface="Times New Roman" pitchFamily="18" charset="0"/>
              <a:cs typeface="Times New Roman" pitchFamily="18" charset="0"/>
            </a:endParaRPr>
          </a:p>
        </p:txBody>
      </p:sp>
      <p:sp>
        <p:nvSpPr>
          <p:cNvPr id="7" name="Прямоугольник 6"/>
          <p:cNvSpPr/>
          <p:nvPr/>
        </p:nvSpPr>
        <p:spPr>
          <a:xfrm>
            <a:off x="2339752" y="1772816"/>
            <a:ext cx="6624736" cy="646331"/>
          </a:xfrm>
          <a:prstGeom prst="rect">
            <a:avLst/>
          </a:prstGeom>
        </p:spPr>
        <p:txBody>
          <a:bodyPr wrap="square">
            <a:spAutoFit/>
          </a:bodyPr>
          <a:lstStyle/>
          <a:p>
            <a:pPr algn="just"/>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sp>
        <p:nvSpPr>
          <p:cNvPr id="13" name="Прямоугольник 12"/>
          <p:cNvSpPr/>
          <p:nvPr/>
        </p:nvSpPr>
        <p:spPr>
          <a:xfrm>
            <a:off x="1835696" y="1484784"/>
            <a:ext cx="5832648" cy="1754326"/>
          </a:xfrm>
          <a:prstGeom prst="rect">
            <a:avLst/>
          </a:prstGeom>
        </p:spPr>
        <p:txBody>
          <a:bodyPr wrap="square">
            <a:spAutoFit/>
          </a:bodyPr>
          <a:lstStyle/>
          <a:p>
            <a:r>
              <a:rPr lang="ru-RU" dirty="0" smtClean="0">
                <a:latin typeface="Times New Roman" pitchFamily="18" charset="0"/>
                <a:cs typeface="Times New Roman" pitchFamily="18" charset="0"/>
              </a:rPr>
              <a:t>В 1867 г. </a:t>
            </a:r>
            <a:r>
              <a:rPr lang="ru-RU" dirty="0" err="1" smtClean="0">
                <a:latin typeface="Times New Roman" pitchFamily="18" charset="0"/>
                <a:cs typeface="Times New Roman" pitchFamily="18" charset="0"/>
              </a:rPr>
              <a:t>Телешов</a:t>
            </a:r>
            <a:r>
              <a:rPr lang="ru-RU" dirty="0" smtClean="0">
                <a:latin typeface="Times New Roman" pitchFamily="18" charset="0"/>
                <a:cs typeface="Times New Roman" pitchFamily="18" charset="0"/>
              </a:rPr>
              <a:t> разработал проект "</a:t>
            </a:r>
            <a:r>
              <a:rPr lang="ru-RU" dirty="0" err="1" smtClean="0">
                <a:latin typeface="Times New Roman" pitchFamily="18" charset="0"/>
                <a:cs typeface="Times New Roman" pitchFamily="18" charset="0"/>
              </a:rPr>
              <a:t>Усовершенственная</a:t>
            </a:r>
            <a:r>
              <a:rPr lang="ru-RU" dirty="0" smtClean="0">
                <a:latin typeface="Times New Roman" pitchFamily="18" charset="0"/>
                <a:cs typeface="Times New Roman" pitchFamily="18" charset="0"/>
              </a:rPr>
              <a:t> система воздухоплавания", который работал на "</a:t>
            </a:r>
            <a:r>
              <a:rPr lang="ru-RU" dirty="0" err="1" smtClean="0">
                <a:latin typeface="Times New Roman" pitchFamily="18" charset="0"/>
                <a:cs typeface="Times New Roman" pitchFamily="18" charset="0"/>
              </a:rPr>
              <a:t>теплородном</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духомете</a:t>
            </a:r>
            <a:r>
              <a:rPr lang="ru-RU" dirty="0" smtClean="0">
                <a:latin typeface="Times New Roman" pitchFamily="18" charset="0"/>
                <a:cs typeface="Times New Roman" pitchFamily="18" charset="0"/>
              </a:rPr>
              <a:t>". Сейчас это бы называлось реактивный пульсирующий двигатель. Сам самолет был с дельтовидным крылом, от чего и пошло его название "Дельта".</a:t>
            </a:r>
          </a:p>
        </p:txBody>
      </p:sp>
      <p:sp>
        <p:nvSpPr>
          <p:cNvPr id="15" name="Прямоугольник 14"/>
          <p:cNvSpPr/>
          <p:nvPr/>
        </p:nvSpPr>
        <p:spPr>
          <a:xfrm>
            <a:off x="755576" y="3501008"/>
            <a:ext cx="4572000" cy="2862322"/>
          </a:xfrm>
          <a:prstGeom prst="rect">
            <a:avLst/>
          </a:prstGeom>
        </p:spPr>
        <p:txBody>
          <a:bodyPr>
            <a:spAutoFit/>
          </a:bodyPr>
          <a:lstStyle/>
          <a:p>
            <a:r>
              <a:rPr lang="ru-RU" dirty="0" smtClean="0">
                <a:latin typeface="Times New Roman" pitchFamily="18" charset="0"/>
                <a:cs typeface="Times New Roman" pitchFamily="18" charset="0"/>
              </a:rPr>
              <a:t>В проекте самолета “Дельта” впервые предусматривалось крыло треугольной формы с углом стреловидности 45°, имевшее тонкий профиль, десять лонжеронов по размаху и элементы продольного и поперечного наборов. Фюзеляж — цилиндрический с острой конической носовой частью; конструкция его, если пользоваться современной терминологией, — “геодезическая”.</a:t>
            </a:r>
          </a:p>
        </p:txBody>
      </p:sp>
      <p:pic>
        <p:nvPicPr>
          <p:cNvPr id="28676" name="Picture 4" descr="http://pochta-polevaya.ru/content/i/24690/elitefon.jpg"/>
          <p:cNvPicPr>
            <a:picLocks noChangeAspect="1" noChangeArrowheads="1"/>
          </p:cNvPicPr>
          <p:nvPr/>
        </p:nvPicPr>
        <p:blipFill>
          <a:blip r:embed="rId3" cstate="print"/>
          <a:srcRect/>
          <a:stretch>
            <a:fillRect/>
          </a:stretch>
        </p:blipFill>
        <p:spPr bwMode="auto">
          <a:xfrm>
            <a:off x="5580112" y="2924944"/>
            <a:ext cx="3168352" cy="1964379"/>
          </a:xfrm>
          <a:prstGeom prst="rect">
            <a:avLst/>
          </a:prstGeom>
          <a:noFill/>
        </p:spPr>
      </p:pic>
      <p:pic>
        <p:nvPicPr>
          <p:cNvPr id="4" name="Picture 2"/>
          <p:cNvPicPr>
            <a:picLocks noChangeAspect="1" noChangeArrowheads="1"/>
          </p:cNvPicPr>
          <p:nvPr/>
        </p:nvPicPr>
        <p:blipFill>
          <a:blip r:embed="rId4" cstate="print"/>
          <a:srcRect l="1252" t="26270" r="53690" b="43082"/>
          <a:stretch>
            <a:fillRect/>
          </a:stretch>
        </p:blipFill>
        <p:spPr bwMode="auto">
          <a:xfrm>
            <a:off x="5796136" y="5013176"/>
            <a:ext cx="2592288" cy="1512168"/>
          </a:xfrm>
          <a:prstGeom prst="rect">
            <a:avLst/>
          </a:prstGeom>
          <a:noFill/>
          <a:ln w="9525">
            <a:noFill/>
            <a:miter lim="800000"/>
            <a:headEnd/>
            <a:tailEnd/>
          </a:ln>
        </p:spPr>
      </p:pic>
      <p:pic>
        <p:nvPicPr>
          <p:cNvPr id="14" name="Picture 2"/>
          <p:cNvPicPr>
            <a:picLocks noChangeAspect="1" noChangeArrowheads="1"/>
          </p:cNvPicPr>
          <p:nvPr/>
        </p:nvPicPr>
        <p:blipFill>
          <a:blip r:embed="rId4" cstate="print"/>
          <a:srcRect l="61185" t="8587" r="2518" b="33036"/>
          <a:stretch>
            <a:fillRect/>
          </a:stretch>
        </p:blipFill>
        <p:spPr bwMode="auto">
          <a:xfrm>
            <a:off x="251520" y="1412776"/>
            <a:ext cx="1440160" cy="1986428"/>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026" name="Picture 2" descr="https://kurspresent.ru/assets/images/resources/674/-1.png"/>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
        <p:nvSpPr>
          <p:cNvPr id="5" name="Прямоугольник 4"/>
          <p:cNvSpPr/>
          <p:nvPr/>
        </p:nvSpPr>
        <p:spPr>
          <a:xfrm>
            <a:off x="1691680" y="332656"/>
            <a:ext cx="6768752" cy="2523768"/>
          </a:xfrm>
          <a:prstGeom prst="rect">
            <a:avLst/>
          </a:prstGeom>
        </p:spPr>
        <p:txBody>
          <a:bodyPr wrap="square">
            <a:spAutoFit/>
          </a:bodyPr>
          <a:lstStyle/>
          <a:p>
            <a:pPr algn="ctr"/>
            <a:r>
              <a:rPr lang="ru-RU" sz="2800" dirty="0" smtClean="0"/>
              <a:t> </a:t>
            </a:r>
            <a:r>
              <a:rPr lang="ru-RU" sz="2600" b="1" dirty="0" smtClean="0">
                <a:solidFill>
                  <a:schemeClr val="accent4">
                    <a:lumMod val="50000"/>
                  </a:schemeClr>
                </a:solidFill>
                <a:latin typeface="Times New Roman" pitchFamily="18" charset="0"/>
                <a:cs typeface="Times New Roman" pitchFamily="18" charset="0"/>
              </a:rPr>
              <a:t>Владимир Зворыкин - "отец телевидения" продемонстрировал в США первую трубку, передающую изображение</a:t>
            </a:r>
            <a:r>
              <a:rPr lang="ru-RU" sz="2800" dirty="0" smtClean="0"/>
              <a:t/>
            </a:r>
            <a:br>
              <a:rPr lang="ru-RU" sz="2800" dirty="0" smtClean="0"/>
            </a:br>
            <a:r>
              <a:rPr lang="ru-RU" sz="2600" b="1" dirty="0" smtClean="0">
                <a:solidFill>
                  <a:schemeClr val="accent4">
                    <a:lumMod val="50000"/>
                  </a:schemeClr>
                </a:solidFill>
                <a:latin typeface="Times New Roman" pitchFamily="18" charset="0"/>
                <a:cs typeface="Times New Roman" pitchFamily="18" charset="0"/>
              </a:rPr>
              <a:t/>
            </a:r>
            <a:br>
              <a:rPr lang="ru-RU" sz="2600" b="1" dirty="0" smtClean="0">
                <a:solidFill>
                  <a:schemeClr val="accent4">
                    <a:lumMod val="50000"/>
                  </a:schemeClr>
                </a:solidFill>
                <a:latin typeface="Times New Roman" pitchFamily="18" charset="0"/>
                <a:cs typeface="Times New Roman" pitchFamily="18" charset="0"/>
              </a:rPr>
            </a:br>
            <a:r>
              <a:rPr lang="ru-RU" sz="2800" dirty="0" smtClean="0"/>
              <a:t/>
            </a:r>
            <a:br>
              <a:rPr lang="ru-RU" sz="2800" dirty="0" smtClean="0"/>
            </a:br>
            <a:endParaRPr lang="ru-RU" sz="2400" dirty="0">
              <a:solidFill>
                <a:schemeClr val="accent4">
                  <a:lumMod val="50000"/>
                </a:schemeClr>
              </a:solidFill>
              <a:latin typeface="Times New Roman" pitchFamily="18" charset="0"/>
              <a:cs typeface="Times New Roman" pitchFamily="18" charset="0"/>
            </a:endParaRPr>
          </a:p>
        </p:txBody>
      </p:sp>
      <p:sp>
        <p:nvSpPr>
          <p:cNvPr id="6" name="Прямоугольник с двумя скругленными противолежащими углами 5"/>
          <p:cNvSpPr/>
          <p:nvPr/>
        </p:nvSpPr>
        <p:spPr>
          <a:xfrm>
            <a:off x="7596336" y="1196752"/>
            <a:ext cx="1296144" cy="648072"/>
          </a:xfrm>
          <a:prstGeom prst="round2Diag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2">
                    <a:lumMod val="50000"/>
                  </a:schemeClr>
                </a:solidFill>
                <a:latin typeface="Times New Roman" pitchFamily="18" charset="0"/>
                <a:cs typeface="Times New Roman" pitchFamily="18" charset="0"/>
              </a:rPr>
              <a:t>1</a:t>
            </a:r>
            <a:r>
              <a:rPr lang="en-US" b="1" dirty="0" smtClean="0">
                <a:solidFill>
                  <a:schemeClr val="tx2">
                    <a:lumMod val="50000"/>
                  </a:schemeClr>
                </a:solidFill>
                <a:latin typeface="Times New Roman" pitchFamily="18" charset="0"/>
                <a:cs typeface="Times New Roman" pitchFamily="18" charset="0"/>
              </a:rPr>
              <a:t>8</a:t>
            </a:r>
            <a:r>
              <a:rPr lang="ru-RU" b="1" dirty="0" smtClean="0">
                <a:solidFill>
                  <a:schemeClr val="tx2">
                    <a:lumMod val="50000"/>
                  </a:schemeClr>
                </a:solidFill>
                <a:latin typeface="Times New Roman" pitchFamily="18" charset="0"/>
                <a:cs typeface="Times New Roman" pitchFamily="18" charset="0"/>
              </a:rPr>
              <a:t> ноября 1</a:t>
            </a:r>
            <a:r>
              <a:rPr lang="en-US" b="1" dirty="0" smtClean="0">
                <a:solidFill>
                  <a:schemeClr val="tx2">
                    <a:lumMod val="50000"/>
                  </a:schemeClr>
                </a:solidFill>
                <a:latin typeface="Times New Roman" pitchFamily="18" charset="0"/>
                <a:cs typeface="Times New Roman" pitchFamily="18" charset="0"/>
              </a:rPr>
              <a:t>929</a:t>
            </a:r>
            <a:endParaRPr lang="ru-RU" b="1" dirty="0">
              <a:solidFill>
                <a:schemeClr val="tx2">
                  <a:lumMod val="50000"/>
                </a:schemeClr>
              </a:solidFill>
              <a:latin typeface="Times New Roman" pitchFamily="18" charset="0"/>
              <a:cs typeface="Times New Roman" pitchFamily="18" charset="0"/>
            </a:endParaRPr>
          </a:p>
        </p:txBody>
      </p:sp>
      <p:pic>
        <p:nvPicPr>
          <p:cNvPr id="20485" name="Picture 5" descr="https://ds04.infourok.ru/uploads/ex/04df/00106c16-1f77a76f/img7.jpg"/>
          <p:cNvPicPr>
            <a:picLocks noChangeAspect="1" noChangeArrowheads="1"/>
          </p:cNvPicPr>
          <p:nvPr/>
        </p:nvPicPr>
        <p:blipFill>
          <a:blip r:embed="rId3" cstate="print"/>
          <a:srcRect l="46462" t="37799" r="4714" b="4451"/>
          <a:stretch>
            <a:fillRect/>
          </a:stretch>
        </p:blipFill>
        <p:spPr bwMode="auto">
          <a:xfrm>
            <a:off x="6228184" y="4509120"/>
            <a:ext cx="2340768" cy="2076488"/>
          </a:xfrm>
          <a:prstGeom prst="rect">
            <a:avLst/>
          </a:prstGeom>
          <a:noFill/>
        </p:spPr>
      </p:pic>
      <p:sp>
        <p:nvSpPr>
          <p:cNvPr id="16" name="Прямоугольник 15"/>
          <p:cNvSpPr/>
          <p:nvPr/>
        </p:nvSpPr>
        <p:spPr>
          <a:xfrm>
            <a:off x="2267744" y="1988840"/>
            <a:ext cx="6246440" cy="2585323"/>
          </a:xfrm>
          <a:prstGeom prst="rect">
            <a:avLst/>
          </a:prstGeom>
        </p:spPr>
        <p:txBody>
          <a:bodyPr wrap="square">
            <a:spAutoFit/>
          </a:bodyPr>
          <a:lstStyle/>
          <a:p>
            <a:pPr algn="just"/>
            <a:r>
              <a:rPr lang="ru-RU" dirty="0" smtClean="0">
                <a:latin typeface="Times New Roman" pitchFamily="18" charset="0"/>
                <a:cs typeface="Times New Roman" pitchFamily="18" charset="0"/>
              </a:rPr>
              <a:t>В 1929 году Зворыкин разработал высоковакуумную телевизионную приёмную трубку — кинескоп, к 1931 году завершил создание конструкции передающей трубки —иконоскопа. В июне 1933 года Зворыкин выступил на годичной конференции Американского общества радиоинженеров, где ознакомил присутствующих с вновь созданной электронной телевизионной системой. В 1940-е годы он разбил световой луч на синий, красный и зелёный цвета и таким образом получил цветное телевидение.</a:t>
            </a:r>
            <a:endParaRPr lang="ru-RU" dirty="0"/>
          </a:p>
        </p:txBody>
      </p:sp>
      <p:pic>
        <p:nvPicPr>
          <p:cNvPr id="20489" name="Picture 9" descr="https://avatars.mds.yandex.net/get-zen_doc/3488488/pub_5f90a0b82c1a69338ee6d8c2_5f90a38a2c1a69338ee9a6aa/scale_1200"/>
          <p:cNvPicPr>
            <a:picLocks noChangeAspect="1" noChangeArrowheads="1"/>
          </p:cNvPicPr>
          <p:nvPr/>
        </p:nvPicPr>
        <p:blipFill>
          <a:blip r:embed="rId4" cstate="print"/>
          <a:srcRect/>
          <a:stretch>
            <a:fillRect/>
          </a:stretch>
        </p:blipFill>
        <p:spPr bwMode="auto">
          <a:xfrm>
            <a:off x="251520" y="2204864"/>
            <a:ext cx="1773876" cy="2232248"/>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026" name="Picture 2" descr="https://kurspresent.ru/assets/images/resources/674/-1.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Прямоугольник 4"/>
          <p:cNvSpPr/>
          <p:nvPr/>
        </p:nvSpPr>
        <p:spPr>
          <a:xfrm>
            <a:off x="1691680" y="332656"/>
            <a:ext cx="6768752" cy="2585323"/>
          </a:xfrm>
          <a:prstGeom prst="rect">
            <a:avLst/>
          </a:prstGeom>
        </p:spPr>
        <p:txBody>
          <a:bodyPr wrap="square">
            <a:spAutoFit/>
          </a:bodyPr>
          <a:lstStyle/>
          <a:p>
            <a:pPr algn="ctr"/>
            <a:r>
              <a:rPr lang="ru-RU" sz="2800" b="1" dirty="0" smtClean="0"/>
              <a:t> </a:t>
            </a:r>
            <a:r>
              <a:rPr lang="ru-RU" sz="2600" b="1" dirty="0" smtClean="0">
                <a:solidFill>
                  <a:schemeClr val="accent4">
                    <a:lumMod val="50000"/>
                  </a:schemeClr>
                </a:solidFill>
                <a:latin typeface="Times New Roman" pitchFamily="18" charset="0"/>
                <a:cs typeface="Times New Roman" pitchFamily="18" charset="0"/>
              </a:rPr>
              <a:t>Томас Эдисон объявил о своем изобретении - фонографе. Через три месяца он получит патент</a:t>
            </a:r>
            <a:r>
              <a:rPr lang="ru-RU" sz="2800" dirty="0" smtClean="0"/>
              <a:t/>
            </a:r>
            <a:br>
              <a:rPr lang="ru-RU" sz="2800" dirty="0" smtClean="0"/>
            </a:br>
            <a:r>
              <a:rPr lang="ru-RU" sz="2600" b="1" dirty="0" smtClean="0">
                <a:solidFill>
                  <a:schemeClr val="accent4">
                    <a:lumMod val="50000"/>
                  </a:schemeClr>
                </a:solidFill>
                <a:latin typeface="Times New Roman" pitchFamily="18" charset="0"/>
                <a:cs typeface="Times New Roman" pitchFamily="18" charset="0"/>
              </a:rPr>
              <a:t/>
            </a:r>
            <a:br>
              <a:rPr lang="ru-RU" sz="2600" b="1" dirty="0" smtClean="0">
                <a:solidFill>
                  <a:schemeClr val="accent4">
                    <a:lumMod val="50000"/>
                  </a:schemeClr>
                </a:solidFill>
                <a:latin typeface="Times New Roman" pitchFamily="18" charset="0"/>
                <a:cs typeface="Times New Roman" pitchFamily="18" charset="0"/>
              </a:rPr>
            </a:br>
            <a:r>
              <a:rPr lang="ru-RU" sz="2800" dirty="0" smtClean="0"/>
              <a:t/>
            </a:r>
            <a:br>
              <a:rPr lang="ru-RU" sz="2800" dirty="0" smtClean="0"/>
            </a:br>
            <a:endParaRPr lang="ru-RU" sz="2400" dirty="0">
              <a:solidFill>
                <a:schemeClr val="accent4">
                  <a:lumMod val="50000"/>
                </a:schemeClr>
              </a:solidFill>
              <a:latin typeface="Times New Roman" pitchFamily="18" charset="0"/>
              <a:cs typeface="Times New Roman" pitchFamily="18" charset="0"/>
            </a:endParaRPr>
          </a:p>
        </p:txBody>
      </p:sp>
      <p:sp>
        <p:nvSpPr>
          <p:cNvPr id="6" name="Прямоугольник с двумя скругленными противолежащими углами 5"/>
          <p:cNvSpPr/>
          <p:nvPr/>
        </p:nvSpPr>
        <p:spPr>
          <a:xfrm>
            <a:off x="7596336" y="980728"/>
            <a:ext cx="1296144" cy="648072"/>
          </a:xfrm>
          <a:prstGeom prst="round2Diag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2">
                    <a:lumMod val="50000"/>
                  </a:schemeClr>
                </a:solidFill>
                <a:latin typeface="Times New Roman" pitchFamily="18" charset="0"/>
                <a:cs typeface="Times New Roman" pitchFamily="18" charset="0"/>
              </a:rPr>
              <a:t>21ноября 1877</a:t>
            </a:r>
            <a:endParaRPr lang="ru-RU" b="1" dirty="0">
              <a:solidFill>
                <a:schemeClr val="tx2">
                  <a:lumMod val="50000"/>
                </a:schemeClr>
              </a:solidFill>
              <a:latin typeface="Times New Roman" pitchFamily="18" charset="0"/>
              <a:cs typeface="Times New Roman" pitchFamily="18" charset="0"/>
            </a:endParaRPr>
          </a:p>
        </p:txBody>
      </p:sp>
      <p:sp>
        <p:nvSpPr>
          <p:cNvPr id="16" name="Прямоугольник 15"/>
          <p:cNvSpPr/>
          <p:nvPr/>
        </p:nvSpPr>
        <p:spPr>
          <a:xfrm>
            <a:off x="3275856" y="2204864"/>
            <a:ext cx="5256584" cy="3416320"/>
          </a:xfrm>
          <a:prstGeom prst="rect">
            <a:avLst/>
          </a:prstGeom>
        </p:spPr>
        <p:txBody>
          <a:bodyPr wrap="square">
            <a:spAutoFit/>
          </a:bodyPr>
          <a:lstStyle/>
          <a:p>
            <a:pPr algn="just"/>
            <a:r>
              <a:rPr lang="ru-RU" dirty="0" smtClean="0">
                <a:latin typeface="Times New Roman" pitchFamily="18" charset="0"/>
                <a:cs typeface="Times New Roman" pitchFamily="18" charset="0"/>
              </a:rPr>
              <a:t>Томас Эдисон объявил о своем изобретении - фонографе. Через три месяца он получил патент. Звук записывался на носителе в форме дорожки, глубина которой была пропорциональна громкости звука. Звуковая дорожка фонографа размещалась по цилиндрической спирали на сменном вращающемся барабане. При воспроизведении игла, двигавшаяся по канавке, передавала колебания на упругую мембрану, которая излучала звук. Изобретение стало поразительным событием того времени: дальнейшим развитием фонографа стали граммофон и патефон </a:t>
            </a:r>
          </a:p>
        </p:txBody>
      </p:sp>
      <p:pic>
        <p:nvPicPr>
          <p:cNvPr id="11" name="object 4"/>
          <p:cNvPicPr/>
          <p:nvPr/>
        </p:nvPicPr>
        <p:blipFill>
          <a:blip r:embed="rId3" cstate="print"/>
          <a:stretch>
            <a:fillRect/>
          </a:stretch>
        </p:blipFill>
        <p:spPr>
          <a:xfrm>
            <a:off x="179512" y="2492896"/>
            <a:ext cx="2952328" cy="259228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026" name="Picture 2" descr="https://kurspresent.ru/assets/images/resources/674/-1.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Прямоугольник 4"/>
          <p:cNvSpPr/>
          <p:nvPr/>
        </p:nvSpPr>
        <p:spPr>
          <a:xfrm>
            <a:off x="1691680" y="332656"/>
            <a:ext cx="6768752" cy="1723549"/>
          </a:xfrm>
          <a:prstGeom prst="rect">
            <a:avLst/>
          </a:prstGeom>
        </p:spPr>
        <p:txBody>
          <a:bodyPr wrap="square">
            <a:spAutoFit/>
          </a:bodyPr>
          <a:lstStyle/>
          <a:p>
            <a:pPr algn="ctr"/>
            <a:r>
              <a:rPr lang="ru-RU" sz="2600" b="1" dirty="0" smtClean="0">
                <a:solidFill>
                  <a:schemeClr val="accent4">
                    <a:lumMod val="50000"/>
                  </a:schemeClr>
                </a:solidFill>
                <a:latin typeface="Times New Roman" pitchFamily="18" charset="0"/>
                <a:cs typeface="Times New Roman" pitchFamily="18" charset="0"/>
              </a:rPr>
              <a:t>В Англии введены первые почтовые ящики</a:t>
            </a:r>
            <a:br>
              <a:rPr lang="ru-RU" sz="2600" b="1" dirty="0" smtClean="0">
                <a:solidFill>
                  <a:schemeClr val="accent4">
                    <a:lumMod val="50000"/>
                  </a:schemeClr>
                </a:solidFill>
                <a:latin typeface="Times New Roman" pitchFamily="18" charset="0"/>
                <a:cs typeface="Times New Roman" pitchFamily="18" charset="0"/>
              </a:rPr>
            </a:br>
            <a:r>
              <a:rPr lang="ru-RU" sz="2600" b="1" dirty="0" smtClean="0">
                <a:solidFill>
                  <a:schemeClr val="accent4">
                    <a:lumMod val="50000"/>
                  </a:schemeClr>
                </a:solidFill>
                <a:latin typeface="Times New Roman" pitchFamily="18" charset="0"/>
                <a:cs typeface="Times New Roman" pitchFamily="18" charset="0"/>
              </a:rPr>
              <a:t/>
            </a:r>
            <a:br>
              <a:rPr lang="ru-RU" sz="2600" b="1" dirty="0" smtClean="0">
                <a:solidFill>
                  <a:schemeClr val="accent4">
                    <a:lumMod val="50000"/>
                  </a:schemeClr>
                </a:solidFill>
                <a:latin typeface="Times New Roman" pitchFamily="18" charset="0"/>
                <a:cs typeface="Times New Roman" pitchFamily="18" charset="0"/>
              </a:rPr>
            </a:br>
            <a:r>
              <a:rPr lang="ru-RU" sz="2800" dirty="0" smtClean="0"/>
              <a:t/>
            </a:r>
            <a:br>
              <a:rPr lang="ru-RU" sz="2800" dirty="0" smtClean="0"/>
            </a:br>
            <a:endParaRPr lang="ru-RU" sz="2400" dirty="0">
              <a:solidFill>
                <a:schemeClr val="accent4">
                  <a:lumMod val="50000"/>
                </a:schemeClr>
              </a:solidFill>
              <a:latin typeface="Times New Roman" pitchFamily="18" charset="0"/>
              <a:cs typeface="Times New Roman" pitchFamily="18" charset="0"/>
            </a:endParaRPr>
          </a:p>
        </p:txBody>
      </p:sp>
      <p:sp>
        <p:nvSpPr>
          <p:cNvPr id="6" name="Прямоугольник с двумя скругленными противолежащими углами 5"/>
          <p:cNvSpPr/>
          <p:nvPr/>
        </p:nvSpPr>
        <p:spPr>
          <a:xfrm>
            <a:off x="7596336" y="980728"/>
            <a:ext cx="1296144" cy="648072"/>
          </a:xfrm>
          <a:prstGeom prst="round2Diag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2">
                    <a:lumMod val="50000"/>
                  </a:schemeClr>
                </a:solidFill>
                <a:latin typeface="Times New Roman" pitchFamily="18" charset="0"/>
                <a:cs typeface="Times New Roman" pitchFamily="18" charset="0"/>
              </a:rPr>
              <a:t>23ноября 1852</a:t>
            </a:r>
            <a:endParaRPr lang="ru-RU" b="1" dirty="0">
              <a:solidFill>
                <a:schemeClr val="tx2">
                  <a:lumMod val="50000"/>
                </a:schemeClr>
              </a:solidFill>
              <a:latin typeface="Times New Roman" pitchFamily="18" charset="0"/>
              <a:cs typeface="Times New Roman" pitchFamily="18" charset="0"/>
            </a:endParaRPr>
          </a:p>
        </p:txBody>
      </p:sp>
      <p:sp>
        <p:nvSpPr>
          <p:cNvPr id="16" name="Прямоугольник 15"/>
          <p:cNvSpPr/>
          <p:nvPr/>
        </p:nvSpPr>
        <p:spPr>
          <a:xfrm>
            <a:off x="3347864" y="1779687"/>
            <a:ext cx="4680520" cy="3970318"/>
          </a:xfrm>
          <a:prstGeom prst="rect">
            <a:avLst/>
          </a:prstGeom>
        </p:spPr>
        <p:txBody>
          <a:bodyPr wrap="square">
            <a:spAutoFit/>
          </a:bodyPr>
          <a:lstStyle/>
          <a:p>
            <a:pPr algn="just"/>
            <a:r>
              <a:rPr lang="ru-RU" dirty="0" smtClean="0">
                <a:latin typeface="Times New Roman" pitchFamily="18" charset="0"/>
                <a:cs typeface="Times New Roman" pitchFamily="18" charset="0"/>
              </a:rPr>
              <a:t>До 23 ноября 1852 года в качестве почтовых ящиков использовали самые странные предметы: старые башмаки, привязанные к дереву, большие мешки и, конечно, секретное дупло в непроходимом лесу. Все изменилось в указанный день — в Англии впервые установили чугунный ящик для сбора писем. Удивительно, но практически в неизменном виде такие ящики дожили до времен электронной почты — ведь пока еще находятся желающие написать письмо на листе бумаги, запечатать его в конверт, лизнуть марку и отправить послание на другой конец света.</a:t>
            </a:r>
          </a:p>
        </p:txBody>
      </p:sp>
      <p:pic>
        <p:nvPicPr>
          <p:cNvPr id="21506" name="Picture 2" descr="https://ds02.infourok.ru/uploads/ex/0eac/0008731b-4b8d62d6/img82.jpg"/>
          <p:cNvPicPr>
            <a:picLocks noChangeAspect="1" noChangeArrowheads="1"/>
          </p:cNvPicPr>
          <p:nvPr/>
        </p:nvPicPr>
        <p:blipFill>
          <a:blip r:embed="rId3" cstate="print"/>
          <a:srcRect l="8662" t="54599" r="75588"/>
          <a:stretch>
            <a:fillRect/>
          </a:stretch>
        </p:blipFill>
        <p:spPr bwMode="auto">
          <a:xfrm>
            <a:off x="1187624" y="1988840"/>
            <a:ext cx="1440160" cy="3113585"/>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026" name="Picture 2" descr="https://kurspresent.ru/assets/images/resources/674/-1.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Прямоугольник 4"/>
          <p:cNvSpPr/>
          <p:nvPr/>
        </p:nvSpPr>
        <p:spPr>
          <a:xfrm>
            <a:off x="1691680" y="332656"/>
            <a:ext cx="6768752" cy="2154436"/>
          </a:xfrm>
          <a:prstGeom prst="rect">
            <a:avLst/>
          </a:prstGeom>
        </p:spPr>
        <p:txBody>
          <a:bodyPr wrap="square">
            <a:spAutoFit/>
          </a:bodyPr>
          <a:lstStyle/>
          <a:p>
            <a:pPr algn="ctr"/>
            <a:r>
              <a:rPr lang="ru-RU" sz="2800" dirty="0" smtClean="0"/>
              <a:t> </a:t>
            </a:r>
            <a:r>
              <a:rPr lang="ru-RU" sz="2600" b="1" dirty="0" smtClean="0">
                <a:solidFill>
                  <a:schemeClr val="accent4">
                    <a:lumMod val="50000"/>
                  </a:schemeClr>
                </a:solidFill>
                <a:latin typeface="Times New Roman" pitchFamily="18" charset="0"/>
                <a:cs typeface="Times New Roman" pitchFamily="18" charset="0"/>
              </a:rPr>
              <a:t>Борис  Ельцин утвердил двуглавого орла в качестве национального герба России</a:t>
            </a:r>
          </a:p>
          <a:p>
            <a:pPr algn="ctr"/>
            <a:r>
              <a:rPr lang="ru-RU" sz="2600" b="1" dirty="0" smtClean="0">
                <a:solidFill>
                  <a:schemeClr val="accent4">
                    <a:lumMod val="50000"/>
                  </a:schemeClr>
                </a:solidFill>
                <a:latin typeface="Times New Roman" pitchFamily="18" charset="0"/>
                <a:cs typeface="Times New Roman" pitchFamily="18" charset="0"/>
              </a:rPr>
              <a:t/>
            </a:r>
            <a:br>
              <a:rPr lang="ru-RU" sz="2600" b="1" dirty="0" smtClean="0">
                <a:solidFill>
                  <a:schemeClr val="accent4">
                    <a:lumMod val="50000"/>
                  </a:schemeClr>
                </a:solidFill>
                <a:latin typeface="Times New Roman" pitchFamily="18" charset="0"/>
                <a:cs typeface="Times New Roman" pitchFamily="18" charset="0"/>
              </a:rPr>
            </a:br>
            <a:r>
              <a:rPr lang="ru-RU" sz="2800" dirty="0" smtClean="0"/>
              <a:t/>
            </a:r>
            <a:br>
              <a:rPr lang="ru-RU" sz="2800" dirty="0" smtClean="0"/>
            </a:br>
            <a:endParaRPr lang="ru-RU" sz="2400" dirty="0">
              <a:solidFill>
                <a:schemeClr val="accent4">
                  <a:lumMod val="50000"/>
                </a:schemeClr>
              </a:solidFill>
              <a:latin typeface="Times New Roman" pitchFamily="18" charset="0"/>
              <a:cs typeface="Times New Roman" pitchFamily="18" charset="0"/>
            </a:endParaRPr>
          </a:p>
        </p:txBody>
      </p:sp>
      <p:sp>
        <p:nvSpPr>
          <p:cNvPr id="6" name="Прямоугольник с двумя скругленными противолежащими углами 5"/>
          <p:cNvSpPr/>
          <p:nvPr/>
        </p:nvSpPr>
        <p:spPr>
          <a:xfrm>
            <a:off x="7596336" y="980728"/>
            <a:ext cx="1296144" cy="648072"/>
          </a:xfrm>
          <a:prstGeom prst="round2Diag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2">
                    <a:lumMod val="50000"/>
                  </a:schemeClr>
                </a:solidFill>
                <a:latin typeface="Times New Roman" pitchFamily="18" charset="0"/>
                <a:cs typeface="Times New Roman" pitchFamily="18" charset="0"/>
              </a:rPr>
              <a:t>30 ноября 1993</a:t>
            </a:r>
            <a:endParaRPr lang="ru-RU" b="1" dirty="0">
              <a:solidFill>
                <a:schemeClr val="tx2">
                  <a:lumMod val="50000"/>
                </a:schemeClr>
              </a:solidFill>
              <a:latin typeface="Times New Roman" pitchFamily="18" charset="0"/>
              <a:cs typeface="Times New Roman" pitchFamily="18" charset="0"/>
            </a:endParaRPr>
          </a:p>
        </p:txBody>
      </p:sp>
      <p:sp>
        <p:nvSpPr>
          <p:cNvPr id="16" name="Прямоугольник 15"/>
          <p:cNvSpPr/>
          <p:nvPr/>
        </p:nvSpPr>
        <p:spPr>
          <a:xfrm>
            <a:off x="3347864" y="1628800"/>
            <a:ext cx="4680520" cy="3970318"/>
          </a:xfrm>
          <a:prstGeom prst="rect">
            <a:avLst/>
          </a:prstGeom>
        </p:spPr>
        <p:txBody>
          <a:bodyPr wrap="square">
            <a:spAutoFit/>
          </a:bodyPr>
          <a:lstStyle/>
          <a:p>
            <a:pPr algn="just"/>
            <a:r>
              <a:rPr lang="ru-RU" dirty="0" smtClean="0">
                <a:latin typeface="Times New Roman" pitchFamily="18" charset="0"/>
                <a:cs typeface="Times New Roman" pitchFamily="18" charset="0"/>
              </a:rPr>
              <a:t>30 ноября 1993 года президент Российской Федерации Б.Н.Ельцин подписал указ, в котором дается описание нового герба: "Государственный герб Российской Федерации представляет собой изображение золотого двуглавого орла, помещенного на красном геральдическом щите; над орлом - три исторические короны Петра Великого (над головами - две малые и над ними - одна большего размера); в лапах орла - скипетр и держава; на груди орла на красном щите - всадник, поражающий копьем дракона". </a:t>
            </a:r>
            <a:endParaRPr lang="en-US" dirty="0" smtClean="0">
              <a:latin typeface="Times New Roman" pitchFamily="18" charset="0"/>
              <a:cs typeface="Times New Roman" pitchFamily="18" charset="0"/>
            </a:endParaRPr>
          </a:p>
          <a:p>
            <a:pPr algn="just"/>
            <a:endParaRPr lang="en-US" dirty="0" smtClean="0">
              <a:latin typeface="Times New Roman" pitchFamily="18" charset="0"/>
              <a:cs typeface="Times New Roman" pitchFamily="18" charset="0"/>
            </a:endParaRPr>
          </a:p>
          <a:p>
            <a:pPr algn="just"/>
            <a:r>
              <a:rPr lang="ru-RU" dirty="0" smtClean="0">
                <a:latin typeface="Times New Roman" pitchFamily="18" charset="0"/>
                <a:cs typeface="Times New Roman" pitchFamily="18" charset="0"/>
              </a:rPr>
              <a:t> </a:t>
            </a:r>
          </a:p>
        </p:txBody>
      </p:sp>
      <p:pic>
        <p:nvPicPr>
          <p:cNvPr id="4" name="Picture 2" descr="https://ds01.infourok.ru/uploads/ex/07d9/0000a418-e8140ac3/img12.jpg"/>
          <p:cNvPicPr>
            <a:picLocks noChangeAspect="1" noChangeArrowheads="1"/>
          </p:cNvPicPr>
          <p:nvPr/>
        </p:nvPicPr>
        <p:blipFill>
          <a:blip r:embed="rId3" cstate="print"/>
          <a:srcRect l="4725" t="9450" r="74012" b="53801"/>
          <a:stretch>
            <a:fillRect/>
          </a:stretch>
        </p:blipFill>
        <p:spPr bwMode="auto">
          <a:xfrm>
            <a:off x="395536" y="1663470"/>
            <a:ext cx="1584176" cy="2053561"/>
          </a:xfrm>
          <a:prstGeom prst="rect">
            <a:avLst/>
          </a:prstGeom>
          <a:noFill/>
        </p:spPr>
      </p:pic>
      <p:pic>
        <p:nvPicPr>
          <p:cNvPr id="10" name="Picture 2" descr="https://ds01.infourok.ru/uploads/ex/07d9/0000a418-e8140ac3/img12.jpg"/>
          <p:cNvPicPr>
            <a:picLocks noChangeAspect="1" noChangeArrowheads="1"/>
          </p:cNvPicPr>
          <p:nvPr/>
        </p:nvPicPr>
        <p:blipFill>
          <a:blip r:embed="rId3" cstate="print"/>
          <a:srcRect l="3150" t="57627" r="74012" b="3524"/>
          <a:stretch>
            <a:fillRect/>
          </a:stretch>
        </p:blipFill>
        <p:spPr bwMode="auto">
          <a:xfrm>
            <a:off x="1187624" y="3861048"/>
            <a:ext cx="1944216" cy="2480551"/>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026" name="Picture 2" descr="https://kurspresent.ru/assets/images/resources/674/-1.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Прямоугольник 4"/>
          <p:cNvSpPr/>
          <p:nvPr/>
        </p:nvSpPr>
        <p:spPr>
          <a:xfrm>
            <a:off x="1691680" y="332656"/>
            <a:ext cx="6768752" cy="2585323"/>
          </a:xfrm>
          <a:prstGeom prst="rect">
            <a:avLst/>
          </a:prstGeom>
        </p:spPr>
        <p:txBody>
          <a:bodyPr wrap="square">
            <a:spAutoFit/>
          </a:bodyPr>
          <a:lstStyle/>
          <a:p>
            <a:pPr algn="ctr"/>
            <a:r>
              <a:rPr lang="ru-RU" sz="2800" b="1" dirty="0" smtClean="0"/>
              <a:t> </a:t>
            </a:r>
            <a:r>
              <a:rPr lang="ru-RU" sz="2600" b="1" dirty="0" smtClean="0">
                <a:solidFill>
                  <a:schemeClr val="accent4">
                    <a:lumMod val="50000"/>
                  </a:schemeClr>
                </a:solidFill>
                <a:latin typeface="Times New Roman" pitchFamily="18" charset="0"/>
                <a:cs typeface="Times New Roman" pitchFamily="18" charset="0"/>
              </a:rPr>
              <a:t>Томас Эдисон объявил о своем изобретении - фонографе. Через три месяца </a:t>
            </a:r>
            <a:endParaRPr lang="ru-RU" sz="2600" b="1" dirty="0" smtClean="0">
              <a:solidFill>
                <a:schemeClr val="accent4">
                  <a:lumMod val="50000"/>
                </a:schemeClr>
              </a:solidFill>
              <a:latin typeface="Times New Roman" pitchFamily="18" charset="0"/>
              <a:cs typeface="Times New Roman" pitchFamily="18" charset="0"/>
            </a:endParaRPr>
          </a:p>
          <a:p>
            <a:pPr algn="ctr"/>
            <a:r>
              <a:rPr lang="ru-RU" sz="2600" b="1" dirty="0" smtClean="0">
                <a:solidFill>
                  <a:schemeClr val="accent4">
                    <a:lumMod val="50000"/>
                  </a:schemeClr>
                </a:solidFill>
                <a:latin typeface="Times New Roman" pitchFamily="18" charset="0"/>
                <a:cs typeface="Times New Roman" pitchFamily="18" charset="0"/>
              </a:rPr>
              <a:t> </a:t>
            </a:r>
            <a:r>
              <a:rPr lang="ru-RU" sz="2600" b="1" dirty="0" smtClean="0">
                <a:solidFill>
                  <a:schemeClr val="accent4">
                    <a:lumMod val="50000"/>
                  </a:schemeClr>
                </a:solidFill>
                <a:latin typeface="Times New Roman" pitchFamily="18" charset="0"/>
                <a:cs typeface="Times New Roman" pitchFamily="18" charset="0"/>
              </a:rPr>
              <a:t>он </a:t>
            </a:r>
            <a:r>
              <a:rPr lang="ru-RU" sz="2600" b="1" dirty="0" smtClean="0">
                <a:solidFill>
                  <a:schemeClr val="accent4">
                    <a:lumMod val="50000"/>
                  </a:schemeClr>
                </a:solidFill>
                <a:latin typeface="Times New Roman" pitchFamily="18" charset="0"/>
                <a:cs typeface="Times New Roman" pitchFamily="18" charset="0"/>
              </a:rPr>
              <a:t>получит патент</a:t>
            </a:r>
            <a:r>
              <a:rPr lang="ru-RU" sz="2800" dirty="0" smtClean="0"/>
              <a:t/>
            </a:r>
            <a:br>
              <a:rPr lang="ru-RU" sz="2800" dirty="0" smtClean="0"/>
            </a:br>
            <a:r>
              <a:rPr lang="ru-RU" sz="2600" b="1" dirty="0" smtClean="0">
                <a:solidFill>
                  <a:schemeClr val="accent4">
                    <a:lumMod val="50000"/>
                  </a:schemeClr>
                </a:solidFill>
                <a:latin typeface="Times New Roman" pitchFamily="18" charset="0"/>
                <a:cs typeface="Times New Roman" pitchFamily="18" charset="0"/>
              </a:rPr>
              <a:t/>
            </a:r>
            <a:br>
              <a:rPr lang="ru-RU" sz="2600" b="1" dirty="0" smtClean="0">
                <a:solidFill>
                  <a:schemeClr val="accent4">
                    <a:lumMod val="50000"/>
                  </a:schemeClr>
                </a:solidFill>
                <a:latin typeface="Times New Roman" pitchFamily="18" charset="0"/>
                <a:cs typeface="Times New Roman" pitchFamily="18" charset="0"/>
              </a:rPr>
            </a:br>
            <a:r>
              <a:rPr lang="ru-RU" sz="2800" dirty="0" smtClean="0"/>
              <a:t/>
            </a:r>
            <a:br>
              <a:rPr lang="ru-RU" sz="2800" dirty="0" smtClean="0"/>
            </a:br>
            <a:endParaRPr lang="ru-RU" sz="2400" dirty="0">
              <a:solidFill>
                <a:schemeClr val="accent4">
                  <a:lumMod val="50000"/>
                </a:schemeClr>
              </a:solidFill>
              <a:latin typeface="Times New Roman" pitchFamily="18" charset="0"/>
              <a:cs typeface="Times New Roman" pitchFamily="18" charset="0"/>
            </a:endParaRPr>
          </a:p>
        </p:txBody>
      </p:sp>
      <p:sp>
        <p:nvSpPr>
          <p:cNvPr id="6" name="Прямоугольник с двумя скругленными противолежащими углами 5"/>
          <p:cNvSpPr/>
          <p:nvPr/>
        </p:nvSpPr>
        <p:spPr>
          <a:xfrm>
            <a:off x="7596336" y="1340768"/>
            <a:ext cx="1296144" cy="648072"/>
          </a:xfrm>
          <a:prstGeom prst="round2Diag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2">
                    <a:lumMod val="50000"/>
                  </a:schemeClr>
                </a:solidFill>
                <a:latin typeface="Times New Roman" pitchFamily="18" charset="0"/>
                <a:cs typeface="Times New Roman" pitchFamily="18" charset="0"/>
              </a:rPr>
              <a:t>21ноября 1877</a:t>
            </a:r>
            <a:endParaRPr lang="ru-RU" b="1" dirty="0">
              <a:solidFill>
                <a:schemeClr val="tx2">
                  <a:lumMod val="50000"/>
                </a:schemeClr>
              </a:solidFill>
              <a:latin typeface="Times New Roman" pitchFamily="18" charset="0"/>
              <a:cs typeface="Times New Roman" pitchFamily="18" charset="0"/>
            </a:endParaRPr>
          </a:p>
        </p:txBody>
      </p:sp>
      <p:sp>
        <p:nvSpPr>
          <p:cNvPr id="16" name="Прямоугольник 15"/>
          <p:cNvSpPr/>
          <p:nvPr/>
        </p:nvSpPr>
        <p:spPr>
          <a:xfrm>
            <a:off x="3275856" y="2204864"/>
            <a:ext cx="5256584" cy="3416320"/>
          </a:xfrm>
          <a:prstGeom prst="rect">
            <a:avLst/>
          </a:prstGeom>
        </p:spPr>
        <p:txBody>
          <a:bodyPr wrap="square">
            <a:spAutoFit/>
          </a:bodyPr>
          <a:lstStyle/>
          <a:p>
            <a:pPr algn="just"/>
            <a:r>
              <a:rPr lang="ru-RU" dirty="0" smtClean="0">
                <a:latin typeface="Times New Roman" pitchFamily="18" charset="0"/>
                <a:cs typeface="Times New Roman" pitchFamily="18" charset="0"/>
              </a:rPr>
              <a:t>Томас Эдисон объявил о своем изобретении - фонографе. Через три месяца он получил патент. Звук записывался на носителе в форме дорожки, глубина которой была пропорциональна громкости звука. Звуковая дорожка фонографа размещалась по цилиндрической спирали на сменном вращающемся барабане. При воспроизведении игла, двигавшаяся по канавке, передавала колебания на упругую мембрану, которая излучала звук. Изобретение стало поразительным событием того времени: дальнейшим развитием фонографа стали граммофон и патефон </a:t>
            </a:r>
          </a:p>
        </p:txBody>
      </p:sp>
      <p:pic>
        <p:nvPicPr>
          <p:cNvPr id="11" name="object 4"/>
          <p:cNvPicPr/>
          <p:nvPr/>
        </p:nvPicPr>
        <p:blipFill>
          <a:blip r:embed="rId3" cstate="print"/>
          <a:stretch>
            <a:fillRect/>
          </a:stretch>
        </p:blipFill>
        <p:spPr>
          <a:xfrm>
            <a:off x="179512" y="2492896"/>
            <a:ext cx="2952328" cy="2592288"/>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4338" name="Picture 2" descr="https://catherineasquithgallery.com/uploads/posts/2021-02/1613631142_54-p-fon-dlya-prezentatsii-izobreteniya-6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Прямоугольник 5"/>
          <p:cNvSpPr/>
          <p:nvPr/>
        </p:nvSpPr>
        <p:spPr>
          <a:xfrm>
            <a:off x="3347864" y="188640"/>
            <a:ext cx="5544616" cy="2800767"/>
          </a:xfrm>
          <a:prstGeom prst="rect">
            <a:avLst/>
          </a:prstGeom>
        </p:spPr>
        <p:txBody>
          <a:bodyPr wrap="square">
            <a:spAutoFit/>
          </a:bodyPr>
          <a:lstStyle/>
          <a:p>
            <a:pPr algn="ctr"/>
            <a:endParaRPr lang="ru-RU" sz="3600" dirty="0" smtClean="0"/>
          </a:p>
          <a:p>
            <a:pPr algn="ctr">
              <a:tabLst>
                <a:tab pos="95250" algn="l"/>
                <a:tab pos="630238" algn="l"/>
                <a:tab pos="993775" algn="l"/>
              </a:tabLst>
            </a:pPr>
            <a:r>
              <a:rPr lang="ru-RU" sz="6000" b="1" dirty="0" smtClean="0">
                <a:solidFill>
                  <a:schemeClr val="accent4">
                    <a:lumMod val="50000"/>
                  </a:schemeClr>
                </a:solidFill>
                <a:latin typeface="Times New Roman" pitchFamily="18" charset="0"/>
                <a:cs typeface="Times New Roman" pitchFamily="18" charset="0"/>
              </a:rPr>
              <a:t>  Спасибо за</a:t>
            </a:r>
          </a:p>
          <a:p>
            <a:pPr algn="ctr">
              <a:tabLst>
                <a:tab pos="95250" algn="l"/>
                <a:tab pos="630238" algn="l"/>
                <a:tab pos="993775" algn="l"/>
              </a:tabLst>
            </a:pPr>
            <a:endParaRPr lang="ru-RU" sz="2000" b="1" dirty="0" smtClean="0">
              <a:solidFill>
                <a:schemeClr val="accent4">
                  <a:lumMod val="50000"/>
                </a:schemeClr>
              </a:solidFill>
              <a:latin typeface="Times New Roman" pitchFamily="18" charset="0"/>
              <a:cs typeface="Times New Roman" pitchFamily="18" charset="0"/>
            </a:endParaRPr>
          </a:p>
          <a:p>
            <a:pPr algn="ctr">
              <a:tabLst>
                <a:tab pos="95250" algn="l"/>
                <a:tab pos="630238" algn="l"/>
                <a:tab pos="993775" algn="l"/>
              </a:tabLst>
            </a:pPr>
            <a:r>
              <a:rPr lang="ru-RU" sz="6000" b="1" dirty="0" smtClean="0">
                <a:solidFill>
                  <a:schemeClr val="accent4">
                    <a:lumMod val="50000"/>
                  </a:schemeClr>
                </a:solidFill>
                <a:latin typeface="Times New Roman" pitchFamily="18" charset="0"/>
                <a:cs typeface="Times New Roman" pitchFamily="18" charset="0"/>
              </a:rPr>
              <a:t>        внимание!</a:t>
            </a:r>
            <a:endParaRPr lang="ru-RU" sz="4800" b="1" dirty="0">
              <a:solidFill>
                <a:schemeClr val="accent4">
                  <a:lumMod val="50000"/>
                </a:schemeClr>
              </a:solidFill>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026" name="Picture 2" descr="https://kurspresent.ru/assets/images/resources/674/-1.png"/>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
        <p:nvSpPr>
          <p:cNvPr id="5" name="Прямоугольник 4"/>
          <p:cNvSpPr/>
          <p:nvPr/>
        </p:nvSpPr>
        <p:spPr>
          <a:xfrm>
            <a:off x="1763688" y="1340768"/>
            <a:ext cx="7128792" cy="2308324"/>
          </a:xfrm>
          <a:prstGeom prst="rect">
            <a:avLst/>
          </a:prstGeom>
        </p:spPr>
        <p:txBody>
          <a:bodyPr wrap="square">
            <a:spAutoFit/>
          </a:bodyPr>
          <a:lstStyle/>
          <a:p>
            <a:pPr algn="just"/>
            <a:r>
              <a:rPr lang="ru-RU" dirty="0" smtClean="0">
                <a:latin typeface="Times New Roman" pitchFamily="18" charset="0"/>
                <a:cs typeface="Times New Roman" pitchFamily="18" charset="0"/>
              </a:rPr>
              <a:t>14 ноября 1903 года голландский физиолог </a:t>
            </a:r>
            <a:r>
              <a:rPr lang="ru-RU" dirty="0" err="1" smtClean="0">
                <a:latin typeface="Times New Roman" pitchFamily="18" charset="0"/>
                <a:cs typeface="Times New Roman" pitchFamily="18" charset="0"/>
              </a:rPr>
              <a:t>Виллем</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Эйнтховен</a:t>
            </a:r>
            <a:r>
              <a:rPr lang="ru-RU" dirty="0" smtClean="0">
                <a:latin typeface="Times New Roman" pitchFamily="18" charset="0"/>
                <a:cs typeface="Times New Roman" pitchFamily="18" charset="0"/>
              </a:rPr>
              <a:t> после 7 лет трудов объявил о создании электрокардиографа. Аппарат мог фиксировать и измерять электрические импульсы, которые появляются, когда сокращается сердечная мышца.</a:t>
            </a:r>
          </a:p>
          <a:p>
            <a:pPr algn="just"/>
            <a:r>
              <a:rPr lang="ru-RU" dirty="0" smtClean="0">
                <a:latin typeface="Times New Roman" pitchFamily="18" charset="0"/>
                <a:cs typeface="Times New Roman" pitchFamily="18" charset="0"/>
              </a:rPr>
              <a:t>Первый электрокардиограф был невероятно громоздким: он весил 270 килограммов, а обслуживать его должны были пять сотрудников. Чтобы снять кардиограмму, пациенты должны были держать руки и                                    ноги в ведрах с водой.</a:t>
            </a:r>
          </a:p>
        </p:txBody>
      </p:sp>
      <p:pic>
        <p:nvPicPr>
          <p:cNvPr id="6" name="Picture 2" descr="https://im0-tub-ru.yandex.net/i?id=f4bb0cb24ad1fcb070b9004353922576-l&amp;n=13"/>
          <p:cNvPicPr>
            <a:picLocks noChangeAspect="1" noChangeArrowheads="1"/>
          </p:cNvPicPr>
          <p:nvPr/>
        </p:nvPicPr>
        <p:blipFill>
          <a:blip r:embed="rId3" cstate="print"/>
          <a:srcRect/>
          <a:stretch>
            <a:fillRect/>
          </a:stretch>
        </p:blipFill>
        <p:spPr bwMode="auto">
          <a:xfrm>
            <a:off x="6660232" y="4149080"/>
            <a:ext cx="2304256" cy="2304257"/>
          </a:xfrm>
          <a:prstGeom prst="rect">
            <a:avLst/>
          </a:prstGeom>
          <a:noFill/>
        </p:spPr>
      </p:pic>
      <p:sp>
        <p:nvSpPr>
          <p:cNvPr id="7" name="Прямоугольник 6"/>
          <p:cNvSpPr/>
          <p:nvPr/>
        </p:nvSpPr>
        <p:spPr>
          <a:xfrm>
            <a:off x="251520" y="3573016"/>
            <a:ext cx="6192688" cy="3139321"/>
          </a:xfrm>
          <a:prstGeom prst="rect">
            <a:avLst/>
          </a:prstGeom>
        </p:spPr>
        <p:txBody>
          <a:bodyPr wrap="square">
            <a:spAutoFit/>
          </a:bodyPr>
          <a:lstStyle/>
          <a:p>
            <a:pPr algn="just"/>
            <a:r>
              <a:rPr lang="ru-RU" dirty="0" smtClean="0">
                <a:latin typeface="Times New Roman" pitchFamily="18" charset="0"/>
                <a:cs typeface="Times New Roman" pitchFamily="18" charset="0"/>
              </a:rPr>
              <a:t>Несмотря на все эти минусы, изобретение </a:t>
            </a:r>
            <a:r>
              <a:rPr lang="ru-RU" dirty="0" err="1" smtClean="0">
                <a:latin typeface="Times New Roman" pitchFamily="18" charset="0"/>
                <a:cs typeface="Times New Roman" pitchFamily="18" charset="0"/>
              </a:rPr>
              <a:t>Эйнтховена</a:t>
            </a:r>
            <a:r>
              <a:rPr lang="ru-RU" dirty="0" smtClean="0">
                <a:latin typeface="Times New Roman" pitchFamily="18" charset="0"/>
                <a:cs typeface="Times New Roman" pitchFamily="18" charset="0"/>
              </a:rPr>
              <a:t> произвело революцию в области медицины: теперь люди могли получать подробную информацию о состоянии сердца. Кроме того, физиолог предложил точки на теле человека, где должны располагаться электроды, и эти точки по сей день используются в медицине. Даже в начале XX века электрокардиограф стал широко применяться, а сейчас его используют повсеместно для диагностики болезней сердца. В 1924-ом году </a:t>
            </a:r>
            <a:r>
              <a:rPr lang="ru-RU" dirty="0" err="1" smtClean="0">
                <a:latin typeface="Times New Roman" pitchFamily="18" charset="0"/>
                <a:cs typeface="Times New Roman" pitchFamily="18" charset="0"/>
              </a:rPr>
              <a:t>Эйнтховен</a:t>
            </a:r>
            <a:r>
              <a:rPr lang="ru-RU" dirty="0" smtClean="0">
                <a:latin typeface="Times New Roman" pitchFamily="18" charset="0"/>
                <a:cs typeface="Times New Roman" pitchFamily="18" charset="0"/>
              </a:rPr>
              <a:t> получил за изобретение электрокардиографа и расшифровку электрокардиограмм Нобелевскую премию по физиологии и медицине. </a:t>
            </a:r>
            <a:endParaRPr lang="ru-RU" dirty="0">
              <a:latin typeface="Times New Roman" pitchFamily="18" charset="0"/>
              <a:cs typeface="Times New Roman" pitchFamily="18" charset="0"/>
            </a:endParaRPr>
          </a:p>
        </p:txBody>
      </p:sp>
      <p:sp>
        <p:nvSpPr>
          <p:cNvPr id="8" name="Прямоугольник 7"/>
          <p:cNvSpPr/>
          <p:nvPr/>
        </p:nvSpPr>
        <p:spPr>
          <a:xfrm>
            <a:off x="1475656" y="188640"/>
            <a:ext cx="6696744" cy="830997"/>
          </a:xfrm>
          <a:prstGeom prst="rect">
            <a:avLst/>
          </a:prstGeom>
        </p:spPr>
        <p:txBody>
          <a:bodyPr wrap="square">
            <a:spAutoFit/>
          </a:bodyPr>
          <a:lstStyle/>
          <a:p>
            <a:pPr algn="ctr"/>
            <a:r>
              <a:rPr lang="ru-RU" b="1" dirty="0" smtClean="0"/>
              <a:t> </a:t>
            </a:r>
            <a:r>
              <a:rPr lang="ru-RU" sz="2400" b="1" dirty="0" smtClean="0">
                <a:solidFill>
                  <a:schemeClr val="accent4">
                    <a:lumMod val="50000"/>
                  </a:schemeClr>
                </a:solidFill>
                <a:latin typeface="Times New Roman" pitchFamily="18" charset="0"/>
                <a:cs typeface="Times New Roman" pitchFamily="18" charset="0"/>
              </a:rPr>
              <a:t>Голландский физиолог В. </a:t>
            </a:r>
            <a:r>
              <a:rPr lang="ru-RU" sz="2400" b="1" dirty="0" err="1" smtClean="0">
                <a:solidFill>
                  <a:schemeClr val="accent4">
                    <a:lumMod val="50000"/>
                  </a:schemeClr>
                </a:solidFill>
                <a:latin typeface="Times New Roman" pitchFamily="18" charset="0"/>
                <a:cs typeface="Times New Roman" pitchFamily="18" charset="0"/>
              </a:rPr>
              <a:t>Эйнтховен</a:t>
            </a:r>
            <a:r>
              <a:rPr lang="ru-RU" sz="2400" b="1" dirty="0" smtClean="0">
                <a:solidFill>
                  <a:schemeClr val="accent4">
                    <a:lumMod val="50000"/>
                  </a:schemeClr>
                </a:solidFill>
                <a:latin typeface="Times New Roman" pitchFamily="18" charset="0"/>
                <a:cs typeface="Times New Roman" pitchFamily="18" charset="0"/>
              </a:rPr>
              <a:t> объявил об изобретении им электрокардиографа</a:t>
            </a:r>
            <a:endParaRPr lang="ru-RU" sz="2400" b="1" dirty="0">
              <a:solidFill>
                <a:schemeClr val="accent4">
                  <a:lumMod val="50000"/>
                </a:schemeClr>
              </a:solidFill>
              <a:latin typeface="Times New Roman" pitchFamily="18" charset="0"/>
              <a:cs typeface="Times New Roman" pitchFamily="18" charset="0"/>
            </a:endParaRPr>
          </a:p>
        </p:txBody>
      </p:sp>
      <p:sp>
        <p:nvSpPr>
          <p:cNvPr id="4" name="AutoShape 2" descr="https://s1.slide-share.ru/s_slide/899296d6790cd5223fa9ab824925a7f3/cc7a141d-39de-4295-b7ba-1469166fea39.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https://s1.slide-share.ru/s_slide/899296d6790cd5223fa9ab824925a7f3/cc7a141d-39de-4295-b7ba-1469166fea39.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0" name="AutoShape 6" descr="https://s1.slide-share.ru/s_slide/899296d6790cd5223fa9ab824925a7f3/cc7a141d-39de-4295-b7ba-1469166fea39.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32" name="Picture 8" descr="https://ds02.infourok.ru/uploads/ex/0ba1/0006e970-30737bc0/img16.jpg"/>
          <p:cNvPicPr>
            <a:picLocks noChangeAspect="1" noChangeArrowheads="1"/>
          </p:cNvPicPr>
          <p:nvPr/>
        </p:nvPicPr>
        <p:blipFill>
          <a:blip r:embed="rId4" cstate="print"/>
          <a:srcRect l="5513" t="27300" r="67712" b="22301"/>
          <a:stretch>
            <a:fillRect/>
          </a:stretch>
        </p:blipFill>
        <p:spPr bwMode="auto">
          <a:xfrm>
            <a:off x="323528" y="1412776"/>
            <a:ext cx="1440160" cy="2033167"/>
          </a:xfrm>
          <a:prstGeom prst="rect">
            <a:avLst/>
          </a:prstGeom>
          <a:noFill/>
        </p:spPr>
      </p:pic>
      <p:sp>
        <p:nvSpPr>
          <p:cNvPr id="13" name="Прямоугольник с двумя скругленными противолежащими углами 12"/>
          <p:cNvSpPr/>
          <p:nvPr/>
        </p:nvSpPr>
        <p:spPr>
          <a:xfrm>
            <a:off x="7775848" y="764704"/>
            <a:ext cx="1188640" cy="648072"/>
          </a:xfrm>
          <a:prstGeom prst="round2Diag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2">
                    <a:lumMod val="50000"/>
                  </a:schemeClr>
                </a:solidFill>
                <a:latin typeface="Times New Roman" pitchFamily="18" charset="0"/>
                <a:cs typeface="Times New Roman" pitchFamily="18" charset="0"/>
              </a:rPr>
              <a:t>3 ноября 1903</a:t>
            </a:r>
            <a:endParaRPr lang="ru-RU" b="1" dirty="0">
              <a:solidFill>
                <a:schemeClr val="tx2">
                  <a:lumMod val="50000"/>
                </a:schemeClr>
              </a:solidFill>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026" name="Picture 2" descr="https://kurspresent.ru/assets/images/resources/674/-1.png"/>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
        <p:nvSpPr>
          <p:cNvPr id="5" name="Прямоугольник 4"/>
          <p:cNvSpPr/>
          <p:nvPr/>
        </p:nvSpPr>
        <p:spPr>
          <a:xfrm>
            <a:off x="2051720" y="260648"/>
            <a:ext cx="6696744" cy="1261884"/>
          </a:xfrm>
          <a:prstGeom prst="rect">
            <a:avLst/>
          </a:prstGeom>
        </p:spPr>
        <p:txBody>
          <a:bodyPr wrap="square">
            <a:spAutoFit/>
          </a:bodyPr>
          <a:lstStyle/>
          <a:p>
            <a:pPr algn="ctr"/>
            <a:r>
              <a:rPr lang="ru-RU" b="1" dirty="0" smtClean="0"/>
              <a:t> </a:t>
            </a:r>
            <a:r>
              <a:rPr lang="ru-RU" sz="2400" b="1" dirty="0" smtClean="0"/>
              <a:t>  </a:t>
            </a:r>
            <a:r>
              <a:rPr lang="ru-RU" sz="2600" b="1" dirty="0" smtClean="0">
                <a:solidFill>
                  <a:schemeClr val="accent4">
                    <a:lumMod val="50000"/>
                  </a:schemeClr>
                </a:solidFill>
                <a:latin typeface="Times New Roman" pitchFamily="18" charset="0"/>
                <a:cs typeface="Times New Roman" pitchFamily="18" charset="0"/>
              </a:rPr>
              <a:t>Джеймс </a:t>
            </a:r>
            <a:r>
              <a:rPr lang="ru-RU" sz="2600" b="1" dirty="0" err="1" smtClean="0">
                <a:solidFill>
                  <a:schemeClr val="accent4">
                    <a:lumMod val="50000"/>
                  </a:schemeClr>
                </a:solidFill>
                <a:latin typeface="Times New Roman" pitchFamily="18" charset="0"/>
                <a:cs typeface="Times New Roman" pitchFamily="18" charset="0"/>
              </a:rPr>
              <a:t>Ритти</a:t>
            </a:r>
            <a:r>
              <a:rPr lang="ru-RU" sz="2600" b="1" dirty="0" smtClean="0">
                <a:solidFill>
                  <a:schemeClr val="accent4">
                    <a:lumMod val="50000"/>
                  </a:schemeClr>
                </a:solidFill>
                <a:latin typeface="Times New Roman" pitchFamily="18" charset="0"/>
                <a:cs typeface="Times New Roman" pitchFamily="18" charset="0"/>
              </a:rPr>
              <a:t> запатентовал первый кассовый аппарат</a:t>
            </a:r>
            <a:r>
              <a:rPr lang="ru-RU" sz="2400" dirty="0" smtClean="0"/>
              <a:t/>
            </a:r>
            <a:br>
              <a:rPr lang="ru-RU" sz="2400" dirty="0" smtClean="0"/>
            </a:br>
            <a:endParaRPr lang="ru-RU" sz="2400" dirty="0">
              <a:solidFill>
                <a:schemeClr val="accent4">
                  <a:lumMod val="50000"/>
                </a:schemeClr>
              </a:solidFill>
              <a:latin typeface="Times New Roman" pitchFamily="18" charset="0"/>
              <a:cs typeface="Times New Roman" pitchFamily="18" charset="0"/>
            </a:endParaRPr>
          </a:p>
        </p:txBody>
      </p:sp>
      <p:sp>
        <p:nvSpPr>
          <p:cNvPr id="6" name="Прямоугольник с двумя скругленными противолежащими углами 5"/>
          <p:cNvSpPr/>
          <p:nvPr/>
        </p:nvSpPr>
        <p:spPr>
          <a:xfrm>
            <a:off x="7596336" y="764704"/>
            <a:ext cx="1224136" cy="648072"/>
          </a:xfrm>
          <a:prstGeom prst="round2Diag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2">
                    <a:lumMod val="50000"/>
                  </a:schemeClr>
                </a:solidFill>
                <a:latin typeface="Times New Roman" pitchFamily="18" charset="0"/>
                <a:cs typeface="Times New Roman" pitchFamily="18" charset="0"/>
              </a:rPr>
              <a:t>4 ноября 1879</a:t>
            </a:r>
            <a:endParaRPr lang="ru-RU" b="1" dirty="0">
              <a:solidFill>
                <a:schemeClr val="tx2">
                  <a:lumMod val="50000"/>
                </a:schemeClr>
              </a:solidFill>
              <a:latin typeface="Times New Roman" pitchFamily="18" charset="0"/>
              <a:cs typeface="Times New Roman" pitchFamily="18" charset="0"/>
            </a:endParaRPr>
          </a:p>
        </p:txBody>
      </p:sp>
      <p:sp>
        <p:nvSpPr>
          <p:cNvPr id="7" name="Прямоугольник 6"/>
          <p:cNvSpPr/>
          <p:nvPr/>
        </p:nvSpPr>
        <p:spPr>
          <a:xfrm>
            <a:off x="2771800" y="1484784"/>
            <a:ext cx="5742384" cy="2031325"/>
          </a:xfrm>
          <a:prstGeom prst="rect">
            <a:avLst/>
          </a:prstGeom>
        </p:spPr>
        <p:txBody>
          <a:bodyPr wrap="square">
            <a:spAutoFit/>
          </a:bodyPr>
          <a:lstStyle/>
          <a:p>
            <a:pPr algn="just"/>
            <a:r>
              <a:rPr lang="ru-RU" dirty="0" smtClean="0">
                <a:latin typeface="Times New Roman" pitchFamily="18" charset="0"/>
                <a:cs typeface="Times New Roman" pitchFamily="18" charset="0"/>
              </a:rPr>
              <a:t>Кассовый аппарат вообще изобретение чисто американское. Первым запатентовал его устройство житель Дейтона (штат Огайо) по имени Джеймс </a:t>
            </a:r>
            <a:r>
              <a:rPr lang="ru-RU" dirty="0" err="1" smtClean="0">
                <a:latin typeface="Times New Roman" pitchFamily="18" charset="0"/>
                <a:cs typeface="Times New Roman" pitchFamily="18" charset="0"/>
              </a:rPr>
              <a:t>Ритти</a:t>
            </a:r>
            <a:r>
              <a:rPr lang="ru-RU" dirty="0" smtClean="0">
                <a:latin typeface="Times New Roman" pitchFamily="18" charset="0"/>
                <a:cs typeface="Times New Roman" pitchFamily="18" charset="0"/>
              </a:rPr>
              <a:t> 4 ноября 1879 года. Ящик, надежно фиксирующий сумму полученных денег, был нужен ему самому: </a:t>
            </a:r>
            <a:r>
              <a:rPr lang="ru-RU" dirty="0" err="1" smtClean="0">
                <a:latin typeface="Times New Roman" pitchFamily="18" charset="0"/>
                <a:cs typeface="Times New Roman" pitchFamily="18" charset="0"/>
              </a:rPr>
              <a:t>Ритти</a:t>
            </a:r>
            <a:r>
              <a:rPr lang="ru-RU" dirty="0" smtClean="0">
                <a:latin typeface="Times New Roman" pitchFamily="18" charset="0"/>
                <a:cs typeface="Times New Roman" pitchFamily="18" charset="0"/>
              </a:rPr>
              <a:t> владел баром и постоянно подозревал своих сотрудников в утаивании доходов.</a:t>
            </a:r>
          </a:p>
        </p:txBody>
      </p:sp>
      <p:pic>
        <p:nvPicPr>
          <p:cNvPr id="4" name="Picture 2" descr="https://i.ytimg.com/vi/t292cShIG9s/maxresdefault.jpg"/>
          <p:cNvPicPr>
            <a:picLocks noChangeAspect="1" noChangeArrowheads="1"/>
          </p:cNvPicPr>
          <p:nvPr/>
        </p:nvPicPr>
        <p:blipFill>
          <a:blip r:embed="rId3" cstate="print"/>
          <a:srcRect l="6908" t="12281" r="65461" b="22807"/>
          <a:stretch>
            <a:fillRect/>
          </a:stretch>
        </p:blipFill>
        <p:spPr bwMode="auto">
          <a:xfrm>
            <a:off x="755576" y="1484784"/>
            <a:ext cx="1800200" cy="2378836"/>
          </a:xfrm>
          <a:prstGeom prst="rect">
            <a:avLst/>
          </a:prstGeom>
          <a:noFill/>
        </p:spPr>
      </p:pic>
      <p:pic>
        <p:nvPicPr>
          <p:cNvPr id="2052" name="Picture 4" descr="Истории вещей: откуда в Москве американский кассовый аппарат «Националь» начала ХХ века"/>
          <p:cNvPicPr>
            <a:picLocks noChangeAspect="1" noChangeArrowheads="1"/>
          </p:cNvPicPr>
          <p:nvPr/>
        </p:nvPicPr>
        <p:blipFill>
          <a:blip r:embed="rId4" cstate="print"/>
          <a:srcRect l="27871" t="7560" r="26770"/>
          <a:stretch>
            <a:fillRect/>
          </a:stretch>
        </p:blipFill>
        <p:spPr bwMode="auto">
          <a:xfrm>
            <a:off x="6959624" y="4632176"/>
            <a:ext cx="2184376" cy="2225824"/>
          </a:xfrm>
          <a:prstGeom prst="rect">
            <a:avLst/>
          </a:prstGeom>
          <a:noFill/>
        </p:spPr>
      </p:pic>
      <p:sp>
        <p:nvSpPr>
          <p:cNvPr id="16" name="Прямоугольник 15"/>
          <p:cNvSpPr/>
          <p:nvPr/>
        </p:nvSpPr>
        <p:spPr>
          <a:xfrm>
            <a:off x="539552" y="3861048"/>
            <a:ext cx="6480720" cy="2585323"/>
          </a:xfrm>
          <a:prstGeom prst="rect">
            <a:avLst/>
          </a:prstGeom>
        </p:spPr>
        <p:txBody>
          <a:bodyPr wrap="square">
            <a:spAutoFit/>
          </a:bodyPr>
          <a:lstStyle/>
          <a:p>
            <a:pPr algn="just"/>
            <a:r>
              <a:rPr lang="ru-RU" dirty="0" smtClean="0">
                <a:latin typeface="Times New Roman" pitchFamily="18" charset="0"/>
                <a:cs typeface="Times New Roman" pitchFamily="18" charset="0"/>
              </a:rPr>
              <a:t>Мысль об устройстве кассы пришла к нему на борту парохода, следующего из Европы в Америку. </a:t>
            </a:r>
            <a:r>
              <a:rPr lang="ru-RU" dirty="0" err="1" smtClean="0">
                <a:latin typeface="Times New Roman" pitchFamily="18" charset="0"/>
                <a:cs typeface="Times New Roman" pitchFamily="18" charset="0"/>
              </a:rPr>
              <a:t>Ритти</a:t>
            </a:r>
            <a:r>
              <a:rPr lang="ru-RU" dirty="0" smtClean="0">
                <a:latin typeface="Times New Roman" pitchFamily="18" charset="0"/>
                <a:cs typeface="Times New Roman" pitchFamily="18" charset="0"/>
              </a:rPr>
              <a:t> засмотрелся на работу приспособления, регистрирующего каждый оборот гребного вала, и вдруг понял: это то, что надо. По возвращении домой он отправился первым делом к своему брату Джону — мастеру на все руки, а потом — в патентную службу. Позже братья </a:t>
            </a:r>
            <a:r>
              <a:rPr lang="ru-RU" dirty="0" err="1" smtClean="0">
                <a:latin typeface="Times New Roman" pitchFamily="18" charset="0"/>
                <a:cs typeface="Times New Roman" pitchFamily="18" charset="0"/>
              </a:rPr>
              <a:t>Ритти</a:t>
            </a:r>
            <a:r>
              <a:rPr lang="ru-RU" dirty="0" smtClean="0">
                <a:latin typeface="Times New Roman" pitchFamily="18" charset="0"/>
                <a:cs typeface="Times New Roman" pitchFamily="18" charset="0"/>
              </a:rPr>
              <a:t> снабдили свой аппарат бумажным рулоном для печати суммы покупки — таким образом были изобретены кассовые чеки, которые мы сегодня получаем магазинах.</a:t>
            </a:r>
            <a:endParaRPr lang="ru-RU"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026" name="Picture 2" descr="https://kurspresent.ru/assets/images/resources/674/-1.png"/>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
        <p:nvSpPr>
          <p:cNvPr id="5" name="Прямоугольник 4"/>
          <p:cNvSpPr/>
          <p:nvPr/>
        </p:nvSpPr>
        <p:spPr>
          <a:xfrm>
            <a:off x="2051720" y="260648"/>
            <a:ext cx="6696744" cy="1323439"/>
          </a:xfrm>
          <a:prstGeom prst="rect">
            <a:avLst/>
          </a:prstGeom>
        </p:spPr>
        <p:txBody>
          <a:bodyPr wrap="square">
            <a:spAutoFit/>
          </a:bodyPr>
          <a:lstStyle/>
          <a:p>
            <a:pPr algn="ctr"/>
            <a:r>
              <a:rPr lang="ru-RU" b="1" dirty="0" smtClean="0"/>
              <a:t> </a:t>
            </a:r>
            <a:r>
              <a:rPr lang="ru-RU" sz="2400" b="1" dirty="0" smtClean="0"/>
              <a:t>  </a:t>
            </a:r>
            <a:r>
              <a:rPr lang="ru-RU" sz="2800" b="1" dirty="0" smtClean="0"/>
              <a:t> </a:t>
            </a:r>
            <a:r>
              <a:rPr lang="ru-RU" sz="2600" b="1" dirty="0" smtClean="0">
                <a:solidFill>
                  <a:schemeClr val="accent4">
                    <a:lumMod val="50000"/>
                  </a:schemeClr>
                </a:solidFill>
                <a:latin typeface="Times New Roman" pitchFamily="18" charset="0"/>
                <a:cs typeface="Times New Roman" pitchFamily="18" charset="0"/>
              </a:rPr>
              <a:t>Полковник </a:t>
            </a:r>
            <a:r>
              <a:rPr lang="ru-RU" sz="2600" b="1" dirty="0" err="1" smtClean="0">
                <a:solidFill>
                  <a:schemeClr val="accent4">
                    <a:lumMod val="50000"/>
                  </a:schemeClr>
                </a:solidFill>
                <a:latin typeface="Times New Roman" pitchFamily="18" charset="0"/>
                <a:cs typeface="Times New Roman" pitchFamily="18" charset="0"/>
              </a:rPr>
              <a:t>Джейкоб</a:t>
            </a:r>
            <a:r>
              <a:rPr lang="ru-RU" sz="2600" b="1" dirty="0" smtClean="0">
                <a:solidFill>
                  <a:schemeClr val="accent4">
                    <a:lumMod val="50000"/>
                  </a:schemeClr>
                </a:solidFill>
                <a:latin typeface="Times New Roman" pitchFamily="18" charset="0"/>
                <a:cs typeface="Times New Roman" pitchFamily="18" charset="0"/>
              </a:rPr>
              <a:t> Шик запатентовал электрическую бритву</a:t>
            </a:r>
            <a:r>
              <a:rPr lang="ru-RU" sz="2800" dirty="0" smtClean="0"/>
              <a:t/>
            </a:r>
            <a:br>
              <a:rPr lang="ru-RU" sz="2800" dirty="0" smtClean="0"/>
            </a:br>
            <a:endParaRPr lang="ru-RU" sz="2400" dirty="0">
              <a:solidFill>
                <a:schemeClr val="accent4">
                  <a:lumMod val="50000"/>
                </a:schemeClr>
              </a:solidFill>
              <a:latin typeface="Times New Roman" pitchFamily="18" charset="0"/>
              <a:cs typeface="Times New Roman" pitchFamily="18" charset="0"/>
            </a:endParaRPr>
          </a:p>
        </p:txBody>
      </p:sp>
      <p:sp>
        <p:nvSpPr>
          <p:cNvPr id="6" name="Прямоугольник с двумя скругленными противолежащими углами 5"/>
          <p:cNvSpPr/>
          <p:nvPr/>
        </p:nvSpPr>
        <p:spPr>
          <a:xfrm>
            <a:off x="7596336" y="836712"/>
            <a:ext cx="1224136" cy="648072"/>
          </a:xfrm>
          <a:prstGeom prst="round2Diag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2">
                    <a:lumMod val="50000"/>
                  </a:schemeClr>
                </a:solidFill>
                <a:latin typeface="Times New Roman" pitchFamily="18" charset="0"/>
                <a:cs typeface="Times New Roman" pitchFamily="18" charset="0"/>
              </a:rPr>
              <a:t>6 ноября 1928</a:t>
            </a:r>
            <a:endParaRPr lang="ru-RU" b="1" dirty="0">
              <a:solidFill>
                <a:schemeClr val="tx2">
                  <a:lumMod val="50000"/>
                </a:schemeClr>
              </a:solidFill>
              <a:latin typeface="Times New Roman" pitchFamily="18" charset="0"/>
              <a:cs typeface="Times New Roman" pitchFamily="18" charset="0"/>
            </a:endParaRPr>
          </a:p>
        </p:txBody>
      </p:sp>
      <p:sp>
        <p:nvSpPr>
          <p:cNvPr id="7" name="Прямоугольник 6"/>
          <p:cNvSpPr/>
          <p:nvPr/>
        </p:nvSpPr>
        <p:spPr>
          <a:xfrm>
            <a:off x="4355976" y="1484785"/>
            <a:ext cx="4608512" cy="2585323"/>
          </a:xfrm>
          <a:prstGeom prst="rect">
            <a:avLst/>
          </a:prstGeom>
        </p:spPr>
        <p:txBody>
          <a:bodyPr wrap="square">
            <a:spAutoFit/>
          </a:bodyPr>
          <a:lstStyle/>
          <a:p>
            <a:pPr algn="just"/>
            <a:r>
              <a:rPr lang="ru-RU" dirty="0" smtClean="0">
                <a:latin typeface="Times New Roman" pitchFamily="18" charset="0"/>
                <a:cs typeface="Times New Roman" pitchFamily="18" charset="0"/>
              </a:rPr>
              <a:t>6 ноября 1928 года полковник </a:t>
            </a:r>
            <a:r>
              <a:rPr lang="ru-RU" dirty="0" err="1" smtClean="0">
                <a:latin typeface="Times New Roman" pitchFamily="18" charset="0"/>
                <a:cs typeface="Times New Roman" pitchFamily="18" charset="0"/>
              </a:rPr>
              <a:t>Джейкоб</a:t>
            </a:r>
            <a:r>
              <a:rPr lang="ru-RU" dirty="0" smtClean="0">
                <a:latin typeface="Times New Roman" pitchFamily="18" charset="0"/>
                <a:cs typeface="Times New Roman" pitchFamily="18" charset="0"/>
              </a:rPr>
              <a:t> ШИК запатентовал электрическую бритву.</a:t>
            </a:r>
            <a:endParaRPr lang="en-US" dirty="0" smtClean="0">
              <a:latin typeface="Times New Roman" pitchFamily="18" charset="0"/>
              <a:cs typeface="Times New Roman" pitchFamily="18" charset="0"/>
            </a:endParaRPr>
          </a:p>
          <a:p>
            <a:pPr algn="just"/>
            <a:r>
              <a:rPr lang="ru-RU" dirty="0" smtClean="0">
                <a:latin typeface="Times New Roman" pitchFamily="18" charset="0"/>
                <a:cs typeface="Times New Roman" pitchFamily="18" charset="0"/>
              </a:rPr>
              <a:t>Конструкция бритвы состояла из 2-ух ножей: подвижного и неподвижного. Подвижный нож приводился в движение электродвигателем, волосы попадали внутрь бреющей головки сквозь прорези. Неподвижный нож тоже участвовал в бритье и защищал кожу от случайных</a:t>
            </a:r>
            <a:r>
              <a:rPr lang="en-US"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порезов.</a:t>
            </a:r>
            <a:endParaRPr lang="ru-RU" dirty="0">
              <a:latin typeface="Times New Roman" pitchFamily="18" charset="0"/>
              <a:cs typeface="Times New Roman" pitchFamily="18" charset="0"/>
            </a:endParaRPr>
          </a:p>
        </p:txBody>
      </p:sp>
      <p:pic>
        <p:nvPicPr>
          <p:cNvPr id="4" name="Picture 2" descr="https://sun9-57.userapi.com/impf/c855424/v855424550/14fe73/vfRmE9_JR-4.jpg?size=530x279&amp;quality=96&amp;sign=61ff48b6a7882a08154d45935413da1f&amp;type=album"/>
          <p:cNvPicPr>
            <a:picLocks noChangeAspect="1" noChangeArrowheads="1"/>
          </p:cNvPicPr>
          <p:nvPr/>
        </p:nvPicPr>
        <p:blipFill>
          <a:blip r:embed="rId3" cstate="print"/>
          <a:srcRect/>
          <a:stretch>
            <a:fillRect/>
          </a:stretch>
        </p:blipFill>
        <p:spPr bwMode="auto">
          <a:xfrm>
            <a:off x="179512" y="1412776"/>
            <a:ext cx="4103680" cy="2448272"/>
          </a:xfrm>
          <a:prstGeom prst="rect">
            <a:avLst/>
          </a:prstGeom>
          <a:noFill/>
        </p:spPr>
      </p:pic>
      <p:sp>
        <p:nvSpPr>
          <p:cNvPr id="11" name="Прямоугольник 10"/>
          <p:cNvSpPr/>
          <p:nvPr/>
        </p:nvSpPr>
        <p:spPr>
          <a:xfrm>
            <a:off x="467544" y="4365104"/>
            <a:ext cx="7704856" cy="1754326"/>
          </a:xfrm>
          <a:prstGeom prst="rect">
            <a:avLst/>
          </a:prstGeom>
        </p:spPr>
        <p:txBody>
          <a:bodyPr wrap="square">
            <a:spAutoFit/>
          </a:bodyPr>
          <a:lstStyle/>
          <a:p>
            <a:pPr algn="just"/>
            <a:r>
              <a:rPr lang="ru-RU" dirty="0" smtClean="0">
                <a:latin typeface="Times New Roman" pitchFamily="18" charset="0"/>
                <a:cs typeface="Times New Roman" pitchFamily="18" charset="0"/>
              </a:rPr>
              <a:t>Сменные лезвия хранились внутри ручки бритвы, при этом система позволяла заменить старое лезвие, даже не касаясь при этом поверхности нового. Позже Шик разработал бритву со сменными лезвиями, которые продавались в специальных кассетах. Для массового производства бритв Шик в 1925 году основывает свою компанию. В 1929 бритва Шика поступила в широкую продажу.</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026" name="Picture 2" descr="https://kurspresent.ru/assets/images/resources/674/-1.png"/>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
        <p:nvSpPr>
          <p:cNvPr id="5" name="Прямоугольник 4"/>
          <p:cNvSpPr/>
          <p:nvPr/>
        </p:nvSpPr>
        <p:spPr>
          <a:xfrm>
            <a:off x="1691680" y="332656"/>
            <a:ext cx="6696744" cy="1754326"/>
          </a:xfrm>
          <a:prstGeom prst="rect">
            <a:avLst/>
          </a:prstGeom>
        </p:spPr>
        <p:txBody>
          <a:bodyPr wrap="square">
            <a:spAutoFit/>
          </a:bodyPr>
          <a:lstStyle/>
          <a:p>
            <a:pPr algn="ctr"/>
            <a:r>
              <a:rPr lang="ru-RU" b="1" dirty="0" smtClean="0"/>
              <a:t> </a:t>
            </a:r>
            <a:r>
              <a:rPr lang="ru-RU" sz="2400" b="1" dirty="0" smtClean="0"/>
              <a:t>  </a:t>
            </a:r>
            <a:r>
              <a:rPr lang="ru-RU" sz="2800" b="1" dirty="0" smtClean="0"/>
              <a:t>  </a:t>
            </a:r>
            <a:r>
              <a:rPr lang="ru-RU" sz="2600" b="1" dirty="0" smtClean="0">
                <a:solidFill>
                  <a:schemeClr val="accent4">
                    <a:lumMod val="50000"/>
                  </a:schemeClr>
                </a:solidFill>
                <a:latin typeface="Times New Roman" pitchFamily="18" charset="0"/>
                <a:cs typeface="Times New Roman" pitchFamily="18" charset="0"/>
              </a:rPr>
              <a:t>Вильгельм Конрад Рёнтген открыл лучи, названные его именем</a:t>
            </a:r>
            <a:br>
              <a:rPr lang="ru-RU" sz="2600" b="1" dirty="0" smtClean="0">
                <a:solidFill>
                  <a:schemeClr val="accent4">
                    <a:lumMod val="50000"/>
                  </a:schemeClr>
                </a:solidFill>
                <a:latin typeface="Times New Roman" pitchFamily="18" charset="0"/>
                <a:cs typeface="Times New Roman" pitchFamily="18" charset="0"/>
              </a:rPr>
            </a:br>
            <a:r>
              <a:rPr lang="ru-RU" sz="2800" dirty="0" smtClean="0"/>
              <a:t/>
            </a:r>
            <a:br>
              <a:rPr lang="ru-RU" sz="2800" dirty="0" smtClean="0"/>
            </a:br>
            <a:endParaRPr lang="ru-RU" sz="2400" dirty="0">
              <a:solidFill>
                <a:schemeClr val="accent4">
                  <a:lumMod val="50000"/>
                </a:schemeClr>
              </a:solidFill>
              <a:latin typeface="Times New Roman" pitchFamily="18" charset="0"/>
              <a:cs typeface="Times New Roman" pitchFamily="18" charset="0"/>
            </a:endParaRPr>
          </a:p>
        </p:txBody>
      </p:sp>
      <p:sp>
        <p:nvSpPr>
          <p:cNvPr id="6" name="Прямоугольник с двумя скругленными противолежащими углами 5"/>
          <p:cNvSpPr/>
          <p:nvPr/>
        </p:nvSpPr>
        <p:spPr>
          <a:xfrm>
            <a:off x="7596336" y="836712"/>
            <a:ext cx="1224136" cy="648072"/>
          </a:xfrm>
          <a:prstGeom prst="round2Diag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2">
                    <a:lumMod val="50000"/>
                  </a:schemeClr>
                </a:solidFill>
                <a:latin typeface="Times New Roman" pitchFamily="18" charset="0"/>
                <a:cs typeface="Times New Roman" pitchFamily="18" charset="0"/>
              </a:rPr>
              <a:t>8</a:t>
            </a:r>
            <a:r>
              <a:rPr lang="ru-RU" b="1" dirty="0" smtClean="0">
                <a:solidFill>
                  <a:schemeClr val="tx2">
                    <a:lumMod val="50000"/>
                  </a:schemeClr>
                </a:solidFill>
                <a:latin typeface="Times New Roman" pitchFamily="18" charset="0"/>
                <a:cs typeface="Times New Roman" pitchFamily="18" charset="0"/>
              </a:rPr>
              <a:t> ноября 1</a:t>
            </a:r>
            <a:r>
              <a:rPr lang="en-US" b="1" dirty="0" smtClean="0">
                <a:solidFill>
                  <a:schemeClr val="tx2">
                    <a:lumMod val="50000"/>
                  </a:schemeClr>
                </a:solidFill>
                <a:latin typeface="Times New Roman" pitchFamily="18" charset="0"/>
                <a:cs typeface="Times New Roman" pitchFamily="18" charset="0"/>
              </a:rPr>
              <a:t>895</a:t>
            </a:r>
            <a:endParaRPr lang="ru-RU" b="1" dirty="0">
              <a:solidFill>
                <a:schemeClr val="tx2">
                  <a:lumMod val="50000"/>
                </a:schemeClr>
              </a:solidFill>
              <a:latin typeface="Times New Roman" pitchFamily="18" charset="0"/>
              <a:cs typeface="Times New Roman" pitchFamily="18" charset="0"/>
            </a:endParaRPr>
          </a:p>
        </p:txBody>
      </p:sp>
      <p:sp>
        <p:nvSpPr>
          <p:cNvPr id="7" name="Прямоугольник 6"/>
          <p:cNvSpPr/>
          <p:nvPr/>
        </p:nvSpPr>
        <p:spPr>
          <a:xfrm>
            <a:off x="2339752" y="1772816"/>
            <a:ext cx="6624736" cy="2585323"/>
          </a:xfrm>
          <a:prstGeom prst="rect">
            <a:avLst/>
          </a:prstGeom>
        </p:spPr>
        <p:txBody>
          <a:bodyPr wrap="square">
            <a:spAutoFit/>
          </a:bodyPr>
          <a:lstStyle/>
          <a:p>
            <a:pPr algn="just"/>
            <a:r>
              <a:rPr lang="ru-RU" dirty="0" smtClean="0">
                <a:latin typeface="Times New Roman" pitchFamily="18" charset="0"/>
                <a:cs typeface="Times New Roman" pitchFamily="18" charset="0"/>
              </a:rPr>
              <a:t>В конце 1895г физик В.К.Рентген исходя из теории Максвелла об электромагнитных волнах, открыл невидимые лучи, названные Х-лучами. Эти лучи обладали свойствами: Оставаясь невидимыми, они пронизывают разные предметы в разной степени и с их помощью можно не то, что скрыто от глаз слоем, но и запечатлеть на фотоплёнке. Великое изобретение сразу получило практическое применение в медицине. Рентгену, первому среди физиков, была присуждена Нобелевская премия. </a:t>
            </a:r>
            <a:br>
              <a:rPr lang="ru-RU"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pic>
        <p:nvPicPr>
          <p:cNvPr id="17410" name="Picture 2" descr="https://ds04.infourok.ru/uploads/ex/06d0/00143e97-ec930cab/1/img44.jpg"/>
          <p:cNvPicPr>
            <a:picLocks noChangeAspect="1" noChangeArrowheads="1"/>
          </p:cNvPicPr>
          <p:nvPr/>
        </p:nvPicPr>
        <p:blipFill>
          <a:blip r:embed="rId3" cstate="print"/>
          <a:srcRect l="76386" t="56300" r="3963" b="4851"/>
          <a:stretch>
            <a:fillRect/>
          </a:stretch>
        </p:blipFill>
        <p:spPr bwMode="auto">
          <a:xfrm>
            <a:off x="7164288" y="4077072"/>
            <a:ext cx="1584176" cy="2348880"/>
          </a:xfrm>
          <a:prstGeom prst="rect">
            <a:avLst/>
          </a:prstGeom>
          <a:noFill/>
        </p:spPr>
      </p:pic>
      <p:pic>
        <p:nvPicPr>
          <p:cNvPr id="12" name="Picture 2" descr="https://ds04.infourok.ru/uploads/ex/06d0/00143e97-ec930cab/1/img44.jpg"/>
          <p:cNvPicPr>
            <a:picLocks noChangeAspect="1" noChangeArrowheads="1"/>
          </p:cNvPicPr>
          <p:nvPr/>
        </p:nvPicPr>
        <p:blipFill>
          <a:blip r:embed="rId3" cstate="print"/>
          <a:srcRect l="7783" t="5901" r="66230" b="44872"/>
          <a:stretch>
            <a:fillRect/>
          </a:stretch>
        </p:blipFill>
        <p:spPr bwMode="auto">
          <a:xfrm>
            <a:off x="611560" y="1628800"/>
            <a:ext cx="1584176" cy="2250661"/>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026" name="Picture 2" descr="https://kurspresent.ru/assets/images/resources/674/-1.png"/>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
        <p:nvSpPr>
          <p:cNvPr id="5" name="Прямоугольник 4"/>
          <p:cNvSpPr/>
          <p:nvPr/>
        </p:nvSpPr>
        <p:spPr>
          <a:xfrm>
            <a:off x="1691680" y="332656"/>
            <a:ext cx="6696744" cy="1754326"/>
          </a:xfrm>
          <a:prstGeom prst="rect">
            <a:avLst/>
          </a:prstGeom>
        </p:spPr>
        <p:txBody>
          <a:bodyPr wrap="square">
            <a:spAutoFit/>
          </a:bodyPr>
          <a:lstStyle/>
          <a:p>
            <a:pPr algn="ctr"/>
            <a:r>
              <a:rPr lang="ru-RU" sz="2800" b="1" dirty="0" smtClean="0"/>
              <a:t> </a:t>
            </a:r>
            <a:r>
              <a:rPr lang="ru-RU" sz="2600" b="1" dirty="0" smtClean="0">
                <a:solidFill>
                  <a:schemeClr val="accent4">
                    <a:lumMod val="50000"/>
                  </a:schemeClr>
                </a:solidFill>
                <a:latin typeface="Times New Roman" pitchFamily="18" charset="0"/>
                <a:cs typeface="Times New Roman" pitchFamily="18" charset="0"/>
              </a:rPr>
              <a:t>Парижанин Жорж Клод запатентовал неоновую рекламу</a:t>
            </a:r>
            <a:r>
              <a:rPr lang="ru-RU" sz="2800" dirty="0" smtClean="0"/>
              <a:t/>
            </a:r>
            <a:br>
              <a:rPr lang="ru-RU" sz="2800" dirty="0" smtClean="0"/>
            </a:br>
            <a:r>
              <a:rPr lang="ru-RU" sz="2800" dirty="0" smtClean="0"/>
              <a:t> </a:t>
            </a:r>
            <a:br>
              <a:rPr lang="ru-RU" sz="2800" dirty="0" smtClean="0"/>
            </a:br>
            <a:endParaRPr lang="ru-RU" sz="2400" dirty="0">
              <a:solidFill>
                <a:schemeClr val="accent4">
                  <a:lumMod val="50000"/>
                </a:schemeClr>
              </a:solidFill>
              <a:latin typeface="Times New Roman" pitchFamily="18" charset="0"/>
              <a:cs typeface="Times New Roman" pitchFamily="18" charset="0"/>
            </a:endParaRPr>
          </a:p>
        </p:txBody>
      </p:sp>
      <p:sp>
        <p:nvSpPr>
          <p:cNvPr id="6" name="Прямоугольник с двумя скругленными противолежащими углами 5"/>
          <p:cNvSpPr/>
          <p:nvPr/>
        </p:nvSpPr>
        <p:spPr>
          <a:xfrm>
            <a:off x="7596336" y="836712"/>
            <a:ext cx="1224136" cy="648072"/>
          </a:xfrm>
          <a:prstGeom prst="round2Diag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2">
                    <a:lumMod val="50000"/>
                  </a:schemeClr>
                </a:solidFill>
                <a:latin typeface="Times New Roman" pitchFamily="18" charset="0"/>
                <a:cs typeface="Times New Roman" pitchFamily="18" charset="0"/>
              </a:rPr>
              <a:t>9</a:t>
            </a:r>
            <a:r>
              <a:rPr lang="ru-RU" b="1" dirty="0" smtClean="0">
                <a:solidFill>
                  <a:schemeClr val="tx2">
                    <a:lumMod val="50000"/>
                  </a:schemeClr>
                </a:solidFill>
                <a:latin typeface="Times New Roman" pitchFamily="18" charset="0"/>
                <a:cs typeface="Times New Roman" pitchFamily="18" charset="0"/>
              </a:rPr>
              <a:t> ноября 1</a:t>
            </a:r>
            <a:r>
              <a:rPr lang="en-US" b="1" dirty="0" smtClean="0">
                <a:solidFill>
                  <a:schemeClr val="tx2">
                    <a:lumMod val="50000"/>
                  </a:schemeClr>
                </a:solidFill>
                <a:latin typeface="Times New Roman" pitchFamily="18" charset="0"/>
                <a:cs typeface="Times New Roman" pitchFamily="18" charset="0"/>
              </a:rPr>
              <a:t>911</a:t>
            </a:r>
            <a:endParaRPr lang="ru-RU" b="1" dirty="0">
              <a:solidFill>
                <a:schemeClr val="tx2">
                  <a:lumMod val="50000"/>
                </a:schemeClr>
              </a:solidFill>
              <a:latin typeface="Times New Roman" pitchFamily="18" charset="0"/>
              <a:cs typeface="Times New Roman" pitchFamily="18" charset="0"/>
            </a:endParaRPr>
          </a:p>
        </p:txBody>
      </p:sp>
      <p:sp>
        <p:nvSpPr>
          <p:cNvPr id="7" name="Прямоугольник 6"/>
          <p:cNvSpPr/>
          <p:nvPr/>
        </p:nvSpPr>
        <p:spPr>
          <a:xfrm>
            <a:off x="2339752" y="1772816"/>
            <a:ext cx="6624736" cy="646331"/>
          </a:xfrm>
          <a:prstGeom prst="rect">
            <a:avLst/>
          </a:prstGeom>
        </p:spPr>
        <p:txBody>
          <a:bodyPr wrap="square">
            <a:spAutoFit/>
          </a:bodyPr>
          <a:lstStyle/>
          <a:p>
            <a:pPr algn="just"/>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pic>
        <p:nvPicPr>
          <p:cNvPr id="4" name="Picture 2" descr="https://www.eraworld.ru/images/news/2020/11/n_2.jpg"/>
          <p:cNvPicPr>
            <a:picLocks noChangeAspect="1" noChangeArrowheads="1"/>
          </p:cNvPicPr>
          <p:nvPr/>
        </p:nvPicPr>
        <p:blipFill>
          <a:blip r:embed="rId3" cstate="print"/>
          <a:srcRect/>
          <a:stretch>
            <a:fillRect/>
          </a:stretch>
        </p:blipFill>
        <p:spPr bwMode="auto">
          <a:xfrm>
            <a:off x="5652120" y="4221088"/>
            <a:ext cx="3125147" cy="2232248"/>
          </a:xfrm>
          <a:prstGeom prst="rect">
            <a:avLst/>
          </a:prstGeom>
          <a:noFill/>
        </p:spPr>
      </p:pic>
      <p:sp>
        <p:nvSpPr>
          <p:cNvPr id="9" name="Прямоугольник 8"/>
          <p:cNvSpPr/>
          <p:nvPr/>
        </p:nvSpPr>
        <p:spPr>
          <a:xfrm>
            <a:off x="2051720" y="1412776"/>
            <a:ext cx="6696744" cy="2862322"/>
          </a:xfrm>
          <a:prstGeom prst="rect">
            <a:avLst/>
          </a:prstGeom>
        </p:spPr>
        <p:txBody>
          <a:bodyPr wrap="square">
            <a:spAutoFit/>
          </a:bodyPr>
          <a:lstStyle/>
          <a:p>
            <a:pPr algn="just"/>
            <a:r>
              <a:rPr lang="ru-RU" dirty="0" smtClean="0">
                <a:latin typeface="Times New Roman" pitchFamily="18" charset="0"/>
                <a:cs typeface="Times New Roman" pitchFamily="18" charset="0"/>
              </a:rPr>
              <a:t>Французский инженер-химик Жорж Клод запатентовал производство рекламных вывесок с неоновой подсветкой. Патенту предшествовали многочисленные эксперименты с отделением инертных газов от кислорода, так как очищенный O требовался для медицины и промышленности. Очистив кислород, Клод продолжал исследовать уже инертные газы - он наполнял ими герметичные колбы и помещал их в разные условия. Однажды подав на ёмкости напряжение, исследователь получил принципиально новый продукт, сформировавший облик всех крупных городов 20 века.</a:t>
            </a:r>
          </a:p>
        </p:txBody>
      </p:sp>
      <p:pic>
        <p:nvPicPr>
          <p:cNvPr id="1030" name="Picture 6" descr="https://static.wixstatic.com/media/23a6b1_e9f0b203c4ed4b78a162caf6e048f39e~mv2.jpg/v1/fill/w_689,h_864,al_c,q_90/23a6b1_e9f0b203c4ed4b78a162caf6e048f39e~mv2.jpg"/>
          <p:cNvPicPr>
            <a:picLocks noChangeAspect="1" noChangeArrowheads="1"/>
          </p:cNvPicPr>
          <p:nvPr/>
        </p:nvPicPr>
        <p:blipFill>
          <a:blip r:embed="rId4" cstate="print"/>
          <a:srcRect/>
          <a:stretch>
            <a:fillRect/>
          </a:stretch>
        </p:blipFill>
        <p:spPr bwMode="auto">
          <a:xfrm flipH="1">
            <a:off x="323528" y="1700808"/>
            <a:ext cx="1512168" cy="1944216"/>
          </a:xfrm>
          <a:prstGeom prst="rect">
            <a:avLst/>
          </a:prstGeom>
          <a:noFill/>
        </p:spPr>
      </p:pic>
      <p:sp>
        <p:nvSpPr>
          <p:cNvPr id="13" name="Прямоугольник 12"/>
          <p:cNvSpPr/>
          <p:nvPr/>
        </p:nvSpPr>
        <p:spPr>
          <a:xfrm>
            <a:off x="323528" y="4509120"/>
            <a:ext cx="4968552" cy="1754326"/>
          </a:xfrm>
          <a:prstGeom prst="rect">
            <a:avLst/>
          </a:prstGeom>
        </p:spPr>
        <p:txBody>
          <a:bodyPr wrap="square">
            <a:spAutoFit/>
          </a:bodyPr>
          <a:lstStyle/>
          <a:p>
            <a:pPr algn="just"/>
            <a:r>
              <a:rPr lang="ru-RU" dirty="0" smtClean="0">
                <a:latin typeface="Times New Roman" pitchFamily="18" charset="0"/>
                <a:cs typeface="Times New Roman" pitchFamily="18" charset="0"/>
              </a:rPr>
              <a:t>Многочисленные неоновые вывески на фасадах зданий стали символом сразу нескольких эпох, их называли "новым солнцем", они считались олицетворением яркой счастливой жизни и сумасшедшего ритма прогрессивных городов, на улицах которых ночью светло так же, как днём.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026" name="Picture 2" descr="https://kurspresent.ru/assets/images/resources/674/-1.png"/>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
        <p:nvSpPr>
          <p:cNvPr id="5" name="Прямоугольник 4"/>
          <p:cNvSpPr/>
          <p:nvPr/>
        </p:nvSpPr>
        <p:spPr>
          <a:xfrm>
            <a:off x="1691680" y="332656"/>
            <a:ext cx="6696744" cy="1785104"/>
          </a:xfrm>
          <a:prstGeom prst="rect">
            <a:avLst/>
          </a:prstGeom>
        </p:spPr>
        <p:txBody>
          <a:bodyPr wrap="square">
            <a:spAutoFit/>
          </a:bodyPr>
          <a:lstStyle/>
          <a:p>
            <a:pPr algn="ctr"/>
            <a:r>
              <a:rPr lang="ru-RU" sz="2800" dirty="0" smtClean="0"/>
              <a:t> </a:t>
            </a:r>
            <a:r>
              <a:rPr lang="ru-RU" sz="2800" b="1" dirty="0" smtClean="0"/>
              <a:t> </a:t>
            </a:r>
            <a:r>
              <a:rPr lang="ru-RU" sz="2600" b="1" dirty="0" smtClean="0">
                <a:solidFill>
                  <a:schemeClr val="accent4">
                    <a:lumMod val="50000"/>
                  </a:schemeClr>
                </a:solidFill>
                <a:latin typeface="Times New Roman" pitchFamily="18" charset="0"/>
                <a:cs typeface="Times New Roman" pitchFamily="18" charset="0"/>
              </a:rPr>
              <a:t>В Калифорнии продемонстрирован первый видеомагнитофон</a:t>
            </a:r>
            <a:r>
              <a:rPr lang="ru-RU" sz="2800" dirty="0" smtClean="0"/>
              <a:t/>
            </a:r>
            <a:br>
              <a:rPr lang="ru-RU" sz="2800" dirty="0" smtClean="0"/>
            </a:br>
            <a:r>
              <a:rPr lang="ru-RU" sz="2800" dirty="0" smtClean="0"/>
              <a:t> </a:t>
            </a:r>
            <a:r>
              <a:rPr lang="ru-RU" sz="2600" b="1" dirty="0" smtClean="0">
                <a:solidFill>
                  <a:schemeClr val="accent4">
                    <a:lumMod val="50000"/>
                  </a:schemeClr>
                </a:solidFill>
                <a:latin typeface="Times New Roman" pitchFamily="18" charset="0"/>
                <a:cs typeface="Times New Roman" pitchFamily="18" charset="0"/>
              </a:rPr>
              <a:t/>
            </a:r>
            <a:br>
              <a:rPr lang="ru-RU" sz="2600" b="1" dirty="0" smtClean="0">
                <a:solidFill>
                  <a:schemeClr val="accent4">
                    <a:lumMod val="50000"/>
                  </a:schemeClr>
                </a:solidFill>
                <a:latin typeface="Times New Roman" pitchFamily="18" charset="0"/>
                <a:cs typeface="Times New Roman" pitchFamily="18" charset="0"/>
              </a:rPr>
            </a:br>
            <a:endParaRPr lang="ru-RU" sz="2600" b="1" dirty="0">
              <a:solidFill>
                <a:schemeClr val="accent4">
                  <a:lumMod val="50000"/>
                </a:schemeClr>
              </a:solidFill>
              <a:latin typeface="Times New Roman" pitchFamily="18" charset="0"/>
              <a:cs typeface="Times New Roman" pitchFamily="18" charset="0"/>
            </a:endParaRPr>
          </a:p>
        </p:txBody>
      </p:sp>
      <p:sp>
        <p:nvSpPr>
          <p:cNvPr id="6" name="Прямоугольник с двумя скругленными противолежащими углами 5"/>
          <p:cNvSpPr/>
          <p:nvPr/>
        </p:nvSpPr>
        <p:spPr>
          <a:xfrm>
            <a:off x="7596336" y="836712"/>
            <a:ext cx="1296144" cy="648072"/>
          </a:xfrm>
          <a:prstGeom prst="round2Diag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2">
                    <a:lumMod val="50000"/>
                  </a:schemeClr>
                </a:solidFill>
                <a:latin typeface="Times New Roman" pitchFamily="18" charset="0"/>
                <a:cs typeface="Times New Roman" pitchFamily="18" charset="0"/>
              </a:rPr>
              <a:t>11 ноября 1952</a:t>
            </a:r>
            <a:endParaRPr lang="ru-RU" b="1" dirty="0">
              <a:solidFill>
                <a:schemeClr val="tx2">
                  <a:lumMod val="50000"/>
                </a:schemeClr>
              </a:solidFill>
              <a:latin typeface="Times New Roman" pitchFamily="18" charset="0"/>
              <a:cs typeface="Times New Roman" pitchFamily="18" charset="0"/>
            </a:endParaRPr>
          </a:p>
        </p:txBody>
      </p:sp>
      <p:sp>
        <p:nvSpPr>
          <p:cNvPr id="7" name="Прямоугольник 6"/>
          <p:cNvSpPr/>
          <p:nvPr/>
        </p:nvSpPr>
        <p:spPr>
          <a:xfrm>
            <a:off x="2339752" y="1772816"/>
            <a:ext cx="6624736" cy="646331"/>
          </a:xfrm>
          <a:prstGeom prst="rect">
            <a:avLst/>
          </a:prstGeom>
        </p:spPr>
        <p:txBody>
          <a:bodyPr wrap="square">
            <a:spAutoFit/>
          </a:bodyPr>
          <a:lstStyle/>
          <a:p>
            <a:pPr algn="just"/>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sp>
        <p:nvSpPr>
          <p:cNvPr id="13" name="Прямоугольник 12"/>
          <p:cNvSpPr/>
          <p:nvPr/>
        </p:nvSpPr>
        <p:spPr>
          <a:xfrm>
            <a:off x="3275856" y="1628800"/>
            <a:ext cx="5688632" cy="4436086"/>
          </a:xfrm>
          <a:prstGeom prst="rect">
            <a:avLst/>
          </a:prstGeom>
        </p:spPr>
        <p:txBody>
          <a:bodyPr wrap="square">
            <a:spAutoFit/>
          </a:bodyPr>
          <a:lstStyle/>
          <a:p>
            <a:pPr marR="5080" algn="just">
              <a:lnSpc>
                <a:spcPct val="97700"/>
              </a:lnSpc>
              <a:spcBef>
                <a:spcPts val="140"/>
              </a:spcBef>
            </a:pPr>
            <a:r>
              <a:rPr lang="ru-RU" dirty="0" smtClean="0">
                <a:latin typeface="Times New Roman" pitchFamily="18" charset="0"/>
                <a:cs typeface="Times New Roman" pitchFamily="18" charset="0"/>
              </a:rPr>
              <a:t>В Калифорнии в </a:t>
            </a:r>
            <a:r>
              <a:rPr lang="ru-RU" dirty="0" err="1" smtClean="0">
                <a:latin typeface="Times New Roman" pitchFamily="18" charset="0"/>
                <a:cs typeface="Times New Roman" pitchFamily="18" charset="0"/>
              </a:rPr>
              <a:t>Беверли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Хиллс</a:t>
            </a:r>
            <a:r>
              <a:rPr lang="ru-RU" dirty="0" smtClean="0">
                <a:latin typeface="Times New Roman" pitchFamily="18" charset="0"/>
                <a:cs typeface="Times New Roman" pitchFamily="18" charset="0"/>
              </a:rPr>
              <a:t>, штат  Калифорния, Джон </a:t>
            </a:r>
            <a:r>
              <a:rPr lang="ru-RU" dirty="0" err="1" smtClean="0">
                <a:latin typeface="Times New Roman" pitchFamily="18" charset="0"/>
                <a:cs typeface="Times New Roman" pitchFamily="18" charset="0"/>
              </a:rPr>
              <a:t>Маллин</a:t>
            </a:r>
            <a:r>
              <a:rPr lang="ru-RU" dirty="0" smtClean="0">
                <a:latin typeface="Times New Roman" pitchFamily="18" charset="0"/>
                <a:cs typeface="Times New Roman" pitchFamily="18" charset="0"/>
              </a:rPr>
              <a:t> и Уэйн Джонсон  продемонстрировали своим коллегам первый  видеопроигрыватель. Это был прообраз  видеомагнитофона, который спустя почти  четыре года представили на суд широкой  публики Рей Долби, Чарльз </a:t>
            </a:r>
            <a:r>
              <a:rPr lang="ru-RU" dirty="0" err="1" smtClean="0">
                <a:latin typeface="Times New Roman" pitchFamily="18" charset="0"/>
                <a:cs typeface="Times New Roman" pitchFamily="18" charset="0"/>
              </a:rPr>
              <a:t>Гинзберг</a:t>
            </a:r>
            <a:r>
              <a:rPr lang="ru-RU" dirty="0" smtClean="0">
                <a:latin typeface="Times New Roman" pitchFamily="18" charset="0"/>
                <a:cs typeface="Times New Roman" pitchFamily="18" charset="0"/>
              </a:rPr>
              <a:t> и Чарльз  </a:t>
            </a:r>
            <a:r>
              <a:rPr lang="ru-RU" dirty="0" err="1" smtClean="0">
                <a:latin typeface="Times New Roman" pitchFamily="18" charset="0"/>
                <a:cs typeface="Times New Roman" pitchFamily="18" charset="0"/>
              </a:rPr>
              <a:t>Андерсон</a:t>
            </a:r>
            <a:r>
              <a:rPr lang="ru-RU" dirty="0" smtClean="0">
                <a:latin typeface="Times New Roman" pitchFamily="18" charset="0"/>
                <a:cs typeface="Times New Roman" pitchFamily="18" charset="0"/>
              </a:rPr>
              <a:t>. Чудо техники было размером с  добротный холодильник. Сразу же на выставке  компания </a:t>
            </a:r>
            <a:r>
              <a:rPr lang="ru-RU" dirty="0" err="1" smtClean="0">
                <a:latin typeface="Times New Roman" pitchFamily="18" charset="0"/>
                <a:cs typeface="Times New Roman" pitchFamily="18" charset="0"/>
              </a:rPr>
              <a:t>Columbia</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Broadcasting</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System</a:t>
            </a:r>
            <a:r>
              <a:rPr lang="ru-RU" dirty="0" smtClean="0">
                <a:latin typeface="Times New Roman" pitchFamily="18" charset="0"/>
                <a:cs typeface="Times New Roman" pitchFamily="18" charset="0"/>
              </a:rPr>
              <a:t> (CBS) заказала три таких видеомагнитофона, по 75 тысяч долларов каждый.  Основной проблемой при записи телевизионного сигнала является  занимаемая этим сигналом широкая полоса частот, которая в сотни раз  шире звукового. И при высокой скорости ленты долгое время не удавалось «зафиксировать» телевизионный сигнал. Как раз первым это удалось  сделать	</a:t>
            </a:r>
            <a:r>
              <a:rPr lang="ru-RU" dirty="0" err="1" smtClean="0">
                <a:latin typeface="Times New Roman" pitchFamily="18" charset="0"/>
                <a:cs typeface="Times New Roman" pitchFamily="18" charset="0"/>
              </a:rPr>
              <a:t>Маллину</a:t>
            </a:r>
            <a:r>
              <a:rPr lang="ru-RU" dirty="0" smtClean="0">
                <a:latin typeface="Times New Roman" pitchFamily="18" charset="0"/>
                <a:cs typeface="Times New Roman" pitchFamily="18" charset="0"/>
              </a:rPr>
              <a:t>	и	Джонсону.</a:t>
            </a:r>
          </a:p>
        </p:txBody>
      </p:sp>
      <p:pic>
        <p:nvPicPr>
          <p:cNvPr id="12" name="object 3"/>
          <p:cNvPicPr/>
          <p:nvPr/>
        </p:nvPicPr>
        <p:blipFill>
          <a:blip r:embed="rId3" cstate="print"/>
          <a:stretch>
            <a:fillRect/>
          </a:stretch>
        </p:blipFill>
        <p:spPr>
          <a:xfrm>
            <a:off x="323528" y="1844824"/>
            <a:ext cx="2691130" cy="211455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026" name="Picture 2" descr="https://kurspresent.ru/assets/images/resources/674/-1.png"/>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
        <p:nvSpPr>
          <p:cNvPr id="5" name="Прямоугольник 4"/>
          <p:cNvSpPr/>
          <p:nvPr/>
        </p:nvSpPr>
        <p:spPr>
          <a:xfrm>
            <a:off x="1691680" y="332656"/>
            <a:ext cx="6696744" cy="2123658"/>
          </a:xfrm>
          <a:prstGeom prst="rect">
            <a:avLst/>
          </a:prstGeom>
        </p:spPr>
        <p:txBody>
          <a:bodyPr wrap="square">
            <a:spAutoFit/>
          </a:bodyPr>
          <a:lstStyle/>
          <a:p>
            <a:pPr algn="ctr"/>
            <a:r>
              <a:rPr lang="ru-RU" sz="2800" dirty="0" smtClean="0"/>
              <a:t>  </a:t>
            </a:r>
            <a:r>
              <a:rPr lang="ru-RU" sz="2600" b="1" dirty="0" smtClean="0">
                <a:latin typeface="Times New Roman" pitchFamily="18" charset="0"/>
                <a:cs typeface="Times New Roman" pitchFamily="18" charset="0"/>
              </a:rPr>
              <a:t>Американец Исаак </a:t>
            </a:r>
            <a:r>
              <a:rPr lang="ru-RU" sz="2600" b="1" dirty="0" err="1" smtClean="0">
                <a:latin typeface="Times New Roman" pitchFamily="18" charset="0"/>
                <a:cs typeface="Times New Roman" pitchFamily="18" charset="0"/>
              </a:rPr>
              <a:t>Меррит</a:t>
            </a:r>
            <a:r>
              <a:rPr lang="ru-RU" sz="2600" b="1" dirty="0" smtClean="0">
                <a:latin typeface="Times New Roman" pitchFamily="18" charset="0"/>
                <a:cs typeface="Times New Roman" pitchFamily="18" charset="0"/>
              </a:rPr>
              <a:t> Зингер получил патент на швейную машинку</a:t>
            </a:r>
            <a:br>
              <a:rPr lang="ru-RU" sz="2600" b="1" dirty="0" smtClean="0">
                <a:latin typeface="Times New Roman" pitchFamily="18" charset="0"/>
                <a:cs typeface="Times New Roman" pitchFamily="18" charset="0"/>
              </a:rPr>
            </a:br>
            <a:r>
              <a:rPr lang="ru-RU" sz="2600" b="1" dirty="0" smtClean="0">
                <a:latin typeface="Times New Roman" pitchFamily="18" charset="0"/>
                <a:cs typeface="Times New Roman" pitchFamily="18" charset="0"/>
              </a:rPr>
              <a:t/>
            </a:r>
            <a:br>
              <a:rPr lang="ru-RU" sz="2600" b="1" dirty="0" smtClean="0">
                <a:latin typeface="Times New Roman" pitchFamily="18" charset="0"/>
                <a:cs typeface="Times New Roman" pitchFamily="18" charset="0"/>
              </a:rPr>
            </a:br>
            <a:r>
              <a:rPr lang="ru-RU" sz="2600" b="1" dirty="0" smtClean="0">
                <a:solidFill>
                  <a:srgbClr val="FF0000"/>
                </a:solidFill>
                <a:latin typeface="Times New Roman" pitchFamily="18" charset="0"/>
                <a:cs typeface="Times New Roman" pitchFamily="18" charset="0"/>
              </a:rPr>
              <a:t> </a:t>
            </a:r>
            <a:br>
              <a:rPr lang="ru-RU" sz="2600" b="1" dirty="0" smtClean="0">
                <a:solidFill>
                  <a:srgbClr val="FF0000"/>
                </a:solidFill>
                <a:latin typeface="Times New Roman" pitchFamily="18" charset="0"/>
                <a:cs typeface="Times New Roman" pitchFamily="18" charset="0"/>
              </a:rPr>
            </a:br>
            <a:endParaRPr lang="ru-RU" sz="2600" b="1" dirty="0" smtClean="0">
              <a:solidFill>
                <a:srgbClr val="FF0000"/>
              </a:solidFill>
              <a:latin typeface="Times New Roman" pitchFamily="18" charset="0"/>
              <a:cs typeface="Times New Roman" pitchFamily="18" charset="0"/>
            </a:endParaRPr>
          </a:p>
        </p:txBody>
      </p:sp>
      <p:sp>
        <p:nvSpPr>
          <p:cNvPr id="6" name="Прямоугольник с двумя скругленными противолежащими углами 5"/>
          <p:cNvSpPr/>
          <p:nvPr/>
        </p:nvSpPr>
        <p:spPr>
          <a:xfrm>
            <a:off x="7847856" y="1628800"/>
            <a:ext cx="1296144" cy="648072"/>
          </a:xfrm>
          <a:prstGeom prst="round2Diag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2">
                    <a:lumMod val="50000"/>
                  </a:schemeClr>
                </a:solidFill>
                <a:latin typeface="Times New Roman" pitchFamily="18" charset="0"/>
                <a:cs typeface="Times New Roman" pitchFamily="18" charset="0"/>
              </a:rPr>
              <a:t>1</a:t>
            </a:r>
            <a:r>
              <a:rPr lang="en-US" b="1" dirty="0" smtClean="0">
                <a:solidFill>
                  <a:schemeClr val="tx2">
                    <a:lumMod val="50000"/>
                  </a:schemeClr>
                </a:solidFill>
                <a:latin typeface="Times New Roman" pitchFamily="18" charset="0"/>
                <a:cs typeface="Times New Roman" pitchFamily="18" charset="0"/>
              </a:rPr>
              <a:t>2</a:t>
            </a:r>
            <a:r>
              <a:rPr lang="ru-RU" b="1" dirty="0" smtClean="0">
                <a:solidFill>
                  <a:schemeClr val="tx2">
                    <a:lumMod val="50000"/>
                  </a:schemeClr>
                </a:solidFill>
                <a:latin typeface="Times New Roman" pitchFamily="18" charset="0"/>
                <a:cs typeface="Times New Roman" pitchFamily="18" charset="0"/>
              </a:rPr>
              <a:t> ноября 1</a:t>
            </a:r>
            <a:r>
              <a:rPr lang="en-US" b="1" dirty="0" smtClean="0">
                <a:solidFill>
                  <a:schemeClr val="tx2">
                    <a:lumMod val="50000"/>
                  </a:schemeClr>
                </a:solidFill>
                <a:latin typeface="Times New Roman" pitchFamily="18" charset="0"/>
                <a:cs typeface="Times New Roman" pitchFamily="18" charset="0"/>
              </a:rPr>
              <a:t>851</a:t>
            </a:r>
            <a:endParaRPr lang="ru-RU" b="1" dirty="0">
              <a:solidFill>
                <a:schemeClr val="tx2">
                  <a:lumMod val="50000"/>
                </a:schemeClr>
              </a:solidFill>
              <a:latin typeface="Times New Roman" pitchFamily="18" charset="0"/>
              <a:cs typeface="Times New Roman" pitchFamily="18" charset="0"/>
            </a:endParaRPr>
          </a:p>
        </p:txBody>
      </p:sp>
      <p:sp>
        <p:nvSpPr>
          <p:cNvPr id="7" name="Прямоугольник 6"/>
          <p:cNvSpPr/>
          <p:nvPr/>
        </p:nvSpPr>
        <p:spPr>
          <a:xfrm>
            <a:off x="2339752" y="1772816"/>
            <a:ext cx="6624736" cy="646331"/>
          </a:xfrm>
          <a:prstGeom prst="rect">
            <a:avLst/>
          </a:prstGeom>
        </p:spPr>
        <p:txBody>
          <a:bodyPr wrap="square">
            <a:spAutoFit/>
          </a:bodyPr>
          <a:lstStyle/>
          <a:p>
            <a:pPr algn="just"/>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sp>
        <p:nvSpPr>
          <p:cNvPr id="13" name="Прямоугольник 12"/>
          <p:cNvSpPr/>
          <p:nvPr/>
        </p:nvSpPr>
        <p:spPr>
          <a:xfrm>
            <a:off x="2195736" y="2060848"/>
            <a:ext cx="5688632" cy="1449756"/>
          </a:xfrm>
          <a:prstGeom prst="rect">
            <a:avLst/>
          </a:prstGeom>
        </p:spPr>
        <p:txBody>
          <a:bodyPr wrap="square">
            <a:spAutoFit/>
          </a:bodyPr>
          <a:lstStyle/>
          <a:p>
            <a:pPr marR="5080" algn="just">
              <a:lnSpc>
                <a:spcPct val="97700"/>
              </a:lnSpc>
              <a:spcBef>
                <a:spcPts val="140"/>
              </a:spcBef>
            </a:pPr>
            <a:r>
              <a:rPr lang="ru-RU" dirty="0" smtClean="0">
                <a:latin typeface="Times New Roman" pitchFamily="18" charset="0"/>
                <a:cs typeface="Times New Roman" pitchFamily="18" charset="0"/>
              </a:rPr>
              <a:t>12 августа 1851 года, американский изобретатель и предприниматель Исаак Зингер получил патент на швейную машинку.  Наиболее значимым изобретением в мире швейных машин стало создание Зингером, так называемого, «</a:t>
            </a:r>
            <a:r>
              <a:rPr lang="ru-RU" dirty="0" smtClean="0">
                <a:latin typeface="Times New Roman" pitchFamily="18" charset="0"/>
                <a:cs typeface="Times New Roman" pitchFamily="18" charset="0"/>
              </a:rPr>
              <a:t>качающегося </a:t>
            </a:r>
            <a:r>
              <a:rPr lang="ru-RU" dirty="0" smtClean="0">
                <a:latin typeface="Times New Roman" pitchFamily="18" charset="0"/>
                <a:cs typeface="Times New Roman" pitchFamily="18" charset="0"/>
              </a:rPr>
              <a:t>челнока». </a:t>
            </a:r>
          </a:p>
        </p:txBody>
      </p:sp>
      <p:pic>
        <p:nvPicPr>
          <p:cNvPr id="4" name="Picture 2" descr="https://cf3.ppt-online.org/files3/slide/r/rG3SAIeByzEJw8L2ZoTtkhi6Wxj59DROvUuP7C/slide-9.jpg"/>
          <p:cNvPicPr>
            <a:picLocks noChangeAspect="1" noChangeArrowheads="1"/>
          </p:cNvPicPr>
          <p:nvPr/>
        </p:nvPicPr>
        <p:blipFill>
          <a:blip r:embed="rId3" cstate="print"/>
          <a:srcRect l="8829" t="40412" r="64593" b="4392"/>
          <a:stretch>
            <a:fillRect/>
          </a:stretch>
        </p:blipFill>
        <p:spPr bwMode="auto">
          <a:xfrm>
            <a:off x="323528" y="1700808"/>
            <a:ext cx="1512168" cy="2016224"/>
          </a:xfrm>
          <a:prstGeom prst="rect">
            <a:avLst/>
          </a:prstGeom>
          <a:noFill/>
        </p:spPr>
      </p:pic>
      <p:pic>
        <p:nvPicPr>
          <p:cNvPr id="1028" name="Picture 4" descr="https://cf3.ppt-online.org/files3/slide/r/rG3SAIeByzEJw8L2ZoTtkhi6Wxj59DROvUuP7C/slide-9.jpg"/>
          <p:cNvPicPr>
            <a:picLocks noChangeAspect="1" noChangeArrowheads="1"/>
          </p:cNvPicPr>
          <p:nvPr/>
        </p:nvPicPr>
        <p:blipFill>
          <a:blip r:embed="rId3" cstate="print"/>
          <a:srcRect l="37652" t="28584" r="4025" b="4392"/>
          <a:stretch>
            <a:fillRect/>
          </a:stretch>
        </p:blipFill>
        <p:spPr bwMode="auto">
          <a:xfrm>
            <a:off x="5868144" y="4077072"/>
            <a:ext cx="2736304" cy="2355300"/>
          </a:xfrm>
          <a:prstGeom prst="rect">
            <a:avLst/>
          </a:prstGeom>
          <a:noFill/>
        </p:spPr>
      </p:pic>
      <p:sp>
        <p:nvSpPr>
          <p:cNvPr id="12" name="Прямоугольник 11"/>
          <p:cNvSpPr/>
          <p:nvPr/>
        </p:nvSpPr>
        <p:spPr>
          <a:xfrm>
            <a:off x="827584" y="4005064"/>
            <a:ext cx="4572000" cy="2264210"/>
          </a:xfrm>
          <a:prstGeom prst="rect">
            <a:avLst/>
          </a:prstGeom>
        </p:spPr>
        <p:txBody>
          <a:bodyPr>
            <a:spAutoFit/>
          </a:bodyPr>
          <a:lstStyle/>
          <a:p>
            <a:pPr marR="5080" algn="just">
              <a:lnSpc>
                <a:spcPct val="97700"/>
              </a:lnSpc>
              <a:spcBef>
                <a:spcPts val="140"/>
              </a:spcBef>
            </a:pPr>
            <a:r>
              <a:rPr lang="ru-RU" dirty="0" smtClean="0">
                <a:latin typeface="Times New Roman" pitchFamily="18" charset="0"/>
                <a:cs typeface="Times New Roman" pitchFamily="18" charset="0"/>
              </a:rPr>
              <a:t>Суть изобретения – челнок стал ходить не вдоль машины, как раньше, а совершал дугообразное движение поперек станины машины. Он внес существенные улучшения в дизайн швейных машин и стал основателем компании «Зингер» Сегодня швейные машины </a:t>
            </a:r>
            <a:r>
              <a:rPr lang="ru-RU" dirty="0" err="1" smtClean="0">
                <a:latin typeface="Times New Roman" pitchFamily="18" charset="0"/>
                <a:cs typeface="Times New Roman" pitchFamily="18" charset="0"/>
              </a:rPr>
              <a:t>Singer</a:t>
            </a:r>
            <a:r>
              <a:rPr lang="ru-RU" dirty="0" smtClean="0">
                <a:latin typeface="Times New Roman" pitchFamily="18" charset="0"/>
                <a:cs typeface="Times New Roman" pitchFamily="18" charset="0"/>
              </a:rPr>
              <a:t> считаются одними из лучших в мире.</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026" name="Picture 2" descr="https://kurspresent.ru/assets/images/resources/674/-1.png"/>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
        <p:nvSpPr>
          <p:cNvPr id="5" name="Прямоугольник 4"/>
          <p:cNvSpPr/>
          <p:nvPr/>
        </p:nvSpPr>
        <p:spPr>
          <a:xfrm>
            <a:off x="1691680" y="332656"/>
            <a:ext cx="6696744" cy="1754326"/>
          </a:xfrm>
          <a:prstGeom prst="rect">
            <a:avLst/>
          </a:prstGeom>
        </p:spPr>
        <p:txBody>
          <a:bodyPr wrap="square">
            <a:spAutoFit/>
          </a:bodyPr>
          <a:lstStyle/>
          <a:p>
            <a:pPr algn="ctr"/>
            <a:r>
              <a:rPr lang="ru-RU" sz="2800" b="1" dirty="0" smtClean="0"/>
              <a:t> </a:t>
            </a:r>
            <a:r>
              <a:rPr lang="ru-RU" sz="2600" b="1" dirty="0" smtClean="0">
                <a:solidFill>
                  <a:schemeClr val="accent4">
                    <a:lumMod val="50000"/>
                  </a:schemeClr>
                </a:solidFill>
                <a:latin typeface="Times New Roman" pitchFamily="18" charset="0"/>
                <a:cs typeface="Times New Roman" pitchFamily="18" charset="0"/>
              </a:rPr>
              <a:t> </a:t>
            </a:r>
            <a:r>
              <a:rPr lang="ru-RU" sz="2600" b="1" dirty="0" err="1" smtClean="0">
                <a:solidFill>
                  <a:schemeClr val="accent4">
                    <a:lumMod val="50000"/>
                  </a:schemeClr>
                </a:solidFill>
                <a:latin typeface="Times New Roman" pitchFamily="18" charset="0"/>
                <a:cs typeface="Times New Roman" pitchFamily="18" charset="0"/>
              </a:rPr>
              <a:t>Энтони</a:t>
            </a:r>
            <a:r>
              <a:rPr lang="ru-RU" sz="2600" b="1" dirty="0" smtClean="0">
                <a:solidFill>
                  <a:schemeClr val="accent4">
                    <a:lumMod val="50000"/>
                  </a:schemeClr>
                </a:solidFill>
                <a:latin typeface="Times New Roman" pitchFamily="18" charset="0"/>
                <a:cs typeface="Times New Roman" pitchFamily="18" charset="0"/>
              </a:rPr>
              <a:t> </a:t>
            </a:r>
            <a:r>
              <a:rPr lang="ru-RU" sz="2600" b="1" dirty="0" err="1" smtClean="0">
                <a:solidFill>
                  <a:schemeClr val="accent4">
                    <a:lumMod val="50000"/>
                  </a:schemeClr>
                </a:solidFill>
                <a:latin typeface="Times New Roman" pitchFamily="18" charset="0"/>
                <a:cs typeface="Times New Roman" pitchFamily="18" charset="0"/>
              </a:rPr>
              <a:t>Фасс</a:t>
            </a:r>
            <a:r>
              <a:rPr lang="ru-RU" sz="2600" b="1" dirty="0" smtClean="0">
                <a:solidFill>
                  <a:schemeClr val="accent4">
                    <a:lumMod val="50000"/>
                  </a:schemeClr>
                </a:solidFill>
                <a:latin typeface="Times New Roman" pitchFamily="18" charset="0"/>
                <a:cs typeface="Times New Roman" pitchFamily="18" charset="0"/>
              </a:rPr>
              <a:t> /</a:t>
            </a:r>
            <a:r>
              <a:rPr lang="ru-RU" sz="2600" b="1" dirty="0" err="1" smtClean="0">
                <a:solidFill>
                  <a:schemeClr val="accent4">
                    <a:lumMod val="50000"/>
                  </a:schemeClr>
                </a:solidFill>
                <a:latin typeface="Times New Roman" pitchFamily="18" charset="0"/>
                <a:cs typeface="Times New Roman" pitchFamily="18" charset="0"/>
              </a:rPr>
              <a:t>Anthony</a:t>
            </a:r>
            <a:r>
              <a:rPr lang="ru-RU" sz="2600" b="1" dirty="0" smtClean="0">
                <a:solidFill>
                  <a:schemeClr val="accent4">
                    <a:lumMod val="50000"/>
                  </a:schemeClr>
                </a:solidFill>
                <a:latin typeface="Times New Roman" pitchFamily="18" charset="0"/>
                <a:cs typeface="Times New Roman" pitchFamily="18" charset="0"/>
              </a:rPr>
              <a:t> </a:t>
            </a:r>
            <a:r>
              <a:rPr lang="ru-RU" sz="2600" b="1" dirty="0" err="1" smtClean="0">
                <a:solidFill>
                  <a:schemeClr val="accent4">
                    <a:lumMod val="50000"/>
                  </a:schemeClr>
                </a:solidFill>
                <a:latin typeface="Times New Roman" pitchFamily="18" charset="0"/>
                <a:cs typeface="Times New Roman" pitchFamily="18" charset="0"/>
              </a:rPr>
              <a:t>Fass</a:t>
            </a:r>
            <a:r>
              <a:rPr lang="ru-RU" sz="2600" b="1" dirty="0" smtClean="0">
                <a:solidFill>
                  <a:schemeClr val="accent4">
                    <a:lumMod val="50000"/>
                  </a:schemeClr>
                </a:solidFill>
                <a:latin typeface="Times New Roman" pitchFamily="18" charset="0"/>
                <a:cs typeface="Times New Roman" pitchFamily="18" charset="0"/>
              </a:rPr>
              <a:t> запатентовал аккордеон</a:t>
            </a:r>
            <a:br>
              <a:rPr lang="ru-RU" sz="2600" b="1" dirty="0" smtClean="0">
                <a:solidFill>
                  <a:schemeClr val="accent4">
                    <a:lumMod val="50000"/>
                  </a:schemeClr>
                </a:solidFill>
                <a:latin typeface="Times New Roman" pitchFamily="18" charset="0"/>
                <a:cs typeface="Times New Roman" pitchFamily="18" charset="0"/>
              </a:rPr>
            </a:br>
            <a:r>
              <a:rPr lang="ru-RU" sz="2800" dirty="0" smtClean="0"/>
              <a:t/>
            </a:r>
            <a:br>
              <a:rPr lang="ru-RU" sz="2800" dirty="0" smtClean="0"/>
            </a:br>
            <a:endParaRPr lang="ru-RU" sz="2400" dirty="0">
              <a:solidFill>
                <a:schemeClr val="accent4">
                  <a:lumMod val="50000"/>
                </a:schemeClr>
              </a:solidFill>
              <a:latin typeface="Times New Roman" pitchFamily="18" charset="0"/>
              <a:cs typeface="Times New Roman" pitchFamily="18" charset="0"/>
            </a:endParaRPr>
          </a:p>
        </p:txBody>
      </p:sp>
      <p:sp>
        <p:nvSpPr>
          <p:cNvPr id="6" name="Прямоугольник с двумя скругленными противолежащими углами 5"/>
          <p:cNvSpPr/>
          <p:nvPr/>
        </p:nvSpPr>
        <p:spPr>
          <a:xfrm>
            <a:off x="7596336" y="836712"/>
            <a:ext cx="1296144" cy="648072"/>
          </a:xfrm>
          <a:prstGeom prst="round2Diag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2">
                    <a:lumMod val="50000"/>
                  </a:schemeClr>
                </a:solidFill>
                <a:latin typeface="Times New Roman" pitchFamily="18" charset="0"/>
                <a:cs typeface="Times New Roman" pitchFamily="18" charset="0"/>
              </a:rPr>
              <a:t>12 ноября 1856</a:t>
            </a:r>
            <a:endParaRPr lang="ru-RU" b="1" dirty="0">
              <a:solidFill>
                <a:schemeClr val="tx2">
                  <a:lumMod val="50000"/>
                </a:schemeClr>
              </a:solidFill>
              <a:latin typeface="Times New Roman" pitchFamily="18" charset="0"/>
              <a:cs typeface="Times New Roman" pitchFamily="18" charset="0"/>
            </a:endParaRPr>
          </a:p>
        </p:txBody>
      </p:sp>
      <p:sp>
        <p:nvSpPr>
          <p:cNvPr id="7" name="Прямоугольник 6"/>
          <p:cNvSpPr/>
          <p:nvPr/>
        </p:nvSpPr>
        <p:spPr>
          <a:xfrm>
            <a:off x="2339752" y="1772816"/>
            <a:ext cx="6624736" cy="646331"/>
          </a:xfrm>
          <a:prstGeom prst="rect">
            <a:avLst/>
          </a:prstGeom>
        </p:spPr>
        <p:txBody>
          <a:bodyPr wrap="square">
            <a:spAutoFit/>
          </a:bodyPr>
          <a:lstStyle/>
          <a:p>
            <a:pPr algn="just"/>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sp>
        <p:nvSpPr>
          <p:cNvPr id="13" name="Прямоугольник 12"/>
          <p:cNvSpPr/>
          <p:nvPr/>
        </p:nvSpPr>
        <p:spPr>
          <a:xfrm>
            <a:off x="2987824" y="1700808"/>
            <a:ext cx="4968552" cy="2862322"/>
          </a:xfrm>
          <a:prstGeom prst="rect">
            <a:avLst/>
          </a:prstGeom>
        </p:spPr>
        <p:txBody>
          <a:bodyPr wrap="square">
            <a:spAutoFit/>
          </a:bodyPr>
          <a:lstStyle/>
          <a:p>
            <a:pPr algn="just"/>
            <a:r>
              <a:rPr lang="ru-RU" dirty="0" smtClean="0">
                <a:latin typeface="Times New Roman" pitchFamily="18" charset="0"/>
                <a:cs typeface="Times New Roman" pitchFamily="18" charset="0"/>
              </a:rPr>
              <a:t>Первые музыкальные инструменты, устроенные по принципу аккордеона, гармони и баяна, были известны еще много веков назад. Их родина - Азия. Там у древних китайцев был в ходу инструмент </a:t>
            </a:r>
            <a:r>
              <a:rPr lang="ru-RU" dirty="0" err="1" smtClean="0">
                <a:latin typeface="Times New Roman" pitchFamily="18" charset="0"/>
                <a:cs typeface="Times New Roman" pitchFamily="18" charset="0"/>
              </a:rPr>
              <a:t>Шен</a:t>
            </a:r>
            <a:r>
              <a:rPr lang="ru-RU" dirty="0" smtClean="0">
                <a:latin typeface="Times New Roman" pitchFamily="18" charset="0"/>
                <a:cs typeface="Times New Roman" pitchFamily="18" charset="0"/>
              </a:rPr>
              <a:t>, использовавший колебания встроенных в него язычков. Вот он и стал прародителем аккордеона. А аккордеоном инструмент назвали потому, что при нажатии кнопок получались не отдельные звуки, а готовые аккорды. </a:t>
            </a:r>
          </a:p>
        </p:txBody>
      </p:sp>
      <p:pic>
        <p:nvPicPr>
          <p:cNvPr id="1030" name="Picture 6" descr="https://1.bp.blogspot.com/-Q6QX8n_ztcw/UtMSn15CvVI/AAAAAAAAJKI/LKd3LRGhXEw/s1600/Anthony+Faas.jpg"/>
          <p:cNvPicPr>
            <a:picLocks noChangeAspect="1" noChangeArrowheads="1"/>
          </p:cNvPicPr>
          <p:nvPr/>
        </p:nvPicPr>
        <p:blipFill>
          <a:blip r:embed="rId3" cstate="print"/>
          <a:srcRect/>
          <a:stretch>
            <a:fillRect/>
          </a:stretch>
        </p:blipFill>
        <p:spPr bwMode="auto">
          <a:xfrm>
            <a:off x="755576" y="1700808"/>
            <a:ext cx="1604999" cy="2159008"/>
          </a:xfrm>
          <a:prstGeom prst="rect">
            <a:avLst/>
          </a:prstGeom>
          <a:noFill/>
        </p:spPr>
      </p:pic>
      <p:pic>
        <p:nvPicPr>
          <p:cNvPr id="1035" name="Picture 11" descr="C:\Users\ok\Desktop\19 Akkordeon 2.jpg"/>
          <p:cNvPicPr>
            <a:picLocks noChangeAspect="1" noChangeArrowheads="1"/>
          </p:cNvPicPr>
          <p:nvPr/>
        </p:nvPicPr>
        <p:blipFill>
          <a:blip r:embed="rId4" cstate="print"/>
          <a:srcRect/>
          <a:stretch>
            <a:fillRect/>
          </a:stretch>
        </p:blipFill>
        <p:spPr bwMode="auto">
          <a:xfrm>
            <a:off x="6084168" y="4365104"/>
            <a:ext cx="2199506" cy="1977084"/>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599</TotalTime>
  <Words>1390</Words>
  <Application>Microsoft Office PowerPoint</Application>
  <PresentationFormat>Экран (4:3)</PresentationFormat>
  <Paragraphs>75</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ok</dc:creator>
  <cp:lastModifiedBy>ok</cp:lastModifiedBy>
  <cp:revision>30</cp:revision>
  <dcterms:created xsi:type="dcterms:W3CDTF">2021-08-09T12:05:14Z</dcterms:created>
  <dcterms:modified xsi:type="dcterms:W3CDTF">2021-09-03T12:22:40Z</dcterms:modified>
</cp:coreProperties>
</file>