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0" r:id="rId4"/>
    <p:sldId id="273" r:id="rId5"/>
    <p:sldId id="272" r:id="rId6"/>
    <p:sldId id="274" r:id="rId7"/>
    <p:sldId id="275" r:id="rId8"/>
    <p:sldId id="279" r:id="rId9"/>
    <p:sldId id="276" r:id="rId10"/>
    <p:sldId id="277" r:id="rId11"/>
    <p:sldId id="278" r:id="rId12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1" d="100"/>
          <a:sy n="101" d="100"/>
        </p:scale>
        <p:origin x="-1348" y="17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E36B0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E36B0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E36B0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E36B0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64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2891" y="225259"/>
            <a:ext cx="7618366" cy="22613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E36B0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1694" y="2338578"/>
            <a:ext cx="6049009" cy="2160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121" t="1496" r="1215" b="1801"/>
          <a:stretch/>
        </p:blipFill>
        <p:spPr>
          <a:xfrm>
            <a:off x="0" y="0"/>
            <a:ext cx="9144000" cy="6934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2900" y="2478183"/>
            <a:ext cx="8458200" cy="1901277"/>
          </a:xfrm>
          <a:prstGeom prst="rect">
            <a:avLst/>
          </a:prstGeom>
        </p:spPr>
        <p:txBody>
          <a:bodyPr vert="horz" wrap="square" lIns="0" tIns="54089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6000" b="1" i="1" spc="-10" dirty="0" smtClean="0">
                <a:solidFill>
                  <a:srgbClr val="C00000"/>
                </a:solidFill>
              </a:rPr>
              <a:t>"</a:t>
            </a:r>
            <a:r>
              <a:rPr sz="6000" b="1" i="1" spc="-30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Сохраним</a:t>
            </a:r>
            <a:r>
              <a:rPr sz="6000" b="1" i="1" spc="-3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6000" b="1" i="1" spc="-10" dirty="0" err="1">
                <a:solidFill>
                  <a:srgbClr val="C00000"/>
                </a:solidFill>
                <a:latin typeface="Times New Roman"/>
                <a:cs typeface="Times New Roman"/>
              </a:rPr>
              <a:t>планету</a:t>
            </a:r>
            <a:r>
              <a:rPr sz="6000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6000" b="1" i="1" spc="-10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чистой</a:t>
            </a:r>
            <a:r>
              <a:rPr lang="en-US" sz="6000" b="1" i="1" spc="-10" dirty="0" smtClean="0">
                <a:solidFill>
                  <a:srgbClr val="C00000"/>
                </a:solidFill>
                <a:latin typeface="Times New Roman"/>
                <a:cs typeface="Times New Roman"/>
              </a:rPr>
              <a:t>!"</a:t>
            </a:r>
            <a:endParaRPr sz="6000" b="1" i="1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4400" y="3810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+mj-lt"/>
              </a:rPr>
              <a:t>15 </a:t>
            </a:r>
            <a:r>
              <a:rPr lang="ru-RU" sz="4800" b="1" dirty="0">
                <a:solidFill>
                  <a:srgbClr val="002060"/>
                </a:solidFill>
                <a:latin typeface="+mj-lt"/>
              </a:rPr>
              <a:t>апреля — День экологических знаний</a:t>
            </a:r>
            <a:endParaRPr lang="ru-RU" sz="48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-3561" y="-184728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905000" y="84034"/>
            <a:ext cx="55034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Зелёные технологии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790193"/>
            <a:ext cx="854579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Зелёные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облигации Москвы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вошли в топ-25 лучших мировых практик ООН по борьбе с изменениями климата-.</a:t>
            </a: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500 дубов для села» (Башкирия)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проект-лауреат международного конкурса «ЭкоМир-2025» по восстановлению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лесов.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Энергия из отходов» (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Ростех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переход к экономике замкнутого цикла, где мусор становится источником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энергии.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https://avatars.mds.yandex.net/i?id=746ad7e7d38074ca76baf423bca985c4b26c7075-5675359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83402"/>
            <a:ext cx="3602809" cy="22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Завод &quot;Ростеха&quot; по энергоутилизации отходов в Воскресенске за первый год работы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086686"/>
            <a:ext cx="4735794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24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-3561" y="-184728"/>
            <a:ext cx="9144000" cy="704272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905000" y="84034"/>
            <a:ext cx="52357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Время 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действовать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790193"/>
            <a:ext cx="85457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Экологические проблемы — это не судьба, а вызов, который мы можем принять.</a:t>
            </a:r>
          </a:p>
          <a:p>
            <a:pPr algn="just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Помните: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каждый ваш осознанный выбор сегодня — это вклад в чистое будущее планеты. Не нужно делать всё и сразу. Начните с одного шага: сортируйте отходы, экономьте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воду.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Делайте мир чище не только 15 апреля, а каждый день!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 descr="Экологический квиз &quot;Сохраним планету вместе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36464"/>
            <a:ext cx="4876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22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194133" y="326557"/>
            <a:ext cx="49680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История праздника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34028" y="1295400"/>
            <a:ext cx="472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Истоки: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1992 год, Конференция ООН в Рио-де-Жанейро, где впервые на мировом уровне заговорили о всеобщем экологическом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образовании.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России: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отмечается с 1996 года, именно с этой даты стартуют «Дни защиты от экологической опасности» до 5 июня</a:t>
            </a:r>
          </a:p>
        </p:txBody>
      </p:sp>
      <p:pic>
        <p:nvPicPr>
          <p:cNvPr id="1026" name="Picture 2" descr="The Rio Declaration - ICCA Consortiu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5" r="24797"/>
          <a:stretch/>
        </p:blipFill>
        <p:spPr bwMode="auto">
          <a:xfrm>
            <a:off x="548711" y="1095998"/>
            <a:ext cx="3276600" cy="2409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vatars.mds.yandex.net/i?id=a22fdd075fcadcf993ceab62bc70aa454b144c07-4113845-images-thumbs&amp;n=1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66"/>
          <a:stretch/>
        </p:blipFill>
        <p:spPr bwMode="auto">
          <a:xfrm>
            <a:off x="320111" y="3581400"/>
            <a:ext cx="3733800" cy="280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139439" y="326556"/>
            <a:ext cx="72651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Главные цели праздника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33800" y="1371600"/>
            <a:ext cx="52008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-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Продвижение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экологических знаний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от школьной скамьи до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семьи.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экологической культуры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как нормы жизни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Информирование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об актуальном состоянии окружающей среды.</a:t>
            </a:r>
          </a:p>
          <a:p>
            <a:pPr algn="l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гражданина, умеющего мыслить экологически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https://avatars.mds.yandex.net/i?id=2e300a20a3540676639aff9aada616195aa52640-5287068-images-thumbs&amp;n=1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6" t="10495" r="6103"/>
          <a:stretch/>
        </p:blipFill>
        <p:spPr bwMode="auto">
          <a:xfrm>
            <a:off x="278670" y="1803162"/>
            <a:ext cx="3430917" cy="272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81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448818" y="217918"/>
            <a:ext cx="636424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Экологический портрет </a:t>
            </a:r>
            <a:endParaRPr 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современного 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мира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14042" y="1541357"/>
            <a:ext cx="5125157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90%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населения планеты страдают от деградации земель, загрязнения воздуха или нехватки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воды.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Лишь 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14%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городов мира дышат воздухом, безопасным по стандартам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ВОЗ.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Более 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 из 10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человек в странах с низким доходом не имеют доступа к чистому воздуху, воде и земле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одновременно.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2" descr="Утилизация твердых бытовых отходов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07" t="5385" b="8259"/>
          <a:stretch/>
        </p:blipFill>
        <p:spPr bwMode="auto">
          <a:xfrm>
            <a:off x="315217" y="1541357"/>
            <a:ext cx="3319568" cy="2745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Деградация земель идет катастрофическими темпами world-nan.k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21" y="4419600"/>
            <a:ext cx="3319568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71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48338" y="304800"/>
            <a:ext cx="73324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Великий мусорный участок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" descr="G:\экология\Приложение №1 Фото Мусорного острова\1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7"/>
          <a:stretch/>
        </p:blipFill>
        <p:spPr bwMode="auto">
          <a:xfrm>
            <a:off x="381000" y="1165087"/>
            <a:ext cx="8382000" cy="5464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945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0" y="-15667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209800" y="284861"/>
            <a:ext cx="43861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Экология 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и мы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2068" y="12192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Многие считают: «экология — это дело заводов и правительства». Но экологический след складывается из повседневных выборов каждого.</a:t>
            </a:r>
          </a:p>
        </p:txBody>
      </p:sp>
      <p:pic>
        <p:nvPicPr>
          <p:cNvPr id="6148" name="Picture 4" descr="https://avatars.mds.yandex.net/i?id=b9d96ded6394010a77c3ca5d68ea9072c8fd336f-10237804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98" y="3048000"/>
            <a:ext cx="4165370" cy="305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Более 54 500 работ на тему &quot;Dirty Refuse&quot;: стоковые видео и киноматериалы royal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3048000"/>
            <a:ext cx="4229100" cy="305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06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-34183" y="-66086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371599" y="53555"/>
            <a:ext cx="66111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Что может сделать один </a:t>
            </a: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человек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68994" y="1365600"/>
            <a:ext cx="5181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Сортировать отходы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и сдавать вторсырьё.</a:t>
            </a: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Экономить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ресурсы: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выключать воду и свет.</a:t>
            </a: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Покупать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осознанно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отказываться от лишнего пластика и одноразовых вещей.</a:t>
            </a: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Участвовать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субботниках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и высаживать деревья.</a:t>
            </a: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Повышать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свою экологическую грамотность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и делиться знаниями с близкими.</a:t>
            </a:r>
          </a:p>
        </p:txBody>
      </p:sp>
      <p:pic>
        <p:nvPicPr>
          <p:cNvPr id="7170" name="Picture 2" descr="Значки переработки Изображения - скачать бесплатно на Freep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54" y="2057400"/>
            <a:ext cx="3352800" cy="328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40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27981" y="0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89778" y="53555"/>
            <a:ext cx="797474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Это</a:t>
            </a:r>
            <a:r>
              <a:rPr lang="ru-RU" sz="4000" b="1" spc="-114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всем</a:t>
            </a:r>
            <a:r>
              <a:rPr lang="ru-RU" sz="4000" b="1" spc="-12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легко</a:t>
            </a:r>
            <a:r>
              <a:rPr lang="ru-RU" sz="4000" b="1" spc="-11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b="1" spc="-10" dirty="0" smtClean="0">
                <a:solidFill>
                  <a:schemeClr val="accent1">
                    <a:lumMod val="75000"/>
                  </a:schemeClr>
                </a:solidFill>
              </a:rPr>
              <a:t>понять-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мусор</a:t>
            </a:r>
            <a:r>
              <a:rPr lang="ru-RU" sz="4000" b="1" spc="-3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надо</a:t>
            </a:r>
            <a:r>
              <a:rPr lang="ru-RU" sz="4000" b="1" spc="-25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b="1" spc="-10" dirty="0" smtClean="0">
                <a:solidFill>
                  <a:schemeClr val="accent1">
                    <a:lumMod val="75000"/>
                  </a:schemeClr>
                </a:solidFill>
              </a:rPr>
              <a:t>разделять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942" y="1600200"/>
            <a:ext cx="7877381" cy="483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61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1309" t="1562" r="1028" b="2108"/>
          <a:stretch/>
        </p:blipFill>
        <p:spPr>
          <a:xfrm>
            <a:off x="-17804" y="-166212"/>
            <a:ext cx="9144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46718" y="76200"/>
            <a:ext cx="83038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Примеры успеха: вдохновляющие </a:t>
            </a:r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проекты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1365600"/>
            <a:ext cx="854579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России: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Сеть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своп-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маркетов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«Давай меняться!»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более 45 000 пользователей обменяли и вернули к жизни свыше 76 тонн вещей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ежемесячно.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Neo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Mosaic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перерабатывает пластик в арт-объекты и мозаики для Третьяковской галереи, </a:t>
            </a:r>
            <a:r>
              <a:rPr lang="ru-RU" sz="2600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Adidas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VK.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мире: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Школьники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 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Ганы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построили модульную солнечную станцию со сбором дождевой воды для своей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школы.</a:t>
            </a:r>
          </a:p>
          <a:p>
            <a:pPr algn="just"/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В 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Танзании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создали платформу ИИ для раннего оповещения о наводнениях, спасающую тысячи жизней.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97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14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110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"Сохраним планету чистой!"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Вадим</cp:lastModifiedBy>
  <cp:revision>12</cp:revision>
  <dcterms:created xsi:type="dcterms:W3CDTF">2026-04-11T17:04:42Z</dcterms:created>
  <dcterms:modified xsi:type="dcterms:W3CDTF">2026-04-14T17:23:34Z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2024-04-17T00:00:00Z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7.6</vt:lpwstr>
  </property>
  <property fmtid="{D5CDD505-2E9C-101B-9397-08002B2CF9AE}" pid="5" name="LastSaved">
    <vt:filetime>2024-04-17T00:00:00Z</vt:filetime>
  </property>
</Properties>
</file>