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7"/>
  </p:handoutMasterIdLst>
  <p:sldIdLst>
    <p:sldId id="268" r:id="rId2"/>
    <p:sldId id="263" r:id="rId3"/>
    <p:sldId id="264" r:id="rId4"/>
    <p:sldId id="271" r:id="rId5"/>
    <p:sldId id="272" r:id="rId6"/>
    <p:sldId id="260" r:id="rId7"/>
    <p:sldId id="261" r:id="rId8"/>
    <p:sldId id="262" r:id="rId9"/>
    <p:sldId id="276" r:id="rId10"/>
    <p:sldId id="265" r:id="rId11"/>
    <p:sldId id="266" r:id="rId12"/>
    <p:sldId id="273" r:id="rId13"/>
    <p:sldId id="274" r:id="rId14"/>
    <p:sldId id="275" r:id="rId15"/>
    <p:sldId id="277" r:id="rId1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43C3D-691B-4022-AD38-B84159BE8FC6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3EB74-FBD3-4FD3-8303-F827CD636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902827-4F6D-4B8B-96CB-B245F9D3FEE4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052BA8A-5E69-48F7-B9D8-1969946359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kprosto.ru/kak-13297-kak-postavit-kod-na-papk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kakprosto.ru/kak-8820-sozdat-sayt-v-bloknote" TargetMode="External"/><Relationship Id="rId4" Type="http://schemas.openxmlformats.org/officeDocument/2006/relationships/hyperlink" Target="http://www.kakprosto.ru/kak-74647-kak-zavesti-domashnee-zhivotno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2072" y="908720"/>
            <a:ext cx="6521928" cy="86409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15 мая – международный день семьи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5696" y="2996952"/>
            <a:ext cx="606287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latin typeface="Monotype Corsiva" pitchFamily="66" charset="0"/>
              </a:rPr>
              <a:t>«Семья – это дом</a:t>
            </a:r>
            <a:r>
              <a:rPr lang="ru-RU" sz="5400" b="1" dirty="0" smtClean="0">
                <a:solidFill>
                  <a:srgbClr val="7030A0"/>
                </a:solidFill>
                <a:latin typeface="Monotype Corsiva" pitchFamily="66" charset="0"/>
              </a:rPr>
              <a:t>.</a:t>
            </a:r>
            <a:endParaRPr lang="ru-RU" sz="5400" b="1" dirty="0" smtClean="0">
              <a:solidFill>
                <a:srgbClr val="7030A0"/>
              </a:solidFill>
            </a:endParaRPr>
          </a:p>
          <a:p>
            <a:r>
              <a:rPr lang="ru-RU" sz="5400" b="1" dirty="0" smtClean="0">
                <a:solidFill>
                  <a:srgbClr val="7030A0"/>
                </a:solidFill>
              </a:rPr>
              <a:t>        </a:t>
            </a:r>
            <a:r>
              <a:rPr lang="ru-RU" sz="5400" b="1" dirty="0" smtClean="0">
                <a:solidFill>
                  <a:srgbClr val="7030A0"/>
                </a:solidFill>
                <a:latin typeface="Monotype Corsiva" pitchFamily="66" charset="0"/>
              </a:rPr>
              <a:t>Семья </a:t>
            </a:r>
            <a:r>
              <a:rPr lang="ru-RU" sz="5400" b="1" dirty="0" smtClean="0">
                <a:solidFill>
                  <a:srgbClr val="7030A0"/>
                </a:solidFill>
                <a:latin typeface="Monotype Corsiva" pitchFamily="66" charset="0"/>
              </a:rPr>
              <a:t>– это мир»</a:t>
            </a:r>
            <a:endParaRPr lang="ru-RU" sz="54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15364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CFD"/>
              </a:clrFrom>
              <a:clrTo>
                <a:srgbClr val="FEFC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60648"/>
            <a:ext cx="2347461" cy="293432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788024" y="6309320"/>
            <a:ext cx="23506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— информация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344816" cy="86409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Пословицы и </a:t>
            </a:r>
            <a:r>
              <a:rPr lang="ru-RU" sz="3600" b="1" dirty="0" smtClean="0">
                <a:solidFill>
                  <a:srgbClr val="FF0000"/>
                </a:solidFill>
              </a:rPr>
              <a:t>поговорки </a:t>
            </a:r>
            <a:r>
              <a:rPr lang="ru-RU" sz="3600" b="1" dirty="0" smtClean="0">
                <a:solidFill>
                  <a:srgbClr val="FF0000"/>
                </a:solidFill>
              </a:rPr>
              <a:t>о семье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1714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268760"/>
            <a:ext cx="7643866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 дружной семье и в холод тепло.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 недружной семье добра не бывает.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 своем доме и стены помогают.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 семье и каша гуще.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В семье разлад, так и дому не рад.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Дерево держится корнями, а человек семьей.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Дети родителям не судьи.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Для внука дедушка — ум, а бабушка — душа.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За общим столом еда вкуснее.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Земля без воды мертва, человек без семьи — пустоцвет.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Любящая мать — душа семьи и украшение жизни.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Материнская молитва со дна моря достает.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Материнский гнев, что весенний снег: и много его выпадет, да скоро растает.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Отца с матерью почитать — горя не знать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1124744"/>
            <a:ext cx="2714650" cy="2714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-1188640" y="25360"/>
            <a:ext cx="705906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                              ЧТО МОЖЕТ БЫТЬ СЕМЬИ ДОРОЖЕ?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                                 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Что может быть семьи дороже?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Теплом встречает отчий дом,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Здесь ждут тебя всегда с любовью,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И провожают в путь с добром!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Отец и мать, и дети дружно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Сидят за праздничным столом,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И вместе им совсем не скучно,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А интересно впятером.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Малыш для старших как любимец,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Родители - во всем мудрей,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Любимый папа - друг, кормилец,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А мама ближе всех, родней.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Любите! И цените счастье!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Оно рождается в семье,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Что может быть ее дороже 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                                На этой сказочной земле.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260648"/>
            <a:ext cx="3571596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B"/>
              </a:clrFrom>
              <a:clrTo>
                <a:srgbClr val="FEFF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548680"/>
            <a:ext cx="48577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Monotype Corsiva" pitchFamily="66" charset="0"/>
              </a:rPr>
              <a:t>Семья – людей святой оплот,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Надежду жить всегда даёт,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Даёт простор, даёт тепло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Проблемам и беде на зло.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Семья даёт поддержку нам,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С ним всё по силам, по зубам,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Всё по плечу и по себе –</a:t>
            </a:r>
          </a:p>
          <a:p>
            <a:pPr algn="ctr"/>
            <a:r>
              <a:rPr lang="ru-RU" sz="3200" b="1" dirty="0" smtClean="0">
                <a:latin typeface="Monotype Corsiva" pitchFamily="66" charset="0"/>
              </a:rPr>
              <a:t>Семья, святой поклон тебе!</a:t>
            </a: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7170" t="6813" r="3202" b="4616"/>
          <a:stretch>
            <a:fillRect/>
          </a:stretch>
        </p:blipFill>
        <p:spPr bwMode="auto">
          <a:xfrm>
            <a:off x="5322037" y="260648"/>
            <a:ext cx="3821963" cy="331236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836712"/>
            <a:ext cx="2555776" cy="25557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483768" y="332656"/>
            <a:ext cx="45005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Monotype Corsiva" pitchFamily="66" charset="0"/>
              </a:rPr>
              <a:t>На свете добрых слов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Живёт не мало.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Но всех  добрее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И нежней одно: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Из двух слогов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Простое слово «мама»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И нету слов</a:t>
            </a:r>
          </a:p>
          <a:p>
            <a:pPr algn="ctr"/>
            <a:r>
              <a:rPr lang="ru-RU" sz="4000" b="1" dirty="0" smtClean="0">
                <a:latin typeface="Monotype Corsiva" pitchFamily="66" charset="0"/>
              </a:rPr>
              <a:t>Роднее, чем оно!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18092" r="13417"/>
          <a:stretch>
            <a:fillRect/>
          </a:stretch>
        </p:blipFill>
        <p:spPr bwMode="auto">
          <a:xfrm>
            <a:off x="6876256" y="0"/>
            <a:ext cx="2267744" cy="4414657"/>
          </a:xfrm>
          <a:prstGeom prst="rect">
            <a:avLst/>
          </a:prstGeom>
          <a:noFill/>
        </p:spPr>
      </p:pic>
      <p:sp>
        <p:nvSpPr>
          <p:cNvPr id="3076" name="AutoShape 4" descr="Picture background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979712" y="1268760"/>
            <a:ext cx="5834063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счастье, любовь и удача,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летом поездки на дачу.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праздник, семейные даты,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Подарки, покупки, приятные траты.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Рожденье детей, первый шаг, первый лепет,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Мечты о хорошем, волненье и трепет.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труд, друг о друге забота,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много домашней работы.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важно!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Семья – это сложно!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Но счастливо жить одному невозможно!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Всегда будьте вместе, любовь берегите,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Обиды и ссоры подальше гоните,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Хочу, чтоб про вас говорили друзья: </a:t>
            </a:r>
            <a:b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Какая хорошая ваша семья!</a:t>
            </a:r>
          </a:p>
        </p:txBody>
      </p:sp>
      <p:sp>
        <p:nvSpPr>
          <p:cNvPr id="9222" name="WordArt 3" descr="аним солнце"/>
          <p:cNvSpPr>
            <a:spLocks noChangeArrowheads="1" noChangeShapeType="1" noTextEdit="1"/>
          </p:cNvSpPr>
          <p:nvPr/>
        </p:nvSpPr>
        <p:spPr bwMode="auto">
          <a:xfrm>
            <a:off x="2051720" y="476672"/>
            <a:ext cx="6176812" cy="6480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200" kern="10" dirty="0">
                <a:ln w="5080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Семья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8674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18687" b="10303"/>
          <a:stretch>
            <a:fillRect/>
          </a:stretch>
        </p:blipFill>
        <p:spPr bwMode="auto">
          <a:xfrm>
            <a:off x="611560" y="404664"/>
            <a:ext cx="7661078" cy="158417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2492896"/>
            <a:ext cx="73448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Monotype Corsiva" pitchFamily="66" charset="0"/>
              </a:rPr>
              <a:t>Спасибо за внимание</a:t>
            </a:r>
            <a:endParaRPr lang="ru-RU" sz="66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548680"/>
            <a:ext cx="87129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000" b="1" cap="all" dirty="0" smtClean="0">
                <a:solidFill>
                  <a:srgbClr val="FF0000"/>
                </a:solidFill>
                <a:latin typeface="Comic Sans MS" pitchFamily="66" charset="0"/>
              </a:rPr>
              <a:t>Международный день семьи отмечается в мире 15 </a:t>
            </a:r>
            <a:r>
              <a:rPr lang="ru-RU" sz="2000" b="1" cap="all" dirty="0" smtClean="0">
                <a:solidFill>
                  <a:srgbClr val="FF0000"/>
                </a:solidFill>
                <a:latin typeface="Comic Sans MS" pitchFamily="66" charset="0"/>
              </a:rPr>
              <a:t>мая</a:t>
            </a:r>
            <a:endParaRPr lang="ru-RU" sz="2000" cap="all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indent="457200">
              <a:lnSpc>
                <a:spcPct val="20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Данный праздник был учрежден Генеральной Ассамблеей ООН, а произошло это 20 сентября 1993 года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</a:t>
            </a:r>
          </a:p>
          <a:p>
            <a:pPr indent="457200">
              <a:lnSpc>
                <a:spcPct val="20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Праздник "Международный день семьи" был создан с целью привлечения внимания широкой общественности к проблемам семьи, которых сегодня существует большое количество.</a:t>
            </a:r>
          </a:p>
          <a:p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83568" y="692696"/>
            <a:ext cx="7500990" cy="5119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День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семьи позволяет нам лишний раз задуматься о важности семьи в нашей жизни и проявить внимание к близким людям. Ведь без них наша жизнь была бы пустой и безрадостной. Семья нужна каждому человеку, за редким исключением.</a:t>
            </a:r>
          </a:p>
          <a:p>
            <a:pPr indent="457200">
              <a:lnSpc>
                <a:spcPct val="15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Основным назначением семьи можно назвать рождение и воспитание детей. Очень важно, чтобы семья была прочной. В семье ребенок учиться постигать секреты общения между людьми, учиться любви и заботе. Через семью от одного поколения к другому передаются мудрость и знания.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8864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solidFill>
                  <a:srgbClr val="FF0000"/>
                </a:solidFill>
                <a:latin typeface="Comic Sans MS" pitchFamily="66" charset="0"/>
              </a:rPr>
              <a:t>Значение праздника «Международный день семьи»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846331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тёплый дом, жена и муж, дети и родители, дедушки и бабушки. Это любовь и заботы, печали и радости, традиции и привычки. Это близкие друг другу люди, которых объединяют чувства, интересы, идеалы, отношение к жизни. Что семья может дать ребенку? В чем сила семьи?  </a:t>
            </a:r>
            <a:endParaRPr lang="ru-RU" sz="19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это когда ты любишь, и тебя любят, и не за что-то, а вопреки всему. Важную роль в семье играет доверие. Жена или муж - это тот человек, на которого можно положиться, присутствует высокая степень доверия и ответственности друг перед другом. Человек счастлив, когда он может реализоваться в жизни. Немаловажную роль в этом играет 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Недаром рядом с великими людьми были муж или жена, которые были им наставником, музой, гаванью и просто родным человеком. </a:t>
            </a:r>
            <a:endParaRPr lang="ru-RU" sz="19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когда есть поддержка всех начинаний детей или супругов. 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когда стараются помочь в достижении поставленных целей. В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семье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должно быть комфортно, она должна быть отдушиной, для того чтобы набираться сил и идти дальше, во внешнюю среду. </a:t>
            </a:r>
            <a:endParaRPr lang="ru-RU" sz="19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это отношения, которые построены на взаимном доверии, уважении, где счастливы и родители и дети…</a:t>
            </a:r>
          </a:p>
          <a:p>
            <a:endParaRPr lang="ru-RU" sz="20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i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388" y="4786323"/>
            <a:ext cx="2452690" cy="18395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i (2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4572008"/>
            <a:ext cx="2713228" cy="20451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i (4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72198" y="214290"/>
            <a:ext cx="2773699" cy="1857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i (27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86512" y="2428868"/>
            <a:ext cx="2594614" cy="18573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i (3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14414" y="214290"/>
            <a:ext cx="2610332" cy="20716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i (45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643306" y="1285860"/>
            <a:ext cx="2530333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i (4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14414" y="2571744"/>
            <a:ext cx="2309829" cy="17323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i (22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071538" y="4786322"/>
            <a:ext cx="2257425" cy="16430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-315416"/>
            <a:ext cx="7498080" cy="177485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Предки и потомки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i (65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rot="20797600">
            <a:off x="515321" y="1339879"/>
            <a:ext cx="2714644" cy="19766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i (6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495899">
            <a:off x="5998479" y="3172507"/>
            <a:ext cx="2586996" cy="20002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i (6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95936" y="1124744"/>
            <a:ext cx="1857388" cy="278608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i (6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54298">
            <a:off x="658590" y="3996608"/>
            <a:ext cx="2881346" cy="21610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Рисунок 7" descr="i (6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164288" y="260648"/>
            <a:ext cx="1700225" cy="250033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332656"/>
            <a:ext cx="8001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часто пытаемся узнать нашу родословную, ищем родственников, пытаемся найти свои корни. 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5776" y="1052736"/>
            <a:ext cx="6286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 каждого из нас имеются: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1(один) отец и одна мать,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2(два) дедушки и две бабушки (предки ПЕРВОГО поколения)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4 прадедушки и 4 прабабушки (предки ВТОРОГО поколения)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8 </a:t>
            </a:r>
            <a:r>
              <a:rPr lang="ru-RU" sz="1400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пра-прадедушек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и 8 </a:t>
            </a:r>
            <a:r>
              <a:rPr lang="ru-RU" sz="1400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пра-прабабушек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(предки ТРЕТЬЕГО поколения)…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2636912"/>
            <a:ext cx="65527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Comic Sans MS" pitchFamily="66" charset="0"/>
              </a:rPr>
              <a:t>ПРЕДКОВ</a:t>
            </a:r>
            <a:r>
              <a:rPr lang="ru-RU" sz="1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десятого поколения у каждого из нас насчитывается 2048 человек…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55776" y="2996952"/>
            <a:ext cx="59168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Это невероятно... не будь из них кого-то одного и нам, сегодняшним жителям, не суждено было бы появиться на свет! Нет, мир бы, конечно, существовал, были бы такие же люди, но уже без нас.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4005064"/>
            <a:ext cx="5760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КАЖДЫЙ из нас, современников ,является </a:t>
            </a:r>
            <a:r>
              <a:rPr lang="ru-RU" sz="2000" b="1" dirty="0" smtClean="0">
                <a:solidFill>
                  <a:srgbClr val="FF0000"/>
                </a:solidFill>
                <a:latin typeface="Comic Sans MS" pitchFamily="66" charset="0"/>
              </a:rPr>
              <a:t>потомком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ВСЕХ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жителей государства (земли). Можно с уверенностью утверждать, что всё население Земли,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являются моими родственниками, моими непосредственными предками.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 Так же может сказать любой другой нынешний житель Земли.</a:t>
            </a:r>
          </a:p>
          <a:p>
            <a:endParaRPr lang="ru-RU" dirty="0"/>
          </a:p>
        </p:txBody>
      </p:sp>
      <p:pic>
        <p:nvPicPr>
          <p:cNvPr id="9218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806" t="4086" r="14703" b="9077"/>
          <a:stretch>
            <a:fillRect/>
          </a:stretch>
        </p:blipFill>
        <p:spPr bwMode="auto">
          <a:xfrm>
            <a:off x="539552" y="709394"/>
            <a:ext cx="1440160" cy="17741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5536" y="188640"/>
            <a:ext cx="50405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  <a:p>
            <a:pPr indent="457200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Зачастую человека интересует не только информация о ближайших родственниках, но и о предках, то есть история прошлого его семьи.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indent="457200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Систематизировать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эту информацию проще всего с помощью генеалогического дерева.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1880" y="2852936"/>
            <a:ext cx="534189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  <a:p>
            <a:pPr indent="457200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Составление генеалогического дерева позволит вам узнать много нового из истории вашей семьи.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indent="457200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Кроме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того, это увлекательное хобби и прекрасный повод для того, чтобы провести свободное время с родственниками.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10" name="Рисунок 9" descr="i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212976"/>
            <a:ext cx="3096344" cy="2232940"/>
          </a:xfrm>
          <a:prstGeom prst="rect">
            <a:avLst/>
          </a:prstGeom>
        </p:spPr>
      </p:pic>
      <p:pic>
        <p:nvPicPr>
          <p:cNvPr id="11" name="Рисунок 10" descr="i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332656"/>
            <a:ext cx="2859876" cy="22140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6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1"/>
            <a:ext cx="882047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Инструкция</a:t>
            </a:r>
            <a:endParaRPr lang="ru-RU" sz="7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Особую генеалогическую ценность имеют свидетельства о смерти, браке и рождении, различные удостоверения, военные билеты. А также могут пригодиться дипломы, аттестаты и грамоты. Снимите со всех значимых документов копии и разделите их на две папки.</a:t>
            </a: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 одну </a:t>
            </a:r>
            <a:r>
              <a:rPr lang="ru-RU" sz="1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папку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сложите все документы о родственниках по материнской линии, а в другую – по отцовской. Но лучше всего </a:t>
            </a:r>
            <a:r>
              <a:rPr lang="ru-RU" sz="1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завести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на каждого человека отдельный подписанный конверт.</a:t>
            </a: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Для того чтобы узнать как можно больше о дальних родственниках, проведите опрос среди членов семьи. А также, очень много информации можно почерпнуть на семейных праздниках. Перед этим желательно изучить генеалогическую терминологию, чтобы не оказаться в тупике из-за неизвестного слова.</a:t>
            </a: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Записывайте в </a:t>
            </a:r>
            <a:r>
              <a:rPr lang="ru-RU" sz="1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блокнот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все имена, фамилии и информацию о родственных связях, которую сможете узнать. Если с кем-то из родных нельзя увидеться лично, позвоните по телефону или воспользуйтесь интернетом. Если ваш интерес является серьезным, обратитесь с запросом в государственный архив РФ.</a:t>
            </a: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 Как только вся информация будет собрана и систематизирована, приступайте к оформлению генеалогического дерева. Его можно оформить в виде нисходящего или восходящего родства. В восходящем стволе древа находится человек, от которого оно строится, то есть вы, а на ветвях располагаются бабушки, дедушки и более дальние родственники. В нисходящем стволе находится родоначальник, а в кроне – потомки.</a:t>
            </a:r>
          </a:p>
          <a:p>
            <a:pPr>
              <a:buNone/>
            </a:pPr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Левая часть древа может предназначаться для родственников по материнской линии, а правая – по отцовской. Информацию о мужчинах и женщинах оформляйте в виде различных геометрических фигур, а также разделяйте по цвету. Кроме того, вы можете прикреплять фотографии и краткую информацию о каждом родств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еннике.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594</TotalTime>
  <Words>713</Words>
  <Application>Microsoft Office PowerPoint</Application>
  <PresentationFormat>Экран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15 мая – международный день семьи</vt:lpstr>
      <vt:lpstr>Слайд 2</vt:lpstr>
      <vt:lpstr>Слайд 3</vt:lpstr>
      <vt:lpstr>Слайд 4</vt:lpstr>
      <vt:lpstr>Слайд 5</vt:lpstr>
      <vt:lpstr>Предки и потомки</vt:lpstr>
      <vt:lpstr>Слайд 7</vt:lpstr>
      <vt:lpstr>Слайд 8</vt:lpstr>
      <vt:lpstr>Слайд 9</vt:lpstr>
      <vt:lpstr>Пословицы и поговорки о семье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15 мая –День семьи</dc:title>
  <dc:creator>Ирина Осинцева</dc:creator>
  <cp:lastModifiedBy>ok</cp:lastModifiedBy>
  <cp:revision>60</cp:revision>
  <dcterms:created xsi:type="dcterms:W3CDTF">2014-05-05T19:24:52Z</dcterms:created>
  <dcterms:modified xsi:type="dcterms:W3CDTF">2026-05-08T10:57:36Z</dcterms:modified>
</cp:coreProperties>
</file>