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131246/0003-003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https://www.nalgimn1.ru/files/foto/202002031650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60648"/>
            <a:ext cx="3814993" cy="28803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43808" y="1412776"/>
            <a:ext cx="5688632" cy="40626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«Российская наука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вчера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сегодня,</a:t>
            </a:r>
          </a:p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завтра» </a:t>
            </a:r>
          </a:p>
          <a:p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информационный </a:t>
            </a:r>
            <a:r>
              <a:rPr lang="ru-RU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онлайн-стенд</a:t>
            </a:r>
            <a:endParaRPr lang="ru-RU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7oom.ru/powerpoint/fony-dlya-prezentacii-po-biologii-02.jpg"/>
          <p:cNvPicPr>
            <a:picLocks noChangeAspect="1" noChangeArrowheads="1"/>
          </p:cNvPicPr>
          <p:nvPr/>
        </p:nvPicPr>
        <p:blipFill>
          <a:blip r:embed="rId2" cstate="print"/>
          <a:srcRect b="51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43122" y="332656"/>
            <a:ext cx="3616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Илья Ильич Мечников</a:t>
            </a:r>
            <a:endParaRPr lang="ru-RU" sz="28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4" name="Picture 6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3598862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067944" y="1225689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>
              <a:spcBef>
                <a:spcPct val="500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Этот известнейший российский биолог и патолог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века, один из основателей иммунологии, создатель цикла работ, посвященных эпидемиологии многих заболеваний, уделял большое внимание проблеме старения, полагая, что старость, как и любую болезнь, можно лечить. 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>
              <a:spcBef>
                <a:spcPct val="500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Создатель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русской школы микробиологов и иммунологов, долгие годы работал в Париже. 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>
              <a:spcBef>
                <a:spcPct val="500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фамилию носят в России улицы, больницы многих городов.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7oom.ru/powerpoint/fony-dlya-prezentacii-po-biologii-02.jpg"/>
          <p:cNvPicPr>
            <a:picLocks noChangeAspect="1" noChangeArrowheads="1"/>
          </p:cNvPicPr>
          <p:nvPr/>
        </p:nvPicPr>
        <p:blipFill>
          <a:blip r:embed="rId2" cstate="print"/>
          <a:srcRect b="51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1" descr="Рисунок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27320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3645024"/>
            <a:ext cx="446449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Пирогов </a:t>
            </a:r>
            <a:r>
              <a:rPr lang="ru-RU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Николай Иванович                           </a:t>
            </a:r>
            <a:r>
              <a:rPr lang="ru-RU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(1810-1881)    </a:t>
            </a:r>
          </a:p>
          <a:p>
            <a:pPr indent="45720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Великий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русский хирург, статистик, педагог, оригинальный реформатор, исследователь общенаучных законов развития живого, основоположник научного пацифизма.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260648"/>
            <a:ext cx="3975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Сергей Петрович Боткин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83671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Известнейший русский врач-терапевт, один из основоположников клиники внутренних болезней как научной дисциплины в России, основатель крупнейшей школы русских клиницистов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Его именем названа известная московская больница, а также инфекционное заболевание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Рисунок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501008"/>
            <a:ext cx="273630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7oom.ru/powerpoint/fony-dlya-prezentacii-po-biologii-02.jpg"/>
          <p:cNvPicPr>
            <a:picLocks noChangeAspect="1" noChangeArrowheads="1"/>
          </p:cNvPicPr>
          <p:nvPr/>
        </p:nvPicPr>
        <p:blipFill>
          <a:blip r:embed="rId2" cstate="print"/>
          <a:srcRect b="51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76672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Никола́й</a:t>
            </a:r>
            <a:r>
              <a:rPr lang="ru-RU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Ива́нович</a:t>
            </a:r>
            <a:r>
              <a:rPr lang="ru-RU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Лобаче́вский</a:t>
            </a:r>
            <a:r>
              <a:rPr lang="ru-RU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412776"/>
            <a:ext cx="4572000" cy="466281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Открытие этого российского математика, опубликованное в 1826 году, не получило признания современников, но совершило переворот в представлении о природе пространства.</a:t>
            </a:r>
          </a:p>
          <a:p>
            <a:pPr indent="457200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алгебре он разработал метод приближённого решения уравнений, в математическом анализе получил ряд тонких теорем о тригонометрических рядах, уточнил понятие непрерывной функции, дал признак сходимости рядов и др. В разные годы он опубликовал несколько содержательных статей по алгебре, теории вероятностей, механике, физике, астрономии и проблемам образования…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Lobachevsky_03_cr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052736"/>
            <a:ext cx="284767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7oom.ru/powerpoint/fony-dlya-prezentacii-po-biologii-02.jpg"/>
          <p:cNvPicPr>
            <a:picLocks noChangeAspect="1" noChangeArrowheads="1"/>
          </p:cNvPicPr>
          <p:nvPr/>
        </p:nvPicPr>
        <p:blipFill>
          <a:blip r:embed="rId2" cstate="print"/>
          <a:srcRect b="51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188640"/>
            <a:ext cx="770485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Климе́нт</a:t>
            </a:r>
            <a:r>
              <a:rPr lang="ru-RU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28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Арка́дьевич</a:t>
            </a:r>
            <a:r>
              <a:rPr lang="ru-RU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28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Тимиря́зев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pPr indent="457200"/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естествоиспытатель, физиолог, физик, приборостроитель, историк науки, писатель, переводчик, публицист, профессор Московского университета, основоположник русской и британской научных школ физиологов растений.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20486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Научные труды Тимирязева посвящены засухоустойчивости растений, вопросам питания растений, в особенности, разложению атмосферной углекислоты зелёными растениями под влиянием солнечной энергии, и немало способствовали уяснению этой важнейшей и интереснейшей главы растительной физиологии.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01317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Тимирязев первый ввёл в России опыты с культурой растений в искусственных почвах. Первая теплица для этой цели была устроена им в Петровской академии ещё в начале 1870-х годов.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200px-Kliment_Timiryaze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988840"/>
            <a:ext cx="2592288" cy="260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76056" y="4653136"/>
            <a:ext cx="367240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</a:pPr>
            <a:r>
              <a:rPr lang="ru-RU" sz="1600" i="1" dirty="0" smtClean="0">
                <a:solidFill>
                  <a:srgbClr val="C00000"/>
                </a:solidFill>
                <a:latin typeface="Arial Black" pitchFamily="34" charset="0"/>
              </a:rPr>
              <a:t>«</a:t>
            </a:r>
            <a:r>
              <a:rPr lang="ru-RU" sz="1400" i="1" dirty="0" smtClean="0">
                <a:solidFill>
                  <a:srgbClr val="C00000"/>
                </a:solidFill>
                <a:latin typeface="Arial Black" pitchFamily="34" charset="0"/>
              </a:rPr>
              <a:t>Доказать солнечный источник жизни — такова была задача, которую я поставил с первых же шагов научной деятельности и упорно и всесторонне осуществлял ее в течение полувека</a:t>
            </a:r>
            <a:r>
              <a:rPr lang="ru-RU" sz="1600" i="1" dirty="0" smtClean="0">
                <a:solidFill>
                  <a:srgbClr val="C00000"/>
                </a:solidFill>
                <a:latin typeface="Arial Black" pitchFamily="34" charset="0"/>
              </a:rPr>
              <a:t>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7oom.ru/powerpoint/fony-dlya-prezentacii-po-biologii-02.jpg"/>
          <p:cNvPicPr>
            <a:picLocks noChangeAspect="1" noChangeArrowheads="1"/>
          </p:cNvPicPr>
          <p:nvPr/>
        </p:nvPicPr>
        <p:blipFill>
          <a:blip r:embed="rId2" cstate="print"/>
          <a:srcRect b="51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4172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Ива́н</a:t>
            </a:r>
            <a:r>
              <a:rPr lang="ru-RU" sz="2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24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Влади́мирович</a:t>
            </a:r>
            <a:r>
              <a:rPr lang="ru-RU" sz="2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24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Мичу́рин</a:t>
            </a:r>
            <a:endParaRPr lang="ru-RU" sz="2400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764704"/>
            <a:ext cx="4464496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Известнейший биолог-селекционер автор многих сортов плодово-ягодных культур, разработавший методы их селекции, доктор биологии, заслуженный деятель науки и техники, почётный член АН СССР (1935).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кто занимается выращиванием или разведением садовых культур, часто называют его именем, вернее, фамилией</a:t>
            </a:r>
            <a:r>
              <a:rPr lang="ru-RU" sz="1600" b="1" dirty="0" smtClean="0">
                <a:solidFill>
                  <a:srgbClr val="666699"/>
                </a:solidFill>
              </a:rPr>
              <a:t>.</a:t>
            </a:r>
            <a:endParaRPr lang="ru-RU" sz="1600" b="1" dirty="0">
              <a:solidFill>
                <a:srgbClr val="666699"/>
              </a:solidFill>
            </a:endParaRPr>
          </a:p>
        </p:txBody>
      </p:sp>
      <p:pic>
        <p:nvPicPr>
          <p:cNvPr id="5" name="Picture 8" descr="464px-Michurin_19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573016"/>
            <a:ext cx="22098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485px-Nikolai_Vavilov_NYW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980728"/>
            <a:ext cx="2193925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860032" y="260648"/>
            <a:ext cx="3886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Николай Иванович Вавилов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3717032"/>
            <a:ext cx="48245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Bef>
                <a:spcPct val="20000"/>
              </a:spcBef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Великий российский биолог, с 1931 по 1940 год был президентом Всероссийского географического общества, академик АН СССР, основоположник современного учения о биологических основах селекции и учения о центрах происхождения культурных растений, который за свою приверженность генетике был репрессирован в сталинские времена.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7oom.ru/powerpoint/fony-dlya-prezentacii-po-biologii-02.jpg"/>
          <p:cNvPicPr>
            <a:picLocks noChangeAspect="1" noChangeArrowheads="1"/>
          </p:cNvPicPr>
          <p:nvPr/>
        </p:nvPicPr>
        <p:blipFill>
          <a:blip r:embed="rId2" cstate="print"/>
          <a:srcRect b="51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332656"/>
            <a:ext cx="5359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Миклухо-Маклай Николай Николаевич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9269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Российский этнограф, антрополог, биолог и путешественник, изучавший коренное население Юго-Восточной Азии, Австралии и Океании (1870—1880-е годы), в том числе папуасов северо-восточного берега Новой Гвинеи. Его называют Берег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Маклая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3691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Особенно интересен его вывод о том, что культурные и расовые признаки различных народов обусловлены природной и социальной средой.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много внимания он уделял идее и практике создания Зоологических станций.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1869 году в Москве на II съезде естествоиспытателей и врачей выступил Миклухо-Маклай, призвавший создавать морские биостанции для развития исследований на морях.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3080" y="594928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День рождения Миклухо-Маклая является профессиональным праздником этнографов.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60648"/>
            <a:ext cx="2308225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35740">
            <a:off x="5980248" y="2651741"/>
            <a:ext cx="21367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91262">
            <a:off x="6296032" y="4141221"/>
            <a:ext cx="2198687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7oom.ru/powerpoint/fony-dlya-prezentacii-po-biologii-02.jpg"/>
          <p:cNvPicPr>
            <a:picLocks noChangeAspect="1" noChangeArrowheads="1"/>
          </p:cNvPicPr>
          <p:nvPr/>
        </p:nvPicPr>
        <p:blipFill>
          <a:blip r:embed="rId2" cstate="print"/>
          <a:srcRect b="51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260648"/>
            <a:ext cx="5966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Николай Михайлович Пржевальский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877888"/>
            <a:ext cx="2786063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75856" y="908720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Действительный член Русского географического общества с 1864 года.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indent="45720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Предпринял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несколько экспедиций в Центральную Азию. В 1878 году избран почётным членом Академии наук. Генерал-майор (с 1886 года).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263691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Будучи хорошим натуралистом открыл для науки целый ряд животных, среди них дикий верблюд, лошадь Пржевальского, тибетский медведь и др.</a:t>
            </a:r>
          </a:p>
          <a:p>
            <a:pPr indent="45720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Также собрал громадные ботанические и зоологические коллекции.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00" y="4552950"/>
            <a:ext cx="3030538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653136"/>
            <a:ext cx="2859087" cy="1931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7oom.ru/powerpoint/fony-dlya-prezentacii-po-biologii-02.jpg"/>
          <p:cNvPicPr>
            <a:picLocks noChangeAspect="1" noChangeArrowheads="1"/>
          </p:cNvPicPr>
          <p:nvPr/>
        </p:nvPicPr>
        <p:blipFill>
          <a:blip r:embed="rId2" cstate="print"/>
          <a:srcRect b="51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63888" y="332656"/>
            <a:ext cx="46602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Дмитрий Сергеевич Лихачев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2754312" cy="40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91880" y="980728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Российский филолог, искусствовед, сценарист, академик РАН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1628800"/>
            <a:ext cx="52565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 фундаментальных трудов, посвящённых истории русской литературы (главным образом древнерусской) и русской культуры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 работ (в том числе более сорока книг) по широкому кругу проблем теории и истории древнерусской литературы, многие из которых переведены на разные языки.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 500 научных и около 600 публицистических трудов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43711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Лихачёв внёс значительный вклад в развитие изучения древнерусской литературы и искусства.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Круг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научных интересов Лихачёва весьма обширен: от изучения иконописи до анализа тюремного быта заключённых.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221088"/>
            <a:ext cx="3368567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7oom.ru/powerpoint/fony-dlya-prezentacii-po-biologii-02.jpg"/>
          <p:cNvPicPr>
            <a:picLocks noChangeAspect="1" noChangeArrowheads="1"/>
          </p:cNvPicPr>
          <p:nvPr/>
        </p:nvPicPr>
        <p:blipFill>
          <a:blip r:embed="rId2" cstate="print"/>
          <a:srcRect b="51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764704"/>
            <a:ext cx="40324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русский физик — создатель водородной бомбы. Как и многие ученые, представляющие себе катастрофические последствия применения их страшных разработок, выступал за запрещение испытаний ядерного оружия.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Видный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общественный деятель, он видел дальнейшее развитие человечества только в объединении усилий стран в борьбе с глобальными проблемами, выступил против ввода советских войск в Афганистан, за что был лишен всех правительственных наград.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Европейским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парламентом учреждена премия за гуманитарную деятельность в области прав человека, названная его именем.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260648"/>
            <a:ext cx="5868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Андрей </a:t>
            </a:r>
            <a:r>
              <a:rPr lang="ru-RU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Дмитриевич Сахаров</a:t>
            </a:r>
            <a:endParaRPr lang="ru-RU" sz="2800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5" name="Picture 6" descr="1312285450_08-sacharov-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836712"/>
            <a:ext cx="28575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7oom.ru/powerpoint/fony-dlya-prezentacii-po-biologii-02.jpg"/>
          <p:cNvPicPr>
            <a:picLocks noChangeAspect="1" noChangeArrowheads="1"/>
          </p:cNvPicPr>
          <p:nvPr/>
        </p:nvPicPr>
        <p:blipFill>
          <a:blip r:embed="rId2" cstate="print"/>
          <a:srcRect b="51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836712"/>
            <a:ext cx="4572000" cy="558614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>
              <a:spcBef>
                <a:spcPct val="50000"/>
              </a:spcBef>
            </a:pP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Российский физик и инженер, </a:t>
            </a: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член Лондонского </a:t>
            </a: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Королевского общества (1929), академик АН СССР (1939), Герой Социалистического Труда (1945, 1974). </a:t>
            </a:r>
            <a:endParaRPr lang="ru-RU" sz="17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>
              <a:spcBef>
                <a:spcPct val="50000"/>
              </a:spcBef>
            </a:pP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Труды </a:t>
            </a: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физике магнитных явлений, физике и технике низких температур, квантовой физике, электронике и физике плазмы. В 1922-1924 разработал импульсный метод создания сверхсильных магнитных полей. </a:t>
            </a:r>
            <a:endParaRPr lang="ru-RU" sz="17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>
              <a:spcBef>
                <a:spcPct val="50000"/>
              </a:spcBef>
            </a:pP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1934 изобрел и построил машину для охлаждения гелия. В 1937 открыл сверхтекучесть жидкого гелия. В 1939 дал новый метод ожижения воздуха с помощью цикла низкого давления и высокоэффективного турбодетандера. Нобелевская премия (1978). Государственная премия СССР (1941, 1943). Золотая медаль им. Ломоносова АН СССР (1959).</a:t>
            </a:r>
            <a:endParaRPr lang="ru-RU" sz="1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260648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Капица </a:t>
            </a:r>
            <a:r>
              <a:rPr lang="ru-RU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Пётр </a:t>
            </a:r>
            <a:r>
              <a:rPr lang="ru-RU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Леонидович</a:t>
            </a:r>
          </a:p>
        </p:txBody>
      </p:sp>
      <p:pic>
        <p:nvPicPr>
          <p:cNvPr id="5" name="Picture 9" descr="2cbbf7ca47551ebe0b1d57fba7b48d24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80728"/>
            <a:ext cx="3573463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7oom.ru/powerpoint/fony-dlya-prezentacii-po-biologii-02.jpg"/>
          <p:cNvPicPr>
            <a:picLocks noChangeAspect="1" noChangeArrowheads="1"/>
          </p:cNvPicPr>
          <p:nvPr/>
        </p:nvPicPr>
        <p:blipFill>
          <a:blip r:embed="rId2" cstate="print"/>
          <a:srcRect b="51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148478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целях дальнейшего развития науки и технологий в Российской Федерации 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постановляю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провести в 2021 году в РФ 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науки и технологий.</a:t>
            </a:r>
          </a:p>
          <a:p>
            <a:pPr indent="457200"/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В.В.Путин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Documents and Settings\Библиотекарь\Рабочий стол\БИБЛИОТЕКА 2020\2021 Год науки и технологий\86eaec0fa8f100fc61d11efdeee01de0.jpeg"/>
          <p:cNvPicPr>
            <a:picLocks noChangeAspect="1" noChangeArrowheads="1"/>
          </p:cNvPicPr>
          <p:nvPr/>
        </p:nvPicPr>
        <p:blipFill>
          <a:blip r:embed="rId3" cstate="print"/>
          <a:srcRect l="6041" t="1657" r="4852" b="3241"/>
          <a:stretch>
            <a:fillRect/>
          </a:stretch>
        </p:blipFill>
        <p:spPr bwMode="auto">
          <a:xfrm>
            <a:off x="4929158" y="332656"/>
            <a:ext cx="4214842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7oom.ru/powerpoint/fony-dlya-prezentacii-po-biologii-02.jpg"/>
          <p:cNvPicPr>
            <a:picLocks noChangeAspect="1" noChangeArrowheads="1"/>
          </p:cNvPicPr>
          <p:nvPr/>
        </p:nvPicPr>
        <p:blipFill>
          <a:blip r:embed="rId2" cstate="print"/>
          <a:srcRect b="51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76470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Российский физик, академик Петербургской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 (1741).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Положил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начало исследованиям электричества в России, ввел его количественные измерения.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Совместно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М. В. Ломоносовым исследовал атмосферное электричество.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720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время эксперимента погиб от удара молнии. </a:t>
            </a:r>
          </a:p>
        </p:txBody>
      </p:sp>
      <p:pic>
        <p:nvPicPr>
          <p:cNvPr id="4" name="Picture 6" descr="Richmann_Georg_Wilhel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01008"/>
            <a:ext cx="265112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27984" y="260648"/>
            <a:ext cx="44470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Василий Владимирович Петров</a:t>
            </a:r>
          </a:p>
        </p:txBody>
      </p:sp>
      <p:pic>
        <p:nvPicPr>
          <p:cNvPr id="6" name="Picture 8" descr="Vasily_petro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692696"/>
            <a:ext cx="21415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419872" y="3284984"/>
            <a:ext cx="54726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Русский физик-экспериментатор, электротехник-самоучка, академик Петербургской АН (1802).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Ему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принадлежит открытие электрической дуги, ряд исследований по электрической проводимости твердых тел, жидкостей и газов, а также электризации тел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 была открыта зависимость силы тока от площади поперечного сечения проводника, сконструированы оригинальные приборы для изучения электрического разряда в газах.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188640"/>
            <a:ext cx="2225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Георг </a:t>
            </a:r>
            <a:r>
              <a:rPr lang="ru-RU" sz="28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Рихман</a:t>
            </a:r>
            <a:endParaRPr lang="ru-RU" sz="2800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7oom.ru/powerpoint/fony-dlya-prezentacii-po-biologii-02.jpg"/>
          <p:cNvPicPr>
            <a:picLocks noChangeAspect="1" noChangeArrowheads="1"/>
          </p:cNvPicPr>
          <p:nvPr/>
        </p:nvPicPr>
        <p:blipFill>
          <a:blip r:embed="rId2" cstate="print"/>
          <a:srcRect b="51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69269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Российский электротехник. Изобрел  лампу накаливания (1872, патент 1874).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основателей электротермии. За изобретение лампы Петербургская Академия наук присудила ему в 1874 Ломоносовскую премию.</a:t>
            </a: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</p:txBody>
      </p:sp>
      <p:pic>
        <p:nvPicPr>
          <p:cNvPr id="4" name="Picture 6" descr="Рисунок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80928"/>
            <a:ext cx="2757488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Рисунок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32656"/>
            <a:ext cx="2543175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779912" y="371703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Париже в 1878 году состоялась Всемирная выставка, на которой была продемонстрирована система освещения, получившая название «русский свет».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Знаете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 вы великого российского электротехника, кому мы обязаны этим изобретением и использованием электрической лампочки?</a:t>
            </a:r>
          </a:p>
          <a:p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88640"/>
            <a:ext cx="46057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Александр Николаевич Лодыгин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3212976"/>
            <a:ext cx="4028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Павел Николаевич Яблочков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7oom.ru/powerpoint/fony-dlya-prezentacii-po-biologii-02.jpg"/>
          <p:cNvPicPr>
            <a:picLocks noChangeAspect="1" noChangeArrowheads="1"/>
          </p:cNvPicPr>
          <p:nvPr/>
        </p:nvPicPr>
        <p:blipFill>
          <a:blip r:embed="rId2" cstate="print"/>
          <a:srcRect b="51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8" descr="Tsiolkovs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60350"/>
            <a:ext cx="27559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300px-Chertrg_Tsiolkovsk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33890">
            <a:off x="352639" y="3189643"/>
            <a:ext cx="3248297" cy="29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63888" y="188640"/>
            <a:ext cx="5354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Константи́н</a:t>
            </a:r>
            <a:r>
              <a:rPr lang="ru-RU" sz="2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24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Эдуа́рдович</a:t>
            </a:r>
            <a:r>
              <a:rPr lang="ru-RU" sz="2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24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Циолко́вский</a:t>
            </a:r>
            <a:r>
              <a:rPr lang="ru-RU" sz="2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69269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>
              <a:spcBef>
                <a:spcPct val="5000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Его считают основоположником мировой космонавтики. В детстве, потеряв слух, он самостоятельно занимался своим образованием, работал до конца своих дней учителем физики и математики в Калуге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>
              <a:spcBef>
                <a:spcPct val="5000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Именно он впервые обосновал возможность использования ракет для межпланетных сообщений, нашел ряд важнейших инженерных решений конструкции ракет и жидкостного ракетного двигателя. </a:t>
            </a:r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>
              <a:spcBef>
                <a:spcPct val="5000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еще он развивал так называемую «космическую философию», идеи которой легли в основу русского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космизма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9" descr="Ciolkovsky_aerostat_model_Borovsk_muse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869160"/>
            <a:ext cx="3528392" cy="174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1520" y="5877272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/>
              <a:t>Чертеж первого космического корабля К. Э. Циолковского (из рукописи «Свободное пространство», 1883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45091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 smtClean="0"/>
              <a:t>Модель оболочки аэростата из гофрированного металла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7oom.ru/powerpoint/fony-dlya-prezentacii-po-biologii-02.jpg"/>
          <p:cNvPicPr>
            <a:picLocks noChangeAspect="1" noChangeArrowheads="1"/>
          </p:cNvPicPr>
          <p:nvPr/>
        </p:nvPicPr>
        <p:blipFill>
          <a:blip r:embed="rId2" cstate="print"/>
          <a:srcRect b="51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188640"/>
            <a:ext cx="439248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Серге́й</a:t>
            </a:r>
            <a:r>
              <a:rPr lang="ru-RU" sz="2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24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Па́влович</a:t>
            </a:r>
            <a:r>
              <a:rPr lang="ru-RU" sz="2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Королёв </a:t>
            </a:r>
          </a:p>
          <a:p>
            <a:pPr indent="457200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Советский учёный, конструктор и организатор производства ракетно-космической техники и ракетного оружия СССР, основоположник практической космонавтики. Крупнейшая фигура XX века в области космического ракетостроения и кораблестроения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 П. Королёв является создателем советской ракетно-космической техники, обеспечившей стратегический паритет и сделавшей СССР передовой ракетно-космической державой, и ключевой фигурой в освоении человеком космоса, создателем практической космонавтики. Благодаря его идеям был осуществлён запуск первого искусственного спутника Земли и первого космонавта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Юрия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Гагарина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Дважды Герой Социалистического Труда, лауреат Ленинской премии, академик Академии наук СССР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Рису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60648"/>
            <a:ext cx="2889077" cy="388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559px-1981_51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4581128"/>
            <a:ext cx="17462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732px-Sputnik_as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221088"/>
            <a:ext cx="2232025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7oom.ru/powerpoint/fony-dlya-prezentacii-po-biologii-02.jpg"/>
          <p:cNvPicPr>
            <a:picLocks noChangeAspect="1" noChangeArrowheads="1"/>
          </p:cNvPicPr>
          <p:nvPr/>
        </p:nvPicPr>
        <p:blipFill>
          <a:blip r:embed="rId2" cstate="print"/>
          <a:srcRect b="51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59832" y="260648"/>
            <a:ext cx="583264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Андрей Николаевич Туполев</a:t>
            </a:r>
          </a:p>
          <a:p>
            <a:pPr indent="457200"/>
            <a:endParaRPr lang="ru-RU" b="1" dirty="0" smtClean="0">
              <a:solidFill>
                <a:schemeClr val="bg1"/>
              </a:solidFill>
            </a:endParaRPr>
          </a:p>
          <a:p>
            <a:pPr indent="45720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Великий российский авиаконструктор, генерал-полковник, разработчик знаменитых российских самолетов, в том числе первого реактивного пассажирского.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его машинах совершено 28 уникальных перелета, один из которых — перелет В.П. Чкалова и М.М. Громова через Северный полюс в США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до сих пор авиалайнеры, носящие имя своего создателя, перевозят пассажиров и грузы в дальние точки России, и многих стран мира.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a_n_tupole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244633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images_1091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67478">
            <a:off x="372165" y="3347444"/>
            <a:ext cx="25558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upolev19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0447" y="3861048"/>
            <a:ext cx="3665116" cy="286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TU-144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 rot="597344">
            <a:off x="2781091" y="4139920"/>
            <a:ext cx="2566987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7oom.ru/powerpoint/fony-dlya-prezentacii-po-biologii-02.jpg"/>
          <p:cNvPicPr>
            <a:picLocks noChangeAspect="1" noChangeArrowheads="1"/>
          </p:cNvPicPr>
          <p:nvPr/>
        </p:nvPicPr>
        <p:blipFill>
          <a:blip r:embed="rId2" cstate="print"/>
          <a:srcRect b="51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9" descr="048088dd-240d-4a65-81d9-5566ff8196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3594745" cy="205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708920"/>
            <a:ext cx="468052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Великую Отечественную войну в небе громили фашистов истребители, созданные российским авиаконструктором, генерал-майором инженерно-авиационной службы, который позже разработал и ряд реактивных самолетов.</a:t>
            </a:r>
          </a:p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7" descr="la250_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399" y="4869160"/>
            <a:ext cx="3829101" cy="183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115888"/>
            <a:ext cx="180022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980728"/>
            <a:ext cx="2230437" cy="16764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76056" y="2996952"/>
            <a:ext cx="3429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Артем Иванович Микоян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3645024"/>
            <a:ext cx="3888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Сверхзвуковые самолеты, разработанные под руководством этого авиаконструктора, стояли и стоят на вооружении нашей армии.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плеяда истребителей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МИГов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на которых было установлено в свое время 55 мировых рекордов.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2348880"/>
            <a:ext cx="4052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Семен Алексеевич Лавочкин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7oom.ru/powerpoint/fony-dlya-prezentacii-po-biologii-02.jpg"/>
          <p:cNvPicPr>
            <a:picLocks noChangeAspect="1" noChangeArrowheads="1"/>
          </p:cNvPicPr>
          <p:nvPr/>
        </p:nvPicPr>
        <p:blipFill>
          <a:blip r:embed="rId2" cstate="print"/>
          <a:srcRect b="51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396285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427984" y="764704"/>
            <a:ext cx="4392488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Знаете ли вы человека, с именем которого связаны создание радиоприемника и вообще принцип беспроволочной передачи информации? </a:t>
            </a:r>
          </a:p>
          <a:p>
            <a:pPr indent="363538"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Вот его слова: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«Я горд тем, что родился русским. И если не современники, то, может быть, потомки наши поймут, сколь велика моя преданность нашей родине и как счастлив я, что не за рубежом, а в России открыто новое средство связи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17032"/>
            <a:ext cx="3108325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645024"/>
            <a:ext cx="4941887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149450" y="260648"/>
            <a:ext cx="4525919" cy="391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63538" algn="ctr">
              <a:lnSpc>
                <a:spcPct val="80000"/>
              </a:lnSpc>
            </a:pPr>
            <a:r>
              <a:rPr lang="ru-RU" sz="2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Александр Степанович Попов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7oom.ru/powerpoint/fony-dlya-prezentacii-po-biologii-02.jpg"/>
          <p:cNvPicPr>
            <a:picLocks noChangeAspect="1" noChangeArrowheads="1"/>
          </p:cNvPicPr>
          <p:nvPr/>
        </p:nvPicPr>
        <p:blipFill>
          <a:blip r:embed="rId2" cstate="print"/>
          <a:srcRect b="51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57346" y="260648"/>
            <a:ext cx="3348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Кулибин Иван Петрович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36712"/>
            <a:ext cx="453650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Его  фамилия стала в русском языке нарицательной: так называют мастеров-самоучек. 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самых удивительных  автоматов, созданных в истории - это часы, изготовленные Кулибиным. Он создал их в 1767 году, они были приняты в дар императрицей Екатериной 2.Они не только показывали время,  но в них был заключён крохотный театр – автомат. 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этого Кулибин 30 лет заведовал механической мастерской Петербургской Академии наук .В эти годы он разработал много механизмов и аппаратов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Среди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них фонарь – прожектор, водоход, механический экипаж . Диковинные автоматы , забавные  игрушки, фейерверк – всё это впечатляло современников. 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Оптический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телеграф, экипаж –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самокатка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через 100 лет станет прообразом автомобиля. Созданная им «механическая нога» ляжет в основу нынешних протезов. 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современные ученые могут подтвердить всю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гениальность идей Кулибина.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908720"/>
            <a:ext cx="3220698" cy="398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7oom.ru/powerpoint/fony-dlya-prezentacii-po-biologii-02.jpg"/>
          <p:cNvPicPr>
            <a:picLocks noChangeAspect="1" noChangeArrowheads="1"/>
          </p:cNvPicPr>
          <p:nvPr/>
        </p:nvPicPr>
        <p:blipFill>
          <a:blip r:embed="rId2" cstate="print"/>
          <a:srcRect b="51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Первый  русский паровоз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был построен </a:t>
            </a:r>
          </a:p>
          <a:p>
            <a:r>
              <a:rPr lang="ru-RU" sz="2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Ефимом и Мироном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отцом и сыном </a:t>
            </a:r>
            <a:r>
              <a:rPr lang="ru-RU" sz="2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Черепановыми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1833 году на </a:t>
            </a:r>
            <a:r>
              <a:rPr lang="ru-RU" dirty="0" smtClean="0">
                <a:solidFill>
                  <a:schemeClr val="bg1"/>
                </a:solidFill>
              </a:rPr>
              <a:t>Нижнетагильских заводах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260818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699792" y="1124744"/>
            <a:ext cx="41044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 как испытания паровоза были удачными, планировалась постройка железной дороги для перевозки медной руды от места её добычи до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Выйского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завода (3 версты).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Однако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подрядчики конного извоза и члены правления Нижнетагильских заводов были настроены против железной дороги, поэтому эти планы не были претворены в жизнь. </a:t>
            </a:r>
          </a:p>
          <a:p>
            <a:pPr indent="457200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Вместо паровоза стали использовать гужевую упряжь, таская по ветке вагоны с рудой. Частично сохранились чертежи Черепановых, а также действующая модель паровоза, сделанная ими в 1837 г. для промышленной выставки в Петербурге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04664"/>
            <a:ext cx="2216268" cy="144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363" y="3501007"/>
            <a:ext cx="2354816" cy="313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6842" y="2276872"/>
            <a:ext cx="2066147" cy="238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7oom.ru/powerpoint/fony-dlya-prezentacii-po-biologii-02.jpg"/>
          <p:cNvPicPr>
            <a:picLocks noChangeAspect="1" noChangeArrowheads="1"/>
          </p:cNvPicPr>
          <p:nvPr/>
        </p:nvPicPr>
        <p:blipFill>
          <a:blip r:embed="rId2" cstate="print"/>
          <a:srcRect b="51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260649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Конец XX — начало XXI века. </a:t>
            </a:r>
          </a:p>
          <a:p>
            <a:pPr indent="457200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Исследования в области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и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нанотехнологий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которые могут привести к очередной революции во многих областях деятельности человека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564904"/>
            <a:ext cx="6552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науки и техники — это необходимый процесс развития человеческого общества. </a:t>
            </a:r>
          </a:p>
        </p:txBody>
      </p:sp>
      <p:pic>
        <p:nvPicPr>
          <p:cNvPr id="18434" name="Picture 2" descr="https://libra-selco.ru/wp-content/uploads/2020/12/nauka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005064"/>
            <a:ext cx="3484960" cy="2613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7oom.ru/powerpoint/fony-dlya-prezentacii-po-biologii-02.jpg"/>
          <p:cNvPicPr>
            <a:picLocks noChangeAspect="1" noChangeArrowheads="1"/>
          </p:cNvPicPr>
          <p:nvPr/>
        </p:nvPicPr>
        <p:blipFill>
          <a:blip r:embed="rId2" cstate="print"/>
          <a:srcRect b="51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5400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lain" startAt="8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февраля 1724 года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(28 января по старому стилю) Петр I подписал указ об образовании Российской академии наук, которая первоначально называлась Академией наук и художеств. В 1925 году она была переименована в Академию наук СССР, а в 1991 — в Российскую академию наук.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avatars.mds.yandex.net/get-pdb/1058492/f7ec5b75-2761-476f-a461-c3645344c6c2/s1200?webp=fals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88224" y="332656"/>
            <a:ext cx="2304256" cy="317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2564904"/>
            <a:ext cx="61926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Росси́йская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акаде́мия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нау́к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(РАН) — государственная академия наук, высшая научная организация Российской Федерации, ведущий центр фундаментальных исследований в области естественных и общественных наук в стране.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целью деятельности Российской академии наук является организация и проведение фундаментальных исследований, направленных на получение новых знаний о законах развития природы, общества, человека и способствующих технологическому, экономическому, социальному и духовному развитию России.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7oom.ru/powerpoint/fony-dlya-prezentacii-po-biologii-02.jpg"/>
          <p:cNvPicPr>
            <a:picLocks noChangeAspect="1" noChangeArrowheads="1"/>
          </p:cNvPicPr>
          <p:nvPr/>
        </p:nvPicPr>
        <p:blipFill>
          <a:blip r:embed="rId2" cstate="print"/>
          <a:srcRect b="51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40466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современном мире роль науки и техники незаменима. Мы нуждаемся в науке и технологиях во всех сферах нашей жизни, например, для лечения таких заболеваний, как рак, или даже для того, чтобы заказать такси, поезд или билет на самолет.</a:t>
            </a:r>
          </a:p>
          <a:p>
            <a:pPr indent="457200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самом деле, без технологий (интегрированных с наукой) мы не можем представить нашу жизнь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таковую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7410" name="Picture 2" descr="http://school32-krsk.ru/wp-content/uploads/2017/03/2017_03_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4664"/>
            <a:ext cx="3092389" cy="309810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5976" y="3789040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Одним из наиболее важных аспектов науки и техники является то, что она имеет решение сложных трудных проблем, проблем, которые могут стать основными узкими местами для общего роста страны. 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https://e7.pngegg.com/pngimages/91/809/png-clipart-st-mary-s-college-galway-trends-in-international-mathematics-and-science-study-school-education-science-technology-effect-worl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717032"/>
            <a:ext cx="2575248" cy="2575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7oom.ru/powerpoint/fony-dlya-prezentacii-po-biologii-02.jpg"/>
          <p:cNvPicPr>
            <a:picLocks noChangeAspect="1" noChangeArrowheads="1"/>
          </p:cNvPicPr>
          <p:nvPr/>
        </p:nvPicPr>
        <p:blipFill>
          <a:blip r:embed="rId2" cstate="print"/>
          <a:srcRect b="51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83568" y="1082933"/>
            <a:ext cx="687625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Первые понятия, с которых начинается какая-нибудь наука, должны быть ясны и приведены к самому меньшему числу.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 Тогда только они могут служить прочным и достаточным основанием учения.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chemeClr val="bg1"/>
              </a:solidFill>
              <a:latin typeface="Gabriola" pitchFamily="8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                           Лобачевский Н.И.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7oom.ru/powerpoint/fony-dlya-prezentacii-po-biologii-02.jpg"/>
          <p:cNvPicPr>
            <a:picLocks noChangeAspect="1" noChangeArrowheads="1"/>
          </p:cNvPicPr>
          <p:nvPr/>
        </p:nvPicPr>
        <p:blipFill>
          <a:blip r:embed="rId2" cstate="print"/>
          <a:srcRect b="51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7704" y="1484784"/>
            <a:ext cx="54006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7oom.ru/powerpoint/fony-dlya-prezentacii-po-biologii-02.jpg"/>
          <p:cNvPicPr>
            <a:picLocks noChangeAspect="1" noChangeArrowheads="1"/>
          </p:cNvPicPr>
          <p:nvPr/>
        </p:nvPicPr>
        <p:blipFill>
          <a:blip r:embed="rId2" cstate="print"/>
          <a:srcRect b="51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332656"/>
            <a:ext cx="87484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Наука, образование и культура как для всего российского общества, так и для отдельного человека, - это то, что определяет наш национальный менталитет и является  основой для консолидации всего российского общества. </a:t>
            </a: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Потенциал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социальной сферы, объединяющей в себе науку, образование и культуру является мощным фактором экономического развития и политической стабильности нашей страны.</a:t>
            </a: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2996952"/>
            <a:ext cx="46440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Наука является фундаментом для повышения качества жизни человека, а экономика знаний – основой благосостояния нации, ее безопасности и здоровья. </a:t>
            </a: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Именно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наука является держателем серьезных компетенций для осмысления глубинных измерений в обществе и личности, происходящих в мире.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Библиотекарь\Рабочий стол\временно\foro-ciencia-y-tecnologia-copia1.jpg"/>
          <p:cNvPicPr>
            <a:picLocks noChangeAspect="1" noChangeArrowheads="1"/>
          </p:cNvPicPr>
          <p:nvPr/>
        </p:nvPicPr>
        <p:blipFill>
          <a:blip r:embed="rId3" cstate="print"/>
          <a:srcRect l="9211" r="9211"/>
          <a:stretch>
            <a:fillRect/>
          </a:stretch>
        </p:blipFill>
        <p:spPr bwMode="auto">
          <a:xfrm>
            <a:off x="611560" y="2780928"/>
            <a:ext cx="3429024" cy="3503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7oom.ru/powerpoint/fony-dlya-prezentacii-po-biologii-02.jpg"/>
          <p:cNvPicPr>
            <a:picLocks noChangeAspect="1" noChangeArrowheads="1"/>
          </p:cNvPicPr>
          <p:nvPr/>
        </p:nvPicPr>
        <p:blipFill>
          <a:blip r:embed="rId2" cstate="print"/>
          <a:srcRect b="51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…Историк, Химик, </a:t>
            </a:r>
          </a:p>
          <a:p>
            <a:pPr>
              <a:defRPr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Механик, Геолог, </a:t>
            </a:r>
          </a:p>
          <a:p>
            <a:pPr>
              <a:defRPr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Художник и Стихотворец,</a:t>
            </a:r>
          </a:p>
          <a:p>
            <a:pPr>
              <a:defRPr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он всё испытал и всё прошёл….</a:t>
            </a:r>
          </a:p>
          <a:p>
            <a:pPr>
              <a:defRPr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А.С.Пушкин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260648"/>
            <a:ext cx="5153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Михаил Васильевич Ломоносов</a:t>
            </a:r>
            <a:endParaRPr lang="ru-RU" sz="20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5" name="Рисунок 1" descr="photo_56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72091">
            <a:off x="6002892" y="965170"/>
            <a:ext cx="27320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Рисунок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052736"/>
            <a:ext cx="2981772" cy="357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Рисунок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76953">
            <a:off x="4945015" y="2945300"/>
            <a:ext cx="36004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Рисунок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158808">
            <a:off x="1073346" y="2468776"/>
            <a:ext cx="1863725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Рисунок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34547">
            <a:off x="313456" y="4066540"/>
            <a:ext cx="1860550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699792" y="5013176"/>
            <a:ext cx="5184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Он занимался исследованиями по математике, физике, астрономии, географии, геологии, биологии, языкознанию, философии, </a:t>
            </a:r>
            <a:r>
              <a:rPr lang="ru-RU" sz="2400" b="1" i="1" dirty="0" smtClean="0">
                <a:solidFill>
                  <a:schemeClr val="bg1"/>
                </a:solidFill>
              </a:rPr>
              <a:t>истории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7oom.ru/powerpoint/fony-dlya-prezentacii-po-biologii-02.jpg"/>
          <p:cNvPicPr>
            <a:picLocks noChangeAspect="1" noChangeArrowheads="1"/>
          </p:cNvPicPr>
          <p:nvPr/>
        </p:nvPicPr>
        <p:blipFill>
          <a:blip r:embed="rId2" cstate="print"/>
          <a:srcRect b="51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80121" y="260648"/>
            <a:ext cx="5030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Дмитрий Иванович Менделеев</a:t>
            </a:r>
            <a:endParaRPr lang="ru-RU" sz="28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4" name="Picture 7" descr="Рисунок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280352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63888" y="908720"/>
            <a:ext cx="53285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Создатель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перодической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системы химических элементов</a:t>
            </a:r>
          </a:p>
          <a:p>
            <a:pPr>
              <a:buFontTx/>
              <a:buChar char="•"/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Является автором  первого русского учебника «Органическая химия»;</a:t>
            </a:r>
          </a:p>
          <a:p>
            <a:pPr>
              <a:buFontTx/>
              <a:buChar char="•"/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Создал физическую теорию весов, разработал конструкции коромысла, точнейшие методы взвешивания;</a:t>
            </a:r>
          </a:p>
          <a:p>
            <a:pPr>
              <a:buFontTx/>
              <a:buChar char="•"/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Член многих академий наук и научных обществ. Один из основателей Русского физико-химического общества;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himiy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293096"/>
            <a:ext cx="30956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1520" y="450912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его честь назван элемент № 101 – менделевий;</a:t>
            </a:r>
          </a:p>
          <a:p>
            <a:pPr>
              <a:buFontTx/>
              <a:buChar char="•"/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Оставил свыше  500 печатных трудов, среди которых классические «Основы химии»— первое стройное изложение неорганической химии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7oom.ru/powerpoint/fony-dlya-prezentacii-po-biologii-02.jpg"/>
          <p:cNvPicPr>
            <a:picLocks noChangeAspect="1" noChangeArrowheads="1"/>
          </p:cNvPicPr>
          <p:nvPr/>
        </p:nvPicPr>
        <p:blipFill>
          <a:blip r:embed="rId2" cstate="print"/>
          <a:srcRect b="51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484784"/>
            <a:ext cx="4572000" cy="393954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Русский математик и механик, с 1889 года иностранный член-корреспондент Петербургской Академии наук. Первая в России и в Северной Европе женщина-профессор и первая в мире женщина-профессор математики .</a:t>
            </a:r>
          </a:p>
          <a:p>
            <a:pPr indent="457200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Кроме основных трудов по математическому анализу, механике и астрономии ей принадлежат и романы: «Нигилистка», «Воспоминания детства».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052736"/>
            <a:ext cx="3083124" cy="424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12126" y="332656"/>
            <a:ext cx="53319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Со́фья</a:t>
            </a:r>
            <a:r>
              <a:rPr lang="ru-RU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28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Васи́льевна</a:t>
            </a:r>
            <a:r>
              <a:rPr lang="ru-RU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28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Ковале́вская</a:t>
            </a:r>
            <a:r>
              <a:rPr lang="ru-RU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endParaRPr lang="ru-RU" sz="2800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7oom.ru/powerpoint/fony-dlya-prezentacii-po-biologii-02.jpg"/>
          <p:cNvPicPr>
            <a:picLocks noChangeAspect="1" noChangeArrowheads="1"/>
          </p:cNvPicPr>
          <p:nvPr/>
        </p:nvPicPr>
        <p:blipFill>
          <a:blip r:embed="rId2" cstate="print"/>
          <a:srcRect b="51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23728" y="260648"/>
            <a:ext cx="3850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Нобелевские лауреаты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36712"/>
            <a:ext cx="3995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 П. Павлов, медицина, 1904, первый российский нобелевский лауреат</a:t>
            </a:r>
          </a:p>
          <a:p>
            <a:pPr>
              <a:buFontTx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 И. Мечников, медицина, 1908 </a:t>
            </a:r>
          </a:p>
          <a:p>
            <a:pPr>
              <a:buFontTx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 А. Бунин, литература, 1933.</a:t>
            </a:r>
          </a:p>
          <a:p>
            <a:pPr>
              <a:buFontTx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Н. Н. Семёнов, химия, 1956</a:t>
            </a:r>
          </a:p>
          <a:p>
            <a:pPr>
              <a:buFontTx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 Е. Тамм, физика, 1958</a:t>
            </a:r>
          </a:p>
          <a:p>
            <a:pPr>
              <a:buFontTx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 М. Франк, физика, 1958</a:t>
            </a:r>
          </a:p>
          <a:p>
            <a:pPr>
              <a:buFontTx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П. А. Черенков, физика, 1958</a:t>
            </a:r>
          </a:p>
          <a:p>
            <a:pPr>
              <a:buFontTx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Л. Д. Ландау, физика, 1962</a:t>
            </a:r>
          </a:p>
          <a:p>
            <a:pPr>
              <a:buFontTx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Н. Г. Басов, физика, 1964</a:t>
            </a:r>
          </a:p>
          <a:p>
            <a:pPr>
              <a:buFontTx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 М. Прохоров, физика, 1964</a:t>
            </a:r>
          </a:p>
          <a:p>
            <a:pPr>
              <a:buFontTx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М. А. Шолохов, литература, 1965</a:t>
            </a:r>
          </a:p>
          <a:p>
            <a:pPr>
              <a:buFontTx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Л. В. Канторович, экономика, 1975</a:t>
            </a:r>
          </a:p>
          <a:p>
            <a:pPr>
              <a:buFontTx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 Д. Сахаров, мира, 1975</a:t>
            </a:r>
          </a:p>
          <a:p>
            <a:pPr>
              <a:buFontTx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П. Л. Капица, физика, 1978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0d82cbd7471707fc0800f495a536a6fb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80728"/>
            <a:ext cx="4111948" cy="244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355976" y="3717032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 И. Солженицын, литература, 1970 (избран действительным членом РАН в 1997 году)</a:t>
            </a:r>
          </a:p>
          <a:p>
            <a:pPr>
              <a:buFontTx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Ж. И. Алфёров, физика, 2000</a:t>
            </a:r>
          </a:p>
          <a:p>
            <a:pPr>
              <a:buFontTx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 А. Абрикосов, физика, 2003</a:t>
            </a:r>
          </a:p>
          <a:p>
            <a:pPr>
              <a:buFontTx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 Л. Гинзбург, физика, 2003</a:t>
            </a:r>
          </a:p>
          <a:p>
            <a:pPr>
              <a:buFontTx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К. С. Новосёлов	,физика, 2010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7oom.ru/powerpoint/fony-dlya-prezentacii-po-biologii-02.jpg"/>
          <p:cNvPicPr>
            <a:picLocks noChangeAspect="1" noChangeArrowheads="1"/>
          </p:cNvPicPr>
          <p:nvPr/>
        </p:nvPicPr>
        <p:blipFill>
          <a:blip r:embed="rId2" cstate="print"/>
          <a:srcRect b="51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88747" y="332656"/>
            <a:ext cx="36711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Иван Петрович Павлов</a:t>
            </a:r>
            <a:endParaRPr lang="ru-RU" sz="28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4" name="Picture 7" descr="pavlov_iv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341471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95936" y="11247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Когда мы говорим об инстинктах, то вспоминаем человека, с которым связано все условное и безусловное в нашей жизни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— основоположник крупнейшей физиологической школы современности, его исследования нервной деятельности оказали огромное влияние на развитие физиологии, медицины, психологии и педагогики.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2449</Words>
  <Application>Microsoft Office PowerPoint</Application>
  <PresentationFormat>Экран (4:3)</PresentationFormat>
  <Paragraphs>171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</dc:creator>
  <cp:lastModifiedBy>ok</cp:lastModifiedBy>
  <cp:revision>3</cp:revision>
  <dcterms:created xsi:type="dcterms:W3CDTF">2021-02-08T05:37:14Z</dcterms:created>
  <dcterms:modified xsi:type="dcterms:W3CDTF">2021-02-08T08:26:54Z</dcterms:modified>
</cp:coreProperties>
</file>