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906000" cy="6858000" type="A4"/>
  <p:notesSz cx="9906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9906000" y="0"/>
                </a:moveTo>
                <a:lnTo>
                  <a:pt x="0" y="0"/>
                </a:lnTo>
                <a:lnTo>
                  <a:pt x="0" y="6858000"/>
                </a:lnTo>
                <a:lnTo>
                  <a:pt x="9906000" y="6858000"/>
                </a:lnTo>
                <a:lnTo>
                  <a:pt x="9906000" y="0"/>
                </a:lnTo>
                <a:close/>
              </a:path>
            </a:pathLst>
          </a:custGeom>
          <a:solidFill>
            <a:srgbClr val="ACB8C9">
              <a:alpha val="8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8788" y="460247"/>
            <a:ext cx="5884925" cy="535152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9435"/>
            <a:ext cx="5955792" cy="300545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920" y="254507"/>
            <a:ext cx="5458968" cy="243382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8"/>
            <a:ext cx="9906000" cy="68550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1590" y="407923"/>
            <a:ext cx="3520440" cy="1031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grpSp>
        <p:nvGrpSpPr>
          <p:cNvPr id="9" name="object 9"/>
          <p:cNvGrpSpPr/>
          <p:nvPr/>
        </p:nvGrpSpPr>
        <p:grpSpPr>
          <a:xfrm>
            <a:off x="1066800" y="3276600"/>
            <a:ext cx="2955290" cy="1941830"/>
            <a:chOff x="1540763" y="4611622"/>
            <a:chExt cx="2802890" cy="224663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0763" y="4611622"/>
              <a:ext cx="2802636" cy="22463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5835" y="4806696"/>
              <a:ext cx="2232660" cy="1716024"/>
            </a:xfrm>
            <a:prstGeom prst="rect">
              <a:avLst/>
            </a:prstGeom>
          </p:spPr>
        </p:pic>
      </p:grpSp>
      <p:pic>
        <p:nvPicPr>
          <p:cNvPr id="15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81800" y="228600"/>
            <a:ext cx="3124200" cy="337032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 rot="21326907">
            <a:off x="567262" y="1276414"/>
            <a:ext cx="56313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«Пушкин, о Пушкине, 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Пушкиным»</a:t>
            </a:r>
          </a:p>
        </p:txBody>
      </p:sp>
      <p:pic>
        <p:nvPicPr>
          <p:cNvPr id="9228" name="Picture 12" descr="Picture background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37788">
            <a:off x="195289" y="298845"/>
            <a:ext cx="7010400" cy="3056398"/>
          </a:xfrm>
          <a:prstGeom prst="rect">
            <a:avLst/>
          </a:prstGeom>
          <a:noFill/>
        </p:spPr>
      </p:pic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685800" y="51054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6 июня- Пушкинский день в России.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День русского языка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" name="object 3"/>
          <p:cNvSpPr txBox="1"/>
          <p:nvPr/>
        </p:nvSpPr>
        <p:spPr>
          <a:xfrm>
            <a:off x="2638170" y="2948432"/>
            <a:ext cx="1109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Сергеевич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75557" y="2948432"/>
            <a:ext cx="905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Пушкин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0648" y="2931995"/>
            <a:ext cx="3615690" cy="6076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462280">
              <a:lnSpc>
                <a:spcPct val="100000"/>
              </a:lnSpc>
              <a:spcBef>
                <a:spcPts val="229"/>
              </a:spcBef>
            </a:pPr>
            <a:r>
              <a:rPr sz="1800" b="1" spc="-10" dirty="0">
                <a:latin typeface="Times New Roman"/>
                <a:cs typeface="Times New Roman"/>
              </a:rPr>
              <a:t>Александр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562735" algn="l"/>
                <a:tab pos="1847850" algn="l"/>
                <a:tab pos="2818765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(1799-1837гг.)</a:t>
            </a:r>
            <a:r>
              <a:rPr sz="1800" b="1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–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великий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русский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39209" y="3222231"/>
            <a:ext cx="643890" cy="60896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35"/>
              </a:spcBef>
            </a:pPr>
            <a:r>
              <a:rPr sz="1800" spc="-10" dirty="0">
                <a:latin typeface="Times New Roman"/>
                <a:cs typeface="Times New Roman"/>
              </a:rPr>
              <a:t>поэт,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35"/>
              </a:spcBef>
            </a:pPr>
            <a:r>
              <a:rPr sz="1800" spc="-10" dirty="0">
                <a:latin typeface="Times New Roman"/>
                <a:cs typeface="Times New Roman"/>
              </a:rPr>
              <a:t>самых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95369" y="3821938"/>
            <a:ext cx="888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деятелей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0648" y="3514090"/>
            <a:ext cx="3373120" cy="8972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105"/>
              </a:spcBef>
              <a:tabLst>
                <a:tab pos="1117600" algn="l"/>
                <a:tab pos="1690370" algn="l"/>
                <a:tab pos="2408555" algn="l"/>
                <a:tab pos="3147695" algn="l"/>
              </a:tabLst>
            </a:pPr>
            <a:r>
              <a:rPr sz="1800" spc="-10" dirty="0">
                <a:latin typeface="Times New Roman"/>
                <a:cs typeface="Times New Roman"/>
              </a:rPr>
              <a:t>прозаик,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драматург,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0" dirty="0">
                <a:latin typeface="Times New Roman"/>
                <a:cs typeface="Times New Roman"/>
              </a:rPr>
              <a:t>один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25" dirty="0">
                <a:latin typeface="Times New Roman"/>
                <a:cs typeface="Times New Roman"/>
              </a:rPr>
              <a:t>из </a:t>
            </a:r>
            <a:r>
              <a:rPr sz="1800" spc="-10" dirty="0">
                <a:latin typeface="Times New Roman"/>
                <a:cs typeface="Times New Roman"/>
              </a:rPr>
              <a:t>авторитетных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литературных </a:t>
            </a:r>
            <a:r>
              <a:rPr sz="1800" dirty="0">
                <a:latin typeface="Times New Roman"/>
                <a:cs typeface="Times New Roman"/>
              </a:rPr>
              <a:t>первой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трети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XIX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века.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85800" y="4267200"/>
            <a:ext cx="2802890" cy="2246630"/>
            <a:chOff x="1540763" y="4611622"/>
            <a:chExt cx="2802890" cy="224663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0763" y="4611622"/>
              <a:ext cx="2802636" cy="22463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5835" y="4806696"/>
              <a:ext cx="2232660" cy="1716024"/>
            </a:xfrm>
            <a:prstGeom prst="rect">
              <a:avLst/>
            </a:prstGeom>
          </p:spPr>
        </p:pic>
      </p:grpSp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81000"/>
            <a:ext cx="3977040" cy="511333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57200" y="381000"/>
            <a:ext cx="6172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18440" algn="ctr">
              <a:lnSpc>
                <a:spcPct val="100000"/>
              </a:lnSpc>
              <a:spcBef>
                <a:spcPts val="1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 июня 2026года</a:t>
            </a: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227 лет</a:t>
            </a:r>
          </a:p>
          <a:p>
            <a:pPr marL="12065" marR="5080" indent="1905" algn="ctr">
              <a:lnSpc>
                <a:spcPct val="10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 дня рождения Александра Сергеевича Пушкина,</a:t>
            </a: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поэта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2362200" y="381000"/>
            <a:ext cx="7347661" cy="5672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indent="449580" algn="just">
              <a:lnSpc>
                <a:spcPct val="99400"/>
              </a:lnSpc>
              <a:spcBef>
                <a:spcPts val="105"/>
              </a:spcBef>
            </a:pPr>
            <a:r>
              <a:rPr sz="1600" dirty="0">
                <a:latin typeface="Times New Roman"/>
                <a:cs typeface="Times New Roman"/>
              </a:rPr>
              <a:t>Родился</a:t>
            </a:r>
            <a:r>
              <a:rPr sz="1600" spc="1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Александр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Пушкин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6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июня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1799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года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Москве,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небогатой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дворянской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семье. </a:t>
            </a:r>
            <a:r>
              <a:rPr sz="1600" dirty="0">
                <a:latin typeface="Times New Roman"/>
                <a:cs typeface="Times New Roman"/>
              </a:rPr>
              <a:t>Начальное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образование,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как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это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было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принято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дворян,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маленький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Пушкин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получил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дома,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его </a:t>
            </a:r>
            <a:r>
              <a:rPr sz="1600" dirty="0">
                <a:latin typeface="Times New Roman"/>
                <a:cs typeface="Times New Roman"/>
              </a:rPr>
              <a:t>обучением</a:t>
            </a:r>
            <a:r>
              <a:rPr sz="1600" spc="4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занимались</a:t>
            </a:r>
            <a:r>
              <a:rPr sz="1600" spc="4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учителя</a:t>
            </a:r>
            <a:r>
              <a:rPr sz="1600" spc="48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4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гувернеры,</a:t>
            </a:r>
            <a:r>
              <a:rPr sz="1600" spc="48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приглашаемые</a:t>
            </a:r>
            <a:r>
              <a:rPr sz="1600" spc="4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родителями</a:t>
            </a:r>
            <a:r>
              <a:rPr sz="1600" spc="4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из</a:t>
            </a:r>
            <a:r>
              <a:rPr sz="1600" spc="48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разных</a:t>
            </a:r>
            <a:r>
              <a:rPr sz="1600" spc="47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стран Европы.</a:t>
            </a:r>
            <a:endParaRPr sz="1600" dirty="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99100"/>
              </a:lnSpc>
              <a:spcBef>
                <a:spcPts val="55"/>
              </a:spcBef>
            </a:pPr>
            <a:r>
              <a:rPr sz="1600" dirty="0">
                <a:latin typeface="Times New Roman"/>
                <a:cs typeface="Times New Roman"/>
              </a:rPr>
              <a:t>Кроме</a:t>
            </a:r>
            <a:r>
              <a:rPr sz="1600" spc="11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французских</a:t>
            </a:r>
            <a:r>
              <a:rPr sz="1600" spc="12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гувернёров,</a:t>
            </a:r>
            <a:r>
              <a:rPr sz="1600" spc="11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воспитанием</a:t>
            </a:r>
            <a:r>
              <a:rPr sz="1600" spc="12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Пушкина</a:t>
            </a:r>
            <a:r>
              <a:rPr sz="1600" spc="12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занимались</a:t>
            </a:r>
            <a:r>
              <a:rPr sz="1600" spc="114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бабушка</a:t>
            </a:r>
            <a:r>
              <a:rPr sz="1600" spc="114" dirty="0">
                <a:latin typeface="Times New Roman"/>
                <a:cs typeface="Times New Roman"/>
              </a:rPr>
              <a:t>  </a:t>
            </a:r>
            <a:r>
              <a:rPr sz="1600" spc="-10" dirty="0">
                <a:latin typeface="Times New Roman"/>
                <a:cs typeface="Times New Roman"/>
              </a:rPr>
              <a:t>Мария </a:t>
            </a:r>
            <a:r>
              <a:rPr sz="1600" dirty="0">
                <a:latin typeface="Times New Roman"/>
                <a:cs typeface="Times New Roman"/>
              </a:rPr>
              <a:t>Алексеевна,</a:t>
            </a:r>
            <a:r>
              <a:rPr sz="1600" spc="9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а</a:t>
            </a:r>
            <a:r>
              <a:rPr sz="1600" spc="9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также</a:t>
            </a:r>
            <a:r>
              <a:rPr sz="1600" spc="9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няня</a:t>
            </a:r>
            <a:r>
              <a:rPr sz="1600" spc="10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Арина</a:t>
            </a:r>
            <a:r>
              <a:rPr sz="1600" spc="9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Родионовна,</a:t>
            </a:r>
            <a:r>
              <a:rPr sz="1600" spc="10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передавшая</a:t>
            </a:r>
            <a:r>
              <a:rPr sz="1600" spc="10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своему</a:t>
            </a:r>
            <a:r>
              <a:rPr sz="1600" spc="9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воспитаннику</a:t>
            </a:r>
            <a:r>
              <a:rPr sz="1600" spc="100" dirty="0">
                <a:latin typeface="Times New Roman"/>
                <a:cs typeface="Times New Roman"/>
              </a:rPr>
              <a:t>  </a:t>
            </a:r>
            <a:r>
              <a:rPr sz="1600" spc="-10" dirty="0">
                <a:latin typeface="Times New Roman"/>
                <a:cs typeface="Times New Roman"/>
              </a:rPr>
              <a:t>любовь </a:t>
            </a:r>
            <a:r>
              <a:rPr sz="1600" dirty="0">
                <a:latin typeface="Times New Roman"/>
                <a:cs typeface="Times New Roman"/>
              </a:rPr>
              <a:t>к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народным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сказкам.</a:t>
            </a:r>
            <a:endParaRPr sz="1600" dirty="0">
              <a:latin typeface="Times New Roman"/>
              <a:cs typeface="Times New Roman"/>
            </a:endParaRPr>
          </a:p>
          <a:p>
            <a:pPr marL="12700" marR="6350" indent="449580" algn="just">
              <a:lnSpc>
                <a:spcPct val="99100"/>
              </a:lnSpc>
              <a:spcBef>
                <a:spcPts val="55"/>
              </a:spcBef>
            </a:pPr>
            <a:r>
              <a:rPr sz="1600" dirty="0">
                <a:latin typeface="Times New Roman"/>
                <a:cs typeface="Times New Roman"/>
              </a:rPr>
              <a:t>Учеба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давалась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Пушкину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тяжело,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преподаватели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отмечали,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что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он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не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прилежен.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Однако </a:t>
            </a:r>
            <a:r>
              <a:rPr sz="1600" dirty="0">
                <a:latin typeface="Times New Roman"/>
                <a:cs typeface="Times New Roman"/>
              </a:rPr>
              <a:t>вскоре</a:t>
            </a:r>
            <a:r>
              <a:rPr sz="1600" spc="4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мальчик</a:t>
            </a:r>
            <a:r>
              <a:rPr sz="1600" spc="4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увлекся</a:t>
            </a:r>
            <a:r>
              <a:rPr sz="1600" spc="4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чтением.</a:t>
            </a:r>
            <a:r>
              <a:rPr sz="1600" spc="45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«Проводил</a:t>
            </a:r>
            <a:r>
              <a:rPr sz="1600" i="1" spc="45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бессонные</a:t>
            </a:r>
            <a:r>
              <a:rPr sz="1600" i="1" spc="459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ночи</a:t>
            </a:r>
            <a:r>
              <a:rPr sz="1600" i="1" spc="45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и</a:t>
            </a:r>
            <a:r>
              <a:rPr sz="1600" i="1" spc="45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тайком</a:t>
            </a:r>
            <a:r>
              <a:rPr sz="1600" i="1" spc="45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в</a:t>
            </a:r>
            <a:r>
              <a:rPr sz="1600" i="1" spc="459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кабинете</a:t>
            </a:r>
            <a:r>
              <a:rPr sz="1600" i="1" spc="445" dirty="0">
                <a:latin typeface="Times New Roman"/>
                <a:cs typeface="Times New Roman"/>
              </a:rPr>
              <a:t> </a:t>
            </a:r>
            <a:r>
              <a:rPr sz="1600" i="1" spc="-20" dirty="0">
                <a:latin typeface="Times New Roman"/>
                <a:cs typeface="Times New Roman"/>
              </a:rPr>
              <a:t>отца </a:t>
            </a:r>
            <a:r>
              <a:rPr sz="1600" i="1" spc="-10" dirty="0">
                <a:latin typeface="Times New Roman"/>
                <a:cs typeface="Times New Roman"/>
              </a:rPr>
              <a:t>пожирал</a:t>
            </a:r>
            <a:r>
              <a:rPr sz="1600" i="1" spc="-7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книги</a:t>
            </a:r>
            <a:r>
              <a:rPr sz="1600" i="1" spc="-4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одну</a:t>
            </a:r>
            <a:r>
              <a:rPr sz="1600" i="1" spc="-4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за</a:t>
            </a:r>
            <a:r>
              <a:rPr sz="1600" i="1" spc="-5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другой»,</a:t>
            </a:r>
            <a:r>
              <a:rPr sz="1600" i="1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—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вспоминал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позже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его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младший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брат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Лев.</a:t>
            </a:r>
            <a:endParaRPr sz="1600" dirty="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99600"/>
              </a:lnSpc>
              <a:spcBef>
                <a:spcPts val="45"/>
              </a:spcBef>
            </a:pPr>
            <a:r>
              <a:rPr sz="1600" dirty="0">
                <a:latin typeface="Times New Roman"/>
                <a:cs typeface="Times New Roman"/>
              </a:rPr>
              <a:t>Любовь</a:t>
            </a:r>
            <a:r>
              <a:rPr sz="1600" spc="2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</a:t>
            </a:r>
            <a:r>
              <a:rPr sz="1600" spc="2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чтению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переросла</a:t>
            </a:r>
            <a:r>
              <a:rPr sz="1600" spc="2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попытки</a:t>
            </a:r>
            <a:r>
              <a:rPr sz="1600" spc="2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создавать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собственные</a:t>
            </a:r>
            <a:r>
              <a:rPr sz="1600" spc="2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тексты.</a:t>
            </a:r>
            <a:r>
              <a:rPr sz="1600" spc="2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Уже</a:t>
            </a:r>
            <a:r>
              <a:rPr sz="1600" spc="2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2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семь</a:t>
            </a:r>
            <a:r>
              <a:rPr sz="1600" spc="25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лет </a:t>
            </a:r>
            <a:r>
              <a:rPr sz="1600" dirty="0">
                <a:latin typeface="Times New Roman"/>
                <a:cs typeface="Times New Roman"/>
              </a:rPr>
              <a:t>Пушкин</a:t>
            </a:r>
            <a:r>
              <a:rPr sz="1600" spc="8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сочинял</a:t>
            </a:r>
            <a:r>
              <a:rPr sz="1600" spc="8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8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французском</a:t>
            </a:r>
            <a:r>
              <a:rPr sz="1600" spc="8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языке</a:t>
            </a:r>
            <a:r>
              <a:rPr sz="1600" spc="8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маленькие</a:t>
            </a:r>
            <a:r>
              <a:rPr sz="1600" spc="8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комедии,</a:t>
            </a:r>
            <a:r>
              <a:rPr sz="1600" spc="8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подражая</a:t>
            </a:r>
            <a:r>
              <a:rPr sz="1600" spc="8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Мольеру.</a:t>
            </a:r>
            <a:r>
              <a:rPr sz="1600" spc="75" dirty="0">
                <a:latin typeface="Times New Roman"/>
                <a:cs typeface="Times New Roman"/>
              </a:rPr>
              <a:t>  </a:t>
            </a:r>
            <a:r>
              <a:rPr sz="1600" spc="-10" dirty="0">
                <a:latin typeface="Times New Roman"/>
                <a:cs typeface="Times New Roman"/>
              </a:rPr>
              <a:t>Позже, </a:t>
            </a:r>
            <a:r>
              <a:rPr sz="1600" dirty="0">
                <a:latin typeface="Times New Roman"/>
                <a:cs typeface="Times New Roman"/>
              </a:rPr>
              <a:t>прочитав</a:t>
            </a:r>
            <a:r>
              <a:rPr sz="1600" spc="6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произведения</a:t>
            </a:r>
            <a:r>
              <a:rPr sz="1600" spc="6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Лафонтена,</a:t>
            </a:r>
            <a:r>
              <a:rPr sz="1600" spc="6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юный</a:t>
            </a:r>
            <a:r>
              <a:rPr sz="1600" spc="6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автор</a:t>
            </a:r>
            <a:r>
              <a:rPr sz="1600" spc="7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захотел</a:t>
            </a:r>
            <a:r>
              <a:rPr sz="1600" spc="6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писать</a:t>
            </a:r>
            <a:r>
              <a:rPr sz="1600" spc="7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басни.</a:t>
            </a:r>
            <a:r>
              <a:rPr sz="1600" spc="6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А</a:t>
            </a:r>
            <a:r>
              <a:rPr sz="1600" spc="60" dirty="0">
                <a:latin typeface="Times New Roman"/>
                <a:cs typeface="Times New Roman"/>
              </a:rPr>
              <a:t>  </a:t>
            </a:r>
            <a:r>
              <a:rPr sz="1600" spc="-10" dirty="0">
                <a:latin typeface="Times New Roman"/>
                <a:cs typeface="Times New Roman"/>
              </a:rPr>
              <a:t>ознакомившись </a:t>
            </a:r>
            <a:r>
              <a:rPr sz="1600" dirty="0">
                <a:latin typeface="Times New Roman"/>
                <a:cs typeface="Times New Roman"/>
              </a:rPr>
              <a:t>с</a:t>
            </a:r>
            <a:r>
              <a:rPr sz="1600" spc="3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«Генриадой»</a:t>
            </a:r>
            <a:r>
              <a:rPr sz="1600" spc="3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Вольтера,</a:t>
            </a:r>
            <a:r>
              <a:rPr sz="1600" spc="3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Пушкин</a:t>
            </a:r>
            <a:r>
              <a:rPr sz="1600" spc="3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задумал</a:t>
            </a:r>
            <a:r>
              <a:rPr sz="1600" spc="3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поэму</a:t>
            </a:r>
            <a:r>
              <a:rPr sz="1600" spc="3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3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шести</a:t>
            </a:r>
            <a:r>
              <a:rPr sz="1600" spc="3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песнях:</a:t>
            </a:r>
            <a:r>
              <a:rPr sz="1600" spc="3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все</a:t>
            </a:r>
            <a:r>
              <a:rPr sz="1600" spc="3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прочитанные</a:t>
            </a:r>
            <a:r>
              <a:rPr sz="1600" spc="36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книги вдохновляли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начинающего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автора.</a:t>
            </a:r>
            <a:endParaRPr sz="1600" dirty="0">
              <a:latin typeface="Times New Roman"/>
              <a:cs typeface="Times New Roman"/>
            </a:endParaRPr>
          </a:p>
          <a:p>
            <a:pPr marL="12700" marR="668655" indent="449580">
              <a:lnSpc>
                <a:spcPct val="100000"/>
              </a:lnSpc>
              <a:spcBef>
                <a:spcPts val="35"/>
              </a:spcBef>
            </a:pP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1811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году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после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создания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Царскосельского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лицея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12-</a:t>
            </a:r>
            <a:r>
              <a:rPr sz="1600" dirty="0">
                <a:latin typeface="Times New Roman"/>
                <a:cs typeface="Times New Roman"/>
              </a:rPr>
              <a:t>летний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Пушкин</a:t>
            </a:r>
            <a:r>
              <a:rPr sz="1600" spc="-10" dirty="0">
                <a:latin typeface="Times New Roman"/>
                <a:cs typeface="Times New Roman"/>
              </a:rPr>
              <a:t> оказывается включенным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список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его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воспитанников.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Высокий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уровень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преподавания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требований </a:t>
            </a:r>
            <a:r>
              <a:rPr sz="1600" dirty="0">
                <a:latin typeface="Times New Roman"/>
                <a:cs typeface="Times New Roman"/>
              </a:rPr>
              <a:t>к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лицеистам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дали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будущему </a:t>
            </a:r>
            <a:r>
              <a:rPr sz="1600" dirty="0">
                <a:latin typeface="Times New Roman"/>
                <a:cs typeface="Times New Roman"/>
              </a:rPr>
              <a:t>поэту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то,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что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не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смогли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дать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учителя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гувернеры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родном </a:t>
            </a:r>
            <a:r>
              <a:rPr sz="1600" dirty="0">
                <a:latin typeface="Times New Roman"/>
                <a:cs typeface="Times New Roman"/>
              </a:rPr>
              <a:t>доме.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Хотя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отдельные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науки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все-</a:t>
            </a:r>
            <a:r>
              <a:rPr sz="1600" dirty="0">
                <a:latin typeface="Times New Roman"/>
                <a:cs typeface="Times New Roman"/>
              </a:rPr>
              <a:t>таки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давались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ему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трудом,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среди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них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была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ts val="1885"/>
              </a:lnSpc>
            </a:pPr>
            <a:r>
              <a:rPr sz="1600" spc="-10" dirty="0">
                <a:latin typeface="Times New Roman"/>
                <a:cs typeface="Times New Roman"/>
              </a:rPr>
              <a:t>математика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логика.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8196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478" t="13793" r="26437"/>
          <a:stretch>
            <a:fillRect/>
          </a:stretch>
        </p:blipFill>
        <p:spPr bwMode="auto">
          <a:xfrm>
            <a:off x="381000" y="533400"/>
            <a:ext cx="1905000" cy="5715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228600" y="228600"/>
            <a:ext cx="9372600" cy="42166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2280" algn="just">
              <a:lnSpc>
                <a:spcPts val="19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Всё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свободное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время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Пушкин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уделял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литературе,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1814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году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впервые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опубликовал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свое</a:t>
            </a:r>
            <a:endParaRPr sz="1600" dirty="0">
              <a:latin typeface="Times New Roman"/>
              <a:cs typeface="Times New Roman"/>
            </a:endParaRPr>
          </a:p>
          <a:p>
            <a:pPr marL="12700" algn="just">
              <a:lnSpc>
                <a:spcPts val="1900"/>
              </a:lnSpc>
            </a:pPr>
            <a:r>
              <a:rPr sz="1600" spc="-10" dirty="0">
                <a:latin typeface="Times New Roman"/>
                <a:cs typeface="Times New Roman"/>
              </a:rPr>
              <a:t>стихотворение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«</a:t>
            </a:r>
            <a:r>
              <a:rPr sz="1600" b="1" dirty="0">
                <a:latin typeface="Times New Roman"/>
                <a:cs typeface="Times New Roman"/>
              </a:rPr>
              <a:t>К</a:t>
            </a:r>
            <a:r>
              <a:rPr sz="1600" b="1" spc="-20" dirty="0">
                <a:latin typeface="Times New Roman"/>
                <a:cs typeface="Times New Roman"/>
              </a:rPr>
              <a:t> другу-</a:t>
            </a:r>
            <a:r>
              <a:rPr sz="1600" b="1" spc="-10" dirty="0">
                <a:latin typeface="Times New Roman"/>
                <a:cs typeface="Times New Roman"/>
              </a:rPr>
              <a:t>стихотворцу</a:t>
            </a:r>
            <a:r>
              <a:rPr sz="1600" spc="-10" dirty="0">
                <a:latin typeface="Times New Roman"/>
                <a:cs typeface="Times New Roman"/>
              </a:rPr>
              <a:t>»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журнале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«Вестник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Европы».</a:t>
            </a:r>
            <a:endParaRPr sz="1600" dirty="0">
              <a:latin typeface="Times New Roman"/>
              <a:cs typeface="Times New Roman"/>
            </a:endParaRPr>
          </a:p>
          <a:p>
            <a:pPr marL="12700" marR="8255" indent="449580" algn="just">
              <a:lnSpc>
                <a:spcPct val="100000"/>
              </a:lnSpc>
              <a:spcBef>
                <a:spcPts val="40"/>
              </a:spcBef>
            </a:pPr>
            <a:r>
              <a:rPr sz="1600" spc="-45" dirty="0">
                <a:latin typeface="Times New Roman"/>
                <a:cs typeface="Times New Roman"/>
              </a:rPr>
              <a:t>Год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спустя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талант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литературного</a:t>
            </a:r>
            <a:r>
              <a:rPr sz="1600" dirty="0">
                <a:latin typeface="Times New Roman"/>
                <a:cs typeface="Times New Roman"/>
              </a:rPr>
              <a:t> гения оценил известный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поэт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 </a:t>
            </a:r>
            <a:r>
              <a:rPr sz="1600" spc="-10" dirty="0">
                <a:latin typeface="Times New Roman"/>
                <a:cs typeface="Times New Roman"/>
              </a:rPr>
              <a:t>государственный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деятель </a:t>
            </a:r>
            <a:r>
              <a:rPr sz="1600" dirty="0">
                <a:latin typeface="Times New Roman"/>
                <a:cs typeface="Times New Roman"/>
              </a:rPr>
              <a:t>Гавриил</a:t>
            </a:r>
            <a:r>
              <a:rPr sz="1600" spc="17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Романович</a:t>
            </a:r>
            <a:r>
              <a:rPr sz="1600" spc="18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Державин,</a:t>
            </a:r>
            <a:r>
              <a:rPr sz="1600" spc="18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которому</a:t>
            </a:r>
            <a:r>
              <a:rPr sz="1600" spc="17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молодой</a:t>
            </a:r>
            <a:r>
              <a:rPr sz="1600" spc="18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Пушкин</a:t>
            </a:r>
            <a:r>
              <a:rPr sz="1600" spc="19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прочел</a:t>
            </a:r>
            <a:r>
              <a:rPr sz="1600" spc="17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свое</a:t>
            </a:r>
            <a:r>
              <a:rPr sz="1600" spc="175" dirty="0">
                <a:latin typeface="Times New Roman"/>
                <a:cs typeface="Times New Roman"/>
              </a:rPr>
              <a:t>  </a:t>
            </a:r>
            <a:r>
              <a:rPr sz="1600" spc="-10" dirty="0">
                <a:latin typeface="Times New Roman"/>
                <a:cs typeface="Times New Roman"/>
              </a:rPr>
              <a:t>стихотворение</a:t>
            </a:r>
            <a:endParaRPr sz="1600" dirty="0">
              <a:latin typeface="Times New Roman"/>
              <a:cs typeface="Times New Roman"/>
            </a:endParaRPr>
          </a:p>
          <a:p>
            <a:pPr marL="12700" algn="just">
              <a:lnSpc>
                <a:spcPts val="1885"/>
              </a:lnSpc>
            </a:pPr>
            <a:r>
              <a:rPr sz="1600" spc="-10" dirty="0">
                <a:latin typeface="Times New Roman"/>
                <a:cs typeface="Times New Roman"/>
              </a:rPr>
              <a:t>«</a:t>
            </a:r>
            <a:r>
              <a:rPr sz="1600" b="1" spc="-10" dirty="0">
                <a:latin typeface="Times New Roman"/>
                <a:cs typeface="Times New Roman"/>
              </a:rPr>
              <a:t>Воспоминания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в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Царском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Селе</a:t>
            </a:r>
            <a:r>
              <a:rPr sz="1600" spc="-10" dirty="0">
                <a:latin typeface="Times New Roman"/>
                <a:cs typeface="Times New Roman"/>
              </a:rPr>
              <a:t>».</a:t>
            </a:r>
            <a:endParaRPr sz="1600" dirty="0">
              <a:latin typeface="Times New Roman"/>
              <a:cs typeface="Times New Roman"/>
            </a:endParaRPr>
          </a:p>
          <a:p>
            <a:pPr marL="12700" marR="7620" indent="449580" algn="just">
              <a:lnSpc>
                <a:spcPct val="99100"/>
              </a:lnSpc>
              <a:spcBef>
                <a:spcPts val="50"/>
              </a:spcBef>
            </a:pP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14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лицейский</a:t>
            </a:r>
            <a:r>
              <a:rPr sz="1600" spc="15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период</a:t>
            </a:r>
            <a:r>
              <a:rPr sz="1600" spc="14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Александр</a:t>
            </a:r>
            <a:r>
              <a:rPr sz="1600" spc="14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Сергеевич</a:t>
            </a:r>
            <a:r>
              <a:rPr sz="1600" spc="15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познакомился</a:t>
            </a:r>
            <a:r>
              <a:rPr sz="1600" spc="14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14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сдружился</a:t>
            </a:r>
            <a:r>
              <a:rPr sz="1600" spc="14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с</a:t>
            </a:r>
            <a:r>
              <a:rPr sz="1600" spc="150" dirty="0">
                <a:latin typeface="Times New Roman"/>
                <a:cs typeface="Times New Roman"/>
              </a:rPr>
              <a:t>  </a:t>
            </a:r>
            <a:r>
              <a:rPr sz="1600" spc="-10" dirty="0">
                <a:latin typeface="Times New Roman"/>
                <a:cs typeface="Times New Roman"/>
              </a:rPr>
              <a:t>Антоном </a:t>
            </a:r>
            <a:r>
              <a:rPr sz="1600" dirty="0">
                <a:latin typeface="Times New Roman"/>
                <a:cs typeface="Times New Roman"/>
              </a:rPr>
              <a:t>Дельвигом,</a:t>
            </a:r>
            <a:r>
              <a:rPr sz="1600" spc="17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Иваном</a:t>
            </a:r>
            <a:r>
              <a:rPr sz="1600" spc="17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Пущиным,</a:t>
            </a:r>
            <a:r>
              <a:rPr sz="1600" spc="17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Вильгельмом</a:t>
            </a:r>
            <a:r>
              <a:rPr sz="1600" spc="17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Кюхельбекером,</a:t>
            </a:r>
            <a:r>
              <a:rPr sz="1600" spc="17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с</a:t>
            </a:r>
            <a:r>
              <a:rPr sz="1600" spc="17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которыми</a:t>
            </a:r>
            <a:r>
              <a:rPr sz="1600" spc="180" dirty="0">
                <a:latin typeface="Times New Roman"/>
                <a:cs typeface="Times New Roman"/>
              </a:rPr>
              <a:t>  </a:t>
            </a:r>
            <a:r>
              <a:rPr sz="1600" spc="-10" dirty="0">
                <a:latin typeface="Times New Roman"/>
                <a:cs typeface="Times New Roman"/>
              </a:rPr>
              <a:t>поддерживал </a:t>
            </a:r>
            <a:r>
              <a:rPr sz="1600" dirty="0">
                <a:latin typeface="Times New Roman"/>
                <a:cs typeface="Times New Roman"/>
              </a:rPr>
              <a:t>отношения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всю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жизнь.</a:t>
            </a:r>
            <a:endParaRPr sz="1600" dirty="0">
              <a:latin typeface="Times New Roman"/>
              <a:cs typeface="Times New Roman"/>
            </a:endParaRPr>
          </a:p>
          <a:p>
            <a:pPr marL="12700" marR="5715" indent="449580" algn="just">
              <a:lnSpc>
                <a:spcPct val="99100"/>
              </a:lnSpc>
              <a:spcBef>
                <a:spcPts val="55"/>
              </a:spcBef>
            </a:pP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1819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году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поэт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вступает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литературное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общество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«Зеленая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лампа»,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которое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было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близко </a:t>
            </a:r>
            <a:r>
              <a:rPr sz="1600" dirty="0">
                <a:latin typeface="Times New Roman"/>
                <a:cs typeface="Times New Roman"/>
              </a:rPr>
              <a:t>по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своей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идеологии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декабристам.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этот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период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Пушкин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пишет</a:t>
            </a:r>
            <a:r>
              <a:rPr sz="1600" spc="1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оду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«</a:t>
            </a:r>
            <a:r>
              <a:rPr sz="1600" b="1" dirty="0">
                <a:latin typeface="Times New Roman"/>
                <a:cs typeface="Times New Roman"/>
              </a:rPr>
              <a:t>Вольность</a:t>
            </a:r>
            <a:r>
              <a:rPr sz="1600" dirty="0">
                <a:latin typeface="Times New Roman"/>
                <a:cs typeface="Times New Roman"/>
              </a:rPr>
              <a:t>»,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также стихотворения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«</a:t>
            </a:r>
            <a:r>
              <a:rPr sz="1600" b="1" dirty="0">
                <a:latin typeface="Times New Roman"/>
                <a:cs typeface="Times New Roman"/>
              </a:rPr>
              <a:t>К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Чаадаеву</a:t>
            </a:r>
            <a:r>
              <a:rPr sz="1600" spc="-10" dirty="0">
                <a:latin typeface="Times New Roman"/>
                <a:cs typeface="Times New Roman"/>
              </a:rPr>
              <a:t>»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«</a:t>
            </a:r>
            <a:r>
              <a:rPr sz="1600" b="1" spc="-10" dirty="0">
                <a:latin typeface="Times New Roman"/>
                <a:cs typeface="Times New Roman"/>
              </a:rPr>
              <a:t>Деревня</a:t>
            </a:r>
            <a:r>
              <a:rPr sz="1600" spc="-10" dirty="0">
                <a:latin typeface="Times New Roman"/>
                <a:cs typeface="Times New Roman"/>
              </a:rPr>
              <a:t>».</a:t>
            </a:r>
            <a:endParaRPr sz="1600" dirty="0">
              <a:latin typeface="Times New Roman"/>
              <a:cs typeface="Times New Roman"/>
            </a:endParaRPr>
          </a:p>
          <a:p>
            <a:pPr marL="12700" marR="7620" indent="449580" algn="just">
              <a:lnSpc>
                <a:spcPct val="100000"/>
              </a:lnSpc>
              <a:spcBef>
                <a:spcPts val="35"/>
              </a:spcBef>
            </a:pP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1820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году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пути в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Кишинёв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он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заболевает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вынужденно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заезжает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Кавказ,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затем </a:t>
            </a:r>
            <a:r>
              <a:rPr sz="1600" spc="-50" dirty="0">
                <a:latin typeface="Times New Roman"/>
                <a:cs typeface="Times New Roman"/>
              </a:rPr>
              <a:t>в </a:t>
            </a:r>
            <a:r>
              <a:rPr sz="1600" dirty="0">
                <a:latin typeface="Times New Roman"/>
                <a:cs typeface="Times New Roman"/>
              </a:rPr>
              <a:t>Крым,</a:t>
            </a:r>
            <a:r>
              <a:rPr sz="1600" spc="4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чтобы</a:t>
            </a:r>
            <a:r>
              <a:rPr sz="1600" spc="4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поправить</a:t>
            </a:r>
            <a:r>
              <a:rPr sz="1600" spc="4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свое</a:t>
            </a:r>
            <a:r>
              <a:rPr sz="1600" spc="4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здоровье.</a:t>
            </a:r>
            <a:r>
              <a:rPr sz="1600" spc="4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Этот</a:t>
            </a:r>
            <a:r>
              <a:rPr sz="1600" spc="4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период</a:t>
            </a:r>
            <a:r>
              <a:rPr sz="1600" spc="4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оставит</a:t>
            </a:r>
            <a:r>
              <a:rPr sz="1600" spc="4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свой</a:t>
            </a:r>
            <a:r>
              <a:rPr sz="1600" spc="4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след</a:t>
            </a:r>
            <a:r>
              <a:rPr sz="1600" spc="4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47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стихотворениях</a:t>
            </a:r>
            <a:endParaRPr sz="1600" dirty="0">
              <a:latin typeface="Times New Roman"/>
              <a:cs typeface="Times New Roman"/>
            </a:endParaRPr>
          </a:p>
          <a:p>
            <a:pPr marL="12700" marR="8255">
              <a:lnSpc>
                <a:spcPts val="1880"/>
              </a:lnSpc>
              <a:spcBef>
                <a:spcPts val="100"/>
              </a:spcBef>
            </a:pPr>
            <a:r>
              <a:rPr sz="1600" dirty="0">
                <a:latin typeface="Times New Roman"/>
                <a:cs typeface="Times New Roman"/>
              </a:rPr>
              <a:t>«</a:t>
            </a:r>
            <a:r>
              <a:rPr sz="1600" b="1" dirty="0">
                <a:latin typeface="Times New Roman"/>
                <a:cs typeface="Times New Roman"/>
              </a:rPr>
              <a:t>Кавказский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пленник</a:t>
            </a:r>
            <a:r>
              <a:rPr sz="1600" dirty="0">
                <a:latin typeface="Times New Roman"/>
                <a:cs typeface="Times New Roman"/>
              </a:rPr>
              <a:t>» и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«</a:t>
            </a:r>
            <a:r>
              <a:rPr sz="1600" b="1" spc="-10" dirty="0">
                <a:latin typeface="Times New Roman"/>
                <a:cs typeface="Times New Roman"/>
              </a:rPr>
              <a:t>Бахчисарайский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фонтан</a:t>
            </a:r>
            <a:r>
              <a:rPr sz="1600" dirty="0">
                <a:latin typeface="Times New Roman"/>
                <a:cs typeface="Times New Roman"/>
              </a:rPr>
              <a:t>».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Уже</a:t>
            </a:r>
            <a:r>
              <a:rPr sz="1600" dirty="0">
                <a:latin typeface="Times New Roman"/>
                <a:cs typeface="Times New Roman"/>
              </a:rPr>
              <a:t> в Кишинёве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Александр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Сергеевич </a:t>
            </a:r>
            <a:r>
              <a:rPr sz="1600" dirty="0">
                <a:latin typeface="Times New Roman"/>
                <a:cs typeface="Times New Roman"/>
              </a:rPr>
              <a:t>пишет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«</a:t>
            </a:r>
            <a:r>
              <a:rPr sz="1600" b="1" dirty="0">
                <a:latin typeface="Times New Roman"/>
                <a:cs typeface="Times New Roman"/>
              </a:rPr>
              <a:t>Песнь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о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вещем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Олеге</a:t>
            </a:r>
            <a:r>
              <a:rPr sz="1600" dirty="0">
                <a:latin typeface="Times New Roman"/>
                <a:cs typeface="Times New Roman"/>
              </a:rPr>
              <a:t>»,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также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начинает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роман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стихах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«</a:t>
            </a:r>
            <a:r>
              <a:rPr sz="1600" b="1" dirty="0">
                <a:latin typeface="Times New Roman"/>
                <a:cs typeface="Times New Roman"/>
              </a:rPr>
              <a:t>Евгений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Онегин</a:t>
            </a:r>
            <a:r>
              <a:rPr sz="1600" spc="-10" dirty="0">
                <a:latin typeface="Times New Roman"/>
                <a:cs typeface="Times New Roman"/>
              </a:rPr>
              <a:t>».</a:t>
            </a:r>
            <a:endParaRPr sz="1600" dirty="0">
              <a:latin typeface="Times New Roman"/>
              <a:cs typeface="Times New Roman"/>
            </a:endParaRPr>
          </a:p>
          <a:p>
            <a:pPr marL="12700" marR="889635">
              <a:lnSpc>
                <a:spcPts val="1880"/>
              </a:lnSpc>
              <a:spcBef>
                <a:spcPts val="80"/>
              </a:spcBef>
            </a:pPr>
            <a:r>
              <a:rPr sz="1600" dirty="0">
                <a:latin typeface="Times New Roman"/>
                <a:cs typeface="Times New Roman"/>
              </a:rPr>
              <a:t>Поэта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начинают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публиковать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Петербурге,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он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приобретает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популярность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качестве </a:t>
            </a:r>
            <a:r>
              <a:rPr sz="1600" dirty="0">
                <a:latin typeface="Times New Roman"/>
                <a:cs typeface="Times New Roman"/>
              </a:rPr>
              <a:t>поэта и </a:t>
            </a:r>
            <a:r>
              <a:rPr sz="1600" spc="-10" dirty="0">
                <a:latin typeface="Times New Roman"/>
                <a:cs typeface="Times New Roman"/>
              </a:rPr>
              <a:t>писателя.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4114800"/>
            <a:ext cx="8561832" cy="2317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228600" y="228600"/>
            <a:ext cx="5105400" cy="59061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495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1823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году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Москве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полиция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вскрыла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письмо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Александра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Сергеевича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другу-лицеисту </a:t>
            </a:r>
            <a:r>
              <a:rPr sz="1600" dirty="0">
                <a:latin typeface="Times New Roman"/>
                <a:cs typeface="Times New Roman"/>
              </a:rPr>
              <a:t>Кюхельбекеру</a:t>
            </a:r>
            <a:r>
              <a:rPr sz="1600" spc="2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сочла</a:t>
            </a:r>
            <a:r>
              <a:rPr sz="1600" spc="2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его</a:t>
            </a:r>
            <a:r>
              <a:rPr sz="1600" spc="2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содержание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настолько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недопустимым,</a:t>
            </a:r>
            <a:r>
              <a:rPr sz="1600" spc="2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что</a:t>
            </a:r>
            <a:r>
              <a:rPr sz="1600" spc="2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вместе</a:t>
            </a:r>
            <a:r>
              <a:rPr sz="1600" spc="2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</a:t>
            </a:r>
            <a:r>
              <a:rPr sz="1600" spc="2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отставкой</a:t>
            </a:r>
            <a:r>
              <a:rPr sz="1600" spc="24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по </a:t>
            </a:r>
            <a:r>
              <a:rPr sz="1600" dirty="0">
                <a:latin typeface="Times New Roman"/>
                <a:cs typeface="Times New Roman"/>
              </a:rPr>
              <a:t>работе</a:t>
            </a:r>
            <a:r>
              <a:rPr sz="1600" spc="1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Пушкин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был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определен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ссылку.</a:t>
            </a:r>
            <a:r>
              <a:rPr sz="1600" spc="19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Два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года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поэт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пребывал</a:t>
            </a:r>
            <a:r>
              <a:rPr sz="1600" spc="1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родовом</a:t>
            </a:r>
            <a:r>
              <a:rPr sz="1600" spc="1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имении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селе </a:t>
            </a:r>
            <a:r>
              <a:rPr sz="1600" dirty="0">
                <a:latin typeface="Times New Roman"/>
                <a:cs typeface="Times New Roman"/>
              </a:rPr>
              <a:t>Михайловском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под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надзором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без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содержания.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Пушкин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жил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одиночестве,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родные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покинули </a:t>
            </a:r>
            <a:r>
              <a:rPr sz="1600" dirty="0">
                <a:latin typeface="Times New Roman"/>
                <a:cs typeface="Times New Roman"/>
              </a:rPr>
              <a:t>имение.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Единственной,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кто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скрашивал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одиночество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поэта,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была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няня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Арина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Родионовна.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этот </a:t>
            </a:r>
            <a:r>
              <a:rPr sz="1600" dirty="0">
                <a:latin typeface="Times New Roman"/>
                <a:cs typeface="Times New Roman"/>
              </a:rPr>
              <a:t>период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писатель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создал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около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ста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произведений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—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множество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стихов,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были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 err="1">
                <a:latin typeface="Times New Roman"/>
                <a:cs typeface="Times New Roman"/>
              </a:rPr>
              <a:t>закончены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поэмы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sz="1600" dirty="0" smtClean="0">
                <a:latin typeface="Times New Roman"/>
                <a:cs typeface="Times New Roman"/>
              </a:rPr>
              <a:t>«</a:t>
            </a:r>
            <a:r>
              <a:rPr sz="1600" b="1" dirty="0" err="1" smtClean="0">
                <a:latin typeface="Times New Roman"/>
                <a:cs typeface="Times New Roman"/>
              </a:rPr>
              <a:t>Цыганы</a:t>
            </a:r>
            <a:r>
              <a:rPr sz="1600" b="1" dirty="0">
                <a:latin typeface="Times New Roman"/>
                <a:cs typeface="Times New Roman"/>
              </a:rPr>
              <a:t>»</a:t>
            </a:r>
            <a:r>
              <a:rPr sz="1600" b="1" spc="9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9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«</a:t>
            </a:r>
            <a:r>
              <a:rPr sz="1600" b="1" dirty="0">
                <a:latin typeface="Times New Roman"/>
                <a:cs typeface="Times New Roman"/>
              </a:rPr>
              <a:t>Граф</a:t>
            </a:r>
            <a:r>
              <a:rPr sz="1600" b="1" spc="80" dirty="0">
                <a:latin typeface="Times New Roman"/>
                <a:cs typeface="Times New Roman"/>
              </a:rPr>
              <a:t>  </a:t>
            </a:r>
            <a:r>
              <a:rPr sz="1600" b="1" dirty="0">
                <a:latin typeface="Times New Roman"/>
                <a:cs typeface="Times New Roman"/>
              </a:rPr>
              <a:t>Нулин</a:t>
            </a:r>
            <a:r>
              <a:rPr sz="1600" dirty="0">
                <a:latin typeface="Times New Roman"/>
                <a:cs typeface="Times New Roman"/>
              </a:rPr>
              <a:t>».</a:t>
            </a:r>
            <a:r>
              <a:rPr sz="1600" spc="8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Была</a:t>
            </a:r>
            <a:r>
              <a:rPr sz="1600" spc="8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доведена</a:t>
            </a:r>
            <a:r>
              <a:rPr sz="1600" spc="9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до</a:t>
            </a:r>
            <a:r>
              <a:rPr sz="1600" spc="8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финала</a:t>
            </a:r>
            <a:r>
              <a:rPr sz="1600" spc="9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9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историческая</a:t>
            </a:r>
            <a:r>
              <a:rPr sz="1600" spc="9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драма</a:t>
            </a:r>
            <a:r>
              <a:rPr sz="1600" spc="85" dirty="0">
                <a:latin typeface="Times New Roman"/>
                <a:cs typeface="Times New Roman"/>
              </a:rPr>
              <a:t>  </a:t>
            </a:r>
            <a:r>
              <a:rPr sz="1600" spc="-10" dirty="0">
                <a:latin typeface="Times New Roman"/>
                <a:cs typeface="Times New Roman"/>
              </a:rPr>
              <a:t>«</a:t>
            </a:r>
            <a:r>
              <a:rPr sz="1600" b="1" spc="-10" dirty="0" err="1" smtClean="0">
                <a:latin typeface="Times New Roman"/>
                <a:cs typeface="Times New Roman"/>
              </a:rPr>
              <a:t>Борис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sz="1600" b="1" spc="-30" dirty="0" err="1" smtClean="0">
                <a:latin typeface="Times New Roman"/>
                <a:cs typeface="Times New Roman"/>
              </a:rPr>
              <a:t>Годунов</a:t>
            </a:r>
            <a:r>
              <a:rPr sz="1600" spc="-30" dirty="0">
                <a:latin typeface="Times New Roman"/>
                <a:cs typeface="Times New Roman"/>
              </a:rPr>
              <a:t>».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endParaRPr lang="ru-RU" sz="1600" spc="-55" dirty="0" smtClean="0">
              <a:latin typeface="Times New Roman"/>
              <a:cs typeface="Times New Roman"/>
            </a:endParaRPr>
          </a:p>
          <a:p>
            <a:pPr marL="12700" algn="just">
              <a:lnSpc>
                <a:spcPts val="1905"/>
              </a:lnSpc>
            </a:pPr>
            <a:r>
              <a:rPr lang="ru-RU" sz="1600" dirty="0" smtClean="0">
                <a:latin typeface="Times New Roman"/>
                <a:cs typeface="Times New Roman"/>
              </a:rPr>
              <a:t>         </a:t>
            </a:r>
            <a:r>
              <a:rPr sz="1600" dirty="0" err="1" smtClean="0">
                <a:latin typeface="Times New Roman"/>
                <a:cs typeface="Times New Roman"/>
              </a:rPr>
              <a:t>Здесь</a:t>
            </a:r>
            <a:r>
              <a:rPr sz="1600" spc="-50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же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он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начинает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работу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над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романом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«</a:t>
            </a:r>
            <a:r>
              <a:rPr sz="1600" b="1" dirty="0">
                <a:latin typeface="Times New Roman"/>
                <a:cs typeface="Times New Roman"/>
              </a:rPr>
              <a:t>Арап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Петра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Великого</a:t>
            </a:r>
            <a:r>
              <a:rPr sz="1600" spc="-10" dirty="0">
                <a:latin typeface="Times New Roman"/>
                <a:cs typeface="Times New Roman"/>
              </a:rPr>
              <a:t>».</a:t>
            </a:r>
            <a:endParaRPr sz="1600" dirty="0">
              <a:latin typeface="Times New Roman"/>
              <a:cs typeface="Times New Roman"/>
            </a:endParaRPr>
          </a:p>
          <a:p>
            <a:pPr marL="12700" marR="6985" indent="449580">
              <a:lnSpc>
                <a:spcPts val="1880"/>
              </a:lnSpc>
              <a:spcBef>
                <a:spcPts val="135"/>
              </a:spcBef>
            </a:pP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4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1826</a:t>
            </a:r>
            <a:r>
              <a:rPr sz="1600" spc="4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году</a:t>
            </a:r>
            <a:r>
              <a:rPr sz="1600" spc="4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вышел</a:t>
            </a:r>
            <a:r>
              <a:rPr sz="1600" spc="4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первый</a:t>
            </a:r>
            <a:r>
              <a:rPr sz="1600" spc="4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сборник</a:t>
            </a:r>
            <a:r>
              <a:rPr sz="1600" spc="4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«</a:t>
            </a:r>
            <a:r>
              <a:rPr sz="1600" b="1" dirty="0">
                <a:latin typeface="Times New Roman"/>
                <a:cs typeface="Times New Roman"/>
              </a:rPr>
              <a:t>Стихи</a:t>
            </a:r>
            <a:r>
              <a:rPr sz="1600" b="1" spc="45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Александра</a:t>
            </a:r>
            <a:r>
              <a:rPr sz="1600" b="1" spc="459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Пушкина</a:t>
            </a:r>
            <a:r>
              <a:rPr sz="1600" dirty="0">
                <a:latin typeface="Times New Roman"/>
                <a:cs typeface="Times New Roman"/>
              </a:rPr>
              <a:t>»,</a:t>
            </a:r>
            <a:r>
              <a:rPr sz="1600" spc="4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4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поэт</a:t>
            </a:r>
            <a:r>
              <a:rPr sz="1600" spc="4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обрел всенародную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любовь.</a:t>
            </a:r>
            <a:endParaRPr sz="1600" dirty="0">
              <a:latin typeface="Times New Roman"/>
              <a:cs typeface="Times New Roman"/>
            </a:endParaRPr>
          </a:p>
          <a:p>
            <a:pPr marL="12700" marR="5080" indent="449580">
              <a:lnSpc>
                <a:spcPts val="1920"/>
              </a:lnSpc>
              <a:spcBef>
                <a:spcPts val="45"/>
              </a:spcBef>
            </a:pP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1829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году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поэт</a:t>
            </a:r>
            <a:r>
              <a:rPr sz="1600" spc="1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познакомился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балу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Натальей</a:t>
            </a:r>
            <a:r>
              <a:rPr sz="1600" spc="1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Гончаровой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сразу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влюбился</a:t>
            </a:r>
            <a:r>
              <a:rPr sz="1600" spc="1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16- </a:t>
            </a:r>
            <a:r>
              <a:rPr sz="1600" dirty="0">
                <a:latin typeface="Times New Roman"/>
                <a:cs typeface="Times New Roman"/>
              </a:rPr>
              <a:t>летнюю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девушку.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через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несколько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месяцев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сделал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предложение.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Поэт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не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получил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первого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sz="1600" spc="-20" dirty="0" err="1" smtClean="0">
                <a:latin typeface="Times New Roman"/>
                <a:cs typeface="Times New Roman"/>
              </a:rPr>
              <a:t>раза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положительно</a:t>
            </a:r>
            <a:r>
              <a:rPr lang="ru-RU" sz="1600" spc="-10" dirty="0" smtClean="0">
                <a:latin typeface="Times New Roman"/>
                <a:cs typeface="Times New Roman"/>
              </a:rPr>
              <a:t>го</a:t>
            </a:r>
            <a:r>
              <a:rPr lang="ru-RU" sz="1600" dirty="0" smtClean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ответа</a:t>
            </a:r>
            <a:r>
              <a:rPr sz="1600" spc="-50" dirty="0" smtClean="0">
                <a:latin typeface="Times New Roman"/>
                <a:cs typeface="Times New Roman"/>
              </a:rPr>
              <a:t>—</a:t>
            </a:r>
            <a:r>
              <a:rPr lang="ru-RU" sz="1600" dirty="0" smtClean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родители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Натальи</a:t>
            </a:r>
            <a:r>
              <a:rPr lang="ru-RU" sz="1600" dirty="0" smtClean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отказали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недостаточно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lang="ru-RU" sz="1600" dirty="0" smtClean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состоятельному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поэту.</a:t>
            </a:r>
            <a:r>
              <a:rPr sz="1600" spc="2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Расстроенный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Пушкин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уехал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брату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 err="1">
                <a:latin typeface="Times New Roman"/>
                <a:cs typeface="Times New Roman"/>
              </a:rPr>
              <a:t>Кавказ</a:t>
            </a:r>
            <a:r>
              <a:rPr sz="1600" spc="-10" dirty="0" smtClean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62600" y="228600"/>
            <a:ext cx="4038600" cy="4003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262255" indent="449580">
              <a:lnSpc>
                <a:spcPts val="1920"/>
              </a:lnSpc>
              <a:spcBef>
                <a:spcPts val="50"/>
              </a:spcBef>
            </a:pPr>
            <a:r>
              <a:rPr lang="ru-RU" i="1" spc="-10" dirty="0" smtClean="0">
                <a:latin typeface="Times New Roman"/>
                <a:cs typeface="Times New Roman"/>
              </a:rPr>
              <a:t>«Когда</a:t>
            </a:r>
            <a:r>
              <a:rPr lang="ru-RU" i="1" spc="-30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я</a:t>
            </a:r>
            <a:r>
              <a:rPr lang="ru-RU" i="1" spc="-35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увидел</a:t>
            </a:r>
            <a:r>
              <a:rPr lang="ru-RU" i="1" spc="-25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ее</a:t>
            </a:r>
            <a:r>
              <a:rPr lang="ru-RU" i="1" spc="-30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[Наталью</a:t>
            </a:r>
            <a:r>
              <a:rPr lang="ru-RU" i="1" spc="-70" dirty="0" smtClean="0">
                <a:latin typeface="Times New Roman"/>
                <a:cs typeface="Times New Roman"/>
              </a:rPr>
              <a:t> </a:t>
            </a:r>
            <a:r>
              <a:rPr lang="ru-RU" i="1" spc="-10" dirty="0" smtClean="0">
                <a:latin typeface="Times New Roman"/>
                <a:cs typeface="Times New Roman"/>
              </a:rPr>
              <a:t>Гончарову]</a:t>
            </a:r>
            <a:r>
              <a:rPr lang="ru-RU" i="1" spc="5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в</a:t>
            </a:r>
            <a:r>
              <a:rPr lang="ru-RU" i="1" spc="-50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первый</a:t>
            </a:r>
            <a:r>
              <a:rPr lang="ru-RU" i="1" spc="-25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раз,</a:t>
            </a:r>
            <a:r>
              <a:rPr lang="ru-RU" i="1" spc="-45" dirty="0" smtClean="0">
                <a:latin typeface="Times New Roman"/>
                <a:cs typeface="Times New Roman"/>
              </a:rPr>
              <a:t> </a:t>
            </a:r>
            <a:r>
              <a:rPr lang="ru-RU" i="1" spc="-10" dirty="0" smtClean="0">
                <a:latin typeface="Times New Roman"/>
                <a:cs typeface="Times New Roman"/>
              </a:rPr>
              <a:t>красоту</a:t>
            </a:r>
            <a:r>
              <a:rPr lang="ru-RU" i="1" spc="-40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ее</a:t>
            </a:r>
            <a:r>
              <a:rPr lang="ru-RU" i="1" spc="-25" dirty="0" smtClean="0">
                <a:latin typeface="Times New Roman"/>
                <a:cs typeface="Times New Roman"/>
              </a:rPr>
              <a:t> </a:t>
            </a:r>
            <a:r>
              <a:rPr lang="ru-RU" i="1" spc="-10" dirty="0" smtClean="0">
                <a:latin typeface="Times New Roman"/>
                <a:cs typeface="Times New Roman"/>
              </a:rPr>
              <a:t>только</a:t>
            </a:r>
            <a:r>
              <a:rPr lang="ru-RU" i="1" spc="-50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что</a:t>
            </a:r>
            <a:r>
              <a:rPr lang="ru-RU" i="1" spc="-25" dirty="0" smtClean="0">
                <a:latin typeface="Times New Roman"/>
                <a:cs typeface="Times New Roman"/>
              </a:rPr>
              <a:t> </a:t>
            </a:r>
            <a:r>
              <a:rPr lang="ru-RU" i="1" spc="-10" dirty="0" smtClean="0">
                <a:latin typeface="Times New Roman"/>
                <a:cs typeface="Times New Roman"/>
              </a:rPr>
              <a:t>начинали </a:t>
            </a:r>
            <a:r>
              <a:rPr lang="ru-RU" i="1" dirty="0" smtClean="0">
                <a:latin typeface="Times New Roman"/>
                <a:cs typeface="Times New Roman"/>
              </a:rPr>
              <a:t>замечать</a:t>
            </a:r>
            <a:r>
              <a:rPr lang="ru-RU" i="1" spc="-30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в</a:t>
            </a:r>
            <a:r>
              <a:rPr lang="ru-RU" i="1" spc="-25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обществе.</a:t>
            </a:r>
            <a:r>
              <a:rPr lang="ru-RU" i="1" spc="-15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Я</a:t>
            </a:r>
            <a:r>
              <a:rPr lang="ru-RU" i="1" spc="-30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ее</a:t>
            </a:r>
            <a:r>
              <a:rPr lang="ru-RU" i="1" spc="-30" dirty="0" smtClean="0">
                <a:latin typeface="Times New Roman"/>
                <a:cs typeface="Times New Roman"/>
              </a:rPr>
              <a:t> </a:t>
            </a:r>
            <a:r>
              <a:rPr lang="ru-RU" i="1" spc="-10" dirty="0" smtClean="0">
                <a:latin typeface="Times New Roman"/>
                <a:cs typeface="Times New Roman"/>
              </a:rPr>
              <a:t>полюбил,</a:t>
            </a:r>
            <a:r>
              <a:rPr lang="ru-RU" i="1" spc="-40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голова</a:t>
            </a:r>
            <a:r>
              <a:rPr lang="ru-RU" i="1" spc="-50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у</a:t>
            </a:r>
            <a:r>
              <a:rPr lang="ru-RU" i="1" spc="-25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меня</a:t>
            </a:r>
            <a:r>
              <a:rPr lang="ru-RU" i="1" spc="-15" dirty="0" smtClean="0">
                <a:latin typeface="Times New Roman"/>
                <a:cs typeface="Times New Roman"/>
              </a:rPr>
              <a:t> </a:t>
            </a:r>
            <a:r>
              <a:rPr lang="ru-RU" i="1" spc="-10" dirty="0" smtClean="0">
                <a:latin typeface="Times New Roman"/>
                <a:cs typeface="Times New Roman"/>
              </a:rPr>
              <a:t>закружилась,</a:t>
            </a:r>
            <a:r>
              <a:rPr lang="ru-RU" i="1" spc="-45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я</a:t>
            </a:r>
            <a:r>
              <a:rPr lang="ru-RU" i="1" spc="-15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просил</a:t>
            </a:r>
            <a:r>
              <a:rPr lang="ru-RU" i="1" spc="-40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ее</a:t>
            </a:r>
            <a:r>
              <a:rPr lang="ru-RU" i="1" spc="-25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руки.</a:t>
            </a:r>
            <a:r>
              <a:rPr lang="ru-RU" i="1" spc="-30" dirty="0" smtClean="0">
                <a:latin typeface="Times New Roman"/>
                <a:cs typeface="Times New Roman"/>
              </a:rPr>
              <a:t> </a:t>
            </a:r>
            <a:r>
              <a:rPr lang="ru-RU" i="1" spc="-10" dirty="0" smtClean="0">
                <a:latin typeface="Times New Roman"/>
                <a:cs typeface="Times New Roman"/>
              </a:rPr>
              <a:t>Ответ </a:t>
            </a:r>
            <a:r>
              <a:rPr lang="ru-RU" i="1" dirty="0" smtClean="0">
                <a:latin typeface="Times New Roman"/>
                <a:cs typeface="Times New Roman"/>
              </a:rPr>
              <a:t>ваш,</a:t>
            </a:r>
            <a:r>
              <a:rPr lang="ru-RU" i="1" spc="-30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при</a:t>
            </a:r>
            <a:r>
              <a:rPr lang="ru-RU" i="1" spc="-55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всей</a:t>
            </a:r>
            <a:r>
              <a:rPr lang="ru-RU" i="1" spc="-25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его</a:t>
            </a:r>
            <a:r>
              <a:rPr lang="ru-RU" i="1" spc="-40" dirty="0" smtClean="0">
                <a:latin typeface="Times New Roman"/>
                <a:cs typeface="Times New Roman"/>
              </a:rPr>
              <a:t> </a:t>
            </a:r>
            <a:r>
              <a:rPr lang="ru-RU" i="1" spc="-10" dirty="0" smtClean="0">
                <a:latin typeface="Times New Roman"/>
                <a:cs typeface="Times New Roman"/>
              </a:rPr>
              <a:t>неопределенности,</a:t>
            </a:r>
            <a:r>
              <a:rPr lang="ru-RU" i="1" spc="-20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едва</a:t>
            </a:r>
            <a:r>
              <a:rPr lang="ru-RU" i="1" spc="-25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не</a:t>
            </a:r>
            <a:r>
              <a:rPr lang="ru-RU" i="1" spc="-10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свел</a:t>
            </a:r>
            <a:r>
              <a:rPr lang="ru-RU" i="1" spc="-35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меня</a:t>
            </a:r>
            <a:r>
              <a:rPr lang="ru-RU" i="1" spc="-15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с</a:t>
            </a:r>
            <a:r>
              <a:rPr lang="ru-RU" i="1" spc="-50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ума;</a:t>
            </a:r>
            <a:r>
              <a:rPr lang="ru-RU" i="1" spc="-30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в</a:t>
            </a:r>
            <a:r>
              <a:rPr lang="ru-RU" i="1" spc="-45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ту</a:t>
            </a:r>
            <a:r>
              <a:rPr lang="ru-RU" i="1" spc="-35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же</a:t>
            </a:r>
            <a:r>
              <a:rPr lang="ru-RU" i="1" spc="-45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ночь</a:t>
            </a:r>
            <a:r>
              <a:rPr lang="ru-RU" i="1" spc="-35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я</a:t>
            </a:r>
            <a:r>
              <a:rPr lang="ru-RU" i="1" spc="-40" dirty="0" smtClean="0">
                <a:latin typeface="Times New Roman"/>
                <a:cs typeface="Times New Roman"/>
              </a:rPr>
              <a:t> </a:t>
            </a:r>
            <a:r>
              <a:rPr lang="ru-RU" i="1" spc="-10" dirty="0" smtClean="0">
                <a:latin typeface="Times New Roman"/>
                <a:cs typeface="Times New Roman"/>
              </a:rPr>
              <a:t>уехал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в</a:t>
            </a:r>
            <a:r>
              <a:rPr lang="ru-RU" i="1" spc="-40" dirty="0" smtClean="0">
                <a:latin typeface="Times New Roman"/>
                <a:cs typeface="Times New Roman"/>
              </a:rPr>
              <a:t> </a:t>
            </a:r>
            <a:r>
              <a:rPr lang="ru-RU" i="1" spc="-10" dirty="0" smtClean="0">
                <a:latin typeface="Times New Roman"/>
                <a:cs typeface="Times New Roman"/>
              </a:rPr>
              <a:t>армию.</a:t>
            </a:r>
            <a:r>
              <a:rPr lang="ru-RU" i="1" spc="-50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Вы</a:t>
            </a:r>
            <a:r>
              <a:rPr lang="ru-RU" i="1" spc="-35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спросите</a:t>
            </a:r>
            <a:r>
              <a:rPr lang="ru-RU" i="1" spc="-50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меня</a:t>
            </a:r>
            <a:r>
              <a:rPr lang="ru-RU" i="1" spc="-25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—</a:t>
            </a:r>
            <a:r>
              <a:rPr lang="ru-RU" i="1" spc="-45" dirty="0" smtClean="0">
                <a:latin typeface="Times New Roman"/>
                <a:cs typeface="Times New Roman"/>
              </a:rPr>
              <a:t> </a:t>
            </a:r>
            <a:r>
              <a:rPr lang="ru-RU" i="1" spc="-10" dirty="0" smtClean="0">
                <a:latin typeface="Times New Roman"/>
                <a:cs typeface="Times New Roman"/>
              </a:rPr>
              <a:t>зачем?</a:t>
            </a:r>
            <a:r>
              <a:rPr lang="ru-RU" i="1" spc="-35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Клянусь,</a:t>
            </a:r>
            <a:r>
              <a:rPr lang="ru-RU" i="1" spc="-20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сам</a:t>
            </a:r>
            <a:r>
              <a:rPr lang="ru-RU" i="1" spc="-40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не</a:t>
            </a:r>
            <a:r>
              <a:rPr lang="ru-RU" i="1" spc="-30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умею</a:t>
            </a:r>
            <a:r>
              <a:rPr lang="ru-RU" i="1" spc="-40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сказать;</a:t>
            </a:r>
            <a:r>
              <a:rPr lang="ru-RU" i="1" spc="-50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но</a:t>
            </a:r>
            <a:r>
              <a:rPr lang="ru-RU" i="1" spc="-30" dirty="0" smtClean="0">
                <a:latin typeface="Times New Roman"/>
                <a:cs typeface="Times New Roman"/>
              </a:rPr>
              <a:t> </a:t>
            </a:r>
            <a:r>
              <a:rPr lang="ru-RU" i="1" spc="-10" dirty="0" smtClean="0">
                <a:latin typeface="Times New Roman"/>
                <a:cs typeface="Times New Roman"/>
              </a:rPr>
              <a:t>тоска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i="1" spc="-10" dirty="0" smtClean="0">
                <a:latin typeface="Times New Roman"/>
                <a:cs typeface="Times New Roman"/>
              </a:rPr>
              <a:t>непроизвольная</a:t>
            </a:r>
            <a:r>
              <a:rPr lang="ru-RU" i="1" spc="-30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гнала</a:t>
            </a:r>
            <a:r>
              <a:rPr lang="ru-RU" i="1" spc="-30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меня</a:t>
            </a:r>
            <a:r>
              <a:rPr lang="ru-RU" i="1" spc="-15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из</a:t>
            </a:r>
            <a:r>
              <a:rPr lang="ru-RU" i="1" spc="-20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Москвы:</a:t>
            </a:r>
            <a:r>
              <a:rPr lang="ru-RU" i="1" spc="5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я</a:t>
            </a:r>
            <a:r>
              <a:rPr lang="ru-RU" i="1" spc="-35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бы</a:t>
            </a:r>
            <a:r>
              <a:rPr lang="ru-RU" i="1" spc="-25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не</a:t>
            </a:r>
            <a:r>
              <a:rPr lang="ru-RU" i="1" spc="-30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мог</a:t>
            </a:r>
            <a:r>
              <a:rPr lang="ru-RU" i="1" spc="-25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в</a:t>
            </a:r>
            <a:r>
              <a:rPr lang="ru-RU" i="1" spc="-15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ней</a:t>
            </a:r>
            <a:r>
              <a:rPr lang="ru-RU" i="1" spc="-25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вынести</a:t>
            </a:r>
            <a:r>
              <a:rPr lang="ru-RU" i="1" spc="-10" dirty="0" smtClean="0">
                <a:latin typeface="Times New Roman"/>
                <a:cs typeface="Times New Roman"/>
              </a:rPr>
              <a:t> присутствия </a:t>
            </a:r>
            <a:r>
              <a:rPr lang="ru-RU" i="1" dirty="0" smtClean="0">
                <a:latin typeface="Times New Roman"/>
                <a:cs typeface="Times New Roman"/>
              </a:rPr>
              <a:t>вашего</a:t>
            </a:r>
            <a:r>
              <a:rPr lang="ru-RU" i="1" spc="-35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и</a:t>
            </a:r>
            <a:r>
              <a:rPr lang="ru-RU" i="1" spc="-50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ее».</a:t>
            </a:r>
            <a:r>
              <a:rPr lang="ru-RU" i="1" spc="-45" dirty="0" smtClean="0">
                <a:latin typeface="Times New Roman"/>
                <a:cs typeface="Times New Roman"/>
              </a:rPr>
              <a:t> </a:t>
            </a:r>
          </a:p>
          <a:p>
            <a:pPr marR="1485265" algn="r">
              <a:lnSpc>
                <a:spcPts val="1880"/>
              </a:lnSpc>
              <a:spcBef>
                <a:spcPts val="95"/>
              </a:spcBef>
            </a:pPr>
            <a:r>
              <a:rPr lang="ru-RU" i="1" dirty="0" smtClean="0">
                <a:latin typeface="Times New Roman"/>
                <a:cs typeface="Times New Roman"/>
              </a:rPr>
              <a:t>Из</a:t>
            </a:r>
            <a:r>
              <a:rPr lang="ru-RU" i="1" spc="-50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письма</a:t>
            </a:r>
            <a:r>
              <a:rPr lang="ru-RU" i="1" spc="-30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Александра</a:t>
            </a:r>
            <a:r>
              <a:rPr lang="ru-RU" i="1" spc="-50" dirty="0" smtClean="0">
                <a:latin typeface="Times New Roman"/>
                <a:cs typeface="Times New Roman"/>
              </a:rPr>
              <a:t>  </a:t>
            </a:r>
            <a:r>
              <a:rPr lang="ru-RU" i="1" dirty="0" smtClean="0">
                <a:latin typeface="Times New Roman"/>
                <a:cs typeface="Times New Roman"/>
              </a:rPr>
              <a:t>Пушкина</a:t>
            </a:r>
            <a:r>
              <a:rPr lang="ru-RU" i="1" spc="-15" dirty="0" smtClean="0">
                <a:latin typeface="Times New Roman"/>
                <a:cs typeface="Times New Roman"/>
              </a:rPr>
              <a:t> </a:t>
            </a:r>
            <a:r>
              <a:rPr lang="ru-RU" i="1" spc="-10" dirty="0" smtClean="0">
                <a:latin typeface="Times New Roman"/>
                <a:cs typeface="Times New Roman"/>
              </a:rPr>
              <a:t>матери</a:t>
            </a:r>
            <a:r>
              <a:rPr lang="ru-RU" i="1" spc="-40" dirty="0" smtClean="0">
                <a:latin typeface="Times New Roman"/>
                <a:cs typeface="Times New Roman"/>
              </a:rPr>
              <a:t> </a:t>
            </a:r>
            <a:r>
              <a:rPr lang="ru-RU" i="1" dirty="0" smtClean="0">
                <a:latin typeface="Times New Roman"/>
                <a:cs typeface="Times New Roman"/>
              </a:rPr>
              <a:t>Натальи</a:t>
            </a:r>
            <a:r>
              <a:rPr lang="ru-RU" i="1" spc="-50" dirty="0">
                <a:latin typeface="Times New Roman"/>
                <a:cs typeface="Times New Roman"/>
              </a:rPr>
              <a:t> </a:t>
            </a:r>
            <a:r>
              <a:rPr lang="ru-RU" i="1" spc="-10" dirty="0" smtClean="0">
                <a:latin typeface="Times New Roman"/>
                <a:cs typeface="Times New Roman"/>
              </a:rPr>
              <a:t>Гончаровой.</a:t>
            </a:r>
            <a:endParaRPr lang="ru-RU" i="1" dirty="0">
              <a:latin typeface="Times New Roman"/>
              <a:cs typeface="Times New Roman"/>
            </a:endParaRPr>
          </a:p>
        </p:txBody>
      </p:sp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648200"/>
            <a:ext cx="3807911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533400" y="228600"/>
            <a:ext cx="8915400" cy="5429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49580" algn="just">
              <a:lnSpc>
                <a:spcPct val="100000"/>
              </a:lnSpc>
              <a:spcBef>
                <a:spcPts val="95"/>
              </a:spcBef>
            </a:pPr>
            <a:r>
              <a:rPr sz="1600" dirty="0" err="1" smtClean="0">
                <a:latin typeface="Times New Roman"/>
                <a:cs typeface="Times New Roman"/>
              </a:rPr>
              <a:t>Вернувшись</a:t>
            </a:r>
            <a:r>
              <a:rPr sz="1600" spc="290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</a:t>
            </a:r>
            <a:r>
              <a:rPr sz="1600" spc="2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Кавказа,</a:t>
            </a:r>
            <a:r>
              <a:rPr sz="1600" spc="2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Александр</a:t>
            </a:r>
            <a:r>
              <a:rPr sz="1600" spc="2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Сергеевич</a:t>
            </a:r>
            <a:r>
              <a:rPr sz="1600" spc="3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вновь</a:t>
            </a:r>
            <a:r>
              <a:rPr sz="1600" spc="2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посватался,</a:t>
            </a:r>
            <a:r>
              <a:rPr sz="1600" spc="3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3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2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этот</a:t>
            </a:r>
            <a:r>
              <a:rPr sz="1600" spc="2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раз</a:t>
            </a:r>
            <a:r>
              <a:rPr sz="1600" spc="3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получил </a:t>
            </a:r>
            <a:r>
              <a:rPr sz="1600" dirty="0">
                <a:latin typeface="Times New Roman"/>
                <a:cs typeface="Times New Roman"/>
              </a:rPr>
              <a:t>одобрение.</a:t>
            </a:r>
            <a:r>
              <a:rPr sz="1600" spc="9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Пушкин</a:t>
            </a:r>
            <a:r>
              <a:rPr sz="1600" spc="9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отправился</a:t>
            </a:r>
            <a:r>
              <a:rPr sz="1600" spc="10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9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другое</a:t>
            </a:r>
            <a:r>
              <a:rPr sz="1600" spc="9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родовое</a:t>
            </a:r>
            <a:r>
              <a:rPr sz="1600" spc="9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имение</a:t>
            </a:r>
            <a:r>
              <a:rPr sz="1600" spc="9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—</a:t>
            </a:r>
            <a:r>
              <a:rPr sz="1600" spc="9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9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Болдино</a:t>
            </a:r>
            <a:r>
              <a:rPr sz="1600" spc="95" dirty="0">
                <a:latin typeface="Times New Roman"/>
                <a:cs typeface="Times New Roman"/>
              </a:rPr>
              <a:t>  </a:t>
            </a:r>
            <a:r>
              <a:rPr sz="1600" spc="-10" dirty="0">
                <a:latin typeface="Times New Roman"/>
                <a:cs typeface="Times New Roman"/>
              </a:rPr>
              <a:t>Нижегородской </a:t>
            </a:r>
            <a:r>
              <a:rPr sz="1600" dirty="0">
                <a:latin typeface="Times New Roman"/>
                <a:cs typeface="Times New Roman"/>
              </a:rPr>
              <a:t>губернии,</a:t>
            </a:r>
            <a:r>
              <a:rPr sz="1600" spc="3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где</a:t>
            </a:r>
            <a:r>
              <a:rPr sz="1600" spc="3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отец</a:t>
            </a:r>
            <a:r>
              <a:rPr sz="1600" spc="3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поэта</a:t>
            </a:r>
            <a:r>
              <a:rPr sz="1600" spc="3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выделил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ему</a:t>
            </a:r>
            <a:r>
              <a:rPr sz="1600" spc="3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часть</a:t>
            </a:r>
            <a:r>
              <a:rPr sz="1600" spc="3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усадьбы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3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две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сотни</a:t>
            </a:r>
            <a:r>
              <a:rPr sz="1600" spc="3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крестьян,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чтобы</a:t>
            </a:r>
            <a:r>
              <a:rPr sz="1600" spc="3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решить </a:t>
            </a:r>
            <a:r>
              <a:rPr sz="1600" dirty="0">
                <a:latin typeface="Times New Roman"/>
                <a:cs typeface="Times New Roman"/>
              </a:rPr>
              <a:t>вопрос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имуществом.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Болдино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пришлось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задержаться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три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месяца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из-</a:t>
            </a:r>
            <a:r>
              <a:rPr sz="1600" dirty="0">
                <a:latin typeface="Times New Roman"/>
                <a:cs typeface="Times New Roman"/>
              </a:rPr>
              <a:t>за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эпидемии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холеры, наложившей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карантинный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запрет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переезд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Пушкина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Москву.</a:t>
            </a:r>
            <a:endParaRPr sz="1600" dirty="0">
              <a:latin typeface="Times New Roman"/>
              <a:cs typeface="Times New Roman"/>
            </a:endParaRPr>
          </a:p>
          <a:p>
            <a:pPr marL="12700" marR="5715" indent="449580" algn="just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3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Болдине</a:t>
            </a:r>
            <a:r>
              <a:rPr sz="1600" spc="3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Пушкин</a:t>
            </a:r>
            <a:r>
              <a:rPr sz="1600" spc="4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напишет</a:t>
            </a:r>
            <a:r>
              <a:rPr sz="1600" spc="3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32</a:t>
            </a:r>
            <a:r>
              <a:rPr sz="1600" spc="4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стихотворения,</a:t>
            </a:r>
            <a:r>
              <a:rPr sz="1600" spc="4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цикл</a:t>
            </a:r>
            <a:r>
              <a:rPr sz="1600" spc="3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рассказов</a:t>
            </a:r>
            <a:r>
              <a:rPr sz="1600" spc="3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«</a:t>
            </a:r>
            <a:r>
              <a:rPr sz="1600" b="1" dirty="0">
                <a:latin typeface="Times New Roman"/>
                <a:cs typeface="Times New Roman"/>
              </a:rPr>
              <a:t>Повести</a:t>
            </a:r>
            <a:r>
              <a:rPr sz="1600" b="1" spc="40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покойного </a:t>
            </a:r>
            <a:r>
              <a:rPr sz="1600" b="1" dirty="0">
                <a:latin typeface="Times New Roman"/>
                <a:cs typeface="Times New Roman"/>
              </a:rPr>
              <a:t>Ивана</a:t>
            </a:r>
            <a:r>
              <a:rPr sz="1600" b="1" spc="38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Петровича</a:t>
            </a:r>
            <a:r>
              <a:rPr sz="1600" b="1" spc="37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Белкина</a:t>
            </a:r>
            <a:r>
              <a:rPr sz="1600" dirty="0">
                <a:latin typeface="Times New Roman"/>
                <a:cs typeface="Times New Roman"/>
              </a:rPr>
              <a:t>»,</a:t>
            </a:r>
            <a:r>
              <a:rPr sz="1600" spc="3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«</a:t>
            </a:r>
            <a:r>
              <a:rPr sz="1600" b="1" dirty="0">
                <a:latin typeface="Times New Roman"/>
                <a:cs typeface="Times New Roman"/>
              </a:rPr>
              <a:t>Маленькие</a:t>
            </a:r>
            <a:r>
              <a:rPr sz="1600" b="1" spc="38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трагедии</a:t>
            </a:r>
            <a:r>
              <a:rPr sz="1600" dirty="0">
                <a:latin typeface="Times New Roman"/>
                <a:cs typeface="Times New Roman"/>
              </a:rPr>
              <a:t>»,</a:t>
            </a:r>
            <a:r>
              <a:rPr sz="1600" spc="3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«</a:t>
            </a:r>
            <a:r>
              <a:rPr sz="1600" b="1" dirty="0">
                <a:latin typeface="Times New Roman"/>
                <a:cs typeface="Times New Roman"/>
              </a:rPr>
              <a:t>Сказку</a:t>
            </a:r>
            <a:r>
              <a:rPr sz="1600" b="1" spc="37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о</a:t>
            </a:r>
            <a:r>
              <a:rPr sz="1600" b="1" spc="37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попе</a:t>
            </a:r>
            <a:r>
              <a:rPr sz="1600" b="1" spc="36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и</a:t>
            </a:r>
            <a:r>
              <a:rPr sz="1600" b="1" spc="37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работнике</a:t>
            </a:r>
            <a:r>
              <a:rPr sz="1600" b="1" spc="365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его </a:t>
            </a:r>
            <a:r>
              <a:rPr sz="1600" b="1" dirty="0">
                <a:latin typeface="Times New Roman"/>
                <a:cs typeface="Times New Roman"/>
              </a:rPr>
              <a:t>Балде</a:t>
            </a:r>
            <a:r>
              <a:rPr sz="1600" dirty="0">
                <a:latin typeface="Times New Roman"/>
                <a:cs typeface="Times New Roman"/>
              </a:rPr>
              <a:t>».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Наконец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будет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закончен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«Евгений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Онегин».</a:t>
            </a:r>
            <a:endParaRPr sz="1600" dirty="0">
              <a:latin typeface="Times New Roman"/>
              <a:cs typeface="Times New Roman"/>
            </a:endParaRPr>
          </a:p>
          <a:p>
            <a:pPr marL="462280" algn="just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декабре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1830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года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Пушкин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вернулся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Москву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вскоре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обвенчался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возлюбленной.</a:t>
            </a:r>
            <a:endParaRPr sz="1600" dirty="0">
              <a:latin typeface="Times New Roman"/>
              <a:cs typeface="Times New Roman"/>
            </a:endParaRPr>
          </a:p>
          <a:p>
            <a:pPr marL="12700" marR="5715" indent="449580" algn="just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3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1831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dirty="0" err="1">
                <a:latin typeface="Times New Roman"/>
                <a:cs typeface="Times New Roman"/>
              </a:rPr>
              <a:t>году</a:t>
            </a:r>
            <a:r>
              <a:rPr sz="1600" spc="315" dirty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поэт</a:t>
            </a:r>
            <a:r>
              <a:rPr sz="1600" spc="315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был</a:t>
            </a:r>
            <a:r>
              <a:rPr sz="1600" spc="3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принят</a:t>
            </a:r>
            <a:r>
              <a:rPr sz="1600" spc="3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службу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для</a:t>
            </a:r>
            <a:r>
              <a:rPr sz="1600" spc="3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написания</a:t>
            </a:r>
            <a:r>
              <a:rPr sz="1600" spc="3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«Истории</a:t>
            </a:r>
            <a:r>
              <a:rPr sz="1600" spc="3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Петра»,</a:t>
            </a:r>
            <a:r>
              <a:rPr sz="1600" spc="3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но</a:t>
            </a:r>
            <a:r>
              <a:rPr sz="1600" spc="3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быстро </a:t>
            </a:r>
            <a:r>
              <a:rPr sz="1600" dirty="0">
                <a:latin typeface="Times New Roman"/>
                <a:cs typeface="Times New Roman"/>
              </a:rPr>
              <a:t>увлекся</a:t>
            </a:r>
            <a:r>
              <a:rPr sz="1600" spc="22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образом</a:t>
            </a:r>
            <a:r>
              <a:rPr sz="1600" spc="229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предводителя</a:t>
            </a:r>
            <a:r>
              <a:rPr sz="1600" spc="23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крестьянского</a:t>
            </a:r>
            <a:r>
              <a:rPr sz="1600" spc="23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восстания</a:t>
            </a:r>
            <a:r>
              <a:rPr sz="1600" spc="23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Емельяна</a:t>
            </a:r>
            <a:r>
              <a:rPr sz="1600" spc="229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Пугачева.</a:t>
            </a:r>
            <a:r>
              <a:rPr sz="1600" spc="229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Он</a:t>
            </a:r>
            <a:r>
              <a:rPr sz="1600" spc="225" dirty="0">
                <a:latin typeface="Times New Roman"/>
                <a:cs typeface="Times New Roman"/>
              </a:rPr>
              <a:t>  </a:t>
            </a:r>
            <a:r>
              <a:rPr sz="1600" spc="-20" dirty="0">
                <a:latin typeface="Times New Roman"/>
                <a:cs typeface="Times New Roman"/>
              </a:rPr>
              <a:t>даже </a:t>
            </a:r>
            <a:r>
              <a:rPr sz="1600" dirty="0">
                <a:latin typeface="Times New Roman"/>
                <a:cs typeface="Times New Roman"/>
              </a:rPr>
              <a:t>отправился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путешествие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местам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восстании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для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сбора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информации.</a:t>
            </a:r>
            <a:endParaRPr sz="1600" dirty="0">
              <a:latin typeface="Times New Roman"/>
              <a:cs typeface="Times New Roman"/>
            </a:endParaRPr>
          </a:p>
          <a:p>
            <a:pPr marL="12700" marR="5715" indent="449580" algn="just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1833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году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Пушкин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вновь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уехал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Болдино,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где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закончил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научное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сочинение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«</a:t>
            </a:r>
            <a:r>
              <a:rPr sz="1600" b="1" spc="-10" dirty="0">
                <a:latin typeface="Times New Roman"/>
                <a:cs typeface="Times New Roman"/>
              </a:rPr>
              <a:t>История </a:t>
            </a:r>
            <a:r>
              <a:rPr sz="1600" b="1" dirty="0">
                <a:latin typeface="Times New Roman"/>
                <a:cs typeface="Times New Roman"/>
              </a:rPr>
              <a:t>Пугачева</a:t>
            </a:r>
            <a:r>
              <a:rPr sz="1600" dirty="0">
                <a:latin typeface="Times New Roman"/>
                <a:cs typeface="Times New Roman"/>
              </a:rPr>
              <a:t>»,</a:t>
            </a:r>
            <a:r>
              <a:rPr sz="1600" spc="3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написал</a:t>
            </a:r>
            <a:r>
              <a:rPr sz="1600" spc="3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«</a:t>
            </a:r>
            <a:r>
              <a:rPr sz="1600" b="1" dirty="0">
                <a:latin typeface="Times New Roman"/>
                <a:cs typeface="Times New Roman"/>
              </a:rPr>
              <a:t>Сказку</a:t>
            </a:r>
            <a:r>
              <a:rPr sz="1600" b="1" spc="30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о</a:t>
            </a:r>
            <a:r>
              <a:rPr sz="1600" b="1" spc="29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рыбаке</a:t>
            </a:r>
            <a:r>
              <a:rPr sz="1600" b="1" spc="29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и</a:t>
            </a:r>
            <a:r>
              <a:rPr sz="1600" b="1" spc="29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рыбке</a:t>
            </a:r>
            <a:r>
              <a:rPr sz="1600" dirty="0">
                <a:latin typeface="Times New Roman"/>
                <a:cs typeface="Times New Roman"/>
              </a:rPr>
              <a:t>»,</a:t>
            </a:r>
            <a:r>
              <a:rPr sz="1600" spc="3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«</a:t>
            </a:r>
            <a:r>
              <a:rPr sz="1600" b="1" dirty="0">
                <a:latin typeface="Times New Roman"/>
                <a:cs typeface="Times New Roman"/>
              </a:rPr>
              <a:t>Сказку</a:t>
            </a:r>
            <a:r>
              <a:rPr sz="1600" b="1" spc="29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о</a:t>
            </a:r>
            <a:r>
              <a:rPr sz="1600" b="1" spc="29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мертвой</a:t>
            </a:r>
            <a:r>
              <a:rPr sz="1600" b="1" spc="30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царевне</a:t>
            </a:r>
            <a:r>
              <a:rPr sz="1600" b="1" spc="29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и</a:t>
            </a:r>
            <a:r>
              <a:rPr sz="1600" b="1" spc="31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о</a:t>
            </a:r>
            <a:r>
              <a:rPr sz="1600" b="1" spc="29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семи </a:t>
            </a:r>
            <a:r>
              <a:rPr sz="1600" b="1" dirty="0">
                <a:latin typeface="Times New Roman"/>
                <a:cs typeface="Times New Roman"/>
              </a:rPr>
              <a:t>богатырях</a:t>
            </a:r>
            <a:r>
              <a:rPr sz="1600" dirty="0">
                <a:latin typeface="Times New Roman"/>
                <a:cs typeface="Times New Roman"/>
              </a:rPr>
              <a:t>»,</a:t>
            </a:r>
            <a:r>
              <a:rPr sz="1600" spc="3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поэму</a:t>
            </a:r>
            <a:r>
              <a:rPr sz="1600" spc="3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«</a:t>
            </a:r>
            <a:r>
              <a:rPr sz="1600" b="1" dirty="0">
                <a:latin typeface="Times New Roman"/>
                <a:cs typeface="Times New Roman"/>
              </a:rPr>
              <a:t>Медный</a:t>
            </a:r>
            <a:r>
              <a:rPr sz="1600" b="1" spc="36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всадник</a:t>
            </a:r>
            <a:r>
              <a:rPr sz="1600" dirty="0">
                <a:latin typeface="Times New Roman"/>
                <a:cs typeface="Times New Roman"/>
              </a:rPr>
              <a:t>»,</a:t>
            </a:r>
            <a:r>
              <a:rPr sz="1600" spc="3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которую</a:t>
            </a:r>
            <a:r>
              <a:rPr sz="1600" spc="3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запретили</a:t>
            </a:r>
            <a:r>
              <a:rPr sz="1600" spc="3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</a:t>
            </a:r>
            <a:r>
              <a:rPr sz="1600" spc="3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публикации,</a:t>
            </a:r>
            <a:r>
              <a:rPr sz="1600" spc="3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</a:t>
            </a:r>
            <a:r>
              <a:rPr sz="1600" spc="3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также</a:t>
            </a:r>
            <a:r>
              <a:rPr sz="1600" spc="3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начал </a:t>
            </a:r>
            <a:r>
              <a:rPr sz="1600" dirty="0">
                <a:latin typeface="Times New Roman"/>
                <a:cs typeface="Times New Roman"/>
              </a:rPr>
              <a:t>работу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над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«</a:t>
            </a:r>
            <a:r>
              <a:rPr sz="1600" b="1" spc="-10" dirty="0">
                <a:latin typeface="Times New Roman"/>
                <a:cs typeface="Times New Roman"/>
              </a:rPr>
              <a:t>Пиковой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дамой</a:t>
            </a:r>
            <a:r>
              <a:rPr sz="1600" spc="-10" dirty="0">
                <a:latin typeface="Times New Roman"/>
                <a:cs typeface="Times New Roman"/>
              </a:rPr>
              <a:t>».</a:t>
            </a:r>
            <a:endParaRPr sz="1600" dirty="0">
              <a:latin typeface="Times New Roman"/>
              <a:cs typeface="Times New Roman"/>
            </a:endParaRPr>
          </a:p>
          <a:p>
            <a:pPr marL="462280" algn="just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1836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году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Пушкин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получает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разрешение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издание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альманаха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под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названием</a:t>
            </a:r>
            <a:endParaRPr sz="1600" dirty="0">
              <a:latin typeface="Times New Roman"/>
              <a:cs typeface="Times New Roman"/>
            </a:endParaRPr>
          </a:p>
          <a:p>
            <a:pPr marL="12700" marR="1606550" algn="just">
              <a:lnSpc>
                <a:spcPts val="1880"/>
              </a:lnSpc>
              <a:spcBef>
                <a:spcPts val="100"/>
              </a:spcBef>
            </a:pPr>
            <a:r>
              <a:rPr sz="1600" dirty="0">
                <a:latin typeface="Times New Roman"/>
                <a:cs typeface="Times New Roman"/>
              </a:rPr>
              <a:t>«Современник»,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где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печатаются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именитые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поэты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писатели.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Среди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них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20" dirty="0" err="1">
                <a:latin typeface="Times New Roman"/>
                <a:cs typeface="Times New Roman"/>
              </a:rPr>
              <a:t>были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Николай</a:t>
            </a:r>
            <a:r>
              <a:rPr sz="1600" spc="-35" dirty="0" smtClean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Гоголь,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Иван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Тургенев,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Василий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Жуковский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сам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Пушкин.</a:t>
            </a:r>
            <a:endParaRPr sz="1600" dirty="0">
              <a:latin typeface="Times New Roman"/>
              <a:cs typeface="Times New Roman"/>
            </a:endParaRPr>
          </a:p>
          <a:p>
            <a:pPr marL="12700" marR="2110105" indent="449580" algn="just">
              <a:lnSpc>
                <a:spcPct val="99100"/>
              </a:lnSpc>
            </a:pPr>
            <a:r>
              <a:rPr sz="1600" spc="-20" dirty="0">
                <a:latin typeface="Times New Roman"/>
                <a:cs typeface="Times New Roman"/>
              </a:rPr>
              <a:t>Вспыльчивый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нрав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Александра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Сергеевича,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красота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супруги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поэта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внимание,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0" dirty="0" err="1">
                <a:latin typeface="Times New Roman"/>
                <a:cs typeface="Times New Roman"/>
              </a:rPr>
              <a:t>которое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Наталья</a:t>
            </a:r>
            <a:r>
              <a:rPr sz="1600" spc="-55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получала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от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других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мужчин,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сожалению</a:t>
            </a:r>
            <a:r>
              <a:rPr sz="1600" spc="-10" dirty="0" smtClean="0">
                <a:latin typeface="Times New Roman"/>
                <a:cs typeface="Times New Roman"/>
              </a:rPr>
              <a:t>,</a:t>
            </a:r>
            <a:r>
              <a:rPr lang="ru-RU"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предопределили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гибель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Пушкина.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5126" name="Picture 6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38" t="2174" r="55633" b="4348"/>
          <a:stretch>
            <a:fillRect/>
          </a:stretch>
        </p:blipFill>
        <p:spPr bwMode="auto">
          <a:xfrm>
            <a:off x="7992139" y="3962400"/>
            <a:ext cx="1913861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381000" y="0"/>
            <a:ext cx="6324600" cy="66493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 indent="449580" algn="just">
              <a:lnSpc>
                <a:spcPct val="99600"/>
              </a:lnSpc>
              <a:spcBef>
                <a:spcPts val="100"/>
              </a:spcBef>
            </a:pP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2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одном</a:t>
            </a:r>
            <a:r>
              <a:rPr sz="1600" spc="2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из</a:t>
            </a:r>
            <a:r>
              <a:rPr sz="1600" spc="2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светских</a:t>
            </a:r>
            <a:r>
              <a:rPr sz="1600" spc="2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балов</a:t>
            </a:r>
            <a:r>
              <a:rPr sz="1600" spc="2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</a:t>
            </a:r>
            <a:r>
              <a:rPr sz="1600" spc="2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Натальей</a:t>
            </a:r>
            <a:r>
              <a:rPr sz="1600" spc="2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начал</a:t>
            </a:r>
            <a:r>
              <a:rPr sz="1600" spc="2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ухаживать</a:t>
            </a:r>
            <a:r>
              <a:rPr sz="1600" spc="2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молодой</a:t>
            </a:r>
            <a:r>
              <a:rPr sz="1600" spc="2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француз</a:t>
            </a:r>
            <a:r>
              <a:rPr sz="1600" spc="2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</a:t>
            </a:r>
            <a:r>
              <a:rPr sz="1600" spc="27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имени </a:t>
            </a:r>
            <a:r>
              <a:rPr sz="1600" dirty="0">
                <a:latin typeface="Times New Roman"/>
                <a:cs typeface="Times New Roman"/>
              </a:rPr>
              <a:t>Жорж</a:t>
            </a:r>
            <a:r>
              <a:rPr sz="1600" spc="4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Дантес.</a:t>
            </a:r>
            <a:r>
              <a:rPr sz="1600" spc="5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Вскоре</a:t>
            </a:r>
            <a:r>
              <a:rPr sz="1600" spc="4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вслед</a:t>
            </a:r>
            <a:r>
              <a:rPr sz="1600" spc="5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за</a:t>
            </a:r>
            <a:r>
              <a:rPr sz="1600" spc="5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ухаживаниями</a:t>
            </a:r>
            <a:r>
              <a:rPr sz="1600" spc="5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начинают</a:t>
            </a:r>
            <a:r>
              <a:rPr sz="1600" spc="5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расползаться</a:t>
            </a:r>
            <a:r>
              <a:rPr sz="1600" spc="5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слухи,</a:t>
            </a:r>
            <a:r>
              <a:rPr sz="1600" spc="50" dirty="0">
                <a:latin typeface="Times New Roman"/>
                <a:cs typeface="Times New Roman"/>
              </a:rPr>
              <a:t>  </a:t>
            </a:r>
            <a:r>
              <a:rPr sz="1600" spc="-10" dirty="0">
                <a:latin typeface="Times New Roman"/>
                <a:cs typeface="Times New Roman"/>
              </a:rPr>
              <a:t>появляются </a:t>
            </a:r>
            <a:r>
              <a:rPr sz="1600" dirty="0">
                <a:latin typeface="Times New Roman"/>
                <a:cs typeface="Times New Roman"/>
              </a:rPr>
              <a:t>анонимные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письма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об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измене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со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стороны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Натальи.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Пушкин</a:t>
            </a:r>
            <a:r>
              <a:rPr sz="1600" spc="2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вызвал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Дантеса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дуэль.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Дуэль </a:t>
            </a:r>
            <a:r>
              <a:rPr sz="1600" dirty="0">
                <a:latin typeface="Times New Roman"/>
                <a:cs typeface="Times New Roman"/>
              </a:rPr>
              <a:t>была</a:t>
            </a:r>
            <a:r>
              <a:rPr sz="1600" spc="3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отсрочена,</a:t>
            </a:r>
            <a:r>
              <a:rPr sz="1600" spc="3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</a:t>
            </a:r>
            <a:r>
              <a:rPr sz="1600" spc="3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затем</a:t>
            </a:r>
            <a:r>
              <a:rPr sz="1600" spc="3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3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вовсе</a:t>
            </a:r>
            <a:r>
              <a:rPr sz="1600" spc="3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отменена</a:t>
            </a:r>
            <a:r>
              <a:rPr sz="1600" spc="3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</a:t>
            </a:r>
            <a:r>
              <a:rPr sz="1600" spc="3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причине</a:t>
            </a:r>
            <a:r>
              <a:rPr sz="1600" spc="3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брака</a:t>
            </a:r>
            <a:r>
              <a:rPr sz="1600" spc="3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между</a:t>
            </a:r>
            <a:r>
              <a:rPr sz="1600" spc="3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французом</a:t>
            </a:r>
            <a:r>
              <a:rPr sz="1600" spc="3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36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сестрой </a:t>
            </a:r>
            <a:r>
              <a:rPr sz="1600" dirty="0">
                <a:latin typeface="Times New Roman"/>
                <a:cs typeface="Times New Roman"/>
              </a:rPr>
              <a:t>Натальи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20" dirty="0" err="1">
                <a:latin typeface="Times New Roman"/>
                <a:cs typeface="Times New Roman"/>
              </a:rPr>
              <a:t>Гончаровой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lang="ru-RU" sz="1600" spc="-60" dirty="0" smtClean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Екатериной</a:t>
            </a:r>
            <a:r>
              <a:rPr sz="1600" spc="-10" dirty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  <a:p>
            <a:pPr marL="12700" marR="7620" indent="449580" algn="just">
              <a:lnSpc>
                <a:spcPct val="99400"/>
              </a:lnSpc>
              <a:spcBef>
                <a:spcPts val="50"/>
              </a:spcBef>
            </a:pPr>
            <a:r>
              <a:rPr sz="1600" dirty="0">
                <a:latin typeface="Times New Roman"/>
                <a:cs typeface="Times New Roman"/>
              </a:rPr>
              <a:t>Однако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женитьба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не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изменила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поведения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Дантеса,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никуда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не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делись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разного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рода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слухи </a:t>
            </a:r>
            <a:r>
              <a:rPr sz="1600" dirty="0">
                <a:latin typeface="Times New Roman"/>
                <a:cs typeface="Times New Roman"/>
              </a:rPr>
              <a:t>с</a:t>
            </a:r>
            <a:r>
              <a:rPr sz="1600" spc="3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оскорбительными</a:t>
            </a:r>
            <a:r>
              <a:rPr sz="1600" spc="3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намеками</a:t>
            </a:r>
            <a:r>
              <a:rPr sz="1600" spc="3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3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адрес</a:t>
            </a:r>
            <a:r>
              <a:rPr sz="1600" spc="3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Натальи</a:t>
            </a:r>
            <a:r>
              <a:rPr sz="1600" spc="3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Николаевны.</a:t>
            </a:r>
            <a:r>
              <a:rPr sz="1600" spc="3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7</a:t>
            </a:r>
            <a:r>
              <a:rPr sz="1600" spc="3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февраля</a:t>
            </a:r>
            <a:r>
              <a:rPr sz="1600" spc="3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1837</a:t>
            </a:r>
            <a:r>
              <a:rPr sz="1600" spc="3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года</a:t>
            </a:r>
            <a:r>
              <a:rPr sz="1600" spc="3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Пушкин </a:t>
            </a:r>
            <a:r>
              <a:rPr sz="1600" dirty="0">
                <a:latin typeface="Times New Roman"/>
                <a:cs typeface="Times New Roman"/>
              </a:rPr>
              <a:t>направил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приемному</a:t>
            </a:r>
            <a:r>
              <a:rPr sz="1600" spc="1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отцу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обидчика,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служившему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послом</a:t>
            </a:r>
            <a:r>
              <a:rPr sz="1600" spc="1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Голландии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России,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Луи</a:t>
            </a:r>
            <a:r>
              <a:rPr sz="1600" spc="1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Геккерну оскорбительное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письмо,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результатом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которого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стал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вызов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дуэль.</a:t>
            </a:r>
            <a:endParaRPr sz="1600" dirty="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99100"/>
              </a:lnSpc>
              <a:spcBef>
                <a:spcPts val="55"/>
              </a:spcBef>
            </a:pPr>
            <a:r>
              <a:rPr sz="1600" dirty="0">
                <a:latin typeface="Times New Roman"/>
                <a:cs typeface="Times New Roman"/>
              </a:rPr>
              <a:t>Дипломат</a:t>
            </a:r>
            <a:r>
              <a:rPr sz="1600" spc="2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не</a:t>
            </a:r>
            <a:r>
              <a:rPr sz="1600" spc="2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мог</a:t>
            </a:r>
            <a:r>
              <a:rPr sz="1600" spc="2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стреляться</a:t>
            </a:r>
            <a:r>
              <a:rPr sz="1600" spc="2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2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дуэли,</a:t>
            </a:r>
            <a:r>
              <a:rPr sz="1600" spc="2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2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его</a:t>
            </a:r>
            <a:r>
              <a:rPr sz="1600" spc="2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представлял</a:t>
            </a:r>
            <a:r>
              <a:rPr sz="1600" spc="2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Дантес.</a:t>
            </a:r>
            <a:r>
              <a:rPr sz="1600" spc="2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Дуэль</a:t>
            </a:r>
            <a:r>
              <a:rPr sz="1600" spc="2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состоялась</a:t>
            </a:r>
            <a:r>
              <a:rPr sz="1600" spc="27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на </a:t>
            </a:r>
            <a:r>
              <a:rPr sz="1600" dirty="0">
                <a:latin typeface="Times New Roman"/>
                <a:cs typeface="Times New Roman"/>
              </a:rPr>
              <a:t>следующий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день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Черной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речке.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Пушкин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получил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ранение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живот, которое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для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того</a:t>
            </a:r>
            <a:r>
              <a:rPr sz="1600" spc="-10" dirty="0">
                <a:latin typeface="Times New Roman"/>
                <a:cs typeface="Times New Roman"/>
              </a:rPr>
              <a:t> времени </a:t>
            </a:r>
            <a:r>
              <a:rPr sz="1600" dirty="0">
                <a:latin typeface="Times New Roman"/>
                <a:cs typeface="Times New Roman"/>
              </a:rPr>
              <a:t>было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смертельным.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Через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день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—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февраля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Александр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Сергеевич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скончался.</a:t>
            </a:r>
            <a:endParaRPr sz="1600" dirty="0">
              <a:latin typeface="Times New Roman"/>
              <a:cs typeface="Times New Roman"/>
            </a:endParaRPr>
          </a:p>
          <a:p>
            <a:pPr marL="12700" marR="8890" indent="449580" algn="just">
              <a:lnSpc>
                <a:spcPts val="1880"/>
              </a:lnSpc>
              <a:spcBef>
                <a:spcPts val="135"/>
              </a:spcBef>
            </a:pPr>
            <a:r>
              <a:rPr sz="1600" dirty="0">
                <a:latin typeface="Times New Roman"/>
                <a:cs typeface="Times New Roman"/>
              </a:rPr>
              <a:t>У</a:t>
            </a:r>
            <a:r>
              <a:rPr sz="1600" spc="15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постели</a:t>
            </a:r>
            <a:r>
              <a:rPr sz="1600" spc="16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поэта</a:t>
            </a:r>
            <a:r>
              <a:rPr sz="1600" spc="15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все</a:t>
            </a:r>
            <a:r>
              <a:rPr sz="1600" spc="16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ночи</a:t>
            </a:r>
            <a:r>
              <a:rPr sz="1600" spc="15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мучений</a:t>
            </a:r>
            <a:r>
              <a:rPr sz="1600" spc="16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присутствовал</a:t>
            </a:r>
            <a:r>
              <a:rPr sz="1600" spc="15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русский</a:t>
            </a:r>
            <a:r>
              <a:rPr sz="1600" spc="16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писатель,</a:t>
            </a:r>
            <a:r>
              <a:rPr sz="1600" spc="16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этнограф</a:t>
            </a:r>
            <a:r>
              <a:rPr sz="1600" spc="170" dirty="0">
                <a:latin typeface="Times New Roman"/>
                <a:cs typeface="Times New Roman"/>
              </a:rPr>
              <a:t>  </a:t>
            </a:r>
            <a:r>
              <a:rPr sz="1600" spc="-50" dirty="0">
                <a:latin typeface="Times New Roman"/>
                <a:cs typeface="Times New Roman"/>
              </a:rPr>
              <a:t>и </a:t>
            </a:r>
            <a:r>
              <a:rPr sz="1600" spc="-10" dirty="0">
                <a:latin typeface="Times New Roman"/>
                <a:cs typeface="Times New Roman"/>
              </a:rPr>
              <a:t>лексикограф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Владимир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Даль.</a:t>
            </a:r>
            <a:endParaRPr sz="1600" dirty="0">
              <a:latin typeface="Times New Roman"/>
              <a:cs typeface="Times New Roman"/>
            </a:endParaRPr>
          </a:p>
          <a:p>
            <a:pPr marL="12700" marR="454659" indent="449580" algn="just">
              <a:lnSpc>
                <a:spcPts val="1920"/>
              </a:lnSpc>
              <a:spcBef>
                <a:spcPts val="45"/>
              </a:spcBef>
            </a:pPr>
            <a:r>
              <a:rPr sz="1600" dirty="0">
                <a:latin typeface="Times New Roman"/>
                <a:cs typeface="Times New Roman"/>
              </a:rPr>
              <a:t>На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похороны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великого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русского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поэта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пришла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половина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Петербурга.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Гибель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Пушкина </a:t>
            </a:r>
            <a:r>
              <a:rPr sz="1600" dirty="0">
                <a:latin typeface="Times New Roman"/>
                <a:cs typeface="Times New Roman"/>
              </a:rPr>
              <a:t>стала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национальной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трагедией.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Он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вошел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историю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как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непревзойденный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гений,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который </a:t>
            </a:r>
            <a:r>
              <a:rPr sz="1600" dirty="0">
                <a:latin typeface="Times New Roman"/>
                <a:cs typeface="Times New Roman"/>
              </a:rPr>
              <a:t>возвел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литературу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достоинство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национального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дела.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Именем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Пушкина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названы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улицы,</a:t>
            </a:r>
            <a:endParaRPr sz="1600" dirty="0">
              <a:latin typeface="Times New Roman"/>
              <a:cs typeface="Times New Roman"/>
            </a:endParaRPr>
          </a:p>
          <a:p>
            <a:pPr marL="12700" marR="755015" algn="just">
              <a:lnSpc>
                <a:spcPts val="1880"/>
              </a:lnSpc>
              <a:spcBef>
                <a:spcPts val="35"/>
              </a:spcBef>
            </a:pPr>
            <a:r>
              <a:rPr sz="1600" dirty="0">
                <a:latin typeface="Times New Roman"/>
                <a:cs typeface="Times New Roman"/>
              </a:rPr>
              <a:t>площади,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парки,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скверы,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небольшие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деревеньки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даже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город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Пушкин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Ленинградской области.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0"/>
            <a:ext cx="2819399" cy="312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200400"/>
            <a:ext cx="2322000" cy="3276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1346961" y="938154"/>
            <a:ext cx="2724150" cy="331787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600" i="1" dirty="0">
                <a:latin typeface="Times New Roman"/>
                <a:cs typeface="Times New Roman"/>
              </a:rPr>
              <a:t>Один,</a:t>
            </a:r>
            <a:r>
              <a:rPr sz="1600" i="1" spc="-3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один</a:t>
            </a:r>
            <a:r>
              <a:rPr sz="1600" i="1" spc="-3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остался</a:t>
            </a:r>
            <a:r>
              <a:rPr sz="1600" i="1" spc="-45" dirty="0">
                <a:latin typeface="Times New Roman"/>
                <a:cs typeface="Times New Roman"/>
              </a:rPr>
              <a:t> </a:t>
            </a:r>
            <a:r>
              <a:rPr sz="1600" i="1" spc="-25" dirty="0">
                <a:latin typeface="Times New Roman"/>
                <a:cs typeface="Times New Roman"/>
              </a:rPr>
              <a:t>я,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i="1" dirty="0">
                <a:latin typeface="Times New Roman"/>
                <a:cs typeface="Times New Roman"/>
              </a:rPr>
              <a:t>Пиры,</a:t>
            </a:r>
            <a:r>
              <a:rPr sz="1600" i="1" spc="-30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любовницы,</a:t>
            </a:r>
            <a:r>
              <a:rPr sz="1600" i="1" spc="-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друзья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</a:pPr>
            <a:r>
              <a:rPr sz="1600" i="1" spc="-10" dirty="0">
                <a:latin typeface="Times New Roman"/>
                <a:cs typeface="Times New Roman"/>
              </a:rPr>
              <a:t>Исчезли</a:t>
            </a:r>
            <a:r>
              <a:rPr sz="1600" i="1" spc="-2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с</a:t>
            </a:r>
            <a:r>
              <a:rPr sz="1600" i="1" spc="-5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легкими</a:t>
            </a:r>
            <a:r>
              <a:rPr sz="1600" i="1" spc="-2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мечтами,</a:t>
            </a:r>
            <a:r>
              <a:rPr sz="1600" i="1" spc="-30" dirty="0">
                <a:latin typeface="Times New Roman"/>
                <a:cs typeface="Times New Roman"/>
              </a:rPr>
              <a:t> </a:t>
            </a:r>
            <a:r>
              <a:rPr sz="1600" i="1" spc="-50" dirty="0">
                <a:latin typeface="Times New Roman"/>
                <a:cs typeface="Times New Roman"/>
              </a:rPr>
              <a:t>— </a:t>
            </a:r>
            <a:r>
              <a:rPr sz="1600" i="1" dirty="0">
                <a:latin typeface="Times New Roman"/>
                <a:cs typeface="Times New Roman"/>
              </a:rPr>
              <a:t>Померкла</a:t>
            </a:r>
            <a:r>
              <a:rPr sz="1600" i="1" spc="-40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молодость</a:t>
            </a:r>
            <a:r>
              <a:rPr sz="1600" i="1" spc="-40" dirty="0">
                <a:latin typeface="Times New Roman"/>
                <a:cs typeface="Times New Roman"/>
              </a:rPr>
              <a:t> </a:t>
            </a:r>
            <a:r>
              <a:rPr sz="1600" i="1" spc="-25" dirty="0">
                <a:latin typeface="Times New Roman"/>
                <a:cs typeface="Times New Roman"/>
              </a:rPr>
              <a:t>моя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i="1" dirty="0">
                <a:latin typeface="Times New Roman"/>
                <a:cs typeface="Times New Roman"/>
              </a:rPr>
              <a:t>С</a:t>
            </a:r>
            <a:r>
              <a:rPr sz="1600" i="1" spc="-3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ее</a:t>
            </a:r>
            <a:r>
              <a:rPr sz="1600" i="1" spc="-2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неверными</a:t>
            </a:r>
            <a:r>
              <a:rPr sz="1600" i="1" spc="10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дарами.</a:t>
            </a:r>
            <a:endParaRPr sz="1600">
              <a:latin typeface="Times New Roman"/>
              <a:cs typeface="Times New Roman"/>
            </a:endParaRPr>
          </a:p>
          <a:p>
            <a:pPr marL="12700" marR="234950">
              <a:lnSpc>
                <a:spcPct val="150000"/>
              </a:lnSpc>
              <a:spcBef>
                <a:spcPts val="5"/>
              </a:spcBef>
            </a:pPr>
            <a:r>
              <a:rPr sz="1600" i="1" dirty="0">
                <a:latin typeface="Times New Roman"/>
                <a:cs typeface="Times New Roman"/>
              </a:rPr>
              <a:t>Так</a:t>
            </a:r>
            <a:r>
              <a:rPr sz="1600" i="1" spc="-5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свечи,</a:t>
            </a:r>
            <a:r>
              <a:rPr sz="1600" i="1" spc="-4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в</a:t>
            </a:r>
            <a:r>
              <a:rPr sz="1600" i="1" spc="-6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долгу</a:t>
            </a:r>
            <a:r>
              <a:rPr sz="1600" i="1" spc="-4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ночь</a:t>
            </a:r>
            <a:r>
              <a:rPr sz="1600" i="1" spc="-60" dirty="0">
                <a:latin typeface="Times New Roman"/>
                <a:cs typeface="Times New Roman"/>
              </a:rPr>
              <a:t> </a:t>
            </a:r>
            <a:r>
              <a:rPr sz="1600" i="1" spc="-20" dirty="0">
                <a:latin typeface="Times New Roman"/>
                <a:cs typeface="Times New Roman"/>
              </a:rPr>
              <a:t>горев </a:t>
            </a:r>
            <a:r>
              <a:rPr sz="1600" i="1" dirty="0">
                <a:latin typeface="Times New Roman"/>
                <a:cs typeface="Times New Roman"/>
              </a:rPr>
              <a:t>Для</a:t>
            </a:r>
            <a:r>
              <a:rPr sz="1600" i="1" spc="-3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резвых</a:t>
            </a:r>
            <a:r>
              <a:rPr sz="1600" i="1" spc="-2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юношей</a:t>
            </a:r>
            <a:r>
              <a:rPr sz="1600" i="1" spc="-3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и</a:t>
            </a:r>
            <a:r>
              <a:rPr sz="1600" i="1" spc="-35" dirty="0">
                <a:latin typeface="Times New Roman"/>
                <a:cs typeface="Times New Roman"/>
              </a:rPr>
              <a:t> </a:t>
            </a:r>
            <a:r>
              <a:rPr sz="1600" i="1" spc="-20" dirty="0">
                <a:latin typeface="Times New Roman"/>
                <a:cs typeface="Times New Roman"/>
              </a:rPr>
              <a:t>дев,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i="1" dirty="0">
                <a:latin typeface="Times New Roman"/>
                <a:cs typeface="Times New Roman"/>
              </a:rPr>
              <a:t>В</a:t>
            </a:r>
            <a:r>
              <a:rPr sz="1600" i="1" spc="-4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конце</a:t>
            </a:r>
            <a:r>
              <a:rPr sz="1600" i="1" spc="-40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безумных</a:t>
            </a:r>
            <a:r>
              <a:rPr sz="1600" i="1" spc="-1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пирований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i="1" dirty="0">
                <a:latin typeface="Times New Roman"/>
                <a:cs typeface="Times New Roman"/>
              </a:rPr>
              <a:t>Бледнеют</a:t>
            </a:r>
            <a:r>
              <a:rPr sz="1600" i="1" spc="-5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пред</a:t>
            </a:r>
            <a:r>
              <a:rPr sz="1600" i="1" spc="-8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лучами</a:t>
            </a:r>
            <a:r>
              <a:rPr sz="1600" i="1" spc="-65" dirty="0">
                <a:latin typeface="Times New Roman"/>
                <a:cs typeface="Times New Roman"/>
              </a:rPr>
              <a:t> </a:t>
            </a:r>
            <a:r>
              <a:rPr sz="1600" i="1" spc="-20" dirty="0">
                <a:latin typeface="Times New Roman"/>
                <a:cs typeface="Times New Roman"/>
              </a:rPr>
              <a:t>дня.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5591" y="524255"/>
            <a:ext cx="4242816" cy="49469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7591" y="4564379"/>
            <a:ext cx="2569464" cy="1446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1271</Words>
  <Application>Microsoft Office PowerPoint</Application>
  <PresentationFormat>Лист A4 (210x297 мм)</PresentationFormat>
  <Paragraphs>57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Чередниченко Е.Л.</dc:creator>
  <cp:lastModifiedBy>ok</cp:lastModifiedBy>
  <cp:revision>2</cp:revision>
  <dcterms:created xsi:type="dcterms:W3CDTF">2026-06-01T06:30:09Z</dcterms:created>
  <dcterms:modified xsi:type="dcterms:W3CDTF">2026-06-01T09:24:39Z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2024-05-08T00:00:00Z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2026-06-01T00:00:00Z</vt:filetime>
  </property>
  <property fmtid="{D5CDD505-2E9C-101B-9397-08002B2CF9AE}" pid="5" name="Producer">
    <vt:lpwstr>Microsoft® PowerPoint® 2016</vt:lpwstr>
  </property>
</Properties>
</file>