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55" r:id="rId2"/>
    <p:sldId id="263" r:id="rId3"/>
    <p:sldId id="335" r:id="rId4"/>
    <p:sldId id="341" r:id="rId5"/>
    <p:sldId id="264" r:id="rId6"/>
    <p:sldId id="269" r:id="rId7"/>
    <p:sldId id="271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4" r:id="rId25"/>
    <p:sldId id="375" r:id="rId26"/>
    <p:sldId id="376" r:id="rId27"/>
    <p:sldId id="384" r:id="rId28"/>
    <p:sldId id="38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66FFCC"/>
    <a:srgbClr val="000099"/>
    <a:srgbClr val="800000"/>
    <a:srgbClr val="000066"/>
    <a:srgbClr val="FFFF00"/>
    <a:srgbClr val="666699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98303C3-B324-48F4-A9D5-31FCDCA8AF6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03C3-B324-48F4-A9D5-31FCDCA8AF6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1E1AF0-E760-4DE9-970B-6E9F3D82E721}" type="slidenum">
              <a:rPr lang="ru-RU"/>
              <a:pPr/>
              <a:t>7</a:t>
            </a:fld>
            <a:endParaRPr lang="ru-RU"/>
          </a:p>
        </p:txBody>
      </p:sp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791C55-45CA-4A17-B4E5-0E8C52E013A4}" type="slidenum">
              <a:rPr lang="ru-RU" sz="1200"/>
              <a:pPr algn="r"/>
              <a:t>7</a:t>
            </a:fld>
            <a:endParaRPr lang="ru-RU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Звук включается по щелчку. Щелчок для продолжения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00F61-3E23-4C98-ACDF-8AB716E05178}" type="slidenum">
              <a:rPr lang="ru-RU"/>
              <a:pPr/>
              <a:t>20</a:t>
            </a:fld>
            <a:endParaRPr lang="ru-RU"/>
          </a:p>
        </p:txBody>
      </p:sp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8719B16-7619-414E-AB9F-E2BE01060693}" type="slidenum">
              <a:rPr lang="ru-RU" sz="1200"/>
              <a:pPr algn="r"/>
              <a:t>20</a:t>
            </a:fld>
            <a:endParaRPr lang="ru-RU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Анимация на слайде по щелчку. Щелчок для продолжения. 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474F12-38AF-4E46-9A86-E435C43F67C0}" type="slidenum">
              <a:rPr lang="ru-RU"/>
              <a:pPr/>
              <a:t>24</a:t>
            </a:fld>
            <a:endParaRPr lang="ru-RU"/>
          </a:p>
        </p:txBody>
      </p:sp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A219C83-E4B1-4E7C-A7B8-94212BA3940C}" type="slidenum">
              <a:rPr lang="ru-RU" sz="1200"/>
              <a:pPr algn="r"/>
              <a:t>24</a:t>
            </a:fld>
            <a:endParaRPr lang="ru-RU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Анимация по щелчку. Щелчок для продолжения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1CBB70-D9DE-4BE3-961A-F31357A9647A}" type="slidenum">
              <a:rPr lang="ru-RU"/>
              <a:pPr/>
              <a:t>26</a:t>
            </a:fld>
            <a:endParaRPr lang="ru-RU"/>
          </a:p>
        </p:txBody>
      </p:sp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88278D-6CCB-48FE-914E-E7255E181B71}" type="slidenum">
              <a:rPr lang="ru-RU" sz="1200"/>
              <a:pPr algn="r"/>
              <a:t>26</a:t>
            </a:fld>
            <a:endParaRPr lang="ru-RU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Щелчок для продолжения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5771F-D579-4D74-9776-1FA6E2B53AF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2038C-201E-4089-82A6-39FF9CDA6F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35383-E4E6-4B90-9775-CCC9594640D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69CA95-483D-4347-9A1C-5E68E76439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E7DEB8-9FDA-4100-919C-C9BB1E22D5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EC72E-9849-4FCF-BCA3-384AE3CDB1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8165E-DCC4-4B05-9B3F-1AA1C413AE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D4947-5108-4E76-8C59-CD8421125E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548AF-7E4C-4C4D-B9D2-BB6227D658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45B42-E387-473E-AA4F-3119335C98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96DF6-1EDF-4018-873F-4296A9CA7F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12946-09D8-4358-A3EE-911992A2DC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44AB3-13DB-4803-8089-FE3C73D3AB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F796E20-3A9F-410E-A662-52302A0FBCB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 t="7778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918" name="Rectangle 6"/>
          <p:cNvSpPr>
            <a:spLocks noChangeArrowheads="1"/>
          </p:cNvSpPr>
          <p:nvPr/>
        </p:nvSpPr>
        <p:spPr bwMode="auto">
          <a:xfrm>
            <a:off x="304800" y="6019800"/>
            <a:ext cx="2200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(1799 – 1837)</a:t>
            </a:r>
          </a:p>
        </p:txBody>
      </p:sp>
      <p:sp>
        <p:nvSpPr>
          <p:cNvPr id="166920" name="Rectangle 8"/>
          <p:cNvSpPr>
            <a:spLocks noChangeArrowheads="1"/>
          </p:cNvSpPr>
          <p:nvPr/>
        </p:nvSpPr>
        <p:spPr bwMode="auto">
          <a:xfrm>
            <a:off x="3276600" y="5791200"/>
            <a:ext cx="3048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i="1" dirty="0"/>
              <a:t>                                                                 </a:t>
            </a:r>
          </a:p>
          <a:p>
            <a:r>
              <a:rPr lang="ru-RU" sz="2400" b="1" i="1" dirty="0" err="1" smtClean="0">
                <a:solidFill>
                  <a:srgbClr val="800000"/>
                </a:solidFill>
              </a:rPr>
              <a:t>онлайн</a:t>
            </a:r>
            <a:r>
              <a:rPr lang="ru-RU" sz="2400" b="1" i="1" dirty="0" smtClean="0">
                <a:solidFill>
                  <a:srgbClr val="800000"/>
                </a:solidFill>
              </a:rPr>
              <a:t> -информация</a:t>
            </a:r>
            <a:endParaRPr lang="ru-RU" sz="2400" b="1" i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4737806" cy="601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2" cstate="print"/>
          <a:srcRect b="6837"/>
          <a:stretch>
            <a:fillRect/>
          </a:stretch>
        </p:blipFill>
        <p:spPr bwMode="auto">
          <a:xfrm>
            <a:off x="2925763" y="1981200"/>
            <a:ext cx="6218237" cy="4268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3" cstate="print"/>
          <a:srcRect l="2132" r="1953" b="9624"/>
          <a:stretch>
            <a:fillRect/>
          </a:stretch>
        </p:blipFill>
        <p:spPr bwMode="auto">
          <a:xfrm>
            <a:off x="0" y="6096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1447800" y="61722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dirty="0">
                <a:solidFill>
                  <a:srgbClr val="000099"/>
                </a:solidFill>
              </a:rPr>
              <a:t>          </a:t>
            </a:r>
            <a:r>
              <a:rPr lang="ru-RU" sz="2000" b="1" i="1" dirty="0"/>
              <a:t>Церковь Спаса Нерукотворного Образа в Конюшенной    </a:t>
            </a:r>
            <a:r>
              <a:rPr lang="ru-RU" sz="2400" dirty="0">
                <a:solidFill>
                  <a:srgbClr val="000099"/>
                </a:solidFill>
              </a:rPr>
              <a:t>    </a:t>
            </a: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3429000" y="228600"/>
            <a:ext cx="556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3600" b="1" i="1" dirty="0">
                <a:ea typeface="+mj-ea"/>
                <a:cs typeface="+mj-cs"/>
              </a:rPr>
              <a:t>Некролог  </a:t>
            </a:r>
            <a:r>
              <a:rPr lang="ru-RU" sz="3600" b="1" i="1" dirty="0" smtClean="0">
                <a:ea typeface="+mj-ea"/>
                <a:cs typeface="+mj-cs"/>
              </a:rPr>
              <a:t>В.Ф. Одоевского на </a:t>
            </a:r>
            <a:r>
              <a:rPr lang="ru-RU" sz="3600" b="1" i="1" dirty="0">
                <a:ea typeface="+mj-ea"/>
                <a:cs typeface="+mj-cs"/>
              </a:rPr>
              <a:t>смерть А.С. Пушкина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 b="7947"/>
          <a:stretch>
            <a:fillRect/>
          </a:stretch>
        </p:blipFill>
        <p:spPr bwMode="auto">
          <a:xfrm>
            <a:off x="228600" y="228600"/>
            <a:ext cx="6235700" cy="39624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3" cstate="print"/>
          <a:srcRect l="1988"/>
          <a:stretch>
            <a:fillRect/>
          </a:stretch>
        </p:blipFill>
        <p:spPr bwMode="auto">
          <a:xfrm>
            <a:off x="5105400" y="762000"/>
            <a:ext cx="3756025" cy="54864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381000" y="4419600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 i="1" dirty="0" err="1"/>
              <a:t>Святогорский</a:t>
            </a:r>
            <a:r>
              <a:rPr lang="ru-RU" sz="2000" b="1" i="1" dirty="0"/>
              <a:t> Успенский монастырь        </a:t>
            </a:r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762000" y="5638800"/>
            <a:ext cx="822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</a:rPr>
              <a:t>                          </a:t>
            </a:r>
            <a:r>
              <a:rPr lang="ru-RU" sz="2000" b="1" i="1" dirty="0"/>
              <a:t>Могила Пушкина   </a:t>
            </a:r>
          </a:p>
          <a:p>
            <a:r>
              <a:rPr lang="ru-RU" sz="2000" b="1" i="1" dirty="0"/>
              <a:t>                                                          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                                                          </a:t>
            </a:r>
            <a:r>
              <a:rPr lang="ru-RU" sz="2000" b="1" i="1" dirty="0" err="1" smtClean="0"/>
              <a:t>Худож</a:t>
            </a:r>
            <a:r>
              <a:rPr lang="ru-RU" sz="2000" b="1" i="1" dirty="0"/>
              <a:t>. П.Ф. Соколов. Конец 1830-х гг.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4572000" y="304800"/>
            <a:ext cx="4343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…Нет, весь я не умру – </a:t>
            </a:r>
          </a:p>
          <a:p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     душа в заветной лире</a:t>
            </a:r>
          </a:p>
          <a:p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Мой прах переживёт и тленья </a:t>
            </a:r>
          </a:p>
          <a:p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                        избежит, -</a:t>
            </a:r>
          </a:p>
          <a:p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славен буду я, </a:t>
            </a:r>
          </a:p>
          <a:p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доколь в подлунном мире</a:t>
            </a:r>
          </a:p>
          <a:p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Жив будет хоть один пиит.</a:t>
            </a:r>
          </a:p>
          <a:p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                     А.С. Пушкин </a:t>
            </a:r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44958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309938"/>
            <a:ext cx="548640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8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27050">
            <a:off x="228600" y="3657600"/>
            <a:ext cx="28971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ru-RU" sz="3600" b="1" i="1" kern="1200" dirty="0">
                <a:solidFill>
                  <a:schemeClr val="tx1"/>
                </a:solidFill>
                <a:latin typeface="Times New Roman" pitchFamily="18" charset="0"/>
              </a:rPr>
              <a:t>Мировое достояние культуры 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114800" y="1676400"/>
            <a:ext cx="4724400" cy="39624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ru-RU" sz="2800" dirty="0"/>
              <a:t>       </a:t>
            </a:r>
            <a:r>
              <a:rPr lang="ru-RU" sz="2000" b="1" kern="1200" dirty="0">
                <a:latin typeface="Times New Roman" pitchFamily="18" charset="0"/>
              </a:rPr>
              <a:t>Сохранилось почти 70 черновых тетрадей, несколько сот отдельных листов, 800 писем.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kern="1200" dirty="0">
                <a:latin typeface="Times New Roman" pitchFamily="18" charset="0"/>
              </a:rPr>
              <a:t>       Рукописное наследие Пушкина является одним из величайших сокровищ русской культуры.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kern="1200" dirty="0">
                <a:latin typeface="Times New Roman" pitchFamily="18" charset="0"/>
              </a:rPr>
              <a:t>      Рукописи хранятся для потомков в специальных сейфах. </a:t>
            </a: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3886200" cy="509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1371600" y="1905000"/>
            <a:ext cx="6629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000" b="1" i="1" dirty="0">
                <a:ea typeface="+mj-ea"/>
                <a:cs typeface="+mj-cs"/>
              </a:rPr>
              <a:t>Много раз Пушкин изображал себя сам.</a:t>
            </a:r>
          </a:p>
          <a:p>
            <a:pPr algn="ctr"/>
            <a:r>
              <a:rPr lang="ru-RU" sz="2000" b="1" i="1" dirty="0">
                <a:ea typeface="+mj-ea"/>
                <a:cs typeface="+mj-cs"/>
              </a:rPr>
              <a:t>Он был отличным портретистом – </a:t>
            </a:r>
            <a:r>
              <a:rPr lang="ru-RU" sz="2000" b="1" i="1" dirty="0" err="1">
                <a:ea typeface="+mj-ea"/>
                <a:cs typeface="+mj-cs"/>
              </a:rPr>
              <a:t>графистом</a:t>
            </a:r>
            <a:r>
              <a:rPr lang="ru-RU" sz="2000" b="1" i="1" dirty="0">
                <a:ea typeface="+mj-ea"/>
                <a:cs typeface="+mj-cs"/>
              </a:rPr>
              <a:t>. </a:t>
            </a:r>
          </a:p>
          <a:p>
            <a:pPr algn="ctr"/>
            <a:r>
              <a:rPr lang="ru-RU" sz="2000" b="1" i="1" dirty="0">
                <a:ea typeface="+mj-ea"/>
                <a:cs typeface="+mj-cs"/>
              </a:rPr>
              <a:t>Рисовал точно, верно, хорошо знал своё лицо. </a:t>
            </a:r>
          </a:p>
          <a:p>
            <a:pPr algn="ctr"/>
            <a:r>
              <a:rPr lang="ru-RU" sz="2000" b="1" i="1" dirty="0">
                <a:ea typeface="+mj-ea"/>
                <a:cs typeface="+mj-cs"/>
              </a:rPr>
              <a:t>Сохранилось около 90 автопортретов.</a:t>
            </a:r>
          </a:p>
          <a:p>
            <a:pPr eaLnBrk="0" hangingPunct="0"/>
            <a:endParaRPr lang="ru-RU" sz="18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04975"/>
            <a:ext cx="12985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228600"/>
            <a:ext cx="1295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 cstate="print"/>
          <a:srcRect r="45833"/>
          <a:stretch>
            <a:fillRect/>
          </a:stretch>
        </p:blipFill>
        <p:spPr bwMode="auto">
          <a:xfrm>
            <a:off x="3048000" y="5257800"/>
            <a:ext cx="19812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429000"/>
            <a:ext cx="40290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0"/>
            <a:ext cx="3724275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533400"/>
            <a:ext cx="2819400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3" name="Picture 9"/>
          <p:cNvPicPr>
            <a:picLocks noChangeAspect="1" noChangeArrowheads="1"/>
          </p:cNvPicPr>
          <p:nvPr/>
        </p:nvPicPr>
        <p:blipFill>
          <a:blip r:embed="rId4" cstate="print"/>
          <a:srcRect l="54167"/>
          <a:stretch>
            <a:fillRect/>
          </a:stretch>
        </p:blipFill>
        <p:spPr bwMode="auto">
          <a:xfrm>
            <a:off x="5638800" y="47244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i="1">
                <a:latin typeface="Times New Roman" pitchFamily="18" charset="0"/>
              </a:rPr>
              <a:t/>
            </a:r>
            <a:br>
              <a:rPr lang="ru-RU" sz="4000" i="1">
                <a:latin typeface="Times New Roman" pitchFamily="18" charset="0"/>
              </a:rPr>
            </a:br>
            <a:endParaRPr lang="ru-RU" sz="2400">
              <a:latin typeface="Times New Roman" pitchFamily="18" charset="0"/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ru-RU" sz="2800" dirty="0"/>
          </a:p>
          <a:p>
            <a:pPr>
              <a:lnSpc>
                <a:spcPct val="90000"/>
              </a:lnSpc>
              <a:buFontTx/>
              <a:buNone/>
            </a:pPr>
            <a:endParaRPr lang="ru-RU" sz="2800" dirty="0"/>
          </a:p>
          <a:p>
            <a:pPr>
              <a:lnSpc>
                <a:spcPct val="90000"/>
              </a:lnSpc>
              <a:buFontTx/>
              <a:buNone/>
            </a:pPr>
            <a:endParaRPr lang="ru-RU" sz="2800" dirty="0"/>
          </a:p>
          <a:p>
            <a:pPr>
              <a:lnSpc>
                <a:spcPct val="90000"/>
              </a:lnSpc>
              <a:buFontTx/>
              <a:buNone/>
            </a:pPr>
            <a:endParaRPr lang="ru-RU" sz="2800" dirty="0"/>
          </a:p>
          <a:p>
            <a:pPr>
              <a:lnSpc>
                <a:spcPct val="90000"/>
              </a:lnSpc>
              <a:buFontTx/>
              <a:buNone/>
            </a:pPr>
            <a:endParaRPr lang="ru-RU" sz="2800" dirty="0"/>
          </a:p>
          <a:p>
            <a:pPr>
              <a:lnSpc>
                <a:spcPct val="90000"/>
              </a:lnSpc>
              <a:buFontTx/>
              <a:buNone/>
            </a:pPr>
            <a:endParaRPr lang="ru-RU" sz="2800" dirty="0"/>
          </a:p>
          <a:p>
            <a:pPr>
              <a:lnSpc>
                <a:spcPct val="90000"/>
              </a:lnSpc>
              <a:buFontTx/>
              <a:buNone/>
            </a:pPr>
            <a:endParaRPr lang="ru-RU" sz="2800" dirty="0"/>
          </a:p>
          <a:p>
            <a:pPr>
              <a:lnSpc>
                <a:spcPct val="90000"/>
              </a:lnSpc>
              <a:buFontTx/>
              <a:buNone/>
            </a:pPr>
            <a:endParaRPr lang="ru-RU" sz="28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sz="28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>
                <a:solidFill>
                  <a:srgbClr val="0000FF"/>
                </a:solidFill>
                <a:latin typeface="Times New Roman" pitchFamily="18" charset="0"/>
              </a:rPr>
              <a:t>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b="1" i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музея: г. Санкт-Петербург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ул. Мойка, 12</a:t>
            </a:r>
          </a:p>
        </p:txBody>
      </p:sp>
      <p:pic>
        <p:nvPicPr>
          <p:cNvPr id="788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6199094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057400"/>
            <a:ext cx="15827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6148388" y="1295400"/>
            <a:ext cx="2995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1" dirty="0">
                <a:solidFill>
                  <a:schemeClr val="tx2"/>
                </a:solidFill>
                <a:latin typeface="Arial" charset="0"/>
              </a:rPr>
              <a:t>     </a:t>
            </a: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Мемориальная доска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295400" y="304800"/>
            <a:ext cx="762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cs typeface="Times New Roman" pitchFamily="18" charset="0"/>
              </a:rPr>
              <a:t>Музей-квартира А.С. Пушкина</a:t>
            </a:r>
            <a:endParaRPr lang="ru-RU" sz="2000" b="1" i="1" dirty="0">
              <a:solidFill>
                <a:schemeClr val="accent4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457200"/>
            <a:ext cx="4024313" cy="5181600"/>
          </a:xfrm>
          <a:noFill/>
          <a:ln w="28575">
            <a:solidFill>
              <a:srgbClr val="800000"/>
            </a:solidFill>
          </a:ln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3832225" cy="62484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ffectLst/>
        </p:spPr>
      </p:pic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5257800" y="5715000"/>
            <a:ext cx="290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dirty="0">
                <a:latin typeface="Arial" charset="0"/>
              </a:rPr>
              <a:t> </a:t>
            </a:r>
            <a:r>
              <a:rPr lang="ru-RU" sz="2400" b="1" i="1" dirty="0">
                <a:solidFill>
                  <a:srgbClr val="800000"/>
                </a:solidFill>
                <a:latin typeface="Arial" charset="0"/>
              </a:rPr>
              <a:t>Уголок кабинета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ru-RU" sz="3600" b="1" i="1" dirty="0">
                <a:solidFill>
                  <a:schemeClr val="accent4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Личные вещи поэта</a:t>
            </a:r>
          </a:p>
        </p:txBody>
      </p:sp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390683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9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t="16377" r="1801"/>
          <a:stretch>
            <a:fillRect/>
          </a:stretch>
        </p:blipFill>
        <p:spPr>
          <a:xfrm rot="501723">
            <a:off x="6096000" y="1066800"/>
            <a:ext cx="1798638" cy="2225675"/>
          </a:xfrm>
          <a:noFill/>
          <a:ln/>
        </p:spPr>
      </p:pic>
      <p:pic>
        <p:nvPicPr>
          <p:cNvPr id="87050" name="Picture 10"/>
          <p:cNvPicPr>
            <a:picLocks noChangeAspect="1" noChangeArrowheads="1"/>
          </p:cNvPicPr>
          <p:nvPr/>
        </p:nvPicPr>
        <p:blipFill>
          <a:blip r:embed="rId4" cstate="print"/>
          <a:srcRect b="18491"/>
          <a:stretch>
            <a:fillRect/>
          </a:stretch>
        </p:blipFill>
        <p:spPr bwMode="auto">
          <a:xfrm>
            <a:off x="5791200" y="4008438"/>
            <a:ext cx="26670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3" name="Rectangle 13"/>
          <p:cNvSpPr>
            <a:spLocks noChangeArrowheads="1"/>
          </p:cNvSpPr>
          <p:nvPr/>
        </p:nvSpPr>
        <p:spPr bwMode="auto">
          <a:xfrm>
            <a:off x="838200" y="3917950"/>
            <a:ext cx="30003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Чернильный прибор</a:t>
            </a: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87054" name="Rectangle 14"/>
          <p:cNvSpPr>
            <a:spLocks noChangeArrowheads="1"/>
          </p:cNvSpPr>
          <p:nvPr/>
        </p:nvSpPr>
        <p:spPr bwMode="auto">
          <a:xfrm>
            <a:off x="5211763" y="3276600"/>
            <a:ext cx="3477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4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Карманные часы поэта </a:t>
            </a: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5791200" y="5791200"/>
            <a:ext cx="2891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733425" algn="l"/>
              </a:tabLst>
            </a:pPr>
            <a:r>
              <a:rPr lang="ru-RU" sz="24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Ножницы </a:t>
            </a:r>
          </a:p>
          <a:p>
            <a:pPr>
              <a:tabLst>
                <a:tab pos="733425" algn="l"/>
              </a:tabLst>
            </a:pPr>
            <a:r>
              <a:rPr lang="ru-RU" sz="24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и кожаный футляр</a:t>
            </a: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304800" y="5334000"/>
            <a:ext cx="236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733425" algn="l"/>
              </a:tabLst>
            </a:pPr>
            <a:r>
              <a:rPr lang="ru-RU" sz="24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Бумажник  </a:t>
            </a:r>
          </a:p>
          <a:p>
            <a:pPr>
              <a:tabLst>
                <a:tab pos="733425" algn="l"/>
              </a:tabLst>
            </a:pPr>
            <a:r>
              <a:rPr lang="ru-RU" sz="24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и бронзовый </a:t>
            </a:r>
          </a:p>
          <a:p>
            <a:pPr>
              <a:tabLst>
                <a:tab pos="733425" algn="l"/>
              </a:tabLst>
            </a:pPr>
            <a:r>
              <a:rPr lang="ru-RU" sz="24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колокольчик</a:t>
            </a:r>
            <a:endParaRPr lang="ru-RU" sz="2400" b="1" i="1" dirty="0">
              <a:solidFill>
                <a:schemeClr val="accent4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8705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419600"/>
            <a:ext cx="25908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036" descr="Памятник Пушкину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30000"/>
          </a:blip>
          <a:srcRect l="34937" t="1184" r="78" b="7704"/>
          <a:stretch>
            <a:fillRect/>
          </a:stretch>
        </p:blipFill>
        <p:spPr>
          <a:xfrm>
            <a:off x="1981200" y="609600"/>
            <a:ext cx="4052888" cy="6248400"/>
          </a:xfrm>
          <a:noFill/>
          <a:ln/>
        </p:spPr>
      </p:pic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152400" y="0"/>
            <a:ext cx="899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Monotype Corsiva" pitchFamily="66" charset="0"/>
                <a:ea typeface="Microsoft JhengHei" pitchFamily="34" charset="-120"/>
              </a:rPr>
              <a:t>     </a:t>
            </a:r>
            <a:r>
              <a:rPr lang="ru-RU" sz="3600" b="1" i="1" dirty="0">
                <a:solidFill>
                  <a:schemeClr val="accent4">
                    <a:lumMod val="85000"/>
                    <a:lumOff val="15000"/>
                  </a:schemeClr>
                </a:solidFill>
                <a:latin typeface="Monotype Corsiva" pitchFamily="66" charset="0"/>
                <a:ea typeface="Microsoft JhengHei" pitchFamily="34" charset="-120"/>
              </a:rPr>
              <a:t>Я  памятник  себе  воздвиг          </a:t>
            </a:r>
            <a:br>
              <a:rPr lang="ru-RU" sz="3600" b="1" i="1" dirty="0">
                <a:solidFill>
                  <a:schemeClr val="accent4">
                    <a:lumMod val="85000"/>
                    <a:lumOff val="15000"/>
                  </a:schemeClr>
                </a:solidFill>
                <a:latin typeface="Monotype Corsiva" pitchFamily="66" charset="0"/>
                <a:ea typeface="Microsoft JhengHei" pitchFamily="34" charset="-120"/>
              </a:rPr>
            </a:br>
            <a:r>
              <a:rPr lang="ru-RU" sz="3600" b="1" i="1" dirty="0">
                <a:solidFill>
                  <a:schemeClr val="accent4">
                    <a:lumMod val="85000"/>
                    <a:lumOff val="15000"/>
                  </a:schemeClr>
                </a:solidFill>
                <a:latin typeface="Monotype Corsiva" pitchFamily="66" charset="0"/>
                <a:ea typeface="Microsoft JhengHei" pitchFamily="34" charset="-120"/>
              </a:rPr>
              <a:t>                                 нерукотворный…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6172200" y="4376738"/>
            <a:ext cx="2971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2400" b="1" i="1" dirty="0"/>
              <a:t>       </a:t>
            </a:r>
          </a:p>
          <a:p>
            <a:endParaRPr lang="ru-RU" sz="2400" b="1" i="1" dirty="0"/>
          </a:p>
          <a:p>
            <a:endParaRPr lang="ru-RU" sz="2400" b="1" i="1" dirty="0">
              <a:solidFill>
                <a:schemeClr val="accent2"/>
              </a:solidFill>
            </a:endParaRPr>
          </a:p>
          <a:p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Скульптор </a:t>
            </a:r>
          </a:p>
          <a:p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А. </a:t>
            </a:r>
            <a:r>
              <a:rPr lang="ru-RU" sz="2000" b="1" i="1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Опекушин</a:t>
            </a:r>
            <a:endParaRPr lang="ru-RU" sz="2000" b="1" i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eaLnBrk="0" hangingPunct="0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Москва</a:t>
            </a:r>
          </a:p>
        </p:txBody>
      </p:sp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3" cstate="print">
            <a:lum bright="18000" contrast="36000"/>
          </a:blip>
          <a:srcRect/>
          <a:stretch>
            <a:fillRect/>
          </a:stretch>
        </p:blipFill>
        <p:spPr bwMode="auto">
          <a:xfrm>
            <a:off x="0" y="1676400"/>
            <a:ext cx="24590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3935413" y="2057400"/>
            <a:ext cx="5208587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47610" anchor="ctr">
            <a:spAutoFit/>
          </a:bodyPr>
          <a:lstStyle/>
          <a:p>
            <a:pPr algn="ctr"/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                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Края Москвы, 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                                  края родные,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             Где на заре цветущих лет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  Часы беспечные я 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                        тратил золотые…</a:t>
            </a:r>
          </a:p>
          <a:p>
            <a:pPr algn="ctr" eaLnBrk="0" hangingPunct="0"/>
            <a:endParaRPr lang="ru-RU" sz="20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3200400"/>
            <a:ext cx="6172200" cy="3382963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dirty="0"/>
              <a:t>    </a:t>
            </a:r>
            <a:r>
              <a:rPr lang="ru-RU" i="1" dirty="0" smtClean="0">
                <a:latin typeface="Monotype Corsiva" pitchFamily="66" charset="0"/>
              </a:rPr>
              <a:t>Идут </a:t>
            </a:r>
            <a:r>
              <a:rPr lang="ru-RU" i="1" dirty="0">
                <a:latin typeface="Monotype Corsiva" pitchFamily="66" charset="0"/>
              </a:rPr>
              <a:t>и идут годы, а  </a:t>
            </a:r>
            <a:r>
              <a:rPr lang="ru-RU" i="1" dirty="0" smtClean="0">
                <a:latin typeface="Monotype Corsiva" pitchFamily="66" charset="0"/>
              </a:rPr>
              <a:t>                  </a:t>
            </a:r>
            <a:r>
              <a:rPr lang="ru-RU" i="1" dirty="0">
                <a:latin typeface="Monotype Corsiva" pitchFamily="66" charset="0"/>
              </a:rPr>
              <a:t>пушкинские  строки бегут</a:t>
            </a:r>
            <a:r>
              <a:rPr lang="ru-RU" i="1" dirty="0" smtClean="0">
                <a:latin typeface="Monotype Corsiva" pitchFamily="66" charset="0"/>
              </a:rPr>
              <a:t>, словно          </a:t>
            </a:r>
            <a:r>
              <a:rPr lang="ru-RU" i="1" dirty="0">
                <a:latin typeface="Monotype Corsiva" pitchFamily="66" charset="0"/>
              </a:rPr>
              <a:t>волны, сквозь время, радуют нас, дарят нам силу, красоту и учат любить жизнь – любить друзей, свой народ и родную землю</a:t>
            </a:r>
            <a:r>
              <a:rPr lang="ru-RU" i="1" dirty="0" smtClean="0">
                <a:latin typeface="Monotype Corsiva" pitchFamily="66" charset="0"/>
              </a:rPr>
              <a:t>.</a:t>
            </a:r>
            <a:endParaRPr lang="ru-RU" i="1" dirty="0">
              <a:latin typeface="Monotype Corsiva" pitchFamily="66" charset="0"/>
            </a:endParaRPr>
          </a:p>
        </p:txBody>
      </p:sp>
      <p:pic>
        <p:nvPicPr>
          <p:cNvPr id="4" name="Рисунок 3" descr="3-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04800"/>
            <a:ext cx="38100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2" name="Picture 1038" descr="Памятник Пушкину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24000"/>
          </a:blip>
          <a:srcRect/>
          <a:stretch>
            <a:fillRect/>
          </a:stretch>
        </p:blipFill>
        <p:spPr bwMode="auto">
          <a:xfrm>
            <a:off x="225425" y="685800"/>
            <a:ext cx="2520950" cy="419100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2543" name="Picture 1039" descr="Памятник Пушкину 1"/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/>
          <a:stretch>
            <a:fillRect/>
          </a:stretch>
        </p:blipFill>
        <p:spPr bwMode="auto">
          <a:xfrm>
            <a:off x="6248401" y="143010"/>
            <a:ext cx="1905000" cy="260019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2544" name="Picture 1040" descr="Памятник Пушкину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200400"/>
            <a:ext cx="19859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5" name="Picture 1041" descr="Памятник Пушкину 3"/>
          <p:cNvPicPr>
            <a:picLocks noChangeAspect="1" noChangeArrowheads="1"/>
          </p:cNvPicPr>
          <p:nvPr/>
        </p:nvPicPr>
        <p:blipFill>
          <a:blip r:embed="rId6" cstate="print">
            <a:lum contrast="54000"/>
          </a:blip>
          <a:srcRect/>
          <a:stretch>
            <a:fillRect/>
          </a:stretch>
        </p:blipFill>
        <p:spPr bwMode="auto">
          <a:xfrm>
            <a:off x="3429000" y="152400"/>
            <a:ext cx="1908175" cy="280670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2546" name="Picture 1042" descr="Памятник Пушкину 4"/>
          <p:cNvPicPr>
            <a:picLocks noChangeAspect="1" noChangeArrowheads="1"/>
          </p:cNvPicPr>
          <p:nvPr/>
        </p:nvPicPr>
        <p:blipFill>
          <a:blip r:embed="rId7" cstate="print">
            <a:lum bright="-6000" contrast="48000"/>
          </a:blip>
          <a:srcRect/>
          <a:stretch>
            <a:fillRect/>
          </a:stretch>
        </p:blipFill>
        <p:spPr bwMode="auto">
          <a:xfrm>
            <a:off x="3124200" y="3505200"/>
            <a:ext cx="2128838" cy="3124200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74613" y="4953000"/>
            <a:ext cx="29610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Санкт-Петербург. </a:t>
            </a:r>
          </a:p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Площадь А.С. Пушкина </a:t>
            </a: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533400" y="62484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          Царское Село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514600" y="2971800"/>
            <a:ext cx="3276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Украина. Одесса</a:t>
            </a:r>
          </a:p>
        </p:txBody>
      </p:sp>
      <p:sp>
        <p:nvSpPr>
          <p:cNvPr id="96269" name="Rectangle 13"/>
          <p:cNvSpPr>
            <a:spLocks noChangeArrowheads="1"/>
          </p:cNvSpPr>
          <p:nvPr/>
        </p:nvSpPr>
        <p:spPr bwMode="auto">
          <a:xfrm>
            <a:off x="5029200" y="2743200"/>
            <a:ext cx="3276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                Пушкинские горы</a:t>
            </a:r>
          </a:p>
        </p:txBody>
      </p:sp>
      <p:sp>
        <p:nvSpPr>
          <p:cNvPr id="96270" name="Rectangle 14"/>
          <p:cNvSpPr>
            <a:spLocks noChangeArrowheads="1"/>
          </p:cNvSpPr>
          <p:nvPr/>
        </p:nvSpPr>
        <p:spPr bwMode="auto">
          <a:xfrm>
            <a:off x="7848600" y="5873115"/>
            <a:ext cx="12954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996633"/>
                </a:solidFill>
                <a:latin typeface="Arial" charset="0"/>
              </a:rPr>
              <a:t>  </a:t>
            </a: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Украина. </a:t>
            </a:r>
          </a:p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      Киев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7" name="Picture 1043" descr="Памятник Пушкину и Натали на Арбате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>
          <a:xfrm>
            <a:off x="2667000" y="381000"/>
            <a:ext cx="4114800" cy="5367130"/>
          </a:xfrm>
          <a:noFill/>
          <a:ln w="28575">
            <a:solidFill>
              <a:srgbClr val="000080"/>
            </a:solidFill>
          </a:ln>
        </p:spPr>
      </p:pic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2819400" y="5867400"/>
            <a:ext cx="365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Александр  </a:t>
            </a: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и </a:t>
            </a:r>
            <a:r>
              <a:rPr lang="ru-RU" sz="20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Натали</a:t>
            </a:r>
            <a:endParaRPr lang="ru-RU" sz="2000" b="1" i="1" dirty="0">
              <a:solidFill>
                <a:schemeClr val="accent4">
                  <a:lumMod val="85000"/>
                  <a:lumOff val="15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Москва</a:t>
            </a:r>
            <a:endParaRPr lang="ru-RU" sz="1800" b="1" i="1" dirty="0">
              <a:solidFill>
                <a:schemeClr val="accent4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962400"/>
            <a:ext cx="4343400" cy="2590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1800" dirty="0"/>
              <a:t>          </a:t>
            </a:r>
            <a:endParaRPr lang="ru-RU" sz="14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dirty="0"/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dirty="0"/>
              <a:t>               </a:t>
            </a:r>
            <a:endParaRPr lang="ru-RU" sz="2000" dirty="0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2895600"/>
            <a:ext cx="3810000" cy="3733800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/>
              <a:t>                                   </a:t>
            </a:r>
          </a:p>
          <a:p>
            <a:pPr>
              <a:buFontTx/>
              <a:buNone/>
            </a:pPr>
            <a:r>
              <a:rPr lang="ru-RU" sz="2800" dirty="0"/>
              <a:t>          </a:t>
            </a:r>
          </a:p>
          <a:p>
            <a:pPr>
              <a:buFontTx/>
              <a:buNone/>
            </a:pPr>
            <a:r>
              <a:rPr lang="ru-RU" sz="2800" dirty="0"/>
              <a:t>                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53911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0"/>
            <a:ext cx="1871663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124200"/>
            <a:ext cx="2590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962400"/>
            <a:ext cx="2133600" cy="279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685800" y="3962400"/>
            <a:ext cx="17634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1066800" y="6019800"/>
            <a:ext cx="236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Таганрог</a:t>
            </a: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6781800" y="26670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Томск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6400800" y="6248400"/>
            <a:ext cx="2012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Ростов-на-Дону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1511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914400"/>
            <a:ext cx="17081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533400"/>
            <a:ext cx="28876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657600" y="4495800"/>
            <a:ext cx="259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CC6600"/>
                </a:solidFill>
                <a:latin typeface="Arial" charset="0"/>
              </a:rPr>
              <a:t>         </a:t>
            </a: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Владикавказ.</a:t>
            </a:r>
          </a:p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Республика Алания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09600" y="5334000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Челябинск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181600" y="61722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CC6600"/>
                </a:solidFill>
                <a:latin typeface="Arial" charset="0"/>
              </a:rPr>
              <a:t>           </a:t>
            </a: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Санкт-Петербург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push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447800"/>
            <a:ext cx="444341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7" descr="Гвидон 1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25763"/>
            <a:ext cx="1778000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7" name="Picture 9" descr="Пушкин 0_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381000"/>
            <a:ext cx="12192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Кот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3810000"/>
            <a:ext cx="18827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Рисунок 9" descr="Рисунок7_0.tmp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3657600"/>
            <a:ext cx="231933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533400" y="228600"/>
            <a:ext cx="81811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  <a:t>«Что за прелесть эти сказки»</a:t>
            </a:r>
            <a:br>
              <a:rPr lang="ru-RU" sz="3600" b="1" i="1" dirty="0">
                <a:solidFill>
                  <a:schemeClr val="accent4">
                    <a:lumMod val="85000"/>
                    <a:lumOff val="15000"/>
                  </a:schemeClr>
                </a:solidFill>
                <a:cs typeface="Times New Roman" pitchFamily="18" charset="0"/>
              </a:rPr>
            </a:br>
            <a:endParaRPr lang="ru-RU" sz="3600" b="1" i="1" dirty="0">
              <a:solidFill>
                <a:schemeClr val="accent4">
                  <a:lumMod val="85000"/>
                  <a:lumOff val="1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28600" y="53340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1800">
              <a:latin typeface="Arial" charset="0"/>
            </a:endParaRPr>
          </a:p>
        </p:txBody>
      </p:sp>
      <p:pic>
        <p:nvPicPr>
          <p:cNvPr id="10240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228600"/>
            <a:ext cx="4554537" cy="5958434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</p:pic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4876800" y="457200"/>
            <a:ext cx="403822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 лукоморья дуб зелёный,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Златая цепь на дубе том: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днём и ночью кот учёный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Всё ходит по цепи кругом: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Идёт направо – песнь заводит,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Налево – сказку говорит.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Там чудеса: там леший бродит, 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Русалка на ветвях сидит;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Там на неведомых дорожках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Следы невиданных зверей;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Избушка там на курьих ножках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Стоит без окон, без дверей;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Там лес и дол видений полны;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Там о заре прихлынут волны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 брег песчаный и пустой,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тридцать витязей прекрасных</a:t>
            </a:r>
            <a:b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</a:br>
            <a:r>
              <a:rPr lang="ru-RU" sz="20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Чредой из вод выходят ясных,</a:t>
            </a:r>
            <a:r>
              <a:rPr lang="ru-RU" sz="2000" b="1" dirty="0">
                <a:solidFill>
                  <a:srgbClr val="003300"/>
                </a:solidFill>
              </a:rPr>
              <a:t/>
            </a:r>
            <a:br>
              <a:rPr lang="ru-RU" sz="2000" b="1" dirty="0">
                <a:solidFill>
                  <a:srgbClr val="003300"/>
                </a:solidFill>
              </a:rPr>
            </a:br>
            <a:r>
              <a:rPr lang="ru-RU" sz="2000" b="1" dirty="0">
                <a:solidFill>
                  <a:srgbClr val="003300"/>
                </a:solidFill>
              </a:rPr>
              <a:t>И с ними дядька их морской</a:t>
            </a:r>
            <a:r>
              <a:rPr lang="ru-RU" sz="2000" b="1" dirty="0">
                <a:solidFill>
                  <a:srgbClr val="006600"/>
                </a:solidFill>
              </a:rPr>
              <a:t>…</a:t>
            </a:r>
            <a:r>
              <a:rPr lang="ru-RU" sz="20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4" descr="Сказка о царе Салтане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04800"/>
            <a:ext cx="1757363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8"/>
          <p:cNvSpPr>
            <a:spLocks noChangeArrowheads="1"/>
          </p:cNvSpPr>
          <p:nvPr/>
        </p:nvSpPr>
        <p:spPr bwMode="auto">
          <a:xfrm rot="-5400000">
            <a:off x="1079500" y="1952625"/>
            <a:ext cx="1512888" cy="25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 b="1">
              <a:latin typeface="Arial" charset="0"/>
            </a:endParaRPr>
          </a:p>
        </p:txBody>
      </p:sp>
      <p:sp>
        <p:nvSpPr>
          <p:cNvPr id="107524" name="Rectangle 6"/>
          <p:cNvSpPr>
            <a:spLocks noChangeArrowheads="1"/>
          </p:cNvSpPr>
          <p:nvPr/>
        </p:nvSpPr>
        <p:spPr bwMode="auto">
          <a:xfrm>
            <a:off x="900113" y="1412875"/>
            <a:ext cx="1079500" cy="20875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1800" b="1">
              <a:latin typeface="Arial" charset="0"/>
            </a:endParaRPr>
          </a:p>
        </p:txBody>
      </p:sp>
      <p:pic>
        <p:nvPicPr>
          <p:cNvPr id="107525" name="Picture 5" descr="Рисунок1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278188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10" descr="Сказка о рыбак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4191000"/>
            <a:ext cx="170815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15" descr="931119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990600"/>
            <a:ext cx="17462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17" descr="9812051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733800"/>
            <a:ext cx="1905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18" descr="5400004254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44196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Picture 20" descr="Руслан и Людмил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81000"/>
            <a:ext cx="17970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1" name="Picture 21" descr="Сказка о поп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0" y="3200400"/>
            <a:ext cx="1919288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581400"/>
            <a:ext cx="89154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5400" b="1" i="1">
                <a:solidFill>
                  <a:srgbClr val="FF3300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6100">
            <a:off x="6457950" y="4829175"/>
            <a:ext cx="24447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-381000" y="4572000"/>
            <a:ext cx="8153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800" b="1" dirty="0">
                <a:solidFill>
                  <a:srgbClr val="FF3300"/>
                </a:solidFill>
                <a:latin typeface="Monotype Corsiva" pitchFamily="66" charset="0"/>
              </a:rPr>
              <a:t>   </a:t>
            </a:r>
            <a:r>
              <a:rPr lang="ru-RU" sz="4800" b="1" dirty="0">
                <a:solidFill>
                  <a:srgbClr val="990000"/>
                </a:solidFill>
                <a:latin typeface="Monotype Corsiva" pitchFamily="66" charset="0"/>
              </a:rPr>
              <a:t>Тебя  ж,  как  первую  любовь,</a:t>
            </a:r>
          </a:p>
          <a:p>
            <a:r>
              <a:rPr lang="ru-RU" sz="4800" b="1" dirty="0">
                <a:solidFill>
                  <a:srgbClr val="990000"/>
                </a:solidFill>
                <a:latin typeface="Monotype Corsiva" pitchFamily="66" charset="0"/>
              </a:rPr>
              <a:t>    России  сердце  не  забудет!...</a:t>
            </a:r>
          </a:p>
        </p:txBody>
      </p:sp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8600"/>
            <a:ext cx="3408363" cy="44958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57200" y="2362200"/>
            <a:ext cx="8153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800" b="1" dirty="0">
                <a:solidFill>
                  <a:srgbClr val="FF3300"/>
                </a:solidFill>
                <a:latin typeface="Monotype Corsiva" pitchFamily="66" charset="0"/>
              </a:rPr>
              <a:t>   </a:t>
            </a:r>
            <a:r>
              <a:rPr lang="ru-RU" sz="6600" b="1" dirty="0" smtClean="0">
                <a:solidFill>
                  <a:srgbClr val="990000"/>
                </a:solidFill>
                <a:latin typeface="Monotype Corsiva" pitchFamily="66" charset="0"/>
              </a:rPr>
              <a:t>Спасибо  за внимание!</a:t>
            </a:r>
            <a:endParaRPr lang="ru-RU" sz="6600" b="1" dirty="0">
              <a:solidFill>
                <a:srgbClr val="99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362200" y="4343400"/>
            <a:ext cx="6324600" cy="25146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800" dirty="0"/>
              <a:t>         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 феврале 1837 года в пятом часу пополудни на окраине Петербурга, близ Чёрной речки, прозвучал выстрел…</a:t>
            </a:r>
          </a:p>
          <a:p>
            <a:pPr algn="just">
              <a:buFontTx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10 февраля в два часа сорок пять минут в России не стало ПУШКИНА…</a:t>
            </a:r>
          </a:p>
          <a:p>
            <a:pPr algn="just">
              <a:buFontTx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011-021-Duel-Pushkina-s-Dantesom-sostojalas-27-janvarja-1837-goda-okolo-5-chas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4268449" cy="32546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 descr="8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343400"/>
            <a:ext cx="2153076" cy="1651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Рисунок 6" descr="365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228600"/>
            <a:ext cx="2438400" cy="3251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57800" y="3505200"/>
            <a:ext cx="3471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i="1" dirty="0" smtClean="0"/>
              <a:t>Пушкин на руках у своего дядьки </a:t>
            </a:r>
          </a:p>
          <a:p>
            <a:pPr algn="ctr"/>
            <a:r>
              <a:rPr lang="ru-RU" sz="1800" i="1" dirty="0" smtClean="0"/>
              <a:t>Никиты Козлова</a:t>
            </a:r>
            <a:endParaRPr lang="ru-RU" sz="18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71800" y="3810000"/>
            <a:ext cx="73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i="1" dirty="0" smtClean="0"/>
              <a:t>Дуэль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5800" y="6096000"/>
            <a:ext cx="1636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i="1" dirty="0" smtClean="0"/>
              <a:t>Жорж Дантес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>
                <a:solidFill>
                  <a:srgbClr val="003300"/>
                </a:solidFill>
                <a:latin typeface="Times New Roman" pitchFamily="18" charset="0"/>
              </a:rPr>
              <a:t>Пушкин-ребёнок</a:t>
            </a:r>
            <a:br>
              <a:rPr lang="ru-RU" sz="3600" b="1" i="1" dirty="0">
                <a:solidFill>
                  <a:srgbClr val="003300"/>
                </a:solidFill>
                <a:latin typeface="Times New Roman" pitchFamily="18" charset="0"/>
              </a:rPr>
            </a:br>
            <a:endParaRPr lang="ru-RU" sz="3600" b="1" i="1" dirty="0">
              <a:solidFill>
                <a:srgbClr val="003300"/>
              </a:solidFill>
              <a:latin typeface="Times New Roman" pitchFamily="18" charset="0"/>
            </a:endParaRPr>
          </a:p>
        </p:txBody>
      </p:sp>
      <p:pic>
        <p:nvPicPr>
          <p:cNvPr id="118790" name="Picture 6" descr="Пушкин ребенок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863" t="1865" r="5167" b="3030"/>
          <a:stretch>
            <a:fillRect/>
          </a:stretch>
        </p:blipFill>
        <p:spPr>
          <a:xfrm>
            <a:off x="381000" y="1066800"/>
            <a:ext cx="2819400" cy="3886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838200" y="5181600"/>
            <a:ext cx="1905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1800" b="1" dirty="0">
                <a:latin typeface="Arial" charset="0"/>
              </a:rPr>
              <a:t>   </a:t>
            </a:r>
            <a:r>
              <a:rPr lang="ru-RU" sz="2400" b="1" dirty="0"/>
              <a:t>1800 - 1802</a:t>
            </a:r>
          </a:p>
        </p:txBody>
      </p:sp>
      <p:pic>
        <p:nvPicPr>
          <p:cNvPr id="1935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600200"/>
            <a:ext cx="2362200" cy="3676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35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667000"/>
            <a:ext cx="2387547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3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dirty="0"/>
              <a:t>            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</a:rPr>
              <a:t>Родители</a:t>
            </a:r>
            <a:endParaRPr lang="ru-RU" sz="3600" b="1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body" sz="half" idx="3"/>
          </p:nvPr>
        </p:nvSpPr>
        <p:spPr>
          <a:xfrm>
            <a:off x="2971800" y="1219200"/>
            <a:ext cx="5715000" cy="1981200"/>
          </a:xfrm>
        </p:spPr>
        <p:txBody>
          <a:bodyPr/>
          <a:lstStyle/>
          <a:p>
            <a:endParaRPr lang="ru-RU" sz="1400" dirty="0"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sz="1200" dirty="0">
                <a:latin typeface="Times New Roman" pitchFamily="18" charset="0"/>
              </a:rPr>
              <a:t>                     </a:t>
            </a:r>
            <a:r>
              <a:rPr lang="ru-RU" sz="2400" b="1" dirty="0">
                <a:latin typeface="Times New Roman" pitchFamily="18" charset="0"/>
              </a:rPr>
              <a:t>Сергей Львович Пушкин</a:t>
            </a:r>
            <a:r>
              <a:rPr lang="ru-RU" sz="1800" b="1" dirty="0">
                <a:latin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</a:rPr>
              <a:t> отец поэта. Был потомок знатного рода. Любил литературу, был дружен с известными тогда русскими писателями, собрал большую библиотеку.                                                                                         </a:t>
            </a:r>
            <a:endParaRPr lang="ru-RU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12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12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12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1200" dirty="0">
              <a:latin typeface="Times New Roman" pitchFamily="18" charset="0"/>
            </a:endParaRPr>
          </a:p>
        </p:txBody>
      </p:sp>
      <p:pic>
        <p:nvPicPr>
          <p:cNvPr id="40976" name="Picture 1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276" t="2500"/>
          <a:stretch>
            <a:fillRect/>
          </a:stretch>
        </p:blipFill>
        <p:spPr>
          <a:xfrm>
            <a:off x="685800" y="457200"/>
            <a:ext cx="2018771" cy="2667000"/>
          </a:xfrm>
          <a:ln>
            <a:solidFill>
              <a:schemeClr val="tx1"/>
            </a:solidFill>
          </a:ln>
        </p:spPr>
      </p:pic>
      <p:pic>
        <p:nvPicPr>
          <p:cNvPr id="6" name="Рисунок 5" descr="005.jpg"/>
          <p:cNvPicPr>
            <a:picLocks noChangeAspect="1"/>
          </p:cNvPicPr>
          <p:nvPr/>
        </p:nvPicPr>
        <p:blipFill>
          <a:blip r:embed="rId3" cstate="print"/>
          <a:srcRect l="12500" t="16667" r="50000" b="14444"/>
          <a:stretch>
            <a:fillRect/>
          </a:stretch>
        </p:blipFill>
        <p:spPr>
          <a:xfrm>
            <a:off x="1447800" y="3505200"/>
            <a:ext cx="2140974" cy="294978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114800" y="44196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ru-RU" sz="2400" dirty="0" smtClean="0"/>
              <a:t> </a:t>
            </a:r>
            <a:r>
              <a:rPr lang="ru-RU" sz="2400" b="1" dirty="0" smtClean="0"/>
              <a:t>Надежда Осиповна  Пушкина</a:t>
            </a:r>
            <a:r>
              <a:rPr lang="ru-RU" sz="1800" dirty="0" smtClean="0"/>
              <a:t> – </a:t>
            </a:r>
            <a:r>
              <a:rPr lang="ru-RU" sz="2000" dirty="0" smtClean="0"/>
              <a:t>мать поэта. Была образована, остроумна, хороша собой, любила развлечения и блистала на балах.                </a:t>
            </a:r>
            <a:r>
              <a:rPr lang="ru-RU" sz="1800" dirty="0" smtClean="0"/>
              <a:t>                                          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0"/>
            <a:ext cx="7315200" cy="1143000"/>
          </a:xfrm>
        </p:spPr>
        <p:txBody>
          <a:bodyPr/>
          <a:lstStyle/>
          <a:p>
            <a:r>
              <a:rPr lang="ru-RU" sz="6000" b="1" i="1">
                <a:solidFill>
                  <a:schemeClr val="accent2"/>
                </a:solidFill>
                <a:latin typeface="Monotype Corsiva" pitchFamily="66" charset="0"/>
              </a:rPr>
              <a:t/>
            </a:r>
            <a:br>
              <a:rPr lang="ru-RU" sz="6000" b="1" i="1">
                <a:solidFill>
                  <a:schemeClr val="accent2"/>
                </a:solidFill>
                <a:latin typeface="Monotype Corsiva" pitchFamily="66" charset="0"/>
              </a:rPr>
            </a:br>
            <a:endParaRPr lang="ru-RU" sz="6000" i="1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53259" name="Rectangle 11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4572000"/>
            <a:ext cx="7086600" cy="914400"/>
          </a:xfrm>
        </p:spPr>
        <p:txBody>
          <a:bodyPr/>
          <a:lstStyle/>
          <a:p>
            <a:pPr>
              <a:buFontTx/>
              <a:buNone/>
            </a:pPr>
            <a:endParaRPr lang="ru-RU" sz="2400" dirty="0"/>
          </a:p>
          <a:p>
            <a:pPr>
              <a:buFontTx/>
              <a:buNone/>
            </a:pPr>
            <a:endParaRPr lang="ru-RU" sz="2400" dirty="0"/>
          </a:p>
          <a:p>
            <a:pPr>
              <a:buFontTx/>
              <a:buNone/>
            </a:pPr>
            <a:endParaRPr lang="ru-RU" sz="2400" dirty="0"/>
          </a:p>
          <a:p>
            <a:pPr algn="ctr">
              <a:buFontTx/>
              <a:buNone/>
            </a:pPr>
            <a:r>
              <a:rPr lang="ru-RU" sz="2000" dirty="0">
                <a:latin typeface="Times New Roman" pitchFamily="18" charset="0"/>
              </a:rPr>
              <a:t>                     </a:t>
            </a:r>
            <a:endParaRPr lang="ru-RU" sz="2400" dirty="0">
              <a:latin typeface="Times New Roman" pitchFamily="18" charset="0"/>
            </a:endParaRPr>
          </a:p>
        </p:txBody>
      </p:sp>
      <p:sp>
        <p:nvSpPr>
          <p:cNvPr id="53260" name="Rectangle 12"/>
          <p:cNvSpPr>
            <a:spLocks noGrp="1" noChangeArrowheads="1"/>
          </p:cNvSpPr>
          <p:nvPr>
            <p:ph sz="half" idx="4294967295"/>
          </p:nvPr>
        </p:nvSpPr>
        <p:spPr>
          <a:xfrm>
            <a:off x="4648200" y="1600201"/>
            <a:ext cx="4495800" cy="3505200"/>
          </a:xfrm>
        </p:spPr>
        <p:txBody>
          <a:bodyPr/>
          <a:lstStyle/>
          <a:p>
            <a:pPr>
              <a:buFontTx/>
              <a:buNone/>
            </a:pPr>
            <a:endParaRPr lang="ru-RU" sz="2800" dirty="0"/>
          </a:p>
          <a:p>
            <a:pPr>
              <a:buFontTx/>
              <a:buNone/>
            </a:pPr>
            <a:endParaRPr lang="ru-RU" sz="2800" dirty="0"/>
          </a:p>
          <a:p>
            <a:pPr>
              <a:buFontTx/>
              <a:buNone/>
            </a:pPr>
            <a:endParaRPr lang="ru-RU" sz="2800" dirty="0"/>
          </a:p>
          <a:p>
            <a:pPr>
              <a:buFontTx/>
              <a:buNone/>
            </a:pPr>
            <a:endParaRPr lang="ru-RU" sz="2800" dirty="0"/>
          </a:p>
          <a:p>
            <a:pPr>
              <a:buFontTx/>
              <a:buNone/>
            </a:pPr>
            <a:endParaRPr lang="ru-RU" sz="2800" dirty="0"/>
          </a:p>
          <a:p>
            <a:pPr>
              <a:buFontTx/>
              <a:buNone/>
            </a:pPr>
            <a:r>
              <a:rPr lang="ru-RU" sz="2800" dirty="0"/>
              <a:t>                            </a:t>
            </a:r>
            <a:endParaRPr lang="ru-RU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08" y="1524000"/>
            <a:ext cx="3991923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2362200" y="304800"/>
            <a:ext cx="342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i="1" dirty="0">
                <a:solidFill>
                  <a:schemeClr val="accent2"/>
                </a:solidFill>
                <a:latin typeface="Arial" charset="0"/>
              </a:rPr>
              <a:t>       </a:t>
            </a:r>
            <a:r>
              <a:rPr lang="ru-RU" sz="3600" b="1" i="1" dirty="0" smtClean="0">
                <a:cs typeface="Times New Roman" pitchFamily="18" charset="0"/>
              </a:rPr>
              <a:t>Лицей</a:t>
            </a:r>
            <a:endParaRPr lang="ru-RU" sz="3600" b="1" i="1" dirty="0">
              <a:cs typeface="Times New Roman" pitchFamily="18" charset="0"/>
            </a:endParaRPr>
          </a:p>
        </p:txBody>
      </p:sp>
      <p:pic>
        <p:nvPicPr>
          <p:cNvPr id="12" name="Рисунок 11" descr="0007-016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914400"/>
            <a:ext cx="3695700" cy="2094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4267200" y="3810000"/>
            <a:ext cx="4572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1800" b="1" i="1" dirty="0" smtClean="0"/>
              <a:t>…Куда бы нас не бросила судьбина</a:t>
            </a:r>
          </a:p>
          <a:p>
            <a:pPr>
              <a:buFontTx/>
              <a:buNone/>
            </a:pPr>
            <a:r>
              <a:rPr lang="ru-RU" sz="1800" b="1" i="1" dirty="0" smtClean="0"/>
              <a:t>И счастье куда б ни повело,</a:t>
            </a:r>
          </a:p>
          <a:p>
            <a:pPr>
              <a:buFontTx/>
              <a:buNone/>
            </a:pPr>
            <a:r>
              <a:rPr lang="ru-RU" sz="1800" b="1" i="1" dirty="0" smtClean="0"/>
              <a:t>Всё те же мы: нам целый мир чужбина;</a:t>
            </a:r>
          </a:p>
          <a:p>
            <a:pPr>
              <a:buFontTx/>
              <a:buNone/>
            </a:pPr>
            <a:r>
              <a:rPr lang="ru-RU" sz="1800" b="1" i="1" dirty="0" smtClean="0"/>
              <a:t>Отечество нам Царское Село.</a:t>
            </a:r>
            <a:r>
              <a:rPr lang="ru-RU" sz="2000" dirty="0" smtClean="0"/>
              <a:t>                          </a:t>
            </a:r>
          </a:p>
          <a:p>
            <a:pPr>
              <a:buFontTx/>
              <a:buNone/>
            </a:pPr>
            <a:r>
              <a:rPr lang="ru-RU" sz="3200" dirty="0" smtClean="0"/>
              <a:t>                        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Rectangle 6"/>
          <p:cNvSpPr>
            <a:spLocks noGrp="1" noChangeArrowheads="1"/>
          </p:cNvSpPr>
          <p:nvPr>
            <p:ph type="title"/>
          </p:nvPr>
        </p:nvSpPr>
        <p:spPr>
          <a:xfrm>
            <a:off x="4191000" y="304800"/>
            <a:ext cx="3962400" cy="68580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</a:rPr>
              <a:t>Няня </a:t>
            </a:r>
            <a:endParaRPr lang="ru-RU" sz="3600" b="1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body" sz="half" idx="3"/>
          </p:nvPr>
        </p:nvSpPr>
        <p:spPr>
          <a:xfrm>
            <a:off x="3429000" y="1295400"/>
            <a:ext cx="5410200" cy="3886200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ru-RU" sz="2000" dirty="0"/>
              <a:t>        </a:t>
            </a:r>
            <a:r>
              <a:rPr lang="ru-RU" sz="2000" dirty="0">
                <a:latin typeface="Times New Roman" pitchFamily="18" charset="0"/>
              </a:rPr>
              <a:t>Бабушка поэта и крепостная няня Арина Родионовна Матвеева стали настоящими воспитательницами и самыми близкими его сердцу людьми.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000" dirty="0">
                <a:latin typeface="Times New Roman" pitchFamily="18" charset="0"/>
              </a:rPr>
              <a:t>         Няня – простая русская женщина, мастерица народной речи, знаток русских былин и пословиц.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000" dirty="0">
                <a:latin typeface="Times New Roman" pitchFamily="18" charset="0"/>
              </a:rPr>
              <a:t>          Арина Родионовна первая познакомила Пушкина с </a:t>
            </a:r>
            <a:r>
              <a:rPr lang="ru-RU" sz="2000" dirty="0" smtClean="0">
                <a:latin typeface="Times New Roman" pitchFamily="18" charset="0"/>
              </a:rPr>
              <a:t>русскими </a:t>
            </a:r>
            <a:r>
              <a:rPr lang="ru-RU" sz="2000" dirty="0">
                <a:latin typeface="Times New Roman" pitchFamily="18" charset="0"/>
              </a:rPr>
              <a:t>сказками. Многие рассказы он записывал, </a:t>
            </a:r>
            <a:r>
              <a:rPr lang="ru-RU" sz="2000" dirty="0" smtClean="0">
                <a:latin typeface="Times New Roman" pitchFamily="18" charset="0"/>
              </a:rPr>
              <a:t>а </a:t>
            </a:r>
            <a:r>
              <a:rPr lang="ru-RU" sz="2000" dirty="0">
                <a:latin typeface="Times New Roman" pitchFamily="18" charset="0"/>
              </a:rPr>
              <a:t>потом использовал в своих сказках.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2000" dirty="0">
                <a:latin typeface="Times New Roman" pitchFamily="18" charset="0"/>
              </a:rPr>
              <a:t>          </a:t>
            </a:r>
          </a:p>
        </p:txBody>
      </p:sp>
      <p:pic>
        <p:nvPicPr>
          <p:cNvPr id="68620" name="Рисунок 7" descr="Рисунок3_0.tmp"/>
          <p:cNvPicPr>
            <a:picLocks noChangeAspect="1"/>
          </p:cNvPicPr>
          <p:nvPr/>
        </p:nvPicPr>
        <p:blipFill>
          <a:blip r:embed="rId3" cstate="print"/>
          <a:srcRect l="2944" t="2439" r="2846" b="2439"/>
          <a:stretch>
            <a:fillRect/>
          </a:stretch>
        </p:blipFill>
        <p:spPr bwMode="auto">
          <a:xfrm>
            <a:off x="685800" y="1295400"/>
            <a:ext cx="24384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81000" y="4724400"/>
            <a:ext cx="312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Арина Родионовна </a:t>
            </a:r>
            <a:endParaRPr kumimoji="0" lang="ru-RU" sz="32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3" name="Rectangle 9"/>
          <p:cNvSpPr>
            <a:spLocks noGrp="1" noChangeArrowheads="1"/>
          </p:cNvSpPr>
          <p:nvPr>
            <p:ph sz="quarter" idx="4294967295"/>
          </p:nvPr>
        </p:nvSpPr>
        <p:spPr>
          <a:xfrm>
            <a:off x="5334000" y="1447800"/>
            <a:ext cx="4495800" cy="4678363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Подруга дней моих суровых,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Голубка дряхлая моя!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Одна в глуши лесов сосновых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Давно, давно ты ждёшь меня.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Ты под окном своей светлицы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Горюешь, будто на часах,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И медлят поминутно спицы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В твоих наморщенных руках.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Глядишь в забытые вороты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На чёрный отдалённый путь;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Тоска, предчувствия, заботы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Теснят твою всечасно грудь. </a:t>
            </a:r>
          </a:p>
          <a:p>
            <a:pPr>
              <a:spcBef>
                <a:spcPct val="0"/>
              </a:spcBef>
              <a:buNone/>
            </a:pPr>
            <a:r>
              <a:rPr lang="ru-RU" sz="2000" b="1" i="1" kern="1200" dirty="0">
                <a:latin typeface="Times New Roman" pitchFamily="18" charset="0"/>
              </a:rPr>
              <a:t>                    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4724400" cy="492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5181600" y="457200"/>
            <a:ext cx="3581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Няне </a:t>
            </a: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r>
              <a:rPr lang="ru-RU" sz="4800" b="1" i="1" dirty="0">
                <a:solidFill>
                  <a:srgbClr val="FF0000"/>
                </a:solidFill>
                <a:latin typeface="Times New Roman" pitchFamily="18" charset="0"/>
              </a:rPr>
              <a:t>                    </a:t>
            </a:r>
            <a:r>
              <a:rPr lang="ru-RU" sz="3600" b="1" i="1" dirty="0">
                <a:solidFill>
                  <a:schemeClr val="tx1"/>
                </a:solidFill>
                <a:latin typeface="Times New Roman" pitchFamily="18" charset="0"/>
              </a:rPr>
              <a:t>Пушкин за работой   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686800" cy="5029200"/>
          </a:xfrm>
        </p:spPr>
        <p:txBody>
          <a:bodyPr/>
          <a:lstStyle/>
          <a:p>
            <a:pPr>
              <a:buFontTx/>
              <a:buNone/>
            </a:pPr>
            <a:r>
              <a:rPr lang="ru-RU"/>
              <a:t>                                   </a:t>
            </a:r>
          </a:p>
          <a:p>
            <a:pPr>
              <a:buFontTx/>
              <a:buNone/>
            </a:pPr>
            <a:endParaRPr lang="ru-RU"/>
          </a:p>
          <a:p>
            <a:pPr>
              <a:buFontTx/>
              <a:buNone/>
            </a:pPr>
            <a:endParaRPr lang="ru-RU"/>
          </a:p>
          <a:p>
            <a:pPr>
              <a:buFontTx/>
              <a:buNone/>
            </a:pPr>
            <a:endParaRPr lang="ru-RU"/>
          </a:p>
          <a:p>
            <a:pPr>
              <a:buFontTx/>
              <a:buNone/>
            </a:pPr>
            <a:endParaRPr lang="ru-RU" sz="2400">
              <a:latin typeface="Times New Roman" pitchFamily="18" charset="0"/>
            </a:endParaRPr>
          </a:p>
        </p:txBody>
      </p:sp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228600" y="533400"/>
            <a:ext cx="3238500" cy="3581400"/>
          </a:xfrm>
          <a:prstGeom prst="rect">
            <a:avLst/>
          </a:prstGeom>
          <a:noFill/>
          <a:ln w="28575">
            <a:solidFill>
              <a:srgbClr val="666699"/>
            </a:solidFill>
            <a:miter lim="800000"/>
            <a:headEnd/>
            <a:tailEnd/>
          </a:ln>
          <a:effectLst/>
        </p:spPr>
      </p:pic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304800" y="44196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ru-RU" sz="2000" b="1" i="1" dirty="0"/>
              <a:t>  Бюро А.С. Пушкина</a:t>
            </a:r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3733800" y="1447800"/>
            <a:ext cx="54102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i="1" dirty="0"/>
              <a:t>И мысли в голове волнуются в отваге,</a:t>
            </a:r>
          </a:p>
          <a:p>
            <a:pPr marL="342900" indent="-342900"/>
            <a:r>
              <a:rPr lang="ru-RU" sz="2000" b="1" i="1" dirty="0"/>
              <a:t>И рифмы лёгкие навстречу им бегут,</a:t>
            </a:r>
          </a:p>
          <a:p>
            <a:pPr marL="342900" indent="-342900"/>
            <a:r>
              <a:rPr lang="ru-RU" sz="2000" b="1" i="1" dirty="0"/>
              <a:t>И пальцы просятся к перу, перо – к  </a:t>
            </a:r>
          </a:p>
          <a:p>
            <a:pPr marL="342900" indent="-342900"/>
            <a:r>
              <a:rPr lang="ru-RU" sz="2000" b="1" i="1" dirty="0"/>
              <a:t>                                                        бумаге </a:t>
            </a:r>
          </a:p>
          <a:p>
            <a:pPr marL="342900" indent="-342900"/>
            <a:r>
              <a:rPr lang="ru-RU" sz="2000" b="1" i="1" dirty="0"/>
              <a:t>Минута – и стихи свободно потекут.</a:t>
            </a:r>
          </a:p>
        </p:txBody>
      </p:sp>
      <p:pic>
        <p:nvPicPr>
          <p:cNvPr id="809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5960">
            <a:off x="6324600" y="3429000"/>
            <a:ext cx="2441575" cy="3200400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ffectLst/>
        </p:spPr>
      </p:pic>
      <p:pic>
        <p:nvPicPr>
          <p:cNvPr id="8091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657600"/>
            <a:ext cx="2941638" cy="3033712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2403</TotalTime>
  <Words>683</Words>
  <Application>Microsoft Office PowerPoint</Application>
  <PresentationFormat>Экран (4:3)</PresentationFormat>
  <Paragraphs>166</Paragraphs>
  <Slides>28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Оформление по умолчанию</vt:lpstr>
      <vt:lpstr>Слайд 1</vt:lpstr>
      <vt:lpstr>Слайд 2</vt:lpstr>
      <vt:lpstr>Слайд 3</vt:lpstr>
      <vt:lpstr>Пушкин-ребёнок </vt:lpstr>
      <vt:lpstr>             Родители</vt:lpstr>
      <vt:lpstr> </vt:lpstr>
      <vt:lpstr>Няня </vt:lpstr>
      <vt:lpstr>Слайд 8</vt:lpstr>
      <vt:lpstr>                    Пушкин за работой   </vt:lpstr>
      <vt:lpstr>Слайд 10</vt:lpstr>
      <vt:lpstr>Слайд 11</vt:lpstr>
      <vt:lpstr>Слайд 12</vt:lpstr>
      <vt:lpstr>Слайд 13</vt:lpstr>
      <vt:lpstr>Мировое достояние культуры </vt:lpstr>
      <vt:lpstr>Слайд 15</vt:lpstr>
      <vt:lpstr> </vt:lpstr>
      <vt:lpstr>Слайд 17</vt:lpstr>
      <vt:lpstr>Личные вещи поэта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Дима</cp:lastModifiedBy>
  <cp:revision>89</cp:revision>
  <cp:lastPrinted>1601-01-01T00:00:00Z</cp:lastPrinted>
  <dcterms:created xsi:type="dcterms:W3CDTF">1601-01-01T00:00:00Z</dcterms:created>
  <dcterms:modified xsi:type="dcterms:W3CDTF">2022-02-09T18:20:24Z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