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61" r:id="rId3"/>
    <p:sldId id="262" r:id="rId4"/>
    <p:sldId id="256" r:id="rId5"/>
    <p:sldId id="258" r:id="rId6"/>
    <p:sldId id="259" r:id="rId7"/>
    <p:sldId id="271" r:id="rId8"/>
    <p:sldId id="270" r:id="rId9"/>
    <p:sldId id="264" r:id="rId10"/>
    <p:sldId id="266" r:id="rId11"/>
    <p:sldId id="272" r:id="rId12"/>
    <p:sldId id="267" r:id="rId13"/>
    <p:sldId id="273" r:id="rId14"/>
    <p:sldId id="268" r:id="rId15"/>
    <p:sldId id="274" r:id="rId16"/>
    <p:sldId id="269" r:id="rId17"/>
    <p:sldId id="260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CC66"/>
    <a:srgbClr val="99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6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4004A-793B-4CDB-89D7-EAAF19E37A48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730FD-E742-4DC9-B594-16BC2D1945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4132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730FD-E742-4DC9-B594-16BC2D19455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C75AC0-8C6A-4255-92C4-32A8E79A59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C12DE1-97EC-4369-B0D0-6096E9B124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00A750-B8BF-4AAE-B4F0-F534981FFA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AF074-4B55-4C74-8BE0-9A3F96EBD6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52A17-0F5A-4CE4-9801-C4E96F73A1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C007B6-E72B-484F-9AB8-67E276A79E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706E7F-2EDC-4981-9A2F-7F14B010013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14238-18D2-4AD9-82F3-CDD1637944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1CAE51-58B3-48E1-BBC9-8E1FBDACA9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E555D6-C4E9-4DF7-B4B0-AC31D9315B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737246-87F9-4C1C-ABF9-305AFC26DE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D91854E-859A-4EDA-8754-32DE729E60B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52600" y="1533099"/>
            <a:ext cx="6019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01600">
                    <a:srgbClr val="FFC0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445 лет </a:t>
            </a:r>
          </a:p>
          <a:p>
            <a:pPr algn="ctr"/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01600">
                    <a:srgbClr val="FFC0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со дня рождения полководца </a:t>
            </a:r>
          </a:p>
          <a:p>
            <a:pPr algn="ctr"/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01600">
                    <a:srgbClr val="FFC0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князя Дмитрия Пожарского</a:t>
            </a:r>
            <a:endParaRPr lang="ru-RU" sz="32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glow rad="101600">
                  <a:srgbClr val="FFC000">
                    <a:alpha val="6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10000" y="3124200"/>
            <a:ext cx="19463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01600">
                    <a:srgbClr val="FFC0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(1578-1642)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05400" y="4343400"/>
            <a:ext cx="185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онлайн-портрет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24022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76400" y="4800600"/>
            <a:ext cx="685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Сбор </a:t>
            </a:r>
            <a:r>
              <a:rPr lang="ru-RU" sz="20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средств </a:t>
            </a:r>
            <a:r>
              <a:rPr lang="ru-RU" sz="20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начался </a:t>
            </a:r>
            <a:r>
              <a:rPr lang="ru-RU" sz="20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с добровольных </a:t>
            </a:r>
            <a:r>
              <a:rPr lang="ru-RU" sz="20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пожертвований</a:t>
            </a:r>
            <a:r>
              <a:rPr lang="ru-RU" sz="2000" b="1" dirty="0" smtClean="0">
                <a:ln w="1905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n w="1905"/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0" name="AutoShape 2" descr="http://upload.wikimedia.org/wikipedia/commons/thumb/e/e5/%D0%92%D0%BE%D0%B7%D0%B7%D0%B2%D0%B0%D0%BD%D0%B8%D0%B5_%D0%9C%D0%B8%D0%BD%D0%B8%D0%BD%D0%B0_%D0%BA_%D0%BD%D0%B8%D0%B6%D0%B5%D0%B3%D0%BE%D1%80%D0%BE%D0%B4%D1%86%D0%B0%D0%BC_%D0%B2_1611_%D0%B3%D0%BE%D0%B4%D1%83.jpg/997px-%D0%92%D0%BE%D0%B7%D0%B7%D0%B2%D0%B0%D0%BD%D0%B8%D0%B5_%D0%9C%D0%B8%D0%BD%D0%B8%D0%BD%D0%B0_%D0%BA_%D0%BD%D0%B8%D0%B6%D0%B5%D0%B3%D0%BE%D1%80%D0%BE%D0%B4%D1%86%D0%B0%D0%BC_%D0%B2_1611_%D0%B3%D0%BE%D0%B4%D1%83.jpg?uselang=ru"/>
          <p:cNvSpPr>
            <a:spLocks noChangeAspect="1" noChangeArrowheads="1"/>
          </p:cNvSpPr>
          <p:nvPr/>
        </p:nvSpPr>
        <p:spPr bwMode="auto">
          <a:xfrm>
            <a:off x="63500" y="-136525"/>
            <a:ext cx="7905750" cy="6086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http://upload.wikimedia.org/wikipedia/commons/thumb/e/e5/%D0%92%D0%BE%D0%B7%D0%B7%D0%B2%D0%B0%D0%BD%D0%B8%D0%B5_%D0%9C%D0%B8%D0%BD%D0%B8%D0%BD%D0%B0_%D0%BA_%D0%BD%D0%B8%D0%B6%D0%B5%D0%B3%D0%BE%D1%80%D0%BE%D0%B4%D1%86%D0%B0%D0%BC_%D0%B2_1611_%D0%B3%D0%BE%D0%B4%D1%83.jpg/997px-%D0%92%D0%BE%D0%B7%D0%B7%D0%B2%D0%B0%D0%BD%D0%B8%D0%B5_%D0%9C%D0%B8%D0%BD%D0%B8%D0%BD%D0%B0_%D0%BA_%D0%BD%D0%B8%D0%B6%D0%B5%D0%B3%D0%BE%D1%80%D0%BE%D0%B4%D1%86%D0%B0%D0%BC_%D0%B2_1611_%D0%B3%D0%BE%D0%B4%D1%83.jpg?uselang=ru"/>
          <p:cNvSpPr>
            <a:spLocks noChangeAspect="1" noChangeArrowheads="1"/>
          </p:cNvSpPr>
          <p:nvPr/>
        </p:nvSpPr>
        <p:spPr bwMode="auto">
          <a:xfrm>
            <a:off x="63500" y="-136525"/>
            <a:ext cx="7905750" cy="6086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воззвание Кузьмы Минина к нижегородца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762000"/>
            <a:ext cx="4800600" cy="3794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32092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осковские послы у Пожарского худ. В.Савински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838200"/>
            <a:ext cx="5775868" cy="38987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9400" y="49530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Times New Roman" panose="02020603050405020304" pitchFamily="18" charset="0"/>
              </a:rPr>
              <a:t>Нижегородские послы у князя Пожарского.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Times New Roman" panose="02020603050405020304" pitchFamily="18" charset="0"/>
              </a:rPr>
              <a:t>Худ. В.Савинский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22793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Admin\Рабочий стол\экология\Минин-и-Пожарский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990600"/>
            <a:ext cx="5906011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067305" y="50292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Times New Roman" panose="02020603050405020304" pitchFamily="18" charset="0"/>
              </a:rPr>
              <a:t>Минин и Пожарский.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Times New Roman" panose="02020603050405020304" pitchFamily="18" charset="0"/>
              </a:rPr>
              <a:t>Худ.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Times New Roman" panose="02020603050405020304" pitchFamily="18" charset="0"/>
              </a:rPr>
              <a:t>М.И.Скотти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42112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экология\artlib_gallery-243849-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133600"/>
            <a:ext cx="4088225" cy="31622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533099" y="838200"/>
            <a:ext cx="6248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22 октября был взят Китай-город. </a:t>
            </a:r>
            <a:endParaRPr lang="ru-RU" sz="2400" b="1" dirty="0" smtClean="0">
              <a:ln w="1905"/>
              <a:solidFill>
                <a:schemeClr val="accent2">
                  <a:lumMod val="7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Monotype Corsiva" pitchFamily="66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26 </a:t>
            </a:r>
            <a:r>
              <a:rPr lang="ru-RU" sz="24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октября Кремль был освобождён от поляков.</a:t>
            </a:r>
          </a:p>
        </p:txBody>
      </p:sp>
    </p:spTree>
  </p:cSld>
  <p:clrMapOvr>
    <a:masterClrMapping/>
  </p:clrMapOvr>
  <p:transition advTm="14144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1143000"/>
            <a:ext cx="7620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21 </a:t>
            </a:r>
            <a:r>
              <a:rPr lang="ru-RU" sz="24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февраля </a:t>
            </a:r>
            <a:r>
              <a:rPr lang="ru-RU" sz="2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1613г Земской собор избрал на </a:t>
            </a:r>
            <a:r>
              <a:rPr lang="ru-RU" sz="24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царство Михаила Федоровича Романова. </a:t>
            </a:r>
            <a:r>
              <a:rPr lang="ru-RU" sz="2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Дмитрий Пожарский </a:t>
            </a:r>
            <a:r>
              <a:rPr lang="ru-RU" sz="24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был возведён в сан </a:t>
            </a:r>
            <a:r>
              <a:rPr lang="ru-RU" sz="2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боярина и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Times New Roman" panose="02020603050405020304" pitchFamily="18" charset="0"/>
              </a:rPr>
              <a:t>играет ведущую роль при царском дворе как талантливый военачальник и государственный деятель:</a:t>
            </a:r>
          </a:p>
          <a:p>
            <a:pPr algn="just"/>
            <a:endParaRPr lang="ru-RU" sz="2400" b="1" dirty="0">
              <a:ln w="1905"/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Monotype Corsiva" pitchFamily="66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1999" y="2590800"/>
            <a:ext cx="793276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Times New Roman" panose="02020603050405020304" pitchFamily="18" charset="0"/>
              </a:rPr>
              <a:t>командует большим войском против отрядов польского полковника Лисовского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Times New Roman" panose="02020603050405020304" pitchFamily="18" charset="0"/>
              </a:rPr>
              <a:t> возглавляет дипломатические переговоры с английской делегацией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Times New Roman" panose="02020603050405020304" pitchFamily="18" charset="0"/>
              </a:rPr>
              <a:t> руководит боевыми действиями против армии королевича Владислава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Times New Roman" panose="02020603050405020304" pitchFamily="18" charset="0"/>
              </a:rPr>
              <a:t> возглавляет Ямской, Разрядный, Судный приказы .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42873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1307" y="1905000"/>
            <a:ext cx="46936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400" b="1" dirty="0" smtClean="0">
                <a:latin typeface="Monotype Corsiva" pitchFamily="66" charset="0"/>
              </a:rPr>
              <a:t>  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Times New Roman" panose="02020603050405020304" pitchFamily="18" charset="0"/>
              </a:rPr>
              <a:t>Дмитрий Пожарский умер 30 апреля (20 апреля по старому стилю) 1642 года на 65-м году своей жизни и был </a:t>
            </a:r>
            <a:r>
              <a:rPr lang="ru-RU" sz="2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погребён </a:t>
            </a:r>
            <a:r>
              <a:rPr lang="ru-RU" sz="24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в родовой усыпальнице в </a:t>
            </a:r>
            <a:r>
              <a:rPr lang="ru-RU" sz="24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Спасо-Евфимиевом</a:t>
            </a:r>
            <a:r>
              <a:rPr lang="ru-RU" sz="24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 монастыре города Суздаля.</a:t>
            </a:r>
          </a:p>
        </p:txBody>
      </p:sp>
      <p:pic>
        <p:nvPicPr>
          <p:cNvPr id="4" name="Рисунок 3" descr="гробница Пожарского в СвятоЕфимиевом монастрые Суздал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1371600"/>
            <a:ext cx="2286000" cy="304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Tm="25046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914400"/>
            <a:ext cx="7620000" cy="1877437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Times New Roman" panose="02020603050405020304" pitchFamily="18" charset="0"/>
              </a:rPr>
              <a:t>Доколе название России, спасённой Князем Пожарским, пребудет на Земном шаре знаемо, до тех пор и он послужит примером геройства, правоты и бескорыстной любви к Отечеству.                  </a:t>
            </a:r>
          </a:p>
          <a:p>
            <a:pPr algn="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Times New Roman" panose="02020603050405020304" pitchFamily="18" charset="0"/>
              </a:rPr>
              <a:t>А. Ф. Малиновский, 1817 г.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Минин и Пожарский ск.Марто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2819400"/>
            <a:ext cx="4305300" cy="2870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Tm="242487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2438400"/>
            <a:ext cx="4280339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ivaldi script" pitchFamily="2" charset="0"/>
              </a:rPr>
              <a:t>Спасибо за внимание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ivaldi script" pitchFamily="2" charset="0"/>
            </a:endParaRPr>
          </a:p>
        </p:txBody>
      </p:sp>
    </p:spTree>
  </p:cSld>
  <p:clrMapOvr>
    <a:masterClrMapping/>
  </p:clrMapOvr>
  <p:transition advTm="42931"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Documents and Settings\Admin\Рабочий стол\экология\pojarskiy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943600" y="1143000"/>
            <a:ext cx="2407596" cy="3429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914400" y="1066800"/>
            <a:ext cx="4876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В 1612г., 400 лет  назад, второе ополчение изгнало польских интервентов из Москвы и положило конец Смуте в России. </a:t>
            </a:r>
          </a:p>
          <a:p>
            <a:pPr algn="ctr"/>
            <a:r>
              <a:rPr lang="ru-RU" sz="28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Одним из организаторов и героем второго </a:t>
            </a:r>
            <a:r>
              <a:rPr lang="ru-RU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земского </a:t>
            </a:r>
            <a:r>
              <a:rPr lang="ru-RU" sz="28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ополчения был князь Дмитрий Пожарский, 445-летие со дня  рождения которого будет отмечаться в этом году.</a:t>
            </a:r>
            <a:endParaRPr lang="ru-RU" sz="2800" b="1" dirty="0">
              <a:ln w="1905"/>
              <a:solidFill>
                <a:schemeClr val="accent2">
                  <a:lumMod val="7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Monotype Corsiva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35272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1066800"/>
            <a:ext cx="4876800" cy="4154984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По </a:t>
            </a:r>
            <a:r>
              <a:rPr lang="ru-RU" sz="24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отзывам современников и согласно историческим документам, </a:t>
            </a:r>
            <a:r>
              <a:rPr lang="ru-RU" sz="2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Дмитрия Михайловича Пожарского отличали </a:t>
            </a:r>
            <a:r>
              <a:rPr lang="ru-RU" sz="24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справедливость и великодушие, скромность и порядочность, храбрость и способность к самопожертвованию. Главным в его жизни была деятельность по защите Родины от вражеских нашествий. </a:t>
            </a:r>
            <a:r>
              <a:rPr lang="ru-RU" sz="2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Воинский долг он </a:t>
            </a:r>
            <a:r>
              <a:rPr lang="ru-RU" sz="24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выполнял </a:t>
            </a:r>
            <a:r>
              <a:rPr lang="ru-RU" sz="2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добросовестно и </a:t>
            </a:r>
            <a:r>
              <a:rPr lang="ru-RU" sz="2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честно всю свою жизнь.</a:t>
            </a:r>
            <a:endParaRPr lang="ru-RU" sz="2400" b="1" dirty="0">
              <a:ln w="1905"/>
              <a:solidFill>
                <a:schemeClr val="accent2">
                  <a:lumMod val="7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Monotype Corsiva" pitchFamily="66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Дм.Пожарски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1066800"/>
            <a:ext cx="2400299" cy="32644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Tm="30738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066800" y="685801"/>
            <a:ext cx="5181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400" b="1" dirty="0" smtClean="0">
                <a:ln w="1905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</a:rPr>
              <a:t>    </a:t>
            </a:r>
            <a:r>
              <a:rPr lang="ru-RU" sz="2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Князь Дмитрий Михайлович Пожарский (1578-1642) был представителем старинного, но захудалого княжеского рода, ведущего происхождение от седьмого сына Всеволода Большое Гнездо Ивана Стародубского. </a:t>
            </a:r>
          </a:p>
          <a:p>
            <a:pPr indent="457200"/>
            <a:r>
              <a:rPr lang="ru-RU" sz="2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Родовой терем Пожарских находился в 12 верстах от  села  </a:t>
            </a:r>
            <a:r>
              <a:rPr lang="ru-RU" sz="2400" b="1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Коврово</a:t>
            </a:r>
            <a:r>
              <a:rPr lang="ru-RU" sz="2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,  в  деревне </a:t>
            </a:r>
            <a:r>
              <a:rPr lang="ru-RU" sz="2400" b="1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Сергово</a:t>
            </a:r>
            <a:r>
              <a:rPr lang="ru-RU" sz="2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.  </a:t>
            </a:r>
          </a:p>
          <a:p>
            <a:pPr indent="457200"/>
            <a:r>
              <a:rPr lang="ru-RU" sz="2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Именно здесь 1 ноября 1578 года в семье Михаила Федоровича Глухого Пожарского и Марии Федоровны Беклемишевой и появился на свет младенец Дмитрий.</a:t>
            </a:r>
          </a:p>
          <a:p>
            <a:pPr algn="just"/>
            <a:endParaRPr lang="ru-RU" sz="2400" b="1" i="1" dirty="0" smtClean="0">
              <a:ln w="1905"/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4100" name="Picture 4" descr="C:\Documents and Settings\Admin\Рабочий стол\экология\0_6d324_21f24980_L.jpeg"/>
          <p:cNvPicPr>
            <a:picLocks noChangeAspect="1" noChangeArrowheads="1"/>
          </p:cNvPicPr>
          <p:nvPr/>
        </p:nvPicPr>
        <p:blipFill>
          <a:blip r:embed="rId2" cstate="print"/>
          <a:srcRect l="7385" t="8400" r="7692" b="8800"/>
          <a:stretch>
            <a:fillRect/>
          </a:stretch>
        </p:blipFill>
        <p:spPr bwMode="auto">
          <a:xfrm>
            <a:off x="6248400" y="1143000"/>
            <a:ext cx="2032000" cy="304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Tm="43013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863643"/>
            <a:ext cx="5715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905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</a:rPr>
              <a:t>        </a:t>
            </a:r>
            <a:r>
              <a:rPr lang="ru-RU" sz="2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Лишившись </a:t>
            </a:r>
            <a:r>
              <a:rPr lang="ru-RU" sz="24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в десятилетнем возрасте отца, Дмитрий </a:t>
            </a:r>
            <a:r>
              <a:rPr lang="ru-RU" sz="2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Пожарский с матерью переезжает в Москву. С 1593 г., с 15 лет, Дмитрий поступает на дворцовую службу и был пожалован званием стряпчего с платьем. </a:t>
            </a:r>
            <a:endParaRPr lang="ru-RU" sz="2400" b="1" dirty="0">
              <a:ln w="1905"/>
              <a:solidFill>
                <a:schemeClr val="accent2">
                  <a:lumMod val="7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Monotype Corsiva" pitchFamily="66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9600" y="2819400"/>
            <a:ext cx="5791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905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</a:rPr>
              <a:t>   </a:t>
            </a:r>
            <a:r>
              <a:rPr lang="ru-RU" sz="2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Стряпчий </a:t>
            </a:r>
            <a:r>
              <a:rPr lang="ru-RU" sz="24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Пожарский был участником Земского собора </a:t>
            </a:r>
            <a:r>
              <a:rPr lang="ru-RU" sz="2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1598 г., состоявшегося </a:t>
            </a:r>
            <a:r>
              <a:rPr lang="ru-RU" sz="24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после смерти царя Федора Ивановича, и именно в этом качестве подписал соборное определение об избрании новым царем Бориса Годунова.</a:t>
            </a:r>
          </a:p>
        </p:txBody>
      </p:sp>
      <p:pic>
        <p:nvPicPr>
          <p:cNvPr id="10243" name="Picture 3" descr="C:\Documents and Settings\Admin\Рабочий стол\экология\77388677_bank_5514_3508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324600" y="685800"/>
            <a:ext cx="2228193" cy="2438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Tm="3736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0" y="685800"/>
            <a:ext cx="6629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400" b="1" dirty="0" smtClean="0">
                <a:ln w="1905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</a:rPr>
              <a:t>    </a:t>
            </a:r>
            <a:r>
              <a:rPr lang="ru-RU" sz="2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Военная </a:t>
            </a:r>
            <a:r>
              <a:rPr lang="ru-RU" sz="24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служба Пожарского началась в 1604-1605 годах во время войны с Лжедмитрием. Пожарский оставался верен Годуновым до последнего. </a:t>
            </a:r>
            <a:endParaRPr lang="ru-RU" sz="2400" b="1" dirty="0" smtClean="0">
              <a:ln w="1905"/>
              <a:solidFill>
                <a:schemeClr val="accent2">
                  <a:lumMod val="7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Monotype Corsiva" pitchFamily="66" charset="0"/>
              <a:cs typeface="Times New Roman" panose="02020603050405020304" pitchFamily="18" charset="0"/>
            </a:endParaRPr>
          </a:p>
          <a:p>
            <a:pPr indent="457200"/>
            <a:r>
              <a:rPr lang="ru-RU" sz="2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Он </a:t>
            </a:r>
            <a:r>
              <a:rPr lang="ru-RU" sz="24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не покинул лагерь "земского" законного государя Фёдора Борисовича даже, когда торжество самозванца стало для всех очевидно. </a:t>
            </a:r>
            <a:endParaRPr lang="ru-RU" sz="2400" b="1" dirty="0" smtClean="0">
              <a:ln w="1905"/>
              <a:solidFill>
                <a:schemeClr val="accent2">
                  <a:lumMod val="7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Monotype Corsiva" pitchFamily="66" charset="0"/>
              <a:cs typeface="Times New Roman" panose="02020603050405020304" pitchFamily="18" charset="0"/>
            </a:endParaRPr>
          </a:p>
          <a:p>
            <a:pPr indent="457200"/>
            <a:r>
              <a:rPr lang="ru-RU" sz="2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После воцарения Отрепьева, князь Дмитрий Михайлович был вынужден вернуться </a:t>
            </a:r>
            <a:r>
              <a:rPr lang="ru-RU" sz="24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к придворным </a:t>
            </a:r>
            <a:r>
              <a:rPr lang="ru-RU" sz="2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обязанностям, он был стольником и потчевал </a:t>
            </a:r>
            <a:r>
              <a:rPr lang="ru-RU" sz="24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на торжественных приёмах послов яствами и напитками. </a:t>
            </a:r>
            <a:endParaRPr lang="ru-RU" sz="2400" b="1" dirty="0" smtClean="0">
              <a:ln w="1905"/>
              <a:solidFill>
                <a:schemeClr val="accent2">
                  <a:lumMod val="7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Monotype Corsiva" pitchFamily="66" charset="0"/>
              <a:cs typeface="Times New Roman" panose="02020603050405020304" pitchFamily="18" charset="0"/>
            </a:endParaRPr>
          </a:p>
          <a:p>
            <a:pPr indent="457200"/>
            <a:r>
              <a:rPr lang="ru-RU" sz="2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От </a:t>
            </a:r>
            <a:r>
              <a:rPr lang="ru-RU" sz="24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интриг во дворце он уклонялся и в заговоре против самозванца не участвовал.</a:t>
            </a:r>
          </a:p>
        </p:txBody>
      </p:sp>
    </p:spTree>
  </p:cSld>
  <p:clrMapOvr>
    <a:masterClrMapping/>
  </p:clrMapOvr>
  <p:transition advTm="49935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00" y="914400"/>
            <a:ext cx="60960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400" b="1" dirty="0" smtClean="0">
                <a:ln w="1905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</a:rPr>
              <a:t>    </a:t>
            </a:r>
            <a:r>
              <a:rPr lang="ru-RU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Во время царствования Василия Шуйского  появляется Лжедмитрий  </a:t>
            </a:r>
            <a:r>
              <a:rPr lang="en-US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I</a:t>
            </a:r>
            <a:r>
              <a:rPr lang="ru-RU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, а с ним в Россию вторглись полчища литовцев и поляков, которые занимались грабежом, разоряли русские города, села, церкви и монастыри.  </a:t>
            </a:r>
          </a:p>
          <a:p>
            <a:pPr indent="457200"/>
            <a:r>
              <a:rPr lang="ru-RU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Царь Шуйский  отправил все имеющиеся у него военные силы на борьбу против нового самозванца и не прошеных гостей. </a:t>
            </a:r>
          </a:p>
          <a:p>
            <a:pPr indent="457200"/>
            <a:r>
              <a:rPr lang="ru-RU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Дмитрий Пожарский возглавил один из отрядов в качестве полкового воеводы.</a:t>
            </a:r>
            <a:endParaRPr lang="ru-RU" b="1" dirty="0">
              <a:ln w="1905"/>
              <a:solidFill>
                <a:schemeClr val="accent2">
                  <a:lumMod val="7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Monotype Corsiva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3124200"/>
            <a:ext cx="6248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За службу Дмитрий Михайлович был пожалован от казны селом Нижний Ландех с 20 деревнями, 7 починками и 12 пустошами в Суздальском уезде. </a:t>
            </a:r>
          </a:p>
          <a:p>
            <a:pPr indent="457200"/>
            <a:r>
              <a:rPr lang="ru-RU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В 1610 году Шуйский отправил Пожарского воеводой Зарайска, крепости к югу от Коломны, на границе московских и рязанских земель. </a:t>
            </a:r>
          </a:p>
          <a:p>
            <a:pPr indent="457200"/>
            <a:r>
              <a:rPr lang="ru-RU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Город прикрывал Москву от вторжения крымских татар и правительство, опасаясь их нападения, послало туда воеводой прекрасно зарекомендовавшего себя Пожарского. </a:t>
            </a:r>
            <a:endParaRPr lang="ru-RU" b="1" dirty="0">
              <a:ln w="1905"/>
              <a:solidFill>
                <a:schemeClr val="accent2">
                  <a:lumMod val="7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Monotype Corsiva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3585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6550" y="914400"/>
            <a:ext cx="7696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Times New Roman" panose="02020603050405020304" pitchFamily="18" charset="0"/>
              </a:rPr>
              <a:t>В период Семибоярщины на российский престол был приглашен  сын польского короля  Сигизмунда королевич Владислав. Князь Пожарский, в то время Зарайский воевода, не признал решения Московских бояр. Его поддержали нижегородцы. В январе 1611 были разосланы призывные грамоты в города Рязань, Кострому, Вологду, Галич и другие, прося прислать в Нижний Новгород ратников, чтобы </a:t>
            </a:r>
            <a:r>
              <a:rPr lang="ru-RU" b="1" i="1" u="sng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Times New Roman" panose="02020603050405020304" pitchFamily="18" charset="0"/>
              </a:rPr>
              <a:t>«стати за веру и за Московское государство».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Times New Roman" panose="02020603050405020304" pitchFamily="18" charset="0"/>
              </a:rPr>
              <a:t>Воззвания нижегородцев имели успех. Откликнулось много поволжских и сибирских городов.</a:t>
            </a:r>
            <a:endParaRPr lang="ru-RU" sz="2400" b="1" dirty="0">
              <a:ln w="1905"/>
              <a:solidFill>
                <a:schemeClr val="accent2">
                  <a:lumMod val="7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Monotype Corsiva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5000" y="2971800"/>
            <a:ext cx="640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Times New Roman" panose="02020603050405020304" pitchFamily="18" charset="0"/>
              </a:rPr>
              <a:t>Одновременно с нижегородцами собиралось ополчение и в Рязани под руководством рязанского воеводы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Times New Roman" panose="02020603050405020304" pitchFamily="18" charset="0"/>
              </a:rPr>
              <a:t>Прокопия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Times New Roman" panose="02020603050405020304" pitchFamily="18" charset="0"/>
              </a:rPr>
              <a:t> Ляпунова. К отряду Ляпунова примкнул со своими ратными людьми и Зарайский воевода князь Д. М. Пожарский. Первое Нижегородское ополчение под руководством нижегородского воеводы князя Репнина выступило на Москву в феврале 1611 года численностью около 1200 человек.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Times New Roman" panose="02020603050405020304" pitchFamily="18" charset="0"/>
              </a:rPr>
              <a:t>Жители Москвы, узнав о приходе ополченцев, стали готовиться к истреблению ненавистных им поляков. 19 мая началось всеобщее восстание.</a:t>
            </a:r>
            <a:endParaRPr lang="ru-RU" b="1" dirty="0">
              <a:ln w="1905"/>
              <a:solidFill>
                <a:schemeClr val="accent2">
                  <a:lumMod val="7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Monotype Corsiva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43004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анение Пожарского Худ. Б.Чорик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838200"/>
            <a:ext cx="3353179" cy="3859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352800" y="48768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Times New Roman" panose="02020603050405020304" pitchFamily="18" charset="0"/>
              </a:rPr>
              <a:t>Ранение князя Пожарского. Худ.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Times New Roman" panose="02020603050405020304" pitchFamily="18" charset="0"/>
              </a:rPr>
              <a:t>Б.Чоринов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Times New Roman" panose="02020603050405020304" pitchFamily="18" charset="0"/>
              </a:rPr>
              <a:t>. 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3194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</TotalTime>
  <Words>802</Words>
  <Application>Microsoft Office PowerPoint</Application>
  <PresentationFormat>Экран (4:3)</PresentationFormat>
  <Paragraphs>44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ok</cp:lastModifiedBy>
  <cp:revision>66</cp:revision>
  <cp:lastPrinted>1601-01-01T00:00:00Z</cp:lastPrinted>
  <dcterms:created xsi:type="dcterms:W3CDTF">2012-01-05T18:46:57Z</dcterms:created>
  <dcterms:modified xsi:type="dcterms:W3CDTF">2023-10-31T07:26:28Z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