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843B0C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843B0C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43B0C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43B0C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43B0C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65847" y="2318766"/>
            <a:ext cx="4413250" cy="3446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43B0C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98411" y="1475740"/>
            <a:ext cx="100330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843B0C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98411" y="2085848"/>
            <a:ext cx="4946015" cy="398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843B0C"/>
                </a:solidFill>
                <a:latin typeface="Segoe Script"/>
                <a:cs typeface="Segoe Scrip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i.ytimg.com/vi/laKDsdtruI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2209800"/>
            <a:ext cx="84810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66700" algn="ctr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0000"/>
                </a:solidFill>
              </a:rPr>
              <a:t>Поэзия</a:t>
            </a:r>
            <a:r>
              <a:rPr sz="5400" spc="-210" dirty="0">
                <a:solidFill>
                  <a:srgbClr val="FF0000"/>
                </a:solidFill>
              </a:rPr>
              <a:t> </a:t>
            </a:r>
            <a:r>
              <a:rPr sz="5400" spc="-50" dirty="0">
                <a:solidFill>
                  <a:srgbClr val="FF0000"/>
                </a:solidFill>
              </a:rPr>
              <a:t>–</a:t>
            </a:r>
            <a:endParaRPr sz="5400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sz="5400" dirty="0">
                <a:solidFill>
                  <a:srgbClr val="FF0000"/>
                </a:solidFill>
              </a:rPr>
              <a:t>лекарство</a:t>
            </a:r>
            <a:r>
              <a:rPr sz="5400" spc="-65" dirty="0">
                <a:solidFill>
                  <a:srgbClr val="FF0000"/>
                </a:solidFill>
              </a:rPr>
              <a:t> </a:t>
            </a:r>
            <a:r>
              <a:rPr sz="5400" dirty="0">
                <a:solidFill>
                  <a:srgbClr val="FF0000"/>
                </a:solidFill>
              </a:rPr>
              <a:t>для</a:t>
            </a:r>
            <a:r>
              <a:rPr sz="5400" spc="-60" dirty="0">
                <a:solidFill>
                  <a:srgbClr val="FF0000"/>
                </a:solidFill>
              </a:rPr>
              <a:t> </a:t>
            </a:r>
            <a:r>
              <a:rPr sz="5400" spc="-10" dirty="0">
                <a:solidFill>
                  <a:srgbClr val="FF0000"/>
                </a:solidFill>
              </a:rPr>
              <a:t>души…</a:t>
            </a:r>
            <a:endParaRPr sz="5400" dirty="0">
              <a:solidFill>
                <a:srgbClr val="FF000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83985" y="115823"/>
            <a:ext cx="6068060" cy="788035"/>
            <a:chOff x="5983985" y="115823"/>
            <a:chExt cx="6068060" cy="7880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7345" y="605028"/>
              <a:ext cx="5641086" cy="746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3985" y="115823"/>
              <a:ext cx="1969769" cy="7879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85887" y="115823"/>
              <a:ext cx="586740" cy="7879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93913" y="115823"/>
              <a:ext cx="2446020" cy="7879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72065" y="115823"/>
              <a:ext cx="2379726" cy="78790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192011" y="204469"/>
            <a:ext cx="56254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21</a:t>
            </a:r>
            <a:r>
              <a:rPr sz="2800" b="1" u="sng" spc="-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марта</a:t>
            </a:r>
            <a:r>
              <a:rPr sz="2800" b="1" u="sng" spc="-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2800" b="1" u="sng" spc="-2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Всемирный</a:t>
            </a:r>
            <a:r>
              <a:rPr sz="2800" b="1" u="sng" spc="-2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день</a:t>
            </a:r>
            <a:r>
              <a:rPr sz="2800" b="1" u="sng" spc="-45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1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Times New Roman"/>
                <a:cs typeface="Times New Roman"/>
              </a:rPr>
              <a:t>поэзии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2290" name="AutoShape 2" descr="https://top-fon.com/uploads/posts/2023-02/1675473988_top-fon-com-p-fon-knigi-dlya-prezentatsii-powerpoint-2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086600" y="5257800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Онлайн - презентация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i.ytimg.com/vi/laKDsdtruI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9566" y="420369"/>
            <a:ext cx="36360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94995" algn="l"/>
                <a:tab pos="1439545" algn="l"/>
                <a:tab pos="2348230" algn="l"/>
                <a:tab pos="2925445" algn="l"/>
              </a:tabLst>
            </a:pPr>
            <a:r>
              <a:rPr dirty="0">
                <a:solidFill>
                  <a:srgbClr val="385622"/>
                </a:solidFill>
                <a:latin typeface="Times New Roman"/>
                <a:cs typeface="Times New Roman"/>
              </a:rPr>
              <a:t>Писать</a:t>
            </a:r>
            <a:r>
              <a:rPr spc="4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385622"/>
                </a:solidFill>
                <a:latin typeface="Times New Roman"/>
                <a:cs typeface="Times New Roman"/>
              </a:rPr>
              <a:t>стихи</a:t>
            </a:r>
            <a:r>
              <a:rPr spc="4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b="0" spc="4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b="0" spc="4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385622"/>
                </a:solidFill>
                <a:latin typeface="Times New Roman"/>
                <a:cs typeface="Times New Roman"/>
              </a:rPr>
              <a:t>всё</a:t>
            </a:r>
            <a:r>
              <a:rPr b="0" spc="4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385622"/>
                </a:solidFill>
                <a:latin typeface="Times New Roman"/>
                <a:cs typeface="Times New Roman"/>
              </a:rPr>
              <a:t>равно, </a:t>
            </a:r>
            <a:r>
              <a:rPr b="0" spc="-25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b="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b="0" spc="-20" dirty="0">
                <a:solidFill>
                  <a:srgbClr val="385622"/>
                </a:solidFill>
                <a:latin typeface="Times New Roman"/>
                <a:cs typeface="Times New Roman"/>
              </a:rPr>
              <a:t>уметь</a:t>
            </a:r>
            <a:r>
              <a:rPr b="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b="0" spc="-10" dirty="0">
                <a:solidFill>
                  <a:srgbClr val="385622"/>
                </a:solidFill>
                <a:latin typeface="Times New Roman"/>
                <a:cs typeface="Times New Roman"/>
              </a:rPr>
              <a:t>летать</a:t>
            </a:r>
            <a:r>
              <a:rPr b="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b="0" spc="-25" dirty="0">
                <a:solidFill>
                  <a:srgbClr val="385622"/>
                </a:solidFill>
                <a:latin typeface="Times New Roman"/>
                <a:cs typeface="Times New Roman"/>
              </a:rPr>
              <a:t>как</a:t>
            </a:r>
            <a:r>
              <a:rPr b="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b="0" spc="-10" dirty="0">
                <a:solidFill>
                  <a:srgbClr val="385622"/>
                </a:solidFill>
                <a:latin typeface="Times New Roman"/>
                <a:cs typeface="Times New Roman"/>
              </a:rPr>
              <a:t>птица.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9566" y="1029969"/>
            <a:ext cx="363601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Этому</a:t>
            </a:r>
            <a:r>
              <a:rPr sz="20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нельзя</a:t>
            </a:r>
            <a:r>
              <a:rPr sz="2000" spc="5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научиться,</a:t>
            </a:r>
            <a:r>
              <a:rPr sz="2000" spc="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а</a:t>
            </a:r>
            <a:r>
              <a:rPr sz="2000" spc="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385622"/>
                </a:solidFill>
                <a:latin typeface="Times New Roman"/>
                <a:cs typeface="Times New Roman"/>
              </a:rPr>
              <a:t>вот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понимать</a:t>
            </a:r>
            <a:r>
              <a:rPr sz="2000" b="1" spc="425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поэзию</a:t>
            </a:r>
            <a:r>
              <a:rPr sz="2000" b="1" spc="425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0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может 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научиться</a:t>
            </a:r>
            <a:r>
              <a:rPr sz="2000" b="1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каждый.</a:t>
            </a:r>
            <a:endParaRPr sz="2000" dirty="0">
              <a:latin typeface="Times New Roman"/>
              <a:cs typeface="Times New Roman"/>
            </a:endParaRPr>
          </a:p>
          <a:p>
            <a:pPr marL="12700" marR="6350" indent="355600" algn="just">
              <a:lnSpc>
                <a:spcPct val="100000"/>
              </a:lnSpc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Вы</a:t>
            </a:r>
            <a:r>
              <a:rPr sz="2000" spc="9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давно</a:t>
            </a:r>
            <a:r>
              <a:rPr sz="2000" spc="10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000" spc="9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брали</a:t>
            </a:r>
            <a:r>
              <a:rPr sz="2000" spc="10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000" spc="9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spc="-20" dirty="0">
                <a:solidFill>
                  <a:srgbClr val="385622"/>
                </a:solidFill>
                <a:latin typeface="Times New Roman"/>
                <a:cs typeface="Times New Roman"/>
              </a:rPr>
              <a:t>руки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томик</a:t>
            </a:r>
            <a:r>
              <a:rPr sz="2000" spc="-114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стихов?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355600" algn="just">
              <a:lnSpc>
                <a:spcPct val="100000"/>
              </a:lnSpc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У</a:t>
            </a:r>
            <a:r>
              <a:rPr sz="2000" spc="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вас</a:t>
            </a:r>
            <a:r>
              <a:rPr sz="2000" spc="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000" spc="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доме</a:t>
            </a:r>
            <a:r>
              <a:rPr sz="2000" spc="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никогда</a:t>
            </a:r>
            <a:r>
              <a:rPr sz="2000" spc="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000" spc="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385622"/>
                </a:solidFill>
                <a:latin typeface="Times New Roman"/>
                <a:cs typeface="Times New Roman"/>
              </a:rPr>
              <a:t>не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было</a:t>
            </a:r>
            <a:r>
              <a:rPr sz="2000" spc="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ни</a:t>
            </a:r>
            <a:r>
              <a:rPr sz="2000" spc="8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одного</a:t>
            </a:r>
            <a:r>
              <a:rPr sz="2000" spc="8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стихотворного сборника?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9566" y="3468623"/>
            <a:ext cx="363601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55600" algn="just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Вы</a:t>
            </a:r>
            <a:r>
              <a:rPr sz="2000" spc="434" dirty="0">
                <a:solidFill>
                  <a:srgbClr val="385622"/>
                </a:solidFill>
                <a:latin typeface="Times New Roman"/>
                <a:cs typeface="Times New Roman"/>
              </a:rPr>
              <a:t>   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000" spc="440" dirty="0">
                <a:solidFill>
                  <a:srgbClr val="385622"/>
                </a:solidFill>
                <a:latin typeface="Times New Roman"/>
                <a:cs typeface="Times New Roman"/>
              </a:rPr>
              <a:t>     </a:t>
            </a:r>
            <a:r>
              <a:rPr sz="2000" spc="-20" dirty="0">
                <a:solidFill>
                  <a:srgbClr val="385622"/>
                </a:solidFill>
                <a:latin typeface="Times New Roman"/>
                <a:cs typeface="Times New Roman"/>
              </a:rPr>
              <a:t>удовольствием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перечитали</a:t>
            </a:r>
            <a:r>
              <a:rPr sz="2000" spc="310" dirty="0">
                <a:solidFill>
                  <a:srgbClr val="385622"/>
                </a:solidFill>
                <a:latin typeface="Times New Roman"/>
                <a:cs typeface="Times New Roman"/>
              </a:rPr>
              <a:t>   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бы</a:t>
            </a:r>
            <a:r>
              <a:rPr sz="2000" spc="310" dirty="0">
                <a:solidFill>
                  <a:srgbClr val="385622"/>
                </a:solidFill>
                <a:latin typeface="Times New Roman"/>
                <a:cs typeface="Times New Roman"/>
              </a:rPr>
              <a:t>    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знакомые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строчки</a:t>
            </a:r>
            <a:r>
              <a:rPr sz="20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или</a:t>
            </a:r>
            <a:r>
              <a:rPr sz="2000" spc="5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открыли</a:t>
            </a:r>
            <a:r>
              <a:rPr sz="20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для</a:t>
            </a:r>
            <a:r>
              <a:rPr sz="2000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spc="-20" dirty="0">
                <a:solidFill>
                  <a:srgbClr val="385622"/>
                </a:solidFill>
                <a:latin typeface="Times New Roman"/>
                <a:cs typeface="Times New Roman"/>
              </a:rPr>
              <a:t>себя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новое</a:t>
            </a:r>
            <a:r>
              <a:rPr sz="20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поэтическое</a:t>
            </a:r>
            <a:r>
              <a:rPr sz="2000" spc="-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85622"/>
                </a:solidFill>
                <a:latin typeface="Times New Roman"/>
                <a:cs typeface="Times New Roman"/>
              </a:rPr>
              <a:t>имя?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355600" algn="just">
              <a:lnSpc>
                <a:spcPct val="100000"/>
              </a:lnSpc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Заходите</a:t>
            </a:r>
            <a:r>
              <a:rPr sz="2000" spc="3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000" spc="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библиотеку,</a:t>
            </a:r>
            <a:r>
              <a:rPr sz="2000" spc="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spc="-25" dirty="0">
                <a:solidFill>
                  <a:srgbClr val="385622"/>
                </a:solidFill>
                <a:latin typeface="Times New Roman"/>
                <a:cs typeface="Times New Roman"/>
              </a:rPr>
              <a:t>вам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помогут,</a:t>
            </a:r>
            <a:r>
              <a:rPr sz="2000" spc="32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000" spc="3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книжных</a:t>
            </a:r>
            <a:r>
              <a:rPr sz="2000" spc="3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полках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9566" y="5297423"/>
            <a:ext cx="363474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немало</a:t>
            </a:r>
            <a:r>
              <a:rPr sz="2000" spc="5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интереснейших</a:t>
            </a:r>
            <a:r>
              <a:rPr sz="2000" spc="5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авторов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000" spc="3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томиков</a:t>
            </a:r>
            <a:r>
              <a:rPr sz="2000" spc="3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с</a:t>
            </a:r>
            <a:r>
              <a:rPr sz="2000" spc="36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замечательными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стихами,</a:t>
            </a:r>
            <a:r>
              <a:rPr sz="20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надо</a:t>
            </a:r>
            <a:r>
              <a:rPr sz="20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85622"/>
                </a:solidFill>
                <a:latin typeface="Times New Roman"/>
                <a:cs typeface="Times New Roman"/>
              </a:rPr>
              <a:t>только</a:t>
            </a:r>
            <a:r>
              <a:rPr sz="2000" spc="-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85622"/>
                </a:solidFill>
                <a:latin typeface="Times New Roman"/>
                <a:cs typeface="Times New Roman"/>
              </a:rPr>
              <a:t>найти</a:t>
            </a:r>
            <a:r>
              <a:rPr sz="2000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85622"/>
                </a:solidFill>
                <a:latin typeface="Times New Roman"/>
                <a:cs typeface="Times New Roman"/>
              </a:rPr>
              <a:t>их.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9388" y="203200"/>
            <a:ext cx="5554980" cy="645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775" marR="2619375" indent="-9271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«Я</a:t>
            </a:r>
            <a:r>
              <a:rPr sz="1800"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научилась</a:t>
            </a:r>
            <a:r>
              <a:rPr sz="1800"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просто,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мудро</a:t>
            </a:r>
            <a:r>
              <a:rPr sz="1800" b="1" spc="-4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жить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25" dirty="0">
                <a:solidFill>
                  <a:srgbClr val="002060"/>
                </a:solidFill>
                <a:latin typeface="Segoe Script"/>
                <a:cs typeface="Segoe Script"/>
              </a:rPr>
              <a:t>…»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2784475">
              <a:lnSpc>
                <a:spcPct val="100000"/>
              </a:lnSpc>
              <a:spcBef>
                <a:spcPts val="960"/>
              </a:spcBef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Я</a:t>
            </a:r>
            <a:r>
              <a:rPr sz="1800" b="1" spc="-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научилась</a:t>
            </a:r>
            <a:r>
              <a:rPr sz="1800"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просто,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мудро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 жить,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2851785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Смотреть</a:t>
            </a:r>
            <a:r>
              <a:rPr sz="1800"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на</a:t>
            </a:r>
            <a:r>
              <a:rPr sz="1800"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небо</a:t>
            </a:r>
            <a:r>
              <a:rPr sz="1800"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50" dirty="0">
                <a:solidFill>
                  <a:srgbClr val="002060"/>
                </a:solidFill>
                <a:latin typeface="Segoe Script"/>
                <a:cs typeface="Segoe Script"/>
              </a:rPr>
              <a:t>и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молиться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Богу,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2759075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И</a:t>
            </a:r>
            <a:r>
              <a:rPr sz="1800" b="1" spc="-4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долго</a:t>
            </a:r>
            <a:r>
              <a:rPr sz="1800" b="1" spc="-4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перед</a:t>
            </a:r>
            <a:r>
              <a:rPr sz="1800" b="1" spc="-2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вечером бродить,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Чтоб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утомить</a:t>
            </a:r>
            <a:r>
              <a:rPr sz="1800" b="1" spc="-2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ненужную</a:t>
            </a:r>
            <a:r>
              <a:rPr sz="1800"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тревогу.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Когда</a:t>
            </a:r>
            <a:r>
              <a:rPr sz="1800"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шуршат</a:t>
            </a:r>
            <a:r>
              <a:rPr sz="1800" b="1" spc="-5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в</a:t>
            </a:r>
            <a:r>
              <a:rPr sz="1800"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овраге</a:t>
            </a:r>
            <a:r>
              <a:rPr sz="1800" b="1" spc="-4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лопухи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99060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И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никнет гроздь</a:t>
            </a:r>
            <a:r>
              <a:rPr sz="1800" b="1" spc="-2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рябины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 желто-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красной,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Слагаю</a:t>
            </a:r>
            <a:r>
              <a:rPr sz="1800"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я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веселые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 стихи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1539240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О</a:t>
            </a:r>
            <a:r>
              <a:rPr sz="1800" b="1" spc="-6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жизни</a:t>
            </a:r>
            <a:r>
              <a:rPr sz="1800" b="1" spc="-6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тленной,</a:t>
            </a:r>
            <a:r>
              <a:rPr sz="1800" b="1" spc="-6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тленной</a:t>
            </a:r>
            <a:r>
              <a:rPr sz="1800" b="1" spc="-50" dirty="0">
                <a:solidFill>
                  <a:srgbClr val="002060"/>
                </a:solidFill>
                <a:latin typeface="Segoe Script"/>
                <a:cs typeface="Segoe Script"/>
              </a:rPr>
              <a:t> и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прекрасной.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Я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возвращаюсь.</a:t>
            </a:r>
            <a:r>
              <a:rPr sz="1800"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Лижет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мне</a:t>
            </a:r>
            <a:r>
              <a:rPr sz="1800" b="1" spc="-2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ладонь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294005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Пушистый</a:t>
            </a:r>
            <a:r>
              <a:rPr sz="1800" b="1" spc="-6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кот,</a:t>
            </a:r>
            <a:r>
              <a:rPr sz="1800" b="1" spc="-5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мурлыкает</a:t>
            </a:r>
            <a:r>
              <a:rPr sz="1800" b="1" spc="-7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умильней,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И</a:t>
            </a:r>
            <a:r>
              <a:rPr sz="1800"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яркий</a:t>
            </a:r>
            <a:r>
              <a:rPr sz="1800"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загорается</a:t>
            </a:r>
            <a:r>
              <a:rPr sz="1800" b="1" spc="-2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огонь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1218565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На</a:t>
            </a:r>
            <a:r>
              <a:rPr sz="1800" b="1" spc="-4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башенке</a:t>
            </a:r>
            <a:r>
              <a:rPr sz="1800" b="1" spc="-5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озерной</a:t>
            </a:r>
            <a:r>
              <a:rPr sz="1800" b="1" spc="-4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лесопильни.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Лишь</a:t>
            </a:r>
            <a:r>
              <a:rPr sz="1800" b="1" spc="-7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изредка</a:t>
            </a:r>
            <a:r>
              <a:rPr sz="1800" b="1" spc="-7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прорезывает</a:t>
            </a:r>
            <a:r>
              <a:rPr sz="1800" b="1" spc="-6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тишь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895350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Крик</a:t>
            </a:r>
            <a:r>
              <a:rPr sz="1800"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аиста,</a:t>
            </a:r>
            <a:r>
              <a:rPr sz="1800"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слетевшего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на</a:t>
            </a:r>
            <a:r>
              <a:rPr sz="1800"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крышу.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И</a:t>
            </a:r>
            <a:r>
              <a:rPr sz="1800"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если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в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дверь</a:t>
            </a:r>
            <a:r>
              <a:rPr sz="1800"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мою</a:t>
            </a:r>
            <a:r>
              <a:rPr sz="1800"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ты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 постучишь,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Мне</a:t>
            </a:r>
            <a:r>
              <a:rPr sz="1800" b="1" spc="-4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кажется,</a:t>
            </a:r>
            <a:r>
              <a:rPr sz="1800"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я</a:t>
            </a:r>
            <a:r>
              <a:rPr sz="1800" b="1" spc="-4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даже</a:t>
            </a:r>
            <a:r>
              <a:rPr sz="1800"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не</a:t>
            </a:r>
            <a:r>
              <a:rPr sz="1800"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услышу.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381635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А.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Ахматова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6771" y="60197"/>
            <a:ext cx="2205226" cy="236067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0" y="150878"/>
            <a:ext cx="1656588" cy="6707122"/>
          </a:xfrm>
          <a:prstGeom prst="rect">
            <a:avLst/>
          </a:prstGeom>
        </p:spPr>
      </p:pic>
      <p:pic>
        <p:nvPicPr>
          <p:cNvPr id="10" name="Picture 2" descr="https://i.ytimg.com/vi/Tu6Wn0XtjUw/maxresdefaul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74" t="14653" r="43151" b="19792"/>
          <a:stretch>
            <a:fillRect/>
          </a:stretch>
        </p:blipFill>
        <p:spPr bwMode="auto">
          <a:xfrm>
            <a:off x="228601" y="1295400"/>
            <a:ext cx="2133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ytimg.com/vi/laKDsdtruI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2888" y="3846576"/>
            <a:ext cx="579120" cy="7848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53000" y="609600"/>
            <a:ext cx="6869430" cy="3439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Их</a:t>
            </a:r>
            <a:r>
              <a:rPr sz="2800" b="1" spc="-10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имена</a:t>
            </a:r>
            <a:r>
              <a:rPr sz="2800" b="1" spc="-35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звучат</a:t>
            </a:r>
            <a:r>
              <a:rPr sz="2800" b="1" spc="-10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сегодня</a:t>
            </a:r>
            <a:r>
              <a:rPr sz="2800" b="1" spc="-10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spc="-50" dirty="0">
                <a:solidFill>
                  <a:srgbClr val="002060"/>
                </a:solidFill>
                <a:latin typeface="Segoe Print"/>
                <a:cs typeface="Segoe Print"/>
              </a:rPr>
              <a:t>:</a:t>
            </a:r>
            <a:endParaRPr sz="2800" dirty="0">
              <a:solidFill>
                <a:srgbClr val="002060"/>
              </a:solidFill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Есенин,</a:t>
            </a:r>
            <a:r>
              <a:rPr sz="2800" b="1" spc="-25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Лермонтов,</a:t>
            </a:r>
            <a:r>
              <a:rPr sz="2800" b="1" spc="-35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Толстой</a:t>
            </a:r>
            <a:r>
              <a:rPr sz="2800" b="1" spc="-40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spc="-50" dirty="0">
                <a:solidFill>
                  <a:srgbClr val="002060"/>
                </a:solidFill>
                <a:latin typeface="Segoe Print"/>
                <a:cs typeface="Segoe Print"/>
              </a:rPr>
              <a:t>!</a:t>
            </a:r>
            <a:endParaRPr sz="2800" dirty="0">
              <a:solidFill>
                <a:srgbClr val="002060"/>
              </a:solidFill>
              <a:latin typeface="Segoe Print"/>
              <a:cs typeface="Segoe Print"/>
            </a:endParaRPr>
          </a:p>
          <a:p>
            <a:pPr marL="12700" marR="327025">
              <a:lnSpc>
                <a:spcPct val="100000"/>
              </a:lnSpc>
            </a:pP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Ну</a:t>
            </a:r>
            <a:r>
              <a:rPr sz="2800" b="1" spc="-5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что</a:t>
            </a:r>
            <a:r>
              <a:rPr sz="2800" b="1" spc="-15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без</a:t>
            </a:r>
            <a:r>
              <a:rPr sz="2800" b="1" spc="-10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них</a:t>
            </a:r>
            <a:r>
              <a:rPr sz="2800" b="1" spc="-10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наш</a:t>
            </a:r>
            <a:r>
              <a:rPr sz="2800" b="1" spc="-20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мир</a:t>
            </a:r>
            <a:r>
              <a:rPr sz="2800" b="1" spc="-25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Segoe Print"/>
                <a:cs typeface="Segoe Print"/>
              </a:rPr>
              <a:t>духовный,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Убогий</a:t>
            </a:r>
            <a:r>
              <a:rPr sz="2800" b="1" spc="-25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был</a:t>
            </a:r>
            <a:r>
              <a:rPr sz="2800" b="1" spc="-5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бы</a:t>
            </a:r>
            <a:r>
              <a:rPr sz="2800" b="1" spc="-5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и </a:t>
            </a:r>
            <a:r>
              <a:rPr sz="2800" b="1" spc="-10" dirty="0">
                <a:solidFill>
                  <a:srgbClr val="002060"/>
                </a:solidFill>
                <a:latin typeface="Segoe Print"/>
                <a:cs typeface="Segoe Print"/>
              </a:rPr>
              <a:t>пустой...</a:t>
            </a:r>
            <a:endParaRPr sz="2800" dirty="0">
              <a:solidFill>
                <a:srgbClr val="002060"/>
              </a:solidFill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tabLst>
                <a:tab pos="2524760" algn="l"/>
              </a:tabLst>
            </a:pP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Давайте</a:t>
            </a:r>
            <a:r>
              <a:rPr sz="2800" b="1" spc="-40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spc="-25" dirty="0">
                <a:solidFill>
                  <a:srgbClr val="002060"/>
                </a:solidFill>
                <a:latin typeface="Segoe Print"/>
                <a:cs typeface="Segoe Print"/>
              </a:rPr>
              <a:t>бег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	свой</a:t>
            </a:r>
            <a:r>
              <a:rPr sz="2800" b="1" spc="-20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Segoe Print"/>
                <a:cs typeface="Segoe Print"/>
              </a:rPr>
              <a:t>остановим,</a:t>
            </a:r>
            <a:endParaRPr sz="2800" dirty="0">
              <a:solidFill>
                <a:srgbClr val="002060"/>
              </a:solidFill>
              <a:latin typeface="Segoe Print"/>
              <a:cs typeface="Segoe Print"/>
            </a:endParaRPr>
          </a:p>
          <a:p>
            <a:pPr marL="12700" marR="649605">
              <a:lnSpc>
                <a:spcPct val="100000"/>
              </a:lnSpc>
            </a:pP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Пусть</a:t>
            </a:r>
            <a:r>
              <a:rPr sz="2800" b="1" spc="-5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ненадолго,</a:t>
            </a:r>
            <a:r>
              <a:rPr sz="2800" b="1" spc="-10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на</a:t>
            </a:r>
            <a:r>
              <a:rPr sz="2800" b="1" spc="10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Segoe Print"/>
                <a:cs typeface="Segoe Print"/>
              </a:rPr>
              <a:t>чуть-чуть,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И</a:t>
            </a:r>
            <a:r>
              <a:rPr sz="2800" b="1" spc="-15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каждый</a:t>
            </a:r>
            <a:r>
              <a:rPr sz="2800" b="1" spc="-10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для себя</a:t>
            </a:r>
            <a:r>
              <a:rPr sz="2800" b="1" spc="-15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Segoe Print"/>
                <a:cs typeface="Segoe Print"/>
              </a:rPr>
              <a:t>припомнит</a:t>
            </a:r>
            <a:endParaRPr sz="2800" dirty="0">
              <a:solidFill>
                <a:srgbClr val="002060"/>
              </a:solidFill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Стихи,</a:t>
            </a:r>
            <a:r>
              <a:rPr sz="2800" b="1" spc="-25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что</a:t>
            </a:r>
            <a:r>
              <a:rPr sz="2800" b="1" spc="-10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могут</a:t>
            </a:r>
            <a:r>
              <a:rPr sz="2800" b="1" spc="-5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egoe Print"/>
                <a:cs typeface="Segoe Print"/>
              </a:rPr>
              <a:t>жизнь</a:t>
            </a:r>
            <a:r>
              <a:rPr sz="2800" b="1" spc="-15" dirty="0">
                <a:solidFill>
                  <a:srgbClr val="002060"/>
                </a:solidFill>
                <a:latin typeface="Segoe Print"/>
                <a:cs typeface="Segoe Print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Segoe Print"/>
                <a:cs typeface="Segoe Print"/>
              </a:rPr>
              <a:t>вдохнуть</a:t>
            </a:r>
            <a:r>
              <a:rPr sz="2800" b="1" spc="-10" dirty="0">
                <a:solidFill>
                  <a:srgbClr val="843B0C"/>
                </a:solidFill>
                <a:latin typeface="Segoe Print"/>
                <a:cs typeface="Segoe Print"/>
              </a:rPr>
              <a:t>!</a:t>
            </a:r>
            <a:endParaRPr sz="2800" dirty="0">
              <a:latin typeface="Segoe Print"/>
              <a:cs typeface="Segoe Print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4882" y="4466080"/>
            <a:ext cx="9707117" cy="2391916"/>
          </a:xfrm>
          <a:prstGeom prst="rect">
            <a:avLst/>
          </a:prstGeom>
        </p:spPr>
      </p:pic>
      <p:pic>
        <p:nvPicPr>
          <p:cNvPr id="6" name="Picture 2" descr="https://i.ytimg.com/vi/Tu6Wn0XtjUw/maxresdefaul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74" t="14653" r="43151" b="19792"/>
          <a:stretch>
            <a:fillRect/>
          </a:stretch>
        </p:blipFill>
        <p:spPr bwMode="auto">
          <a:xfrm>
            <a:off x="381000" y="685800"/>
            <a:ext cx="35052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ytimg.com/vi/laKDsdtruI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grpSp>
        <p:nvGrpSpPr>
          <p:cNvPr id="2" name="object 2"/>
          <p:cNvGrpSpPr/>
          <p:nvPr/>
        </p:nvGrpSpPr>
        <p:grpSpPr>
          <a:xfrm>
            <a:off x="4648200" y="762000"/>
            <a:ext cx="7543800" cy="5029197"/>
            <a:chOff x="4648200" y="762000"/>
            <a:chExt cx="7543800" cy="5029197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200" y="1371600"/>
              <a:ext cx="5189982" cy="31622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82201" y="762000"/>
              <a:ext cx="2209799" cy="5029197"/>
            </a:xfrm>
            <a:prstGeom prst="rect">
              <a:avLst/>
            </a:prstGeom>
          </p:spPr>
        </p:pic>
      </p:grpSp>
      <p:pic>
        <p:nvPicPr>
          <p:cNvPr id="6" name="Picture 2" descr="https://i.ytimg.com/vi/Tu6Wn0XtjUw/maxresdefaul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74" t="14653" r="43151" b="19792"/>
          <a:stretch>
            <a:fillRect/>
          </a:stretch>
        </p:blipFill>
        <p:spPr bwMode="auto">
          <a:xfrm>
            <a:off x="457200" y="609600"/>
            <a:ext cx="3429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s://i.ytimg.com/vi/laKDsdtruI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1026" name="Picture 2" descr="https://cf4.ppt-online.org/files4/slide/5/5bjSaQKiqgsZLJ8vyUTkWDRpzx2Xo9f06whEBr/slide-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914400"/>
            <a:ext cx="8700074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s://i.ytimg.com/vi/laKDsdtruI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1" name="object 31"/>
          <p:cNvSpPr txBox="1"/>
          <p:nvPr/>
        </p:nvSpPr>
        <p:spPr>
          <a:xfrm>
            <a:off x="3657600" y="1021146"/>
            <a:ext cx="8229600" cy="4128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b="1" dirty="0">
                <a:solidFill>
                  <a:srgbClr val="843B0C"/>
                </a:solidFill>
                <a:latin typeface="Segoe Script"/>
                <a:cs typeface="Segoe Script"/>
              </a:rPr>
              <a:t>В чём волшебство поэзии?</a:t>
            </a:r>
          </a:p>
          <a:p>
            <a:pPr marL="12700">
              <a:lnSpc>
                <a:spcPct val="100000"/>
              </a:lnSpc>
            </a:pPr>
            <a:r>
              <a:rPr sz="2500" b="1" dirty="0">
                <a:solidFill>
                  <a:srgbClr val="843B0C"/>
                </a:solidFill>
                <a:latin typeface="Segoe Script"/>
                <a:cs typeface="Segoe Script"/>
              </a:rPr>
              <a:t>Возможно, в обнаженье чувств?</a:t>
            </a:r>
          </a:p>
          <a:p>
            <a:pPr marL="12700" marR="5080">
              <a:lnSpc>
                <a:spcPct val="100000"/>
              </a:lnSpc>
            </a:pPr>
            <a:r>
              <a:rPr sz="2500" b="1" dirty="0">
                <a:solidFill>
                  <a:srgbClr val="843B0C"/>
                </a:solidFill>
                <a:latin typeface="Segoe Script"/>
                <a:cs typeface="Segoe Script"/>
              </a:rPr>
              <a:t>В способности затронуть сердца струны? Ведь могут же слова, слетающие с уст, Счастливым сделать день угрюмый.</a:t>
            </a:r>
          </a:p>
          <a:p>
            <a:pPr marL="12700" marR="1515745">
              <a:lnSpc>
                <a:spcPct val="100000"/>
              </a:lnSpc>
              <a:spcBef>
                <a:spcPts val="5"/>
              </a:spcBef>
            </a:pPr>
            <a:r>
              <a:rPr sz="2500" b="1" dirty="0">
                <a:solidFill>
                  <a:srgbClr val="843B0C"/>
                </a:solidFill>
                <a:latin typeface="Segoe Script"/>
                <a:cs typeface="Segoe Script"/>
              </a:rPr>
              <a:t>А может, это просто наважденье? И всё ж, покуда существует свет,</a:t>
            </a:r>
          </a:p>
          <a:p>
            <a:pPr marL="12700" marR="627380">
              <a:lnSpc>
                <a:spcPct val="100000"/>
              </a:lnSpc>
            </a:pPr>
            <a:r>
              <a:rPr sz="2500" b="1" dirty="0">
                <a:solidFill>
                  <a:srgbClr val="843B0C"/>
                </a:solidFill>
                <a:latin typeface="Segoe Script"/>
                <a:cs typeface="Segoe Script"/>
              </a:rPr>
              <a:t>За строчкой строчку, словно ожерелье, Нанизывает медленно слова… поэт.</a:t>
            </a:r>
          </a:p>
        </p:txBody>
      </p:sp>
      <p:pic>
        <p:nvPicPr>
          <p:cNvPr id="33" name="Picture 2" descr="https://i.ytimg.com/vi/Tu6Wn0XtjUw/maxresdefaul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74" t="14653" r="43151" b="19792"/>
          <a:stretch>
            <a:fillRect/>
          </a:stretch>
        </p:blipFill>
        <p:spPr bwMode="auto">
          <a:xfrm>
            <a:off x="228600" y="1295400"/>
            <a:ext cx="3048000" cy="373380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3429000" y="381000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0110">
              <a:lnSpc>
                <a:spcPct val="100000"/>
              </a:lnSpc>
              <a:spcBef>
                <a:spcPts val="95"/>
              </a:spcBef>
            </a:pPr>
            <a:r>
              <a:rPr lang="ru-RU" b="1" spc="-35" dirty="0" smtClean="0">
                <a:solidFill>
                  <a:srgbClr val="385622"/>
                </a:solidFill>
                <a:latin typeface="Times New Roman"/>
                <a:cs typeface="Times New Roman"/>
              </a:rPr>
              <a:t>Трудно</a:t>
            </a:r>
            <a:r>
              <a:rPr lang="ru-RU" b="1" spc="-75" dirty="0" smtClean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385622"/>
                </a:solidFill>
                <a:latin typeface="Times New Roman"/>
                <a:cs typeface="Times New Roman"/>
              </a:rPr>
              <a:t>представить</a:t>
            </a:r>
            <a:r>
              <a:rPr lang="ru-RU" b="1" spc="-60" dirty="0" smtClean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385622"/>
                </a:solidFill>
                <a:latin typeface="Times New Roman"/>
                <a:cs typeface="Times New Roman"/>
              </a:rPr>
              <a:t>нашу</a:t>
            </a:r>
            <a:r>
              <a:rPr lang="ru-RU" b="1" spc="-75" dirty="0" smtClean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385622"/>
                </a:solidFill>
                <a:latin typeface="Times New Roman"/>
                <a:cs typeface="Times New Roman"/>
              </a:rPr>
              <a:t>жизнь</a:t>
            </a:r>
            <a:r>
              <a:rPr lang="ru-RU" b="1" spc="-75" dirty="0" smtClean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385622"/>
                </a:solidFill>
                <a:latin typeface="Times New Roman"/>
                <a:cs typeface="Times New Roman"/>
              </a:rPr>
              <a:t>без</a:t>
            </a:r>
            <a:r>
              <a:rPr lang="ru-RU" b="1" spc="-75" dirty="0" smtClean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solidFill>
                  <a:srgbClr val="385622"/>
                </a:solidFill>
                <a:latin typeface="Times New Roman"/>
                <a:cs typeface="Times New Roman"/>
              </a:rPr>
              <a:t>поэзии...</a:t>
            </a:r>
            <a:endParaRPr lang="ru-RU" b="1" dirty="0" smtClean="0">
              <a:latin typeface="Times New Roman"/>
              <a:cs typeface="Times New Roman"/>
            </a:endParaRPr>
          </a:p>
          <a:p>
            <a:pPr marL="880110">
              <a:lnSpc>
                <a:spcPct val="100000"/>
              </a:lnSpc>
            </a:pPr>
            <a:r>
              <a:rPr lang="ru-RU" b="1" dirty="0" smtClean="0">
                <a:solidFill>
                  <a:srgbClr val="385622"/>
                </a:solidFill>
                <a:latin typeface="Times New Roman"/>
                <a:cs typeface="Times New Roman"/>
              </a:rPr>
              <a:t>Мысль,</a:t>
            </a:r>
            <a:r>
              <a:rPr lang="ru-RU" b="1" spc="-60" dirty="0" smtClean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solidFill>
                  <a:srgbClr val="385622"/>
                </a:solidFill>
                <a:latin typeface="Times New Roman"/>
                <a:cs typeface="Times New Roman"/>
              </a:rPr>
              <a:t>вооруженная</a:t>
            </a:r>
            <a:r>
              <a:rPr lang="ru-RU" b="1" spc="-80" dirty="0" smtClean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385622"/>
                </a:solidFill>
                <a:latin typeface="Times New Roman"/>
                <a:cs typeface="Times New Roman"/>
              </a:rPr>
              <a:t>рифмой,</a:t>
            </a:r>
            <a:r>
              <a:rPr lang="ru-RU" b="1" spc="-60" dirty="0" smtClean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385622"/>
                </a:solidFill>
                <a:latin typeface="Times New Roman"/>
                <a:cs typeface="Times New Roman"/>
              </a:rPr>
              <a:t>становится</a:t>
            </a:r>
            <a:r>
              <a:rPr lang="ru-RU" b="1" spc="-65" dirty="0" smtClean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385622"/>
                </a:solidFill>
                <a:latin typeface="Times New Roman"/>
                <a:cs typeface="Times New Roman"/>
              </a:rPr>
              <a:t>острее</a:t>
            </a:r>
            <a:r>
              <a:rPr lang="ru-RU" b="1" spc="-55" dirty="0" smtClean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lang="ru-RU" b="1" spc="-70" dirty="0" smtClean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solidFill>
                  <a:srgbClr val="385622"/>
                </a:solidFill>
                <a:latin typeface="Times New Roman"/>
                <a:cs typeface="Times New Roman"/>
              </a:rPr>
              <a:t>ярче.</a:t>
            </a:r>
            <a:endParaRPr lang="ru-RU" b="1" dirty="0" smtClean="0">
              <a:latin typeface="Times New Roman"/>
              <a:cs typeface="Times New Roman"/>
            </a:endParaRPr>
          </a:p>
          <a:p>
            <a:pPr marL="880110">
              <a:lnSpc>
                <a:spcPct val="100000"/>
              </a:lnSpc>
            </a:pPr>
            <a:r>
              <a:rPr lang="ru-RU" b="1" dirty="0" smtClean="0">
                <a:solidFill>
                  <a:srgbClr val="385622"/>
                </a:solidFill>
                <a:latin typeface="Times New Roman"/>
                <a:cs typeface="Times New Roman"/>
              </a:rPr>
              <a:t>Она</a:t>
            </a:r>
            <a:r>
              <a:rPr lang="ru-RU" b="1" spc="-45" dirty="0" smtClean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385622"/>
                </a:solidFill>
                <a:latin typeface="Times New Roman"/>
                <a:cs typeface="Times New Roman"/>
              </a:rPr>
              <a:t>попадает</a:t>
            </a:r>
            <a:r>
              <a:rPr lang="ru-RU" b="1" spc="-30" dirty="0" smtClean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385622"/>
                </a:solidFill>
                <a:latin typeface="Times New Roman"/>
                <a:cs typeface="Times New Roman"/>
              </a:rPr>
              <a:t>прямо</a:t>
            </a:r>
            <a:r>
              <a:rPr lang="ru-RU" b="1" spc="-30" dirty="0" smtClean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lang="ru-RU" b="1" spc="-45" dirty="0" smtClean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385622"/>
                </a:solidFill>
                <a:latin typeface="Times New Roman"/>
                <a:cs typeface="Times New Roman"/>
              </a:rPr>
              <a:t>цель</a:t>
            </a:r>
            <a:r>
              <a:rPr lang="ru-RU" b="1" spc="-30" dirty="0" smtClean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385622"/>
                </a:solidFill>
                <a:latin typeface="Times New Roman"/>
                <a:cs typeface="Times New Roman"/>
              </a:rPr>
              <a:t>-</a:t>
            </a:r>
            <a:r>
              <a:rPr lang="ru-RU" b="1" spc="-40" dirty="0" smtClean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385622"/>
                </a:solidFill>
                <a:latin typeface="Times New Roman"/>
                <a:cs typeface="Times New Roman"/>
              </a:rPr>
              <a:t>наше</a:t>
            </a:r>
            <a:r>
              <a:rPr lang="ru-RU" b="1" spc="-40" dirty="0" smtClean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385622"/>
                </a:solidFill>
                <a:latin typeface="Times New Roman"/>
                <a:cs typeface="Times New Roman"/>
              </a:rPr>
              <a:t>сердце</a:t>
            </a:r>
            <a:r>
              <a:rPr lang="ru-RU" b="1" spc="-40" dirty="0" smtClean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lang="ru-RU" b="1" spc="-35" dirty="0" smtClean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solidFill>
                  <a:srgbClr val="385622"/>
                </a:solidFill>
                <a:latin typeface="Times New Roman"/>
                <a:cs typeface="Times New Roman"/>
              </a:rPr>
              <a:t>пробуждает</a:t>
            </a:r>
            <a:r>
              <a:rPr lang="ru-RU" b="1" spc="-30" dirty="0" smtClean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solidFill>
                  <a:srgbClr val="385622"/>
                </a:solidFill>
                <a:latin typeface="Times New Roman"/>
                <a:cs typeface="Times New Roman"/>
              </a:rPr>
              <a:t>душу…</a:t>
            </a:r>
            <a:endParaRPr lang="ru-RU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s://i.ytimg.com/vi/laKDsdtruI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3399282" y="1189990"/>
            <a:ext cx="777938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5600">
              <a:lnSpc>
                <a:spcPct val="100000"/>
              </a:lnSpc>
              <a:spcBef>
                <a:spcPts val="100"/>
              </a:spcBef>
              <a:tabLst>
                <a:tab pos="2127250" algn="l"/>
                <a:tab pos="2759710" algn="l"/>
                <a:tab pos="3986529" algn="l"/>
                <a:tab pos="6095365" algn="l"/>
                <a:tab pos="7294245" algn="l"/>
              </a:tabLst>
            </a:pP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Поэзия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50" dirty="0">
                <a:solidFill>
                  <a:srgbClr val="843B0C"/>
                </a:solidFill>
                <a:latin typeface="Segoe Script"/>
                <a:cs typeface="Segoe Script"/>
              </a:rPr>
              <a:t>–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20" dirty="0">
                <a:solidFill>
                  <a:srgbClr val="843B0C"/>
                </a:solidFill>
                <a:latin typeface="Segoe Script"/>
                <a:cs typeface="Segoe Script"/>
              </a:rPr>
              <a:t>это,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наверное,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20" dirty="0">
                <a:solidFill>
                  <a:srgbClr val="843B0C"/>
                </a:solidFill>
                <a:latin typeface="Segoe Script"/>
                <a:cs typeface="Segoe Script"/>
              </a:rPr>
              <a:t>одно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25" dirty="0">
                <a:solidFill>
                  <a:srgbClr val="843B0C"/>
                </a:solidFill>
                <a:latin typeface="Segoe Script"/>
                <a:cs typeface="Segoe Script"/>
              </a:rPr>
              <a:t>из </a:t>
            </a: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самых</a:t>
            </a:r>
            <a:endParaRPr sz="2800" dirty="0">
              <a:latin typeface="Segoe Script"/>
              <a:cs typeface="Segoe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11800" y="1616710"/>
            <a:ext cx="56654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09595" algn="l"/>
              </a:tabLst>
            </a:pP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гениальных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достижений</a:t>
            </a:r>
            <a:endParaRPr sz="2800">
              <a:latin typeface="Segoe Script"/>
              <a:cs typeface="Segoe Scrip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9282" y="2043176"/>
            <a:ext cx="7779384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человечества.</a:t>
            </a:r>
            <a:endParaRPr sz="2800" dirty="0">
              <a:latin typeface="Segoe Script"/>
              <a:cs typeface="Segoe Script"/>
            </a:endParaRPr>
          </a:p>
          <a:p>
            <a:pPr marL="12700" marR="5080" indent="355600">
              <a:lnSpc>
                <a:spcPct val="100000"/>
              </a:lnSpc>
              <a:tabLst>
                <a:tab pos="3295015" algn="l"/>
                <a:tab pos="5053330" algn="l"/>
                <a:tab pos="7602220" algn="l"/>
              </a:tabLst>
            </a:pP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Изливать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20" dirty="0">
                <a:solidFill>
                  <a:srgbClr val="843B0C"/>
                </a:solidFill>
                <a:latin typeface="Segoe Script"/>
                <a:cs typeface="Segoe Script"/>
              </a:rPr>
              <a:t>свои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чувства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50" dirty="0">
                <a:solidFill>
                  <a:srgbClr val="843B0C"/>
                </a:solidFill>
                <a:latin typeface="Segoe Script"/>
                <a:cs typeface="Segoe Script"/>
              </a:rPr>
              <a:t>в 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стихотворной</a:t>
            </a:r>
            <a:r>
              <a:rPr sz="2800" b="1" spc="140" dirty="0">
                <a:solidFill>
                  <a:srgbClr val="843B0C"/>
                </a:solidFill>
                <a:latin typeface="Segoe Script"/>
                <a:cs typeface="Segoe Script"/>
              </a:rPr>
              <a:t> 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форме,</a:t>
            </a:r>
            <a:r>
              <a:rPr sz="2800" b="1" spc="125" dirty="0">
                <a:solidFill>
                  <a:srgbClr val="843B0C"/>
                </a:solidFill>
                <a:latin typeface="Segoe Script"/>
                <a:cs typeface="Segoe Script"/>
              </a:rPr>
              <a:t> </a:t>
            </a: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запечатлевать</a:t>
            </a:r>
            <a:endParaRPr sz="2800" dirty="0">
              <a:latin typeface="Segoe Script"/>
              <a:cs typeface="Segoe Scrip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9282" y="3323844"/>
            <a:ext cx="22790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9640" algn="l"/>
              </a:tabLst>
            </a:pPr>
            <a:r>
              <a:rPr sz="2800" b="1" spc="-50" dirty="0">
                <a:solidFill>
                  <a:srgbClr val="843B0C"/>
                </a:solidFill>
                <a:latin typeface="Segoe Script"/>
                <a:cs typeface="Segoe Script"/>
              </a:rPr>
              <a:t>в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рифме</a:t>
            </a:r>
            <a:endParaRPr sz="2800" dirty="0">
              <a:latin typeface="Segoe Script"/>
              <a:cs typeface="Segoe Scrip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68059" y="3323844"/>
            <a:ext cx="17894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>
              <a:lnSpc>
                <a:spcPct val="100000"/>
              </a:lnSpc>
              <a:spcBef>
                <a:spcPts val="100"/>
              </a:spcBef>
            </a:pPr>
            <a:r>
              <a:rPr sz="2800" b="1" spc="-20" dirty="0">
                <a:solidFill>
                  <a:srgbClr val="843B0C"/>
                </a:solidFill>
                <a:latin typeface="Segoe Script"/>
                <a:cs typeface="Segoe Script"/>
              </a:rPr>
              <a:t>свое</a:t>
            </a:r>
            <a:endParaRPr sz="2800">
              <a:latin typeface="Segoe Script"/>
              <a:cs typeface="Segoe Script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будущем</a:t>
            </a:r>
            <a:endParaRPr sz="2800">
              <a:latin typeface="Segoe Script"/>
              <a:cs typeface="Segoe Scrip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54188" y="3323844"/>
            <a:ext cx="332486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marR="5080" indent="-239395">
              <a:lnSpc>
                <a:spcPct val="100000"/>
              </a:lnSpc>
              <a:spcBef>
                <a:spcPts val="100"/>
              </a:spcBef>
              <a:tabLst>
                <a:tab pos="784860" algn="l"/>
              </a:tabLst>
            </a:pP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мироощущение, </a:t>
            </a:r>
            <a:r>
              <a:rPr sz="2800" b="1" spc="-50" dirty="0">
                <a:solidFill>
                  <a:srgbClr val="843B0C"/>
                </a:solidFill>
                <a:latin typeface="Segoe Script"/>
                <a:cs typeface="Segoe Script"/>
              </a:rPr>
              <a:t>и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вспоминать</a:t>
            </a:r>
            <a:endParaRPr sz="2800">
              <a:latin typeface="Segoe Script"/>
              <a:cs typeface="Segoe Scrip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9282" y="3750564"/>
            <a:ext cx="243268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209165" algn="l"/>
              </a:tabLst>
            </a:pP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мечтать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50" dirty="0">
                <a:solidFill>
                  <a:srgbClr val="843B0C"/>
                </a:solidFill>
                <a:latin typeface="Segoe Script"/>
                <a:cs typeface="Segoe Script"/>
              </a:rPr>
              <a:t>о </a:t>
            </a: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прошлое,</a:t>
            </a:r>
            <a:endParaRPr sz="2800">
              <a:latin typeface="Segoe Script"/>
              <a:cs typeface="Segoe Scrip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6184" y="4177284"/>
            <a:ext cx="26765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одновременно</a:t>
            </a:r>
            <a:endParaRPr sz="2800">
              <a:latin typeface="Segoe Script"/>
              <a:cs typeface="Segoe Scrip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91219" y="4177284"/>
            <a:ext cx="26860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28240" algn="l"/>
              </a:tabLst>
            </a:pP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обращаясь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50" dirty="0">
                <a:solidFill>
                  <a:srgbClr val="843B0C"/>
                </a:solidFill>
                <a:latin typeface="Segoe Script"/>
                <a:cs typeface="Segoe Script"/>
              </a:rPr>
              <a:t>к</a:t>
            </a:r>
            <a:endParaRPr sz="2800">
              <a:latin typeface="Segoe Script"/>
              <a:cs typeface="Segoe Scrip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99282" y="4604003"/>
            <a:ext cx="25825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миллионам</a:t>
            </a:r>
            <a:endParaRPr sz="2800">
              <a:latin typeface="Segoe Script"/>
              <a:cs typeface="Segoe Scrip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8361" y="4604003"/>
            <a:ext cx="49790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8320" algn="l"/>
                <a:tab pos="2788920" algn="l"/>
                <a:tab pos="3811904" algn="l"/>
              </a:tabLst>
            </a:pPr>
            <a:r>
              <a:rPr sz="2800" b="1" spc="-50" dirty="0">
                <a:solidFill>
                  <a:srgbClr val="843B0C"/>
                </a:solidFill>
                <a:latin typeface="Segoe Script"/>
                <a:cs typeface="Segoe Script"/>
              </a:rPr>
              <a:t>и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оставаясь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25" dirty="0">
                <a:solidFill>
                  <a:srgbClr val="843B0C"/>
                </a:solidFill>
                <a:latin typeface="Segoe Script"/>
                <a:cs typeface="Segoe Script"/>
              </a:rPr>
              <a:t>при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20" dirty="0">
                <a:solidFill>
                  <a:srgbClr val="843B0C"/>
                </a:solidFill>
                <a:latin typeface="Segoe Script"/>
                <a:cs typeface="Segoe Script"/>
              </a:rPr>
              <a:t>этом</a:t>
            </a:r>
            <a:endParaRPr sz="2800">
              <a:latin typeface="Segoe Script"/>
              <a:cs typeface="Segoe Scrip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99282" y="5030470"/>
            <a:ext cx="197675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80539" algn="l"/>
              </a:tabLst>
            </a:pP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наедине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50" dirty="0">
                <a:solidFill>
                  <a:srgbClr val="843B0C"/>
                </a:solidFill>
                <a:latin typeface="Segoe Script"/>
                <a:cs typeface="Segoe Script"/>
              </a:rPr>
              <a:t>с </a:t>
            </a: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только</a:t>
            </a:r>
            <a:endParaRPr sz="2800">
              <a:latin typeface="Segoe Script"/>
              <a:cs typeface="Segoe Scrip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35421" y="5030470"/>
            <a:ext cx="564261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2870">
              <a:lnSpc>
                <a:spcPct val="100000"/>
              </a:lnSpc>
              <a:spcBef>
                <a:spcPts val="100"/>
              </a:spcBef>
              <a:tabLst>
                <a:tab pos="1562735" algn="l"/>
                <a:tab pos="2079625" algn="l"/>
                <a:tab pos="2217420" algn="l"/>
                <a:tab pos="2863850" algn="l"/>
                <a:tab pos="3910965" algn="l"/>
                <a:tab pos="5159375" algn="l"/>
              </a:tabLst>
            </a:pP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собой,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50" dirty="0">
                <a:solidFill>
                  <a:srgbClr val="843B0C"/>
                </a:solidFill>
                <a:latin typeface="Segoe Script"/>
                <a:cs typeface="Segoe Script"/>
              </a:rPr>
              <a:t>-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25" dirty="0">
                <a:solidFill>
                  <a:srgbClr val="843B0C"/>
                </a:solidFill>
                <a:latin typeface="Segoe Script"/>
                <a:cs typeface="Segoe Script"/>
              </a:rPr>
              <a:t>на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25" dirty="0">
                <a:solidFill>
                  <a:srgbClr val="843B0C"/>
                </a:solidFill>
                <a:latin typeface="Segoe Script"/>
                <a:cs typeface="Segoe Script"/>
              </a:rPr>
              <a:t>это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способна поэзия,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		</a:t>
            </a: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величайшее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	</a:t>
            </a:r>
            <a:r>
              <a:rPr sz="2800" b="1" spc="-25" dirty="0">
                <a:solidFill>
                  <a:srgbClr val="843B0C"/>
                </a:solidFill>
                <a:latin typeface="Segoe Script"/>
                <a:cs typeface="Segoe Script"/>
              </a:rPr>
              <a:t>из</a:t>
            </a:r>
            <a:endParaRPr sz="2800">
              <a:latin typeface="Segoe Script"/>
              <a:cs typeface="Segoe Scrip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99282" y="5884417"/>
            <a:ext cx="64109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искусств,</a:t>
            </a:r>
            <a:r>
              <a:rPr sz="2800" b="1" spc="-15" dirty="0">
                <a:solidFill>
                  <a:srgbClr val="843B0C"/>
                </a:solidFill>
                <a:latin typeface="Segoe Script"/>
                <a:cs typeface="Segoe Script"/>
              </a:rPr>
              <a:t> </a:t>
            </a:r>
            <a:r>
              <a:rPr sz="2800" b="1" dirty="0">
                <a:solidFill>
                  <a:srgbClr val="843B0C"/>
                </a:solidFill>
                <a:latin typeface="Segoe Script"/>
                <a:cs typeface="Segoe Script"/>
              </a:rPr>
              <a:t>созданных</a:t>
            </a:r>
            <a:r>
              <a:rPr sz="2800" b="1" spc="-20" dirty="0">
                <a:solidFill>
                  <a:srgbClr val="843B0C"/>
                </a:solidFill>
                <a:latin typeface="Segoe Script"/>
                <a:cs typeface="Segoe Script"/>
              </a:rPr>
              <a:t> </a:t>
            </a:r>
            <a:r>
              <a:rPr sz="2800" b="1" spc="-10" dirty="0">
                <a:solidFill>
                  <a:srgbClr val="843B0C"/>
                </a:solidFill>
                <a:latin typeface="Segoe Script"/>
                <a:cs typeface="Segoe Script"/>
              </a:rPr>
              <a:t>человеком.</a:t>
            </a:r>
            <a:endParaRPr sz="2800" dirty="0">
              <a:latin typeface="Segoe Script"/>
              <a:cs typeface="Segoe Scrip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8278" y="150876"/>
            <a:ext cx="7608570" cy="1338072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111497" y="310388"/>
            <a:ext cx="66929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C00000"/>
                </a:solidFill>
                <a:latin typeface="Times New Roman"/>
                <a:cs typeface="Times New Roman"/>
              </a:rPr>
              <a:t>Всемирный</a:t>
            </a:r>
            <a:r>
              <a:rPr sz="48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800" dirty="0">
                <a:solidFill>
                  <a:srgbClr val="C00000"/>
                </a:solidFill>
                <a:latin typeface="Times New Roman"/>
                <a:cs typeface="Times New Roman"/>
              </a:rPr>
              <a:t>день</a:t>
            </a:r>
            <a:r>
              <a:rPr sz="4800" spc="-10" dirty="0">
                <a:solidFill>
                  <a:srgbClr val="C00000"/>
                </a:solidFill>
                <a:latin typeface="Times New Roman"/>
                <a:cs typeface="Times New Roman"/>
              </a:rPr>
              <a:t> поэзии</a:t>
            </a:r>
            <a:endParaRPr sz="4800">
              <a:latin typeface="Times New Roman"/>
              <a:cs typeface="Times New Roman"/>
            </a:endParaRPr>
          </a:p>
        </p:txBody>
      </p:sp>
      <p:pic>
        <p:nvPicPr>
          <p:cNvPr id="19" name="Picture 2" descr="https://i.ytimg.com/vi/Tu6Wn0XtjUw/maxresdefaul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74" t="14653" r="43151" b="19792"/>
          <a:stretch>
            <a:fillRect/>
          </a:stretch>
        </p:blipFill>
        <p:spPr bwMode="auto">
          <a:xfrm>
            <a:off x="304800" y="838200"/>
            <a:ext cx="2971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ytimg.com/vi/laKDsdtruI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5922" y="1093469"/>
            <a:ext cx="1063752" cy="5669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2477" y="1154430"/>
            <a:ext cx="3449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8605">
              <a:lnSpc>
                <a:spcPct val="100000"/>
              </a:lnSpc>
              <a:spcBef>
                <a:spcPts val="95"/>
              </a:spcBef>
              <a:tabLst>
                <a:tab pos="1280795" algn="l"/>
                <a:tab pos="1640205" algn="l"/>
                <a:tab pos="2272665" algn="l"/>
                <a:tab pos="3298825" algn="l"/>
              </a:tabLst>
            </a:pPr>
            <a:r>
              <a:rPr spc="-10" dirty="0">
                <a:solidFill>
                  <a:srgbClr val="385622"/>
                </a:solidFill>
                <a:latin typeface="Times New Roman"/>
                <a:cs typeface="Times New Roman"/>
              </a:rPr>
              <a:t>Стихи</a:t>
            </a:r>
            <a:r>
              <a:rPr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pc="-50" dirty="0">
                <a:solidFill>
                  <a:srgbClr val="385622"/>
                </a:solidFill>
                <a:latin typeface="Times New Roman"/>
                <a:cs typeface="Times New Roman"/>
              </a:rPr>
              <a:t>-</a:t>
            </a:r>
            <a:r>
              <a:rPr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pc="-25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pc="-10" dirty="0">
                <a:solidFill>
                  <a:srgbClr val="385622"/>
                </a:solidFill>
                <a:latin typeface="Times New Roman"/>
                <a:cs typeface="Times New Roman"/>
              </a:rPr>
              <a:t>способ</a:t>
            </a:r>
            <a:r>
              <a:rPr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pc="-50" dirty="0">
                <a:solidFill>
                  <a:srgbClr val="385622"/>
                </a:solidFill>
                <a:latin typeface="Times New Roman"/>
                <a:cs typeface="Times New Roman"/>
              </a:rPr>
              <a:t>в </a:t>
            </a:r>
            <a:r>
              <a:rPr dirty="0">
                <a:solidFill>
                  <a:srgbClr val="385622"/>
                </a:solidFill>
                <a:latin typeface="Times New Roman"/>
                <a:cs typeface="Times New Roman"/>
              </a:rPr>
              <a:t>поэтических</a:t>
            </a:r>
            <a:r>
              <a:rPr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385622"/>
                </a:solidFill>
                <a:latin typeface="Times New Roman"/>
                <a:cs typeface="Times New Roman"/>
              </a:rPr>
              <a:t>строках</a:t>
            </a:r>
            <a:r>
              <a:rPr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385622"/>
                </a:solidFill>
                <a:latin typeface="Times New Roman"/>
                <a:cs typeface="Times New Roman"/>
              </a:rPr>
              <a:t>немного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04915" y="3288283"/>
            <a:ext cx="7061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3510" marR="5080" indent="-131445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света, </a:t>
            </a:r>
            <a:r>
              <a:rPr sz="2000" b="1" spc="-15" dirty="0">
                <a:solidFill>
                  <a:srgbClr val="385622"/>
                </a:solidFill>
                <a:latin typeface="Times New Roman"/>
                <a:cs typeface="Times New Roman"/>
              </a:rPr>
              <a:t>даже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2477" y="1764283"/>
            <a:ext cx="3449320" cy="337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2914650" algn="l"/>
              </a:tabLst>
            </a:pP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материализовать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свой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внутренний</a:t>
            </a:r>
            <a:r>
              <a:rPr sz="2000" b="1" spc="459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мир,</a:t>
            </a:r>
            <a:r>
              <a:rPr sz="2000" b="1" spc="459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находя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порой</a:t>
            </a:r>
            <a:r>
              <a:rPr sz="2000" b="1" spc="22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нужные</a:t>
            </a:r>
            <a:r>
              <a:rPr sz="2000" b="1" spc="22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ответы</a:t>
            </a:r>
            <a:r>
              <a:rPr sz="2000" b="1" spc="22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0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и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открывая</a:t>
            </a:r>
            <a:r>
              <a:rPr sz="2000" b="1" spc="20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000" b="1" spc="20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них</a:t>
            </a:r>
            <a:r>
              <a:rPr sz="2000" b="1" spc="20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лучшее</a:t>
            </a:r>
            <a:r>
              <a:rPr sz="2000" b="1" spc="21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в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себе…и</a:t>
            </a:r>
            <a:r>
              <a:rPr sz="2000" b="1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не</a:t>
            </a:r>
            <a:r>
              <a:rPr sz="2000" b="1" spc="-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только.</a:t>
            </a:r>
            <a:endParaRPr sz="2000">
              <a:latin typeface="Times New Roman"/>
              <a:cs typeface="Times New Roman"/>
            </a:endParaRPr>
          </a:p>
          <a:p>
            <a:pPr marL="12700" marR="873125" indent="268605" algn="just">
              <a:lnSpc>
                <a:spcPct val="100000"/>
              </a:lnSpc>
            </a:pP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Стихи</a:t>
            </a:r>
            <a:r>
              <a:rPr sz="2000" b="1" spc="21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-</a:t>
            </a:r>
            <a:r>
              <a:rPr sz="2000" b="1" spc="21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2000" b="1" spc="21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лучи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которые</a:t>
            </a:r>
            <a:r>
              <a:rPr sz="2000" b="1" spc="44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освещают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самые</a:t>
            </a:r>
            <a:r>
              <a:rPr sz="2000" b="1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темные</a:t>
            </a:r>
            <a:r>
              <a:rPr sz="2000" b="1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уголки</a:t>
            </a:r>
            <a:r>
              <a:rPr sz="2000" b="1" spc="1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нашей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души,</a:t>
            </a:r>
            <a:r>
              <a:rPr sz="2000" b="1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возносят</a:t>
            </a:r>
            <a:r>
              <a:rPr sz="2000" b="1" spc="1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нашу</a:t>
            </a:r>
            <a:r>
              <a:rPr sz="2000" b="1" spc="1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душу</a:t>
            </a:r>
            <a:r>
              <a:rPr sz="2000" b="1" spc="1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к </a:t>
            </a:r>
            <a:r>
              <a:rPr sz="2000" b="1" spc="-35" dirty="0">
                <a:solidFill>
                  <a:srgbClr val="385622"/>
                </a:solidFill>
                <a:latin typeface="Times New Roman"/>
                <a:cs typeface="Times New Roman"/>
              </a:rPr>
              <a:t>блаженству,</a:t>
            </a:r>
            <a:r>
              <a:rPr sz="2000" b="1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возвышенному,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r>
              <a:rPr sz="20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миру</a:t>
            </a:r>
            <a:r>
              <a:rPr sz="2000" b="1" spc="-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покоя</a:t>
            </a:r>
            <a:r>
              <a:rPr sz="2000" b="1" spc="-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000" b="1" spc="-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гармонии.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1467" y="0"/>
            <a:ext cx="527304" cy="68579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xfrm>
            <a:off x="7162800" y="2023984"/>
            <a:ext cx="4413250" cy="48340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FF0000"/>
                </a:solidFill>
              </a:rPr>
              <a:t>Асадов</a:t>
            </a:r>
            <a:r>
              <a:rPr b="1" spc="-75" dirty="0">
                <a:solidFill>
                  <a:srgbClr val="FF0000"/>
                </a:solidFill>
              </a:rPr>
              <a:t> </a:t>
            </a:r>
            <a:r>
              <a:rPr b="1" spc="-20" dirty="0">
                <a:solidFill>
                  <a:srgbClr val="FF0000"/>
                </a:solidFill>
              </a:rPr>
              <a:t>Эдуард</a:t>
            </a:r>
            <a:r>
              <a:rPr b="1" spc="-75" dirty="0">
                <a:solidFill>
                  <a:srgbClr val="FF0000"/>
                </a:solidFill>
              </a:rPr>
              <a:t> </a:t>
            </a:r>
            <a:r>
              <a:rPr b="1" spc="-10" dirty="0">
                <a:solidFill>
                  <a:srgbClr val="FF0000"/>
                </a:solidFill>
              </a:rPr>
              <a:t>Аркадьевич</a:t>
            </a: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b="1" spc="-10" dirty="0">
                <a:solidFill>
                  <a:srgbClr val="FF0000"/>
                </a:solidFill>
              </a:rPr>
              <a:t>(1923-</a:t>
            </a:r>
            <a:r>
              <a:rPr sz="1400" b="1" spc="-20" dirty="0">
                <a:solidFill>
                  <a:srgbClr val="FF0000"/>
                </a:solidFill>
              </a:rPr>
              <a:t>2004)</a:t>
            </a:r>
            <a:endParaRPr sz="1400" b="1" dirty="0">
              <a:solidFill>
                <a:srgbClr val="FF0000"/>
              </a:solidFill>
            </a:endParaRPr>
          </a:p>
          <a:p>
            <a:pPr marL="12700" marR="420370">
              <a:lnSpc>
                <a:spcPct val="100000"/>
              </a:lnSpc>
              <a:spcBef>
                <a:spcPts val="1490"/>
              </a:spcBef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В</a:t>
            </a:r>
            <a:r>
              <a:rPr sz="1800" b="1" spc="-2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народе</a:t>
            </a:r>
            <a:r>
              <a:rPr sz="1800" b="1" spc="-2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говорят,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что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человек,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Когда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он</a:t>
            </a:r>
            <a:r>
              <a:rPr sz="1800"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что-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то</a:t>
            </a:r>
            <a:r>
              <a:rPr sz="1800"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доброе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 свершает,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То</a:t>
            </a:r>
            <a:r>
              <a:rPr sz="1800"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свой</a:t>
            </a:r>
            <a:r>
              <a:rPr sz="1800" b="1" spc="-2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земной,</a:t>
            </a:r>
            <a:r>
              <a:rPr sz="1800" b="1" spc="-4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свой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человечий</a:t>
            </a:r>
            <a:r>
              <a:rPr sz="1800"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25" dirty="0">
                <a:solidFill>
                  <a:srgbClr val="002060"/>
                </a:solidFill>
                <a:latin typeface="Segoe Script"/>
                <a:cs typeface="Segoe Script"/>
              </a:rPr>
              <a:t>век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Не</a:t>
            </a:r>
            <a:r>
              <a:rPr sz="1800"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менее</a:t>
            </a:r>
            <a:r>
              <a:rPr sz="1800" b="1" spc="-2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чем</a:t>
            </a:r>
            <a:r>
              <a:rPr sz="1800" b="1" spc="-2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на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год</a:t>
            </a:r>
            <a:r>
              <a:rPr sz="1800"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продлевает.</a:t>
            </a:r>
            <a:endParaRPr sz="1800" b="1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403860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А</a:t>
            </a:r>
            <a:r>
              <a:rPr sz="1800" b="1" spc="-2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потому, чтоб</a:t>
            </a:r>
            <a:r>
              <a:rPr sz="1800"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жизнь</a:t>
            </a:r>
            <a:r>
              <a:rPr sz="1800"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не</a:t>
            </a:r>
            <a:r>
              <a:rPr sz="1800"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подвела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И</a:t>
            </a:r>
            <a:r>
              <a:rPr sz="1800" b="1" spc="-2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чтоб</a:t>
            </a:r>
            <a:r>
              <a:rPr sz="1800"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прожить</a:t>
            </a:r>
            <a:r>
              <a:rPr sz="1800"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вам</a:t>
            </a:r>
            <a:r>
              <a:rPr sz="1800"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более</a:t>
            </a:r>
            <a:endParaRPr sz="1800" b="1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столетия,</a:t>
            </a:r>
            <a:endParaRPr sz="1800" b="1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885190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Шагайте,</a:t>
            </a:r>
            <a:r>
              <a:rPr sz="1800" b="1" spc="-4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люди,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избегая</a:t>
            </a:r>
            <a:r>
              <a:rPr sz="1800" b="1" spc="-4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зла,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И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помните,</a:t>
            </a:r>
            <a:r>
              <a:rPr sz="1800" b="1" spc="-2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что</a:t>
            </a:r>
            <a:r>
              <a:rPr sz="1800"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добрые</a:t>
            </a:r>
            <a:r>
              <a:rPr sz="1800"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дела</a:t>
            </a:r>
            <a:r>
              <a:rPr sz="1800"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50" dirty="0">
                <a:solidFill>
                  <a:srgbClr val="002060"/>
                </a:solidFill>
                <a:latin typeface="Segoe Script"/>
                <a:cs typeface="Segoe Script"/>
              </a:rPr>
              <a:t>-</a:t>
            </a:r>
            <a:endParaRPr sz="1800" b="1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>
              <a:lnSpc>
                <a:spcPts val="1905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Вернейшая</a:t>
            </a:r>
            <a:r>
              <a:rPr sz="1800" b="1" spc="-5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дорога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в</a:t>
            </a:r>
            <a:r>
              <a:rPr sz="1800" b="1" spc="-2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долголетие!</a:t>
            </a:r>
            <a:endParaRPr sz="1800" b="1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3278504">
              <a:lnSpc>
                <a:spcPts val="2145"/>
              </a:lnSpc>
            </a:pP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Э. </a:t>
            </a:r>
            <a:r>
              <a:rPr b="1" spc="-10" dirty="0">
                <a:solidFill>
                  <a:srgbClr val="002060"/>
                </a:solidFill>
                <a:latin typeface="Segoe Script"/>
                <a:cs typeface="Segoe Script"/>
              </a:rPr>
              <a:t>Асадов</a:t>
            </a:r>
            <a:endParaRPr b="1" dirty="0">
              <a:solidFill>
                <a:srgbClr val="002060"/>
              </a:solidFill>
              <a:latin typeface="Segoe Script"/>
              <a:cs typeface="Segoe Script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8600" y="228600"/>
            <a:ext cx="1417789" cy="18639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10800" y="228600"/>
            <a:ext cx="1351305" cy="1793735"/>
          </a:xfrm>
          <a:prstGeom prst="rect">
            <a:avLst/>
          </a:prstGeom>
        </p:spPr>
      </p:pic>
      <p:pic>
        <p:nvPicPr>
          <p:cNvPr id="11" name="Picture 2" descr="https://i.ytimg.com/vi/Tu6Wn0XtjUw/maxresdefaul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74" t="14653" r="43151" b="19792"/>
          <a:stretch>
            <a:fillRect/>
          </a:stretch>
        </p:blipFill>
        <p:spPr bwMode="auto">
          <a:xfrm>
            <a:off x="228600" y="914400"/>
            <a:ext cx="2568844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i.ytimg.com/vi/laKDsdtruI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9394" y="2155444"/>
            <a:ext cx="3290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8605">
              <a:lnSpc>
                <a:spcPct val="100000"/>
              </a:lnSpc>
              <a:spcBef>
                <a:spcPts val="95"/>
              </a:spcBef>
              <a:tabLst>
                <a:tab pos="932180" algn="l"/>
                <a:tab pos="2005964" algn="l"/>
                <a:tab pos="2830195" algn="l"/>
              </a:tabLst>
            </a:pPr>
            <a:r>
              <a:rPr spc="-25" dirty="0">
                <a:solidFill>
                  <a:srgbClr val="385622"/>
                </a:solidFill>
                <a:latin typeface="Times New Roman"/>
                <a:cs typeface="Times New Roman"/>
              </a:rPr>
              <a:t>Всю</a:t>
            </a:r>
            <a:r>
              <a:rPr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pc="-10" dirty="0">
                <a:solidFill>
                  <a:srgbClr val="385622"/>
                </a:solidFill>
                <a:latin typeface="Times New Roman"/>
                <a:cs typeface="Times New Roman"/>
              </a:rPr>
              <a:t>красоту</a:t>
            </a:r>
            <a:r>
              <a:rPr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pc="-10" dirty="0">
                <a:solidFill>
                  <a:srgbClr val="385622"/>
                </a:solidFill>
                <a:latin typeface="Times New Roman"/>
                <a:cs typeface="Times New Roman"/>
              </a:rPr>
              <a:t>мира,</a:t>
            </a:r>
            <a:r>
              <a:rPr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pc="-25" dirty="0">
                <a:solidFill>
                  <a:srgbClr val="385622"/>
                </a:solidFill>
                <a:latin typeface="Times New Roman"/>
                <a:cs typeface="Times New Roman"/>
              </a:rPr>
              <a:t>всю </a:t>
            </a:r>
            <a:r>
              <a:rPr spc="-10" dirty="0">
                <a:solidFill>
                  <a:srgbClr val="385622"/>
                </a:solidFill>
                <a:latin typeface="Times New Roman"/>
                <a:cs typeface="Times New Roman"/>
              </a:rPr>
              <a:t>обыденность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56147" y="2460244"/>
            <a:ext cx="8134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жизни,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81929" y="3069844"/>
            <a:ext cx="128778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масштабов</a:t>
            </a:r>
            <a:endParaRPr sz="2000">
              <a:latin typeface="Times New Roman"/>
              <a:cs typeface="Times New Roman"/>
            </a:endParaRPr>
          </a:p>
          <a:p>
            <a:pPr marL="67310" marR="5080" indent="760730" algn="r">
              <a:lnSpc>
                <a:spcPct val="100000"/>
              </a:lnSpc>
            </a:pPr>
            <a:r>
              <a:rPr sz="20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всю 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сложность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9688" y="3984497"/>
            <a:ext cx="16992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1525" algn="l"/>
              </a:tabLst>
            </a:pPr>
            <a:r>
              <a:rPr sz="20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силу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описать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9394" y="2765044"/>
            <a:ext cx="329057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мельчайшие</a:t>
            </a:r>
            <a:r>
              <a:rPr sz="2000" b="1" spc="2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подробности</a:t>
            </a:r>
            <a:r>
              <a:rPr sz="2000" b="1" spc="2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и 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грандиозных</a:t>
            </a:r>
            <a:endParaRPr sz="2000">
              <a:latin typeface="Times New Roman"/>
              <a:cs typeface="Times New Roman"/>
            </a:endParaRPr>
          </a:p>
          <a:p>
            <a:pPr marL="12700" marR="1578610">
              <a:lnSpc>
                <a:spcPct val="100000"/>
              </a:lnSpc>
              <a:tabLst>
                <a:tab pos="977900" algn="l"/>
              </a:tabLst>
            </a:pP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события, необъяснимую бытия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под 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только</a:t>
            </a:r>
            <a:r>
              <a:rPr sz="2000" b="1" spc="-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поэту.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0400" y="762000"/>
            <a:ext cx="2336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«Весенний</a:t>
            </a:r>
            <a:r>
              <a:rPr sz="1800" b="1" spc="-10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дождь»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6600" y="1676400"/>
            <a:ext cx="4561205" cy="4973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Еще</a:t>
            </a:r>
            <a:r>
              <a:rPr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светло</a:t>
            </a:r>
            <a:r>
              <a:rPr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перед</a:t>
            </a:r>
            <a:r>
              <a:rPr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spc="-10" dirty="0">
                <a:solidFill>
                  <a:srgbClr val="002060"/>
                </a:solidFill>
                <a:latin typeface="Segoe Script"/>
                <a:cs typeface="Segoe Script"/>
              </a:rPr>
              <a:t>окном,</a:t>
            </a:r>
            <a:endParaRPr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838200">
              <a:lnSpc>
                <a:spcPct val="100000"/>
              </a:lnSpc>
            </a:pP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В</a:t>
            </a:r>
            <a:r>
              <a:rPr b="1" spc="-4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разрывы</a:t>
            </a:r>
            <a:r>
              <a:rPr b="1" spc="-4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облак</a:t>
            </a:r>
            <a:r>
              <a:rPr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солнце</a:t>
            </a:r>
            <a:r>
              <a:rPr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spc="-10" dirty="0">
                <a:solidFill>
                  <a:srgbClr val="002060"/>
                </a:solidFill>
                <a:latin typeface="Segoe Script"/>
                <a:cs typeface="Segoe Script"/>
              </a:rPr>
              <a:t>блещет,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И</a:t>
            </a:r>
            <a:r>
              <a:rPr b="1" spc="-5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воробей</a:t>
            </a:r>
            <a:r>
              <a:rPr b="1" spc="-4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своим</a:t>
            </a:r>
            <a:r>
              <a:rPr b="1" spc="-4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spc="-10" dirty="0">
                <a:solidFill>
                  <a:srgbClr val="002060"/>
                </a:solidFill>
                <a:latin typeface="Segoe Script"/>
                <a:cs typeface="Segoe Script"/>
              </a:rPr>
              <a:t>крылом,</a:t>
            </a:r>
            <a:endParaRPr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1306830">
              <a:lnSpc>
                <a:spcPct val="100000"/>
              </a:lnSpc>
            </a:pP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В</a:t>
            </a:r>
            <a:r>
              <a:rPr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песке</a:t>
            </a:r>
            <a:r>
              <a:rPr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купаяся,</a:t>
            </a:r>
            <a:r>
              <a:rPr b="1" spc="-2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spc="-10" dirty="0">
                <a:solidFill>
                  <a:srgbClr val="002060"/>
                </a:solidFill>
                <a:latin typeface="Segoe Script"/>
                <a:cs typeface="Segoe Script"/>
              </a:rPr>
              <a:t>трепещет.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А</a:t>
            </a:r>
            <a:r>
              <a:rPr b="1" spc="-1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уж</a:t>
            </a:r>
            <a:r>
              <a:rPr b="1" spc="-1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от</a:t>
            </a:r>
            <a:r>
              <a:rPr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неба</a:t>
            </a:r>
            <a:r>
              <a:rPr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до</a:t>
            </a:r>
            <a:r>
              <a:rPr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spc="-10" dirty="0">
                <a:solidFill>
                  <a:srgbClr val="002060"/>
                </a:solidFill>
                <a:latin typeface="Segoe Script"/>
                <a:cs typeface="Segoe Script"/>
              </a:rPr>
              <a:t>земли,</a:t>
            </a:r>
            <a:endParaRPr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1481455">
              <a:lnSpc>
                <a:spcPct val="100000"/>
              </a:lnSpc>
            </a:pP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Качаясь,</a:t>
            </a:r>
            <a:r>
              <a:rPr b="1" spc="-5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движется</a:t>
            </a:r>
            <a:r>
              <a:rPr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spc="-10" dirty="0">
                <a:solidFill>
                  <a:srgbClr val="002060"/>
                </a:solidFill>
                <a:latin typeface="Segoe Script"/>
                <a:cs typeface="Segoe Script"/>
              </a:rPr>
              <a:t>завеса,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И</a:t>
            </a:r>
            <a:r>
              <a:rPr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будто</a:t>
            </a:r>
            <a:r>
              <a:rPr b="1" spc="-4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в</a:t>
            </a:r>
            <a:r>
              <a:rPr b="1" spc="-4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золотой</a:t>
            </a:r>
            <a:r>
              <a:rPr b="1" spc="-20" dirty="0">
                <a:solidFill>
                  <a:srgbClr val="002060"/>
                </a:solidFill>
                <a:latin typeface="Segoe Script"/>
                <a:cs typeface="Segoe Script"/>
              </a:rPr>
              <a:t> пыли</a:t>
            </a:r>
            <a:endParaRPr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1092200">
              <a:lnSpc>
                <a:spcPct val="100000"/>
              </a:lnSpc>
            </a:pP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Стоит</a:t>
            </a:r>
            <a:r>
              <a:rPr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за</a:t>
            </a:r>
            <a:r>
              <a:rPr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ней</a:t>
            </a:r>
            <a:r>
              <a:rPr b="1" spc="-2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опушка</a:t>
            </a:r>
            <a:r>
              <a:rPr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spc="-10" dirty="0">
                <a:solidFill>
                  <a:srgbClr val="002060"/>
                </a:solidFill>
                <a:latin typeface="Segoe Script"/>
                <a:cs typeface="Segoe Script"/>
              </a:rPr>
              <a:t>леса.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Две</a:t>
            </a:r>
            <a:r>
              <a:rPr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капли</a:t>
            </a:r>
            <a:r>
              <a:rPr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брызнули</a:t>
            </a:r>
            <a:r>
              <a:rPr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в</a:t>
            </a:r>
            <a:r>
              <a:rPr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spc="-10" dirty="0">
                <a:solidFill>
                  <a:srgbClr val="002060"/>
                </a:solidFill>
                <a:latin typeface="Segoe Script"/>
                <a:cs typeface="Segoe Script"/>
              </a:rPr>
              <a:t>стекло,</a:t>
            </a:r>
            <a:endParaRPr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445134">
              <a:lnSpc>
                <a:spcPct val="100000"/>
              </a:lnSpc>
            </a:pP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От</a:t>
            </a:r>
            <a:r>
              <a:rPr b="1" spc="-4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лип</a:t>
            </a:r>
            <a:r>
              <a:rPr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душистым</a:t>
            </a:r>
            <a:r>
              <a:rPr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медом</a:t>
            </a:r>
            <a:r>
              <a:rPr b="1" spc="-2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spc="-10" dirty="0">
                <a:solidFill>
                  <a:srgbClr val="002060"/>
                </a:solidFill>
                <a:latin typeface="Segoe Script"/>
                <a:cs typeface="Segoe Script"/>
              </a:rPr>
              <a:t>тянет,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И </a:t>
            </a:r>
            <a:r>
              <a:rPr b="1" spc="-10" dirty="0">
                <a:solidFill>
                  <a:srgbClr val="002060"/>
                </a:solidFill>
                <a:latin typeface="Segoe Script"/>
                <a:cs typeface="Segoe Script"/>
              </a:rPr>
              <a:t>что-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то</a:t>
            </a:r>
            <a:r>
              <a:rPr b="1" spc="-1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к саду</a:t>
            </a:r>
            <a:r>
              <a:rPr b="1" spc="-10" dirty="0">
                <a:solidFill>
                  <a:srgbClr val="002060"/>
                </a:solidFill>
                <a:latin typeface="Segoe Script"/>
                <a:cs typeface="Segoe Script"/>
              </a:rPr>
              <a:t> подошло,</a:t>
            </a:r>
            <a:endParaRPr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>
              <a:lnSpc>
                <a:spcPts val="1855"/>
              </a:lnSpc>
            </a:pP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По</a:t>
            </a:r>
            <a:r>
              <a:rPr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свежим</a:t>
            </a:r>
            <a:r>
              <a:rPr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dirty="0">
                <a:solidFill>
                  <a:srgbClr val="002060"/>
                </a:solidFill>
                <a:latin typeface="Segoe Script"/>
                <a:cs typeface="Segoe Script"/>
              </a:rPr>
              <a:t>листьям</a:t>
            </a:r>
            <a:r>
              <a:rPr b="1" spc="-2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b="1" spc="-10" dirty="0">
                <a:solidFill>
                  <a:srgbClr val="002060"/>
                </a:solidFill>
                <a:latin typeface="Segoe Script"/>
                <a:cs typeface="Segoe Script"/>
              </a:rPr>
              <a:t>барабанит.</a:t>
            </a:r>
            <a:endParaRPr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R="5080" algn="r">
              <a:lnSpc>
                <a:spcPts val="2215"/>
              </a:lnSpc>
            </a:pPr>
            <a:r>
              <a:rPr sz="2000" b="1" spc="-10" dirty="0">
                <a:solidFill>
                  <a:srgbClr val="002060"/>
                </a:solidFill>
                <a:latin typeface="Segoe Script"/>
                <a:cs typeface="Segoe Script"/>
              </a:rPr>
              <a:t>А.Фет</a:t>
            </a:r>
            <a:endParaRPr sz="2000" dirty="0">
              <a:solidFill>
                <a:srgbClr val="002060"/>
              </a:solidFill>
              <a:latin typeface="Segoe Script"/>
              <a:cs typeface="Segoe Scrip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3200" y="152400"/>
            <a:ext cx="1237487" cy="14356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0" y="352806"/>
            <a:ext cx="888492" cy="6505194"/>
          </a:xfrm>
          <a:prstGeom prst="rect">
            <a:avLst/>
          </a:prstGeom>
        </p:spPr>
      </p:pic>
      <p:pic>
        <p:nvPicPr>
          <p:cNvPr id="8194" name="Picture 2" descr="https://i.ytimg.com/vi/Tu6Wn0XtjUw/maxresdefaul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74" t="14653" r="43151" b="19792"/>
          <a:stretch>
            <a:fillRect/>
          </a:stretch>
        </p:blipFill>
        <p:spPr bwMode="auto">
          <a:xfrm>
            <a:off x="228600" y="914400"/>
            <a:ext cx="2820692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ytimg.com/vi/laKDsdtruI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3223767" y="1511553"/>
            <a:ext cx="27444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8605" algn="just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Пробиться</a:t>
            </a:r>
            <a:r>
              <a:rPr sz="2000" b="1" spc="2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к</a:t>
            </a:r>
            <a:r>
              <a:rPr sz="2000" b="1" spc="2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каждой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человеческой</a:t>
            </a:r>
            <a:r>
              <a:rPr sz="2000" b="1" spc="484" dirty="0">
                <a:solidFill>
                  <a:srgbClr val="385622"/>
                </a:solidFill>
                <a:latin typeface="Times New Roman"/>
                <a:cs typeface="Times New Roman"/>
              </a:rPr>
              <a:t>    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душе,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пробудить</a:t>
            </a:r>
            <a:r>
              <a:rPr sz="2000" b="1" spc="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её</a:t>
            </a:r>
            <a:r>
              <a:rPr sz="2000" b="1" spc="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ото</a:t>
            </a:r>
            <a:r>
              <a:rPr sz="2000" b="1" spc="8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сна,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23767" y="2426462"/>
            <a:ext cx="27432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настроить</a:t>
            </a:r>
            <a:r>
              <a:rPr sz="2000" b="1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её</a:t>
            </a:r>
            <a:r>
              <a:rPr sz="2000" b="1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000" b="1" spc="2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добро,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8594" y="2731262"/>
            <a:ext cx="1469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980" marR="5080" indent="-81915">
              <a:lnSpc>
                <a:spcPct val="100000"/>
              </a:lnSpc>
              <a:spcBef>
                <a:spcPts val="95"/>
              </a:spcBef>
              <a:tabLst>
                <a:tab pos="538480" algn="l"/>
                <a:tab pos="1056005" algn="l"/>
              </a:tabLst>
            </a:pPr>
            <a:r>
              <a:rPr sz="20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упоение </a:t>
            </a:r>
            <a:r>
              <a:rPr sz="20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–вот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оно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3767" y="2731262"/>
            <a:ext cx="108775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радость жизнью истинное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3767" y="3645661"/>
            <a:ext cx="274320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680845" algn="l"/>
              </a:tabLst>
            </a:pP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предназначение величайшего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таинства поэзии.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5638" y="60196"/>
            <a:ext cx="1658112" cy="67978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2060"/>
                </a:solidFill>
              </a:rPr>
              <a:t>«Миг»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4234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2060"/>
                </a:solidFill>
              </a:rPr>
              <a:t>Не</a:t>
            </a:r>
            <a:r>
              <a:rPr spc="-7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привыкайте</a:t>
            </a:r>
            <a:r>
              <a:rPr spc="-5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к</a:t>
            </a:r>
            <a:r>
              <a:rPr spc="-7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чудесам</a:t>
            </a:r>
            <a:r>
              <a:rPr spc="-50" dirty="0">
                <a:solidFill>
                  <a:srgbClr val="002060"/>
                </a:solidFill>
              </a:rPr>
              <a:t> - </a:t>
            </a:r>
            <a:r>
              <a:rPr dirty="0">
                <a:solidFill>
                  <a:srgbClr val="002060"/>
                </a:solidFill>
              </a:rPr>
              <a:t>Дивитесь</a:t>
            </a:r>
            <a:r>
              <a:rPr spc="-7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им,</a:t>
            </a:r>
            <a:r>
              <a:rPr spc="-70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дивитесь!</a:t>
            </a:r>
          </a:p>
          <a:p>
            <a:pPr marL="12700" marR="959485">
              <a:lnSpc>
                <a:spcPct val="100000"/>
              </a:lnSpc>
            </a:pPr>
            <a:r>
              <a:rPr dirty="0">
                <a:solidFill>
                  <a:srgbClr val="002060"/>
                </a:solidFill>
              </a:rPr>
              <a:t>Не</a:t>
            </a:r>
            <a:r>
              <a:rPr spc="-6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привыкайте</a:t>
            </a:r>
            <a:r>
              <a:rPr spc="-3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к</a:t>
            </a:r>
            <a:r>
              <a:rPr spc="-65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небесам, </a:t>
            </a:r>
            <a:r>
              <a:rPr dirty="0">
                <a:solidFill>
                  <a:srgbClr val="002060"/>
                </a:solidFill>
              </a:rPr>
              <a:t>Глазами</a:t>
            </a:r>
            <a:r>
              <a:rPr spc="-4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к</a:t>
            </a:r>
            <a:r>
              <a:rPr spc="-6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ним</a:t>
            </a:r>
            <a:r>
              <a:rPr spc="-50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тянитесь.</a:t>
            </a:r>
          </a:p>
          <a:p>
            <a:pPr marL="12700" marR="516255">
              <a:lnSpc>
                <a:spcPct val="100000"/>
              </a:lnSpc>
            </a:pPr>
            <a:r>
              <a:rPr dirty="0">
                <a:solidFill>
                  <a:srgbClr val="002060"/>
                </a:solidFill>
              </a:rPr>
              <a:t>Приглядывайтесь</a:t>
            </a:r>
            <a:r>
              <a:rPr spc="-9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к</a:t>
            </a:r>
            <a:r>
              <a:rPr spc="-105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облакам, </a:t>
            </a:r>
            <a:r>
              <a:rPr dirty="0">
                <a:solidFill>
                  <a:srgbClr val="002060"/>
                </a:solidFill>
              </a:rPr>
              <a:t>Прислушивайтесь</a:t>
            </a:r>
            <a:r>
              <a:rPr spc="-9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к</a:t>
            </a:r>
            <a:r>
              <a:rPr spc="-110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птицам, Прикладывайтесь</a:t>
            </a:r>
            <a:r>
              <a:rPr spc="-4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к</a:t>
            </a:r>
            <a:r>
              <a:rPr spc="-60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родникам, </a:t>
            </a:r>
            <a:r>
              <a:rPr dirty="0">
                <a:solidFill>
                  <a:srgbClr val="002060"/>
                </a:solidFill>
              </a:rPr>
              <a:t>Ничто</a:t>
            </a:r>
            <a:r>
              <a:rPr spc="-5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не</a:t>
            </a:r>
            <a:r>
              <a:rPr spc="-50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повторится.</a:t>
            </a: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002060"/>
                </a:solidFill>
              </a:rPr>
              <a:t>За</a:t>
            </a:r>
            <a:r>
              <a:rPr spc="-3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мигом</a:t>
            </a:r>
            <a:r>
              <a:rPr spc="-3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миг,</a:t>
            </a:r>
            <a:r>
              <a:rPr spc="-3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за</a:t>
            </a:r>
            <a:r>
              <a:rPr spc="-3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шагом</a:t>
            </a:r>
            <a:r>
              <a:rPr spc="-30" dirty="0">
                <a:solidFill>
                  <a:srgbClr val="002060"/>
                </a:solidFill>
              </a:rPr>
              <a:t> </a:t>
            </a:r>
            <a:r>
              <a:rPr spc="-25" dirty="0">
                <a:solidFill>
                  <a:srgbClr val="002060"/>
                </a:solidFill>
              </a:rPr>
              <a:t>шаг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002060"/>
                </a:solidFill>
              </a:rPr>
              <a:t>Впадайте</a:t>
            </a:r>
            <a:r>
              <a:rPr spc="-5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в</a:t>
            </a:r>
            <a:r>
              <a:rPr spc="-50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изумленье.</a:t>
            </a:r>
          </a:p>
          <a:p>
            <a:pPr marL="12700" marR="692785">
              <a:lnSpc>
                <a:spcPct val="100000"/>
              </a:lnSpc>
            </a:pPr>
            <a:r>
              <a:rPr dirty="0">
                <a:solidFill>
                  <a:srgbClr val="002060"/>
                </a:solidFill>
              </a:rPr>
              <a:t>Все</a:t>
            </a:r>
            <a:r>
              <a:rPr spc="-3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будет</a:t>
            </a:r>
            <a:r>
              <a:rPr spc="-2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так</a:t>
            </a:r>
            <a:r>
              <a:rPr spc="-2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—</a:t>
            </a:r>
            <a:r>
              <a:rPr spc="-3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и</a:t>
            </a:r>
            <a:r>
              <a:rPr spc="-3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все</a:t>
            </a:r>
            <a:r>
              <a:rPr spc="-2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не</a:t>
            </a:r>
            <a:r>
              <a:rPr spc="-20" dirty="0">
                <a:solidFill>
                  <a:srgbClr val="002060"/>
                </a:solidFill>
              </a:rPr>
              <a:t> </a:t>
            </a:r>
            <a:r>
              <a:rPr spc="-25" dirty="0">
                <a:solidFill>
                  <a:srgbClr val="002060"/>
                </a:solidFill>
              </a:rPr>
              <a:t>так </a:t>
            </a:r>
            <a:r>
              <a:rPr dirty="0">
                <a:solidFill>
                  <a:srgbClr val="002060"/>
                </a:solidFill>
              </a:rPr>
              <a:t>Через</a:t>
            </a:r>
            <a:r>
              <a:rPr spc="-50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одно</a:t>
            </a:r>
            <a:r>
              <a:rPr spc="-50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мгновенье.</a:t>
            </a:r>
          </a:p>
          <a:p>
            <a:pPr marL="3501390">
              <a:lnSpc>
                <a:spcPct val="100000"/>
              </a:lnSpc>
            </a:pPr>
            <a:r>
              <a:rPr dirty="0">
                <a:solidFill>
                  <a:srgbClr val="002060"/>
                </a:solidFill>
              </a:rPr>
              <a:t>В.</a:t>
            </a:r>
            <a:r>
              <a:rPr spc="-10" dirty="0">
                <a:solidFill>
                  <a:srgbClr val="002060"/>
                </a:solidFill>
              </a:rPr>
              <a:t> Шефнер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34600" y="304800"/>
            <a:ext cx="1685543" cy="1828799"/>
          </a:xfrm>
          <a:prstGeom prst="rect">
            <a:avLst/>
          </a:prstGeom>
        </p:spPr>
      </p:pic>
      <p:pic>
        <p:nvPicPr>
          <p:cNvPr id="13" name="Picture 2" descr="https://i.ytimg.com/vi/Tu6Wn0XtjUw/maxresdefaul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74" t="14653" r="43151" b="19792"/>
          <a:stretch>
            <a:fillRect/>
          </a:stretch>
        </p:blipFill>
        <p:spPr bwMode="auto">
          <a:xfrm>
            <a:off x="228600" y="1295400"/>
            <a:ext cx="27432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s://i.ytimg.com/vi/laKDsdtruI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4682" y="750570"/>
            <a:ext cx="3264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Поэзия</a:t>
            </a:r>
            <a:r>
              <a:rPr sz="2400" spc="2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–</a:t>
            </a:r>
            <a:r>
              <a:rPr sz="1800" spc="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это</a:t>
            </a:r>
            <a:r>
              <a:rPr sz="1800" spc="10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то,</a:t>
            </a:r>
            <a:r>
              <a:rPr sz="1800" spc="8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1800" spc="9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создано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6385" y="1119378"/>
            <a:ext cx="18218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985" marR="5080" indent="-248920">
              <a:lnSpc>
                <a:spcPct val="100000"/>
              </a:lnSpc>
              <a:spcBef>
                <a:spcPts val="100"/>
              </a:spcBef>
              <a:tabLst>
                <a:tab pos="892175" algn="l"/>
              </a:tabLst>
            </a:pPr>
            <a:r>
              <a:rPr sz="18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его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мыслью, воображением.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55695" y="1119378"/>
            <a:ext cx="353314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6855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человеком, </a:t>
            </a:r>
            <a:r>
              <a:rPr sz="1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чувством,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tabLst>
                <a:tab pos="2033905" algn="l"/>
                <a:tab pos="3126740" algn="l"/>
              </a:tabLst>
            </a:pP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Древние</a:t>
            </a:r>
            <a:r>
              <a:rPr sz="1800" b="1" spc="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греки</a:t>
            </a:r>
            <a:r>
              <a:rPr sz="1800" b="1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называли</a:t>
            </a:r>
            <a:r>
              <a:rPr sz="1800" b="1" spc="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поэзией 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искусство</a:t>
            </a:r>
            <a:r>
              <a:rPr sz="1800" b="1" spc="28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человеческой</a:t>
            </a:r>
            <a:r>
              <a:rPr sz="1800" b="1" spc="28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18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речи 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вообще,</a:t>
            </a:r>
            <a:r>
              <a:rPr sz="1800" b="1" spc="20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имея</a:t>
            </a:r>
            <a:r>
              <a:rPr sz="1800" b="1" spc="20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800" b="1" spc="21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виду</a:t>
            </a:r>
            <a:r>
              <a:rPr sz="1800" b="1" spc="20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прозу</a:t>
            </a:r>
            <a:r>
              <a:rPr sz="1800" b="1" spc="204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и 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стихи,</a:t>
            </a:r>
            <a:r>
              <a:rPr sz="1800" b="1" spc="5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театральную</a:t>
            </a:r>
            <a:r>
              <a:rPr sz="1800" b="1" spc="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декламацию, философский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спор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или </a:t>
            </a:r>
            <a:r>
              <a:rPr sz="1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поздравление</a:t>
            </a:r>
            <a:r>
              <a:rPr sz="1800" b="1" spc="-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другу.</a:t>
            </a:r>
            <a:endParaRPr sz="1800">
              <a:latin typeface="Times New Roman"/>
              <a:cs typeface="Times New Roman"/>
            </a:endParaRPr>
          </a:p>
          <a:p>
            <a:pPr marL="12700" marR="5080" indent="325755" algn="just">
              <a:lnSpc>
                <a:spcPct val="100000"/>
              </a:lnSpc>
            </a:pP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800" b="1" spc="19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наше</a:t>
            </a:r>
            <a:r>
              <a:rPr sz="1800" b="1" spc="20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время</a:t>
            </a:r>
            <a:r>
              <a:rPr sz="1800" b="1" spc="19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1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сложилось 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представление</a:t>
            </a:r>
            <a:r>
              <a:rPr sz="1800" b="1" spc="18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о</a:t>
            </a:r>
            <a:r>
              <a:rPr sz="1800" b="1" spc="1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поэзии</a:t>
            </a:r>
            <a:r>
              <a:rPr sz="1800" b="1" spc="19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как</a:t>
            </a:r>
            <a:r>
              <a:rPr sz="1800" b="1" spc="18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18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о </a:t>
            </a:r>
            <a:r>
              <a:rPr sz="1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чем-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то</a:t>
            </a:r>
            <a:r>
              <a:rPr sz="1800" b="1" spc="4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возвышенном,</a:t>
            </a:r>
            <a:r>
              <a:rPr sz="1800" b="1" spc="4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красивом,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55695" y="4411471"/>
            <a:ext cx="1836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9655" algn="l"/>
              </a:tabLst>
            </a:pPr>
            <a:r>
              <a:rPr sz="1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любить,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читать,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5695" y="4137152"/>
            <a:ext cx="2743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0" algn="r">
              <a:lnSpc>
                <a:spcPct val="100000"/>
              </a:lnSpc>
              <a:spcBef>
                <a:spcPts val="100"/>
              </a:spcBef>
              <a:tabLst>
                <a:tab pos="1545590" algn="l"/>
                <a:tab pos="2021839" algn="l"/>
              </a:tabLst>
            </a:pPr>
            <a:r>
              <a:rPr sz="1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необычном.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самом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писать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51223" y="4685792"/>
            <a:ext cx="20535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4855" algn="l"/>
                <a:tab pos="1276350" algn="l"/>
                <a:tab pos="1557655" algn="l"/>
              </a:tabLst>
            </a:pPr>
            <a:r>
              <a:rPr sz="18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лишь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тот,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18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чьей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71361" y="4137152"/>
            <a:ext cx="6172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6675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деле: стихи </a:t>
            </a:r>
            <a:r>
              <a:rPr sz="18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душе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55695" y="4685792"/>
            <a:ext cx="7594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может живет умение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99635" y="4960111"/>
            <a:ext cx="1296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5080" indent="-4000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поэтическое понимать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94858" y="4960111"/>
            <a:ext cx="1094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448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начало, </a:t>
            </a:r>
            <a:r>
              <a:rPr sz="18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условный,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55695" y="5508752"/>
            <a:ext cx="35325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воображаемый</a:t>
            </a:r>
            <a:r>
              <a:rPr sz="1800" b="1" spc="44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85622"/>
                </a:solidFill>
                <a:latin typeface="Times New Roman"/>
                <a:cs typeface="Times New Roman"/>
              </a:rPr>
              <a:t>мир</a:t>
            </a:r>
            <a:r>
              <a:rPr sz="1800" b="1" spc="4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поэтических образов.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400" y="304800"/>
            <a:ext cx="1455420" cy="203377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315200" y="2438400"/>
            <a:ext cx="4603750" cy="3378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2060"/>
                </a:solidFill>
                <a:latin typeface="Segoe Script"/>
                <a:cs typeface="Segoe Script"/>
              </a:rPr>
              <a:t>«Зимнее</a:t>
            </a:r>
            <a:r>
              <a:rPr sz="2000" b="1" spc="-10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2000" b="1" spc="-20" dirty="0">
                <a:solidFill>
                  <a:srgbClr val="002060"/>
                </a:solidFill>
                <a:latin typeface="Segoe Script"/>
                <a:cs typeface="Segoe Script"/>
              </a:rPr>
              <a:t>утро»</a:t>
            </a:r>
            <a:endParaRPr sz="20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163195">
              <a:lnSpc>
                <a:spcPct val="100000"/>
              </a:lnSpc>
              <a:spcBef>
                <a:spcPts val="2400"/>
              </a:spcBef>
            </a:pPr>
            <a:r>
              <a:rPr sz="2000" b="1" dirty="0">
                <a:solidFill>
                  <a:srgbClr val="002060"/>
                </a:solidFill>
                <a:latin typeface="Segoe Script"/>
                <a:cs typeface="Segoe Script"/>
              </a:rPr>
              <a:t>Мороз</a:t>
            </a:r>
            <a:r>
              <a:rPr sz="2000"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2000" b="1" dirty="0">
                <a:solidFill>
                  <a:srgbClr val="002060"/>
                </a:solidFill>
                <a:latin typeface="Segoe Script"/>
                <a:cs typeface="Segoe Script"/>
              </a:rPr>
              <a:t>и</a:t>
            </a:r>
            <a:r>
              <a:rPr sz="2000"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2000" b="1" dirty="0">
                <a:solidFill>
                  <a:srgbClr val="002060"/>
                </a:solidFill>
                <a:latin typeface="Segoe Script"/>
                <a:cs typeface="Segoe Script"/>
              </a:rPr>
              <a:t>солнце;</a:t>
            </a:r>
            <a:r>
              <a:rPr sz="2000"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2000" b="1" dirty="0">
                <a:solidFill>
                  <a:srgbClr val="002060"/>
                </a:solidFill>
                <a:latin typeface="Segoe Script"/>
                <a:cs typeface="Segoe Script"/>
              </a:rPr>
              <a:t>день</a:t>
            </a:r>
            <a:r>
              <a:rPr sz="2000"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Segoe Script"/>
                <a:cs typeface="Segoe Script"/>
              </a:rPr>
              <a:t>чудесный! </a:t>
            </a:r>
            <a:r>
              <a:rPr sz="2000" b="1" dirty="0">
                <a:solidFill>
                  <a:srgbClr val="002060"/>
                </a:solidFill>
                <a:latin typeface="Segoe Script"/>
                <a:cs typeface="Segoe Script"/>
              </a:rPr>
              <a:t>Еще</a:t>
            </a:r>
            <a:r>
              <a:rPr sz="2000" b="1" spc="-4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2000" b="1" dirty="0">
                <a:solidFill>
                  <a:srgbClr val="002060"/>
                </a:solidFill>
                <a:latin typeface="Segoe Script"/>
                <a:cs typeface="Segoe Script"/>
              </a:rPr>
              <a:t>ты</a:t>
            </a:r>
            <a:r>
              <a:rPr sz="2000"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Segoe Script"/>
                <a:cs typeface="Segoe Script"/>
              </a:rPr>
              <a:t>дремлешь,</a:t>
            </a:r>
            <a:endParaRPr sz="20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2060"/>
                </a:solidFill>
                <a:latin typeface="Segoe Script"/>
                <a:cs typeface="Segoe Script"/>
              </a:rPr>
              <a:t>друг</a:t>
            </a:r>
            <a:r>
              <a:rPr sz="2000" b="1" spc="-9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2000" b="1" dirty="0">
                <a:solidFill>
                  <a:srgbClr val="002060"/>
                </a:solidFill>
                <a:latin typeface="Segoe Script"/>
                <a:cs typeface="Segoe Script"/>
              </a:rPr>
              <a:t>прелестный</a:t>
            </a:r>
            <a:r>
              <a:rPr sz="2000" b="1" spc="-7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2000" b="1" spc="-50" dirty="0">
                <a:solidFill>
                  <a:srgbClr val="002060"/>
                </a:solidFill>
                <a:latin typeface="Segoe Script"/>
                <a:cs typeface="Segoe Script"/>
              </a:rPr>
              <a:t>—</a:t>
            </a:r>
            <a:endParaRPr sz="20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2060"/>
                </a:solidFill>
                <a:latin typeface="Segoe Script"/>
                <a:cs typeface="Segoe Script"/>
              </a:rPr>
              <a:t>Пора,</a:t>
            </a:r>
            <a:r>
              <a:rPr sz="2000" b="1" spc="-10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2000" b="1" dirty="0">
                <a:solidFill>
                  <a:srgbClr val="002060"/>
                </a:solidFill>
                <a:latin typeface="Segoe Script"/>
                <a:cs typeface="Segoe Script"/>
              </a:rPr>
              <a:t>красавица,</a:t>
            </a:r>
            <a:r>
              <a:rPr sz="2000" b="1" spc="-8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Segoe Script"/>
                <a:cs typeface="Segoe Script"/>
              </a:rPr>
              <a:t>проснись:</a:t>
            </a:r>
            <a:endParaRPr sz="20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20955">
              <a:lnSpc>
                <a:spcPct val="100000"/>
              </a:lnSpc>
            </a:pPr>
            <a:r>
              <a:rPr sz="2000" b="1" dirty="0">
                <a:solidFill>
                  <a:srgbClr val="002060"/>
                </a:solidFill>
                <a:latin typeface="Segoe Script"/>
                <a:cs typeface="Segoe Script"/>
              </a:rPr>
              <a:t>Открой</a:t>
            </a:r>
            <a:r>
              <a:rPr sz="2000" b="1" spc="-10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2000" b="1" dirty="0">
                <a:solidFill>
                  <a:srgbClr val="002060"/>
                </a:solidFill>
                <a:latin typeface="Segoe Script"/>
                <a:cs typeface="Segoe Script"/>
              </a:rPr>
              <a:t>сомкнуты</a:t>
            </a:r>
            <a:r>
              <a:rPr sz="2000" b="1" spc="-9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2000" b="1" dirty="0">
                <a:solidFill>
                  <a:srgbClr val="002060"/>
                </a:solidFill>
                <a:latin typeface="Segoe Script"/>
                <a:cs typeface="Segoe Script"/>
              </a:rPr>
              <a:t>негой</a:t>
            </a:r>
            <a:r>
              <a:rPr sz="2000" b="1" spc="-10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Segoe Script"/>
                <a:cs typeface="Segoe Script"/>
              </a:rPr>
              <a:t>взоры </a:t>
            </a:r>
            <a:r>
              <a:rPr sz="2000" b="1" dirty="0">
                <a:solidFill>
                  <a:srgbClr val="002060"/>
                </a:solidFill>
                <a:latin typeface="Segoe Script"/>
                <a:cs typeface="Segoe Script"/>
              </a:rPr>
              <a:t>Навстречу</a:t>
            </a:r>
            <a:r>
              <a:rPr sz="2000" b="1" spc="-9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2000" b="1" dirty="0">
                <a:solidFill>
                  <a:srgbClr val="002060"/>
                </a:solidFill>
                <a:latin typeface="Segoe Script"/>
                <a:cs typeface="Segoe Script"/>
              </a:rPr>
              <a:t>северной</a:t>
            </a:r>
            <a:r>
              <a:rPr sz="2000" b="1" spc="-9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Segoe Script"/>
                <a:cs typeface="Segoe Script"/>
              </a:rPr>
              <a:t>Авроры, </a:t>
            </a:r>
            <a:r>
              <a:rPr sz="2000" b="1" dirty="0">
                <a:solidFill>
                  <a:srgbClr val="002060"/>
                </a:solidFill>
                <a:latin typeface="Segoe Script"/>
                <a:cs typeface="Segoe Script"/>
              </a:rPr>
              <a:t>Звездою</a:t>
            </a:r>
            <a:r>
              <a:rPr sz="2000" b="1" spc="-9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2000" b="1" dirty="0">
                <a:solidFill>
                  <a:srgbClr val="002060"/>
                </a:solidFill>
                <a:latin typeface="Segoe Script"/>
                <a:cs typeface="Segoe Script"/>
              </a:rPr>
              <a:t>севера</a:t>
            </a:r>
            <a:r>
              <a:rPr sz="2000" b="1" spc="-7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Segoe Script"/>
                <a:cs typeface="Segoe Script"/>
              </a:rPr>
              <a:t>явись!</a:t>
            </a:r>
            <a:endParaRPr sz="20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2715260">
              <a:lnSpc>
                <a:spcPct val="100000"/>
              </a:lnSpc>
              <a:spcBef>
                <a:spcPts val="2405"/>
              </a:spcBef>
            </a:pPr>
            <a:r>
              <a:rPr sz="2000" b="1" dirty="0">
                <a:solidFill>
                  <a:srgbClr val="002060"/>
                </a:solidFill>
                <a:latin typeface="Segoe Script"/>
                <a:cs typeface="Segoe Script"/>
              </a:rPr>
              <a:t>А.С.</a:t>
            </a:r>
            <a:r>
              <a:rPr sz="2000" b="1" spc="-4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Segoe Script"/>
                <a:cs typeface="Segoe Script"/>
              </a:rPr>
              <a:t>Пушкин</a:t>
            </a:r>
            <a:endParaRPr sz="2000" dirty="0">
              <a:solidFill>
                <a:srgbClr val="002060"/>
              </a:solidFill>
              <a:latin typeface="Segoe Script"/>
              <a:cs typeface="Segoe Scrip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2585" y="60196"/>
            <a:ext cx="1658112" cy="6797800"/>
          </a:xfrm>
          <a:prstGeom prst="rect">
            <a:avLst/>
          </a:prstGeom>
        </p:spPr>
      </p:pic>
      <p:pic>
        <p:nvPicPr>
          <p:cNvPr id="18" name="Picture 2" descr="https://i.ytimg.com/vi/Tu6Wn0XtjUw/maxresdefaul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74" t="14653" r="43151" b="19792"/>
          <a:stretch>
            <a:fillRect/>
          </a:stretch>
        </p:blipFill>
        <p:spPr bwMode="auto">
          <a:xfrm>
            <a:off x="228600" y="1295400"/>
            <a:ext cx="2667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i.ytimg.com/vi/laKDsdtruI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7758" y="1064005"/>
            <a:ext cx="4657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60855" algn="l"/>
                <a:tab pos="2445385" algn="l"/>
                <a:tab pos="3533140" algn="l"/>
              </a:tabLst>
            </a:pP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Считается,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самые</a:t>
            </a:r>
            <a:r>
              <a:rPr sz="2400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85622"/>
                </a:solidFill>
                <a:latin typeface="Times New Roman"/>
                <a:cs typeface="Times New Roman"/>
              </a:rPr>
              <a:t>древние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97758" y="1429765"/>
            <a:ext cx="46577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стихи-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гимны</a:t>
            </a:r>
            <a:r>
              <a:rPr sz="2400" b="1" spc="2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были</a:t>
            </a:r>
            <a:r>
              <a:rPr sz="2400" b="1" spc="28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созданы</a:t>
            </a:r>
            <a:r>
              <a:rPr sz="2400" b="1" spc="2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400" b="1" spc="27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23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веке</a:t>
            </a:r>
            <a:r>
              <a:rPr sz="2400" b="1" spc="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до</a:t>
            </a:r>
            <a:r>
              <a:rPr sz="2400" b="1" spc="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нашей</a:t>
            </a:r>
            <a:r>
              <a:rPr sz="2400" b="1" spc="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эры.</a:t>
            </a:r>
            <a:r>
              <a:rPr sz="2400" b="1" spc="4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Автор</a:t>
            </a:r>
            <a:r>
              <a:rPr sz="2400" b="1" spc="3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стихов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7758" y="2527046"/>
            <a:ext cx="2991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80310" algn="l"/>
              </a:tabLst>
            </a:pPr>
            <a:r>
              <a:rPr sz="24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(En-hedu-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ana),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про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7758" y="2161285"/>
            <a:ext cx="46564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555625" algn="l"/>
                <a:tab pos="2981325" algn="l"/>
              </a:tabLst>
            </a:pPr>
            <a:r>
              <a:rPr sz="24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—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	поэтесса-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жрица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4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Эн-</a:t>
            </a:r>
            <a:r>
              <a:rPr sz="2400" b="1" spc="-30" dirty="0">
                <a:solidFill>
                  <a:srgbClr val="385622"/>
                </a:solidFill>
                <a:latin typeface="Times New Roman"/>
                <a:cs typeface="Times New Roman"/>
              </a:rPr>
              <a:t>хеду-</a:t>
            </a:r>
            <a:r>
              <a:rPr sz="24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ана</a:t>
            </a:r>
            <a:endParaRPr sz="24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</a:pP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которую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97758" y="2892805"/>
            <a:ext cx="4655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известно</a:t>
            </a:r>
            <a:r>
              <a:rPr sz="2400" b="1" spc="32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лишь</a:t>
            </a:r>
            <a:r>
              <a:rPr sz="2400" b="1" spc="3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то,</a:t>
            </a:r>
            <a:r>
              <a:rPr sz="2400" b="1" spc="3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что</a:t>
            </a:r>
            <a:r>
              <a:rPr sz="2400" b="1" spc="3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она</a:t>
            </a:r>
            <a:r>
              <a:rPr sz="2400" b="1" spc="31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была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97758" y="3258311"/>
            <a:ext cx="12553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дочерью </a:t>
            </a:r>
            <a:r>
              <a:rPr sz="24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Саргона,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92267" y="3258311"/>
            <a:ext cx="18364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marR="5080" indent="-9334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аккадского завоевашего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65745" y="3258311"/>
            <a:ext cx="6889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царя</a:t>
            </a:r>
            <a:endParaRPr sz="2400">
              <a:latin typeface="Times New Roman"/>
              <a:cs typeface="Times New Roman"/>
            </a:endParaRPr>
          </a:p>
          <a:p>
            <a:pPr marL="307340">
              <a:lnSpc>
                <a:spcPct val="100000"/>
              </a:lnSpc>
              <a:spcBef>
                <a:spcPts val="5"/>
              </a:spcBef>
            </a:pPr>
            <a:r>
              <a:rPr sz="2400" b="1" spc="-80" dirty="0">
                <a:solidFill>
                  <a:srgbClr val="385622"/>
                </a:solidFill>
                <a:latin typeface="Times New Roman"/>
                <a:cs typeface="Times New Roman"/>
              </a:rPr>
              <a:t>Ур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82456" y="1041653"/>
            <a:ext cx="2011679" cy="451485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397758" y="3990340"/>
            <a:ext cx="7888605" cy="2449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3596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(территория</a:t>
            </a:r>
            <a:r>
              <a:rPr sz="2400" b="1" spc="12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Ирана).</a:t>
            </a:r>
            <a:r>
              <a:rPr sz="2400" b="1" spc="13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Эн-</a:t>
            </a:r>
            <a:r>
              <a:rPr sz="2400" b="1" spc="-30" dirty="0">
                <a:solidFill>
                  <a:srgbClr val="385622"/>
                </a:solidFill>
                <a:latin typeface="Times New Roman"/>
                <a:cs typeface="Times New Roman"/>
              </a:rPr>
              <a:t>хеду-</a:t>
            </a:r>
            <a:r>
              <a:rPr sz="24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ана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писала</a:t>
            </a:r>
            <a:r>
              <a:rPr sz="2400" b="1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о</a:t>
            </a:r>
            <a:r>
              <a:rPr sz="2400" b="1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лунном</a:t>
            </a:r>
            <a:r>
              <a:rPr sz="2400" b="1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боге</a:t>
            </a:r>
            <a:r>
              <a:rPr sz="2400" b="1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Нанне</a:t>
            </a:r>
            <a:r>
              <a:rPr sz="2400" b="1" spc="4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4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и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его</a:t>
            </a:r>
            <a:r>
              <a:rPr sz="2400" b="1" spc="229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дочери,</a:t>
            </a:r>
            <a:r>
              <a:rPr sz="2400" b="1" spc="22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богине</a:t>
            </a:r>
            <a:r>
              <a:rPr sz="2400" b="1" spc="235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утренней </a:t>
            </a:r>
            <a:r>
              <a:rPr sz="2400" b="1" dirty="0">
                <a:solidFill>
                  <a:srgbClr val="385622"/>
                </a:solidFill>
                <a:latin typeface="Times New Roman"/>
                <a:cs typeface="Times New Roman"/>
              </a:rPr>
              <a:t>звезды</a:t>
            </a:r>
            <a:r>
              <a:rPr sz="24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Инанне.</a:t>
            </a:r>
            <a:endParaRPr sz="2400">
              <a:latin typeface="Times New Roman"/>
              <a:cs typeface="Times New Roman"/>
            </a:endParaRPr>
          </a:p>
          <a:p>
            <a:pPr marL="5303520" marR="5080">
              <a:lnSpc>
                <a:spcPct val="100000"/>
              </a:lnSpc>
              <a:spcBef>
                <a:spcPts val="1090"/>
              </a:spcBef>
            </a:pPr>
            <a:r>
              <a:rPr sz="1800" i="1" dirty="0">
                <a:solidFill>
                  <a:srgbClr val="202020"/>
                </a:solidFill>
                <a:latin typeface="Times New Roman"/>
                <a:cs typeface="Times New Roman"/>
              </a:rPr>
              <a:t>Изображение</a:t>
            </a:r>
            <a:r>
              <a:rPr sz="1800" i="1" spc="-12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02020"/>
                </a:solidFill>
                <a:latin typeface="Times New Roman"/>
                <a:cs typeface="Times New Roman"/>
              </a:rPr>
              <a:t>Энхедуанны </a:t>
            </a:r>
            <a:r>
              <a:rPr sz="1800" i="1" dirty="0">
                <a:solidFill>
                  <a:srgbClr val="202020"/>
                </a:solidFill>
                <a:latin typeface="Times New Roman"/>
                <a:cs typeface="Times New Roman"/>
              </a:rPr>
              <a:t>на</a:t>
            </a:r>
            <a:r>
              <a:rPr sz="1800" i="1" spc="-5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02020"/>
                </a:solidFill>
                <a:latin typeface="Times New Roman"/>
                <a:cs typeface="Times New Roman"/>
              </a:rPr>
              <a:t>алебастровом</a:t>
            </a:r>
            <a:r>
              <a:rPr sz="1800" i="1" spc="-5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i="1" spc="-10" dirty="0">
                <a:solidFill>
                  <a:srgbClr val="202020"/>
                </a:solidFill>
                <a:latin typeface="Times New Roman"/>
                <a:cs typeface="Times New Roman"/>
              </a:rPr>
              <a:t>диске,</a:t>
            </a:r>
            <a:endParaRPr sz="1800">
              <a:latin typeface="Times New Roman"/>
              <a:cs typeface="Times New Roman"/>
            </a:endParaRPr>
          </a:p>
          <a:p>
            <a:pPr marL="5303520">
              <a:lnSpc>
                <a:spcPct val="100000"/>
              </a:lnSpc>
            </a:pPr>
            <a:r>
              <a:rPr sz="1800" i="1" dirty="0">
                <a:solidFill>
                  <a:srgbClr val="202020"/>
                </a:solidFill>
                <a:latin typeface="Times New Roman"/>
                <a:cs typeface="Times New Roman"/>
              </a:rPr>
              <a:t>около</a:t>
            </a:r>
            <a:r>
              <a:rPr sz="1800" i="1" spc="-3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02020"/>
                </a:solidFill>
                <a:latin typeface="Times New Roman"/>
                <a:cs typeface="Times New Roman"/>
              </a:rPr>
              <a:t>2</a:t>
            </a:r>
            <a:r>
              <a:rPr sz="1800" i="1" spc="-3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02020"/>
                </a:solidFill>
                <a:latin typeface="Times New Roman"/>
                <a:cs typeface="Times New Roman"/>
              </a:rPr>
              <a:t>300</a:t>
            </a:r>
            <a:r>
              <a:rPr sz="1800" i="1" spc="-3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02020"/>
                </a:solidFill>
                <a:latin typeface="Times New Roman"/>
                <a:cs typeface="Times New Roman"/>
              </a:rPr>
              <a:t>год</a:t>
            </a:r>
            <a:r>
              <a:rPr sz="1800" i="1" spc="-30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202020"/>
                </a:solidFill>
                <a:latin typeface="Times New Roman"/>
                <a:cs typeface="Times New Roman"/>
              </a:rPr>
              <a:t>до</a:t>
            </a:r>
            <a:r>
              <a:rPr sz="1800" i="1" spc="-35" dirty="0">
                <a:solidFill>
                  <a:srgbClr val="202020"/>
                </a:solidFill>
                <a:latin typeface="Times New Roman"/>
                <a:cs typeface="Times New Roman"/>
              </a:rPr>
              <a:t> </a:t>
            </a:r>
            <a:r>
              <a:rPr sz="1800" i="1" spc="-20" dirty="0">
                <a:solidFill>
                  <a:srgbClr val="202020"/>
                </a:solidFill>
                <a:latin typeface="Times New Roman"/>
                <a:cs typeface="Times New Roman"/>
              </a:rPr>
              <a:t>н.э.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28204" y="60196"/>
            <a:ext cx="1658874" cy="6797800"/>
          </a:xfrm>
          <a:prstGeom prst="rect">
            <a:avLst/>
          </a:prstGeom>
        </p:spPr>
      </p:pic>
      <p:pic>
        <p:nvPicPr>
          <p:cNvPr id="14" name="Picture 2" descr="https://i.ytimg.com/vi/Tu6Wn0XtjUw/maxresdefaul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74" t="14653" r="43151" b="19792"/>
          <a:stretch>
            <a:fillRect/>
          </a:stretch>
        </p:blipFill>
        <p:spPr bwMode="auto">
          <a:xfrm>
            <a:off x="228600" y="1295400"/>
            <a:ext cx="2971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i.ytimg.com/vi/laKDsdtruI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2759455" y="1117600"/>
            <a:ext cx="2766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55600">
              <a:lnSpc>
                <a:spcPct val="100000"/>
              </a:lnSpc>
              <a:spcBef>
                <a:spcPts val="95"/>
              </a:spcBef>
              <a:tabLst>
                <a:tab pos="2381250" algn="l"/>
              </a:tabLst>
            </a:pP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Сегодня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мы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проглатываем</a:t>
            </a:r>
            <a:r>
              <a:rPr sz="2000" b="1" spc="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события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9455" y="1727200"/>
            <a:ext cx="2766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688975" algn="l"/>
                <a:tab pos="2493645" algn="l"/>
                <a:tab pos="2615565" algn="l"/>
              </a:tabLst>
            </a:pPr>
            <a:r>
              <a:rPr sz="20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за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событиями,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не 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останавливаясь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		</a:t>
            </a:r>
            <a:r>
              <a:rPr sz="20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7682" y="2336800"/>
            <a:ext cx="9575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695" marR="5080" indent="-214629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дворцах </a:t>
            </a:r>
            <a:r>
              <a:rPr sz="20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чтобы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9455" y="2336800"/>
            <a:ext cx="170751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384935" algn="l"/>
              </a:tabLst>
            </a:pP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волшебных поэзии, </a:t>
            </a:r>
            <a:r>
              <a:rPr sz="2000" b="1" spc="-15" dirty="0">
                <a:solidFill>
                  <a:srgbClr val="385622"/>
                </a:solidFill>
                <a:latin typeface="Times New Roman"/>
                <a:cs typeface="Times New Roman"/>
              </a:rPr>
              <a:t>полюбоваться, 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удивиться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0908" y="3251200"/>
            <a:ext cx="10534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замереть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59455" y="3555745"/>
            <a:ext cx="22479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3110" algn="l"/>
              </a:tabLst>
            </a:pPr>
            <a:r>
              <a:rPr sz="20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от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восторга.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160780" algn="l"/>
                <a:tab pos="1907539" algn="l"/>
              </a:tabLst>
            </a:pP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давайте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b="1" spc="-20" dirty="0">
                <a:solidFill>
                  <a:srgbClr val="385622"/>
                </a:solidFill>
                <a:latin typeface="Times New Roman"/>
                <a:cs typeface="Times New Roman"/>
              </a:rPr>
              <a:t>хотя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	</a:t>
            </a:r>
            <a:r>
              <a:rPr sz="20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бы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2982" y="3555745"/>
            <a:ext cx="4629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Так</a:t>
            </a:r>
            <a:endParaRPr sz="200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</a:pPr>
            <a:r>
              <a:rPr sz="20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9455" y="4165853"/>
            <a:ext cx="27666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время,</a:t>
            </a:r>
            <a:r>
              <a:rPr sz="2000" b="1" spc="325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на</a:t>
            </a:r>
            <a:r>
              <a:rPr sz="2000" b="1" spc="330" dirty="0">
                <a:solidFill>
                  <a:srgbClr val="385622"/>
                </a:solidFill>
                <a:latin typeface="Times New Roman"/>
                <a:cs typeface="Times New Roman"/>
              </a:rPr>
              <a:t>  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мгновение,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скрасим</a:t>
            </a:r>
            <a:r>
              <a:rPr sz="2000" b="1" spc="36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свою</a:t>
            </a:r>
            <a:r>
              <a:rPr sz="2000" b="1" spc="37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жизнь</a:t>
            </a:r>
            <a:r>
              <a:rPr sz="2000" b="1" spc="360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385622"/>
                </a:solidFill>
                <a:latin typeface="Times New Roman"/>
                <a:cs typeface="Times New Roman"/>
              </a:rPr>
              <a:t>и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отправимся</a:t>
            </a:r>
            <a:r>
              <a:rPr sz="2000" b="1" spc="49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в</a:t>
            </a:r>
            <a:r>
              <a:rPr sz="2000" b="1" spc="490" dirty="0">
                <a:solidFill>
                  <a:srgbClr val="385622"/>
                </a:solidFill>
                <a:latin typeface="Times New Roman"/>
                <a:cs typeface="Times New Roman"/>
              </a:rPr>
              <a:t>   </a:t>
            </a:r>
            <a:r>
              <a:rPr sz="2000" b="1" spc="-25" dirty="0">
                <a:solidFill>
                  <a:srgbClr val="385622"/>
                </a:solidFill>
                <a:latin typeface="Times New Roman"/>
                <a:cs typeface="Times New Roman"/>
              </a:rPr>
              <a:t>мир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поэзии</a:t>
            </a:r>
            <a:r>
              <a:rPr sz="2000" b="1" spc="-5" dirty="0">
                <a:solidFill>
                  <a:srgbClr val="385622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85622"/>
                </a:solidFill>
                <a:latin typeface="Times New Roman"/>
                <a:cs typeface="Times New Roman"/>
              </a:rPr>
              <a:t>и </a:t>
            </a:r>
            <a:r>
              <a:rPr sz="2000" b="1" spc="-10" dirty="0">
                <a:solidFill>
                  <a:srgbClr val="385622"/>
                </a:solidFill>
                <a:latin typeface="Times New Roman"/>
                <a:cs typeface="Times New Roman"/>
              </a:rPr>
              <a:t>любви.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97167" y="403097"/>
            <a:ext cx="5433060" cy="6063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«Родина»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Люблю</a:t>
            </a:r>
            <a:r>
              <a:rPr sz="1800" b="1" spc="-5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отчизну</a:t>
            </a:r>
            <a:r>
              <a:rPr sz="1800" b="1" spc="-4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25" dirty="0">
                <a:solidFill>
                  <a:srgbClr val="002060"/>
                </a:solidFill>
                <a:latin typeface="Segoe Script"/>
                <a:cs typeface="Segoe Script"/>
              </a:rPr>
              <a:t>я,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но</a:t>
            </a:r>
            <a:r>
              <a:rPr sz="1800"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странною</a:t>
            </a:r>
            <a:r>
              <a:rPr sz="1800"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любовью!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1673225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Не</a:t>
            </a:r>
            <a:r>
              <a:rPr sz="1800"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победит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ее</a:t>
            </a:r>
            <a:r>
              <a:rPr sz="1800"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рассудок</a:t>
            </a:r>
            <a:r>
              <a:rPr sz="1800"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мой.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Ни</a:t>
            </a:r>
            <a:r>
              <a:rPr sz="1800" b="1" spc="-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слава,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купленная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 кровью,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Ни</a:t>
            </a:r>
            <a:r>
              <a:rPr sz="1800" b="1" spc="-5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полный</a:t>
            </a:r>
            <a:r>
              <a:rPr sz="1800" b="1" spc="-5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гордого</a:t>
            </a:r>
            <a:r>
              <a:rPr sz="1800" b="1" spc="-6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доверия покой,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2649855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Ни</a:t>
            </a:r>
            <a:r>
              <a:rPr sz="1800" b="1" spc="-5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темной</a:t>
            </a:r>
            <a:r>
              <a:rPr sz="1800" b="1" spc="-4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старины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Заветные</a:t>
            </a:r>
            <a:r>
              <a:rPr sz="1800" b="1" spc="-9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преданья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71755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Не</a:t>
            </a:r>
            <a:r>
              <a:rPr sz="1800" b="1" spc="-4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шевелят</a:t>
            </a:r>
            <a:r>
              <a:rPr sz="1800" b="1" spc="-4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во</a:t>
            </a:r>
            <a:r>
              <a:rPr sz="1800" b="1" spc="-4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мне</a:t>
            </a:r>
            <a:r>
              <a:rPr sz="1800" b="1" spc="-4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отрадного</a:t>
            </a:r>
            <a:r>
              <a:rPr sz="1800" b="1" spc="-3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мечтанья.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Но</a:t>
            </a:r>
            <a:r>
              <a:rPr sz="1800"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я</a:t>
            </a:r>
            <a:r>
              <a:rPr sz="1800"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люблю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—</a:t>
            </a:r>
            <a:r>
              <a:rPr sz="1800" b="1" spc="-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за</a:t>
            </a:r>
            <a:r>
              <a:rPr sz="1800"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что,</a:t>
            </a:r>
            <a:r>
              <a:rPr sz="1800"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не</a:t>
            </a:r>
            <a:r>
              <a:rPr sz="1800" b="1" spc="-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знаю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сам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50" dirty="0">
                <a:solidFill>
                  <a:srgbClr val="002060"/>
                </a:solidFill>
                <a:latin typeface="Segoe Script"/>
                <a:cs typeface="Segoe Script"/>
              </a:rPr>
              <a:t>—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Ее</a:t>
            </a:r>
            <a:r>
              <a:rPr sz="1800"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степей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холодное</a:t>
            </a:r>
            <a:r>
              <a:rPr sz="1800"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молчанье,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Ее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лесов</a:t>
            </a:r>
            <a:r>
              <a:rPr sz="1800"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безбрежных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колыханье,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Разливы</a:t>
            </a:r>
            <a:r>
              <a:rPr sz="1800" b="1" spc="-4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рек</a:t>
            </a:r>
            <a:r>
              <a:rPr sz="1800" b="1" spc="-4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ее,</a:t>
            </a:r>
            <a:r>
              <a:rPr sz="1800" b="1" spc="-4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подобные</a:t>
            </a:r>
            <a:r>
              <a:rPr sz="1800" b="1" spc="-4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морям;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397510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Проселочным</a:t>
            </a:r>
            <a:r>
              <a:rPr sz="1800" b="1" spc="-5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путем</a:t>
            </a:r>
            <a:r>
              <a:rPr sz="1800" b="1" spc="-5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люблю</a:t>
            </a:r>
            <a:r>
              <a:rPr sz="1800" b="1" spc="-6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скакать</a:t>
            </a:r>
            <a:r>
              <a:rPr sz="1800" b="1" spc="-50" dirty="0">
                <a:solidFill>
                  <a:srgbClr val="002060"/>
                </a:solidFill>
                <a:latin typeface="Segoe Script"/>
                <a:cs typeface="Segoe Script"/>
              </a:rPr>
              <a:t> в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телеге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654685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И,</a:t>
            </a:r>
            <a:r>
              <a:rPr sz="1800" b="1" spc="-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взором</a:t>
            </a:r>
            <a:r>
              <a:rPr sz="1800" b="1" spc="-1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медленным</a:t>
            </a:r>
            <a:r>
              <a:rPr sz="1800" b="1" spc="-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пронзая </a:t>
            </a:r>
            <a:r>
              <a:rPr sz="1800" b="1" spc="-20" dirty="0">
                <a:solidFill>
                  <a:srgbClr val="002060"/>
                </a:solidFill>
                <a:latin typeface="Segoe Script"/>
                <a:cs typeface="Segoe Script"/>
              </a:rPr>
              <a:t>ночи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тень,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 marR="746760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Встречать</a:t>
            </a:r>
            <a:r>
              <a:rPr sz="1800" b="1" spc="-5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по</a:t>
            </a:r>
            <a:r>
              <a:rPr sz="1800" b="1" spc="-4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сторонам,</a:t>
            </a:r>
            <a:r>
              <a:rPr sz="1800" b="1" spc="-5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вздыхая</a:t>
            </a:r>
            <a:r>
              <a:rPr sz="1800" b="1" spc="-6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50" dirty="0">
                <a:solidFill>
                  <a:srgbClr val="002060"/>
                </a:solidFill>
                <a:latin typeface="Segoe Script"/>
                <a:cs typeface="Segoe Script"/>
              </a:rPr>
              <a:t>о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ночлеге,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12700">
              <a:lnSpc>
                <a:spcPts val="2110"/>
              </a:lnSpc>
            </a:pP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Дрожащие</a:t>
            </a:r>
            <a:r>
              <a:rPr sz="1800" b="1" spc="-3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огни</a:t>
            </a:r>
            <a:r>
              <a:rPr sz="1800" b="1" spc="-4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dirty="0">
                <a:solidFill>
                  <a:srgbClr val="002060"/>
                </a:solidFill>
                <a:latin typeface="Segoe Script"/>
                <a:cs typeface="Segoe Script"/>
              </a:rPr>
              <a:t>печальных</a:t>
            </a:r>
            <a:r>
              <a:rPr sz="1800" b="1" spc="-50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Segoe Script"/>
                <a:cs typeface="Segoe Script"/>
              </a:rPr>
              <a:t>деревень;</a:t>
            </a:r>
            <a:endParaRPr sz="1800" dirty="0">
              <a:solidFill>
                <a:srgbClr val="002060"/>
              </a:solidFill>
              <a:latin typeface="Segoe Script"/>
              <a:cs typeface="Segoe Script"/>
            </a:endParaRPr>
          </a:p>
          <a:p>
            <a:pPr marL="3582670">
              <a:lnSpc>
                <a:spcPts val="2230"/>
              </a:lnSpc>
            </a:pPr>
            <a:r>
              <a:rPr sz="1900" b="1" dirty="0">
                <a:solidFill>
                  <a:srgbClr val="002060"/>
                </a:solidFill>
                <a:latin typeface="Segoe Script"/>
                <a:cs typeface="Segoe Script"/>
              </a:rPr>
              <a:t>Ю.</a:t>
            </a:r>
            <a:r>
              <a:rPr sz="1900" b="1" spc="-185" dirty="0">
                <a:solidFill>
                  <a:srgbClr val="002060"/>
                </a:solidFill>
                <a:latin typeface="Segoe Script"/>
                <a:cs typeface="Segoe Script"/>
              </a:rPr>
              <a:t> </a:t>
            </a:r>
            <a:r>
              <a:rPr sz="1900" b="1" spc="-65" dirty="0">
                <a:solidFill>
                  <a:srgbClr val="002060"/>
                </a:solidFill>
                <a:latin typeface="Segoe Script"/>
                <a:cs typeface="Segoe Script"/>
              </a:rPr>
              <a:t>Лермонтов</a:t>
            </a:r>
            <a:endParaRPr sz="1900" dirty="0">
              <a:solidFill>
                <a:srgbClr val="002060"/>
              </a:solidFill>
              <a:latin typeface="Segoe Script"/>
              <a:cs typeface="Segoe Scrip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3200" y="228600"/>
            <a:ext cx="1600199" cy="225018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600" y="60960"/>
            <a:ext cx="1658111" cy="6797040"/>
          </a:xfrm>
          <a:prstGeom prst="rect">
            <a:avLst/>
          </a:prstGeom>
        </p:spPr>
      </p:pic>
      <p:pic>
        <p:nvPicPr>
          <p:cNvPr id="14" name="Picture 2" descr="https://i.ytimg.com/vi/Tu6Wn0XtjUw/maxresdefaul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74" t="14653" r="43151" b="19792"/>
          <a:stretch>
            <a:fillRect/>
          </a:stretch>
        </p:blipFill>
        <p:spPr bwMode="auto">
          <a:xfrm>
            <a:off x="228600" y="1295400"/>
            <a:ext cx="246810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881</Words>
  <Application>Microsoft Office PowerPoint</Application>
  <PresentationFormat>Произвольный</PresentationFormat>
  <Paragraphs>156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Поэзия – лекарство для души…</vt:lpstr>
      <vt:lpstr>Слайд 2</vt:lpstr>
      <vt:lpstr>Всемирный день поэзии</vt:lpstr>
      <vt:lpstr>Стихи - это способ в поэтических строках немного</vt:lpstr>
      <vt:lpstr>Всю красоту мира, всю обыденность</vt:lpstr>
      <vt:lpstr>«Миг»</vt:lpstr>
      <vt:lpstr>Поэзия – это то, что создано</vt:lpstr>
      <vt:lpstr>Считается, что самые древние</vt:lpstr>
      <vt:lpstr>Слайд 9</vt:lpstr>
      <vt:lpstr>Писать стихи – это всё равно, что уметь летать как птица.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ok</cp:lastModifiedBy>
  <cp:revision>5</cp:revision>
  <dcterms:created xsi:type="dcterms:W3CDTF">2024-03-18T06:25:29Z</dcterms:created>
  <dcterms:modified xsi:type="dcterms:W3CDTF">2024-03-18T10:13:10Z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2024-03-18T00:00:00Z</vt:filetime>
  </property>
  <property fmtid="{D5CDD505-2E9C-101B-9397-08002B2CF9AE}" pid="5" name="Producer">
    <vt:lpwstr>Microsoft® PowerPoint® 2013</vt:lpwstr>
  </property>
</Properties>
</file>