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7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0%D0%B3%D0%B3%D0%BB%D1%8E%D1%82%D0%B8%D0%BD%D0%BE%D0%B3%D0%B5%D0%BD" TargetMode="External"/><Relationship Id="rId3" Type="http://schemas.openxmlformats.org/officeDocument/2006/relationships/hyperlink" Target="https://ru.wikipedia.org/wiki/%D0%AD%D1%80%D0%B8%D1%82%D1%80%D0%BE%D1%86%D0%B8%D1%82" TargetMode="External"/><Relationship Id="rId7" Type="http://schemas.openxmlformats.org/officeDocument/2006/relationships/hyperlink" Target="https://ru.wikipedia.org/w/index.php?title=%D0%94%D0%B5%D0%BA%D0%B0%D1%81%D1%82%D0%B5%D0%BB%D0%BB%D0%BE,_%D0%90%D0%BB%D1%8C%D1%84%D1%80%D0%B5%D0%B4&amp;action=edit&amp;redlink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/index.php?title=%D0%A8%D1%82%D1%83%D1%80%D0%BB%D0%B8,_%D0%90%D0%B4%D1%80%D0%B8%D0%B0%D0%BD%D0%BE&amp;action=edit&amp;redlink=1" TargetMode="External"/><Relationship Id="rId5" Type="http://schemas.openxmlformats.org/officeDocument/2006/relationships/image" Target="../media/image20.jpeg"/><Relationship Id="rId10" Type="http://schemas.openxmlformats.org/officeDocument/2006/relationships/image" Target="../media/image2.jpeg"/><Relationship Id="rId4" Type="http://schemas.openxmlformats.org/officeDocument/2006/relationships/image" Target="../media/image19.jpeg"/><Relationship Id="rId9" Type="http://schemas.openxmlformats.org/officeDocument/2006/relationships/hyperlink" Target="https://ru.wikipedia.org/w/index.php?title=%D0%90%D0%B3%D0%B3%D0%BB%D1%8E%D1%82%D0%B8%D0%BD%D0%B8%D0%BD%D1%8B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27213_17-p-fon-dlya-prezentatsii-po-fizkulture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6" descr="https://gtlk.ru/upload/iblock/39f/top_15_moments_in_top_echelon_networ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5085184"/>
            <a:ext cx="1619672" cy="12157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1628800"/>
            <a:ext cx="5976664" cy="372409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tabLst>
                <a:tab pos="95250" algn="l"/>
                <a:tab pos="630238" algn="l"/>
                <a:tab pos="993775" algn="l"/>
              </a:tabLst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«Топ 15 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интересных открытий</a:t>
            </a:r>
          </a:p>
          <a:p>
            <a:pPr algn="ctr"/>
            <a:endParaRPr lang="ru-RU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и изобретений» </a:t>
            </a:r>
            <a:endParaRPr lang="ru-RU" sz="3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июнь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5373216"/>
            <a:ext cx="2452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презентация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bgmedia.ru/wp-content/uploads/2021/02/emblema-1068x107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260648"/>
            <a:ext cx="2225995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27213_17-p-fon-dlya-prezentatsii-po-fizkulture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 со стрелкой вниз 2"/>
          <p:cNvSpPr/>
          <p:nvPr/>
        </p:nvSpPr>
        <p:spPr>
          <a:xfrm>
            <a:off x="6948264" y="404664"/>
            <a:ext cx="1979712" cy="1152128"/>
          </a:xfrm>
          <a:prstGeom prst="downArrowCallout">
            <a:avLst>
              <a:gd name="adj1" fmla="val 25000"/>
              <a:gd name="adj2" fmla="val 23990"/>
              <a:gd name="adj3" fmla="val 25000"/>
              <a:gd name="adj4" fmla="val 6497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17/06/1970</a:t>
            </a: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18434" name="Picture 2" descr="https://droider.ru/wp-content/uploads/2015/03/edwin-herbert-l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0648"/>
            <a:ext cx="3133541" cy="20882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1920" y="1124744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Эдвин Лэнд начинает выпускать знаменитые фотоаппараты, которые сразу же выдавали готовый снимок. </a:t>
            </a:r>
          </a:p>
          <a:p>
            <a:pPr indent="45720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https://ic.pics.livejournal.com/alekseletskih/70870962/1946402/1946402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140968"/>
            <a:ext cx="3720413" cy="279031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27584" y="2348880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Новинка имела оглушительный успех, ее буквально сметали с прилавков магазинов, а каждая американская семья гордилась тем, что такое изобретение имеется у них дома.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3284984"/>
            <a:ext cx="33123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1970 году Эдвин Лэнд запатентовал камеру,  работа которой была полностью автоматизирована. </a:t>
            </a: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Человеку достаточно было просто зарядить кассету, навести объектив на объект и начать кнопку.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5877272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Буквально через минуту фотоснимок хорошего качества был уже готов.</a:t>
            </a:r>
            <a:endParaRPr lang="ru-RU" dirty="0"/>
          </a:p>
        </p:txBody>
      </p:sp>
      <p:pic>
        <p:nvPicPr>
          <p:cNvPr id="10" name="Picture 6" descr="https://gtlk.ru/upload/iblock/39f/top_15_moments_in_top_echelon_network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5445224"/>
            <a:ext cx="1619672" cy="121570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139952" y="404664"/>
            <a:ext cx="23326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Патент </a:t>
            </a:r>
            <a:endParaRPr lang="ru-RU" sz="2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на 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камеру </a:t>
            </a:r>
            <a:r>
              <a:rPr lang="ru-RU" sz="2400" b="1" dirty="0" err="1" smtClean="0">
                <a:solidFill>
                  <a:srgbClr val="C00000"/>
                </a:solidFill>
                <a:latin typeface="Monotype Corsiva" pitchFamily="66" charset="0"/>
              </a:rPr>
              <a:t>Polaroid</a:t>
            </a:r>
            <a:endParaRPr lang="ru-RU" sz="24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27213_17-p-fon-dlya-prezentatsii-po-fizkulture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 со стрелкой вниз 2"/>
          <p:cNvSpPr/>
          <p:nvPr/>
        </p:nvSpPr>
        <p:spPr>
          <a:xfrm>
            <a:off x="6948264" y="404664"/>
            <a:ext cx="1979712" cy="1152128"/>
          </a:xfrm>
          <a:prstGeom prst="downArrowCallout">
            <a:avLst>
              <a:gd name="adj1" fmla="val 25000"/>
              <a:gd name="adj2" fmla="val 23990"/>
              <a:gd name="adj3" fmla="val 25000"/>
              <a:gd name="adj4" fmla="val 6497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18/06/1889</a:t>
            </a: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22530" name="Picture 2" descr="https://avatars.mds.yandex.net/get-zen_doc/3630505/pub_5f219af1cc1a863f99aae526_5f21a74e3bfc8f1d38a619da/scale_1200"/>
          <p:cNvPicPr>
            <a:picLocks noChangeAspect="1" noChangeArrowheads="1"/>
          </p:cNvPicPr>
          <p:nvPr/>
        </p:nvPicPr>
        <p:blipFill>
          <a:blip r:embed="rId3" cstate="print"/>
          <a:srcRect l="50990"/>
          <a:stretch>
            <a:fillRect/>
          </a:stretch>
        </p:blipFill>
        <p:spPr bwMode="auto">
          <a:xfrm>
            <a:off x="971600" y="404664"/>
            <a:ext cx="1856848" cy="2941418"/>
          </a:xfrm>
          <a:prstGeom prst="rect">
            <a:avLst/>
          </a:prstGeom>
          <a:noFill/>
        </p:spPr>
      </p:pic>
      <p:pic>
        <p:nvPicPr>
          <p:cNvPr id="22532" name="Picture 4" descr="https://img-fotki.yandex.ru/get/9823/121447594.5f3/0_109f28_1fa01705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077072"/>
            <a:ext cx="2350578" cy="1895154"/>
          </a:xfrm>
          <a:prstGeom prst="rect">
            <a:avLst/>
          </a:prstGeom>
          <a:noFill/>
        </p:spPr>
      </p:pic>
      <p:pic>
        <p:nvPicPr>
          <p:cNvPr id="22534" name="Picture 6" descr="https://www.olant-shop.ru/images/art/kolaska-30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1628800"/>
            <a:ext cx="1690600" cy="236402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059832" y="764704"/>
            <a:ext cx="33843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Настоящую революцию в истории колясок совершил американец Уильям Ричардсон. Он пришел в патентное бюро со своей гениальной идеей. </a:t>
            </a: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Мужчина изобрел такую модель коляски, в которой ребенок мог сидеть как лицом к мамочке, так и спиной к ней. Кроме того, модель Ричардсона была куда более маневренной: изобретатель добавил оси.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4293096"/>
            <a:ext cx="4176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Вплоть до того времени оси и колеса были цельнолитые, что не позволяло им поворачиваться по отдельности. </a:t>
            </a: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Колеса в коляске Ричардсона могли вращаться на 360 градусов совершенно независимо друг от друга.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3429000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Уильям Ричардсон</a:t>
            </a:r>
            <a:endParaRPr lang="ru-RU" sz="1400" dirty="0"/>
          </a:p>
        </p:txBody>
      </p:sp>
      <p:pic>
        <p:nvPicPr>
          <p:cNvPr id="10" name="Picture 6" descr="https://gtlk.ru/upload/iblock/39f/top_15_moments_in_top_echelon_network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5445224"/>
            <a:ext cx="1619672" cy="121570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131840" y="332656"/>
            <a:ext cx="3494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Патент на детскую коляску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27213_17-p-fon-dlya-prezentatsii-po-fizkulture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 со стрелкой вниз 2"/>
          <p:cNvSpPr/>
          <p:nvPr/>
        </p:nvSpPr>
        <p:spPr>
          <a:xfrm>
            <a:off x="6948264" y="188640"/>
            <a:ext cx="1979712" cy="1152128"/>
          </a:xfrm>
          <a:prstGeom prst="downArrowCallout">
            <a:avLst>
              <a:gd name="adj1" fmla="val 25000"/>
              <a:gd name="adj2" fmla="val 23990"/>
              <a:gd name="adj3" fmla="val 25000"/>
              <a:gd name="adj4" fmla="val 6497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20/06/1840</a:t>
            </a:r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2492896"/>
            <a:ext cx="669674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Стоит отметить, что строго говоря, Морзе не был первым изобретателем телеграфа. </a:t>
            </a:r>
          </a:p>
          <a:p>
            <a:pPr indent="457200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Однако, все созданные ранее телеграфные аппараты относятся к электромагнитным аппаратам стрелочного типа, в то время как аппарат Морзе являлся электромеханическим. Кроме того, большой заслугой американского изобретателя стало создание телеграфного кода, который представлял буквы в виде «точек» и «тире» — коротких и длинных сигналов.</a:t>
            </a:r>
          </a:p>
          <a:p>
            <a:pPr indent="457200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 аппарате Морзе ключ или «молоток» служил для смыкания и размыкания электрической цепи. Автоматический приёмник записывал сигналы, подаваемые ключом. Импульсы тока определенной длительности заставляли колебаться электромагнитное перо, воспроизводившее «точки» и «тире» на бумажной ленте. Перо либо выдавливало сигналы, либо наносило их чернилами.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dirty="0"/>
          </a:p>
        </p:txBody>
      </p:sp>
      <p:pic>
        <p:nvPicPr>
          <p:cNvPr id="21510" name="Picture 6" descr="https://img2.eadaily.com/r603x603/o/13b/45ac693d7d326c3b7724af66195e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60648"/>
            <a:ext cx="3119662" cy="18002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63888" y="1124744"/>
            <a:ext cx="5040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Американский изобретатель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Сэмюэл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Морзе запатентовал свое самое знаменитое изобретение. Это был электромагнитный пишущий телеграф — средство для передачи сигнала по проводам или другим каналам электросвязи.</a:t>
            </a:r>
          </a:p>
        </p:txBody>
      </p:sp>
      <p:pic>
        <p:nvPicPr>
          <p:cNvPr id="7" name="Picture 6" descr="https://gtlk.ru/upload/iblock/39f/top_15_moments_in_top_echelon_networ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5445224"/>
            <a:ext cx="1619672" cy="121570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779912" y="260648"/>
            <a:ext cx="30428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Monotype Corsiva" pitchFamily="66" charset="0"/>
              </a:rPr>
              <a:t>Самюэль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 Морзе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 запатентовал телеграф</a:t>
            </a:r>
          </a:p>
        </p:txBody>
      </p:sp>
      <p:pic>
        <p:nvPicPr>
          <p:cNvPr id="8194" name="Picture 2" descr="https://proza.ru/pics/2013/05/24/13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276872"/>
            <a:ext cx="1931706" cy="1448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27213_17-p-fon-dlya-prezentatsii-po-fizkulture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 со стрелкой вниз 2"/>
          <p:cNvSpPr/>
          <p:nvPr/>
        </p:nvSpPr>
        <p:spPr>
          <a:xfrm>
            <a:off x="7164288" y="0"/>
            <a:ext cx="1979712" cy="1152128"/>
          </a:xfrm>
          <a:prstGeom prst="downArrowCallout">
            <a:avLst>
              <a:gd name="adj1" fmla="val 25000"/>
              <a:gd name="adj2" fmla="val 23990"/>
              <a:gd name="adj3" fmla="val 25000"/>
              <a:gd name="adj4" fmla="val 6497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21/06/1893 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5602" name="Picture 2" descr="https://img5.eadaily.com/r622x622/o/41b/3c6ade5493d5c956e178b438529fb.jpg"/>
          <p:cNvPicPr>
            <a:picLocks noChangeAspect="1" noChangeArrowheads="1"/>
          </p:cNvPicPr>
          <p:nvPr/>
        </p:nvPicPr>
        <p:blipFill>
          <a:blip r:embed="rId3" cstate="print"/>
          <a:srcRect l="56508"/>
          <a:stretch>
            <a:fillRect/>
          </a:stretch>
        </p:blipFill>
        <p:spPr bwMode="auto">
          <a:xfrm>
            <a:off x="683568" y="332656"/>
            <a:ext cx="1850743" cy="22029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03848" y="1052736"/>
            <a:ext cx="453650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 Всемирной выставке в Чикаго было запущено первое в истории Колесо обозрения (в разговорной речи названное Чёртовым колесом) — аттракцион в виде большого вертикально установленного колеса, к ободу которого прикреплены кабинки для пассажиров.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2564904"/>
            <a:ext cx="59411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Джордж Вашингтон Гейл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Феррис-младший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предложил построить гигантское колесо обозрения с кабинками для людей.</a:t>
            </a: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 эту идею его натолкнуло воспоминание о колесах водяных мельниц, которые он видел в детстве на реке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Карсон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 Неваде.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4" name="Picture 4" descr="https://img5.eadaily.com/r622x622/o/41b/3c6ade5493d5c956e178b438529fb.jpg"/>
          <p:cNvPicPr>
            <a:picLocks noChangeAspect="1" noChangeArrowheads="1"/>
          </p:cNvPicPr>
          <p:nvPr/>
        </p:nvPicPr>
        <p:blipFill>
          <a:blip r:embed="rId3" cstate="print"/>
          <a:srcRect t="14087" r="44091" b="6088"/>
          <a:stretch>
            <a:fillRect/>
          </a:stretch>
        </p:blipFill>
        <p:spPr bwMode="auto">
          <a:xfrm>
            <a:off x="5292080" y="4149080"/>
            <a:ext cx="3672408" cy="24482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23728" y="4149080"/>
            <a:ext cx="29523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Отчасти, прообразом колеса обозрения послужило также аналогичное по смыслу устройство, приводимое в движение мускульной силой человека, появившееся в XVII веке.</a:t>
            </a:r>
            <a:endParaRPr lang="ru-RU" dirty="0"/>
          </a:p>
        </p:txBody>
      </p:sp>
      <p:pic>
        <p:nvPicPr>
          <p:cNvPr id="9" name="Picture 6" descr="https://gtlk.ru/upload/iblock/39f/top_15_moments_in_top_echelon_networ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5445224"/>
            <a:ext cx="1619672" cy="121570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55776" y="1886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Первое колесо обозрения </a:t>
            </a:r>
            <a:endParaRPr lang="ru-RU" sz="2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("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Чертово колесо")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27213_17-p-fon-dlya-prezentatsii-po-fizkulture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 со стрелкой вниз 2"/>
          <p:cNvSpPr/>
          <p:nvPr/>
        </p:nvSpPr>
        <p:spPr>
          <a:xfrm>
            <a:off x="6948264" y="404664"/>
            <a:ext cx="1979712" cy="1152128"/>
          </a:xfrm>
          <a:prstGeom prst="downArrowCallout">
            <a:avLst>
              <a:gd name="adj1" fmla="val 25000"/>
              <a:gd name="adj2" fmla="val 23990"/>
              <a:gd name="adj3" fmla="val 25000"/>
              <a:gd name="adj4" fmla="val 6497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23/06/1868</a:t>
            </a: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24578" name="Picture 2" descr="https://366days.ru/media/article_images/995/eI22sX5rFlU.jpg"/>
          <p:cNvPicPr>
            <a:picLocks noChangeAspect="1" noChangeArrowheads="1"/>
          </p:cNvPicPr>
          <p:nvPr/>
        </p:nvPicPr>
        <p:blipFill>
          <a:blip r:embed="rId3" cstate="print"/>
          <a:srcRect l="60553" t="3170" b="12831"/>
          <a:stretch>
            <a:fillRect/>
          </a:stretch>
        </p:blipFill>
        <p:spPr bwMode="auto">
          <a:xfrm>
            <a:off x="251520" y="188640"/>
            <a:ext cx="1905528" cy="2348880"/>
          </a:xfrm>
          <a:prstGeom prst="rect">
            <a:avLst/>
          </a:prstGeom>
          <a:noFill/>
        </p:spPr>
      </p:pic>
      <p:pic>
        <p:nvPicPr>
          <p:cNvPr id="24580" name="Picture 4" descr="https://366days.ru/media/article_images/995/eI22sX5rFlU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AE1DA"/>
              </a:clrFrom>
              <a:clrTo>
                <a:srgbClr val="EAE1DA">
                  <a:alpha val="0"/>
                </a:srgbClr>
              </a:clrTo>
            </a:clrChange>
          </a:blip>
          <a:srcRect r="44952"/>
          <a:stretch>
            <a:fillRect/>
          </a:stretch>
        </p:blipFill>
        <p:spPr bwMode="auto">
          <a:xfrm>
            <a:off x="1691680" y="2996952"/>
            <a:ext cx="2399659" cy="25234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95736" y="620688"/>
            <a:ext cx="48245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/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Изначально этот аппарат придумали Кристофер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Шоулз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его помощник Карлос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Гидден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для нумерации книжных страниц. Именно эту машину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Шоулз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запатентовал 148 лет назад. </a:t>
            </a:r>
          </a:p>
          <a:p>
            <a:pPr indent="4572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Она была размером с письменный стол, печатала только прописными буквами, а машинистка не видела результат работы, так как бумага пряталась внутри конструкции.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4221088"/>
            <a:ext cx="46805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Тогда изобретатель начал эксперименты и пришёл как раз к той раскладке, которой мы пользуемся до сих пор. На машинке того времени не было клавиши с цифрой один,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Шоулз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считал, что машинистки смогут обойтись вместо неё буквой I. Да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Shift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появился лишь 10 лет спустя. Но расположение букв с тех пор осталось неизменным.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564904"/>
            <a:ext cx="21360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Кристофер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Лэтем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Шоулз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260648"/>
            <a:ext cx="3788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Патент 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на 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пишущую машинку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263691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Зато это изобретение известно тем, что именно от него берёт своё начало клавиатурная раскладка QWERTY. Дело в том, что изначально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Шоулз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просто сделал два ряда букв в алфавитном порядке, но при таком расположении рычаги часто сцеплялись друг с другом.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https://gtlk.ru/upload/iblock/39f/top_15_moments_in_top_echelon_networ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5642294"/>
            <a:ext cx="1619672" cy="1215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27213_17-p-fon-dlya-prezentatsii-po-fizkulture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 со стрелкой вниз 2"/>
          <p:cNvSpPr/>
          <p:nvPr/>
        </p:nvSpPr>
        <p:spPr>
          <a:xfrm>
            <a:off x="6948264" y="404664"/>
            <a:ext cx="1979712" cy="1152128"/>
          </a:xfrm>
          <a:prstGeom prst="downArrowCallout">
            <a:avLst>
              <a:gd name="adj1" fmla="val 25000"/>
              <a:gd name="adj2" fmla="val 23990"/>
              <a:gd name="adj3" fmla="val 25000"/>
              <a:gd name="adj4" fmla="val 6497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25/06/1498 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155679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Прародительница современной зубной щетки была изобретена в Китае, в 1498 году. Придумал ее правящий в ту пору император, который и повелел своим слугам прикрепить к бамбуковой палочке самые жесткие щетинки сибирского вепря. А уже из Китая щетка потихоньку перекочевала и в другие страны мира. В Европе она появилась лишь в 17 веке.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dentalmagazine.ru/wp-content/uploads/2019/06/%D0%A0%D0%B8%D1%81.3.-%D0%9A%D0%B8%D1%82%D0%B0%D0%B9-%D0%A0%D0%BE%D0%B4%D0%B8%D0%BD%D0%B0-%D0%B7%D1%83%D0%B1%D0%BD%D0%BE%D0%B9-%D1%89%D0%B5%D1%82%D0%BA%D0%B8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48680"/>
            <a:ext cx="2222726" cy="2592288"/>
          </a:xfrm>
          <a:prstGeom prst="rect">
            <a:avLst/>
          </a:prstGeom>
          <a:noFill/>
        </p:spPr>
      </p:pic>
      <p:pic>
        <p:nvPicPr>
          <p:cNvPr id="23556" name="Picture 4" descr="Самая первая зубная щет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6F0"/>
              </a:clrFrom>
              <a:clrTo>
                <a:srgbClr val="FBF6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4293096"/>
            <a:ext cx="6048672" cy="1831445"/>
          </a:xfrm>
          <a:prstGeom prst="rect">
            <a:avLst/>
          </a:prstGeom>
          <a:noFill/>
        </p:spPr>
      </p:pic>
      <p:pic>
        <p:nvPicPr>
          <p:cNvPr id="7" name="Picture 6" descr="https://gtlk.ru/upload/iblock/39f/top_15_moments_in_top_echelon_network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5445224"/>
            <a:ext cx="1619672" cy="121570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707904" y="332656"/>
            <a:ext cx="26516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В Китае изобретена </a:t>
            </a:r>
            <a:endParaRPr lang="ru-RU" sz="2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зубная 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щетка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27213_17-p-fon-dlya-prezentatsii-po-fizkulture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 со стрелкой вниз 2"/>
          <p:cNvSpPr/>
          <p:nvPr/>
        </p:nvSpPr>
        <p:spPr>
          <a:xfrm>
            <a:off x="6948264" y="260648"/>
            <a:ext cx="1979712" cy="1152128"/>
          </a:xfrm>
          <a:prstGeom prst="downArrowCallout">
            <a:avLst>
              <a:gd name="adj1" fmla="val 25000"/>
              <a:gd name="adj2" fmla="val 23990"/>
              <a:gd name="adj3" fmla="val 25000"/>
              <a:gd name="adj4" fmla="val 6497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27/06/1931</a:t>
            </a: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27650" name="Picture 2" descr="https://pbs.twimg.com/media/EX2Tw-nWAAUubA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73016"/>
            <a:ext cx="3851920" cy="2290879"/>
          </a:xfrm>
          <a:prstGeom prst="rect">
            <a:avLst/>
          </a:prstGeom>
          <a:noFill/>
        </p:spPr>
      </p:pic>
      <p:pic>
        <p:nvPicPr>
          <p:cNvPr id="27652" name="Picture 4" descr="https://front-novorossii.ru/uploads/posts/2016-06/146548190211ed4c56100705b58c51b749dff09a5ff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2476708" cy="19442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99792" y="1340768"/>
            <a:ext cx="554461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Русский эмигрант в США, Игорь Сикорский, получил в Америке патент на изобретение геликоптера, что позволяет признавать его имя синонимом современного вертолетостроения.  </a:t>
            </a:r>
          </a:p>
          <a:p>
            <a:pPr indent="4572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Обусловлено это и тем, что многие его конструкторские решения, даже не использованные в 40-50 годах, и поныне используются в этой сфере воздухоплавания.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212976"/>
            <a:ext cx="43924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Пожалуй, существовавшие к моменту оформления Сикорским патента винтокрылые машины, имевшие конструктивные особенности, лишь подчеркивают превосходство разработок конструктора. Были они громоздки, достаточно неповоротливы, поскольку строились с двумя винтами. </a:t>
            </a:r>
          </a:p>
          <a:p>
            <a:pPr indent="4572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Они вращались в разные стороны, дабы компенсировать реактивный эффект. </a:t>
            </a:r>
          </a:p>
          <a:p>
            <a:pPr indent="4572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Сикорский же пошел по иному пути, оснастив хвостовую балку вертолета небольшим пропеллером, оставив 1 несущий винт.</a:t>
            </a:r>
            <a:endParaRPr lang="ru-RU" sz="1600" dirty="0"/>
          </a:p>
        </p:txBody>
      </p:sp>
      <p:pic>
        <p:nvPicPr>
          <p:cNvPr id="8" name="Picture 6" descr="https://gtlk.ru/upload/iblock/39f/top_15_moments_in_top_echelon_network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5445224"/>
            <a:ext cx="1619672" cy="121570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55776" y="40466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Патент 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на изобретение первого вертолета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27213_17-p-fon-dlya-prezentatsii-po-fizkulture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http://zabavnik.club/wp-content/uploads/Spasibo_za_prosmotr_8_09171331.jpg"/>
          <p:cNvPicPr>
            <a:picLocks noChangeAspect="1" noChangeArrowheads="1"/>
          </p:cNvPicPr>
          <p:nvPr/>
        </p:nvPicPr>
        <p:blipFill>
          <a:blip r:embed="rId3" cstate="print"/>
          <a:srcRect l="11340" t="10080" r="8336" b="19361"/>
          <a:stretch>
            <a:fillRect/>
          </a:stretch>
        </p:blipFill>
        <p:spPr bwMode="auto">
          <a:xfrm>
            <a:off x="4211960" y="3284984"/>
            <a:ext cx="3843427" cy="2532140"/>
          </a:xfrm>
          <a:prstGeom prst="rect">
            <a:avLst/>
          </a:prstGeom>
          <a:noFill/>
        </p:spPr>
      </p:pic>
      <p:pic>
        <p:nvPicPr>
          <p:cNvPr id="2" name="Picture 2" descr="https://thumbs.dreamstime.com/b/%D0%B7%D0%BD%D0%B0%D0%BA-%D0%BF%D0%B5%D1%80%D1%81%D0%BE%D0%BD%D0%B0%D0%B6%D0%B0-%D0%B8%D0%B7-%D0%BC%D1%83%D0%BB%D1%8C%D1%82%D1%84%D0%B8%D0%BB%D1%8C%D0%BC%D0%B0-%D1%83%D1%87%D0%B5%D0%BD%D0%BE%D0%B3%D0%BE-thumbs-%D0%B2%D0%B2%D0%B5%D1%80%D1%85-11893232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548680"/>
            <a:ext cx="3459838" cy="5181122"/>
          </a:xfrm>
          <a:prstGeom prst="rect">
            <a:avLst/>
          </a:prstGeom>
          <a:noFill/>
        </p:spPr>
      </p:pic>
      <p:pic>
        <p:nvPicPr>
          <p:cNvPr id="8" name="Picture 6" descr="https://gtlk.ru/upload/iblock/39f/top_15_moments_in_top_echelon_network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476672"/>
            <a:ext cx="1619672" cy="1215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27213_17-p-fon-dlya-prezentatsii-po-fizkulture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 со стрелкой вниз 2"/>
          <p:cNvSpPr/>
          <p:nvPr/>
        </p:nvSpPr>
        <p:spPr>
          <a:xfrm>
            <a:off x="6948264" y="404664"/>
            <a:ext cx="1979712" cy="1152128"/>
          </a:xfrm>
          <a:prstGeom prst="downArrowCallout">
            <a:avLst>
              <a:gd name="adj1" fmla="val 25000"/>
              <a:gd name="adj2" fmla="val 23990"/>
              <a:gd name="adj3" fmla="val 25000"/>
              <a:gd name="adj4" fmla="val 6497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07/06/1903</a:t>
            </a: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17410" name="Picture 2" descr="https://avatars.mds.yandex.net/get-zen_doc/118017/pub_5f994a50baf78e79e75be03f_5f994b145142496dd1ce227b/scale_12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0CF"/>
              </a:clrFrom>
              <a:clrTo>
                <a:srgbClr val="F9F0C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-171400"/>
            <a:ext cx="2808312" cy="380325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47864" y="1844824"/>
            <a:ext cx="54726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 июня 1903 года французский физик Пьер Кюри открыл новый химический элемент полоний.</a:t>
            </a:r>
          </a:p>
          <a:p>
            <a:pPr indent="45720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Полоний был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назван в честь Польши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родины супруги Кюри – Марии Склодовской Кюри.</a:t>
            </a:r>
          </a:p>
          <a:p>
            <a:pPr indent="45720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Полоний – это редкий радиоактивный полуметалл, который встречается в природе в малых количествах и производится в ядерных реакторах.</a:t>
            </a:r>
          </a:p>
          <a:p>
            <a:pPr indent="45720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Полоний - очень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токсичный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воздействие даже малого количества этого вещества может быть смертельным.</a:t>
            </a:r>
          </a:p>
          <a:p>
            <a:pPr indent="45720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 опасностях радиоактивных элементов еще не было известно, когда Кюри сделал свое открытие. Их лабораторные записи тех времен были настолько радиоактивны, что они сейчас хранятся в освинцованных ящиках.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Открытие нового элемента – полон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149080"/>
            <a:ext cx="1872208" cy="1872208"/>
          </a:xfrm>
          <a:prstGeom prst="rect">
            <a:avLst/>
          </a:prstGeom>
          <a:noFill/>
        </p:spPr>
      </p:pic>
      <p:pic>
        <p:nvPicPr>
          <p:cNvPr id="17414" name="Picture 6" descr="https://gtlk.ru/upload/iblock/39f/top_15_moments_in_top_echelon_network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5445224"/>
            <a:ext cx="1619672" cy="121570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699792" y="764704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Открытии химического </a:t>
            </a: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элемента </a:t>
            </a:r>
            <a:endParaRPr lang="ru-RU" sz="20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–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полония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3573016"/>
            <a:ext cx="1356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Пьер Кюри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27213_17-p-fon-dlya-prezentatsii-po-fizkulture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Выноска со стрелкой вниз 7"/>
          <p:cNvSpPr/>
          <p:nvPr/>
        </p:nvSpPr>
        <p:spPr>
          <a:xfrm>
            <a:off x="6948264" y="404664"/>
            <a:ext cx="1979712" cy="1152128"/>
          </a:xfrm>
          <a:prstGeom prst="downArrowCallout">
            <a:avLst>
              <a:gd name="adj1" fmla="val 25000"/>
              <a:gd name="adj2" fmla="val 23990"/>
              <a:gd name="adj3" fmla="val 25000"/>
              <a:gd name="adj4" fmla="val 6497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08/06/1824</a:t>
            </a:r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03648" y="1052736"/>
            <a:ext cx="5976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Кашинг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из Квебека запатентовал стиральную машину.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  Изобретение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мало напоминало современный, очень полезный, бытовой прибор.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Барабан приходилось вращать вручную, а воду подогревали посредством встроенной прямо в корпус печурки.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s://pbs.twimg.com/media/CkaB8BuWEAAs-Bq.jpg: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852936"/>
            <a:ext cx="3202003" cy="324036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979712" y="3284984"/>
            <a:ext cx="3707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Конструкция машины не предусматривала каких-либо внешних движителей и приводилась в движение «мускульной силой» пользователя.  </a:t>
            </a: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Через механическое устройство усилие человека передавалось на вращательный элемент машины, который крутил содержимое бака.</a:t>
            </a:r>
            <a:endParaRPr lang="ru-RU" dirty="0"/>
          </a:p>
        </p:txBody>
      </p:sp>
      <p:pic>
        <p:nvPicPr>
          <p:cNvPr id="7" name="Picture 6" descr="https://gtlk.ru/upload/iblock/39f/top_15_moments_in_top_echelon_networ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5445224"/>
            <a:ext cx="1619672" cy="121570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835696" y="40466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Патент на стиральную машину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27213_17-p-fon-dlya-prezentatsii-po-fizkulture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 со стрелкой вниз 2"/>
          <p:cNvSpPr/>
          <p:nvPr/>
        </p:nvSpPr>
        <p:spPr>
          <a:xfrm>
            <a:off x="6948264" y="404664"/>
            <a:ext cx="1979712" cy="1152128"/>
          </a:xfrm>
          <a:prstGeom prst="downArrowCallout">
            <a:avLst>
              <a:gd name="adj1" fmla="val 25000"/>
              <a:gd name="adj2" fmla="val 23990"/>
              <a:gd name="adj3" fmla="val 25000"/>
              <a:gd name="adj4" fmla="val 6497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08/06/1869 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6386" name="Picture 2" descr="https://www.rusamny.com/wp-content/uploads/2020/02/t05-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221088"/>
            <a:ext cx="3216358" cy="24122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76470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Американский изобретатель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Айвз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Макгаффни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запатентовал первый в мире пылесос, названный им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Whirlwind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(«держать в руках и направлять»).</a:t>
            </a: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его верхней части располагалась ручка, соединённая ременным приводом с вентилятором. </a:t>
            </a: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Ручка приводилась в движение рукой. Пылесос был лёгким и компактным, но неудобным в эксплуатации из-за необходимости одновременно крутить ручку и толкать устройство по полу.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s://cdn.fishki.net/upload/post/2017/10/05/2397151/tn/3fc33b1068ee0d493d88c5e6965ae9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772816"/>
            <a:ext cx="2664633" cy="2318231"/>
          </a:xfrm>
          <a:prstGeom prst="rect">
            <a:avLst/>
          </a:prstGeom>
          <a:noFill/>
        </p:spPr>
      </p:pic>
      <p:pic>
        <p:nvPicPr>
          <p:cNvPr id="7" name="Picture 6" descr="https://gtlk.ru/upload/iblock/39f/top_15_moments_in_top_echelon_network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5445224"/>
            <a:ext cx="1619672" cy="121570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835696" y="1886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Патент на пылесос</a:t>
            </a:r>
            <a:b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24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27213_17-p-fon-dlya-prezentatsii-po-fizkulture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 со стрелкой вниз 2"/>
          <p:cNvSpPr/>
          <p:nvPr/>
        </p:nvSpPr>
        <p:spPr>
          <a:xfrm>
            <a:off x="6948264" y="404664"/>
            <a:ext cx="1979712" cy="1152128"/>
          </a:xfrm>
          <a:prstGeom prst="downArrowCallout">
            <a:avLst>
              <a:gd name="adj1" fmla="val 25000"/>
              <a:gd name="adj2" fmla="val 23990"/>
              <a:gd name="adj3" fmla="val 25000"/>
              <a:gd name="adj4" fmla="val 6497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10/06/1943 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5362" name="Picture 2" descr="https://biografieonline.it/img/bio/gallery/l/Laszlo_Bi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2530567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771800" y="764704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Ласло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Биро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венгерско-аргентинский изобретатель, который запатентовал первую современную шариковую ручку.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9504" y="1700808"/>
            <a:ext cx="44644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Работая журналистом,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Биро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заметил, что чернила, используемые в газетной печати, быстро высыхали, оставляя бумагу сухой и без пятен. </a:t>
            </a: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попытался использовать те же чернила в перьевой ручке, но они были слишком вязкими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4365104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Вместе со своим братом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Дьёрджи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химиком, он разработал наконечник, состоящий из шарика, который свободно двигался и при его вращении чернила из картриджа свободно передвигались, и попадали на бумагу.</a:t>
            </a: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Биро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запатентовал изобретение в Париже в 1938 году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366" name="Picture 6" descr="https://chert-poberi.ru/wp-content/uploads/proga2018/images/201910/chert-poberi-22390715102019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717032"/>
            <a:ext cx="1436461" cy="2166020"/>
          </a:xfrm>
          <a:prstGeom prst="rect">
            <a:avLst/>
          </a:prstGeom>
          <a:noFill/>
        </p:spPr>
      </p:pic>
      <p:pic>
        <p:nvPicPr>
          <p:cNvPr id="15368" name="Picture 8" descr="https://chert-poberi.ru/wp-content/uploads/proga2018/images/201910/chert-poberi-22390715102019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276872"/>
            <a:ext cx="1224972" cy="1837458"/>
          </a:xfrm>
          <a:prstGeom prst="rect">
            <a:avLst/>
          </a:prstGeom>
          <a:noFill/>
        </p:spPr>
      </p:pic>
      <p:pic>
        <p:nvPicPr>
          <p:cNvPr id="10" name="Picture 6" descr="https://gtlk.ru/upload/iblock/39f/top_15_moments_in_top_echelon_network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5642294"/>
            <a:ext cx="1619672" cy="121570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131840" y="332656"/>
            <a:ext cx="2257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Шариковая ручка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3429000"/>
            <a:ext cx="1380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Ласло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Биро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27213_17-p-fon-dlya-prezentatsii-po-fizkulture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 со стрелкой вниз 2"/>
          <p:cNvSpPr/>
          <p:nvPr/>
        </p:nvSpPr>
        <p:spPr>
          <a:xfrm>
            <a:off x="6948264" y="404664"/>
            <a:ext cx="1979712" cy="1152128"/>
          </a:xfrm>
          <a:prstGeom prst="downArrowCallout">
            <a:avLst>
              <a:gd name="adj1" fmla="val 25000"/>
              <a:gd name="adj2" fmla="val 23990"/>
              <a:gd name="adj3" fmla="val 25000"/>
              <a:gd name="adj4" fmla="val 6497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11/06/1742</a:t>
            </a: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14338" name="Picture 2" descr="https://present5.com/presentation/198324138_240840806/image-1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799" t="26067" b="6734"/>
          <a:stretch>
            <a:fillRect/>
          </a:stretch>
        </p:blipFill>
        <p:spPr bwMode="auto">
          <a:xfrm>
            <a:off x="683568" y="0"/>
            <a:ext cx="2472358" cy="3024336"/>
          </a:xfrm>
          <a:prstGeom prst="rect">
            <a:avLst/>
          </a:prstGeom>
          <a:noFill/>
        </p:spPr>
      </p:pic>
      <p:pic>
        <p:nvPicPr>
          <p:cNvPr id="14340" name="Picture 4" descr="https://www.factinate.com/wp-content/uploads/2018/02/1269px-Franklin_Stove_MET_1310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005064"/>
            <a:ext cx="3171195" cy="25202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75856" y="908720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Бенджамином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Франклином была изобретена кухонная плит</a:t>
            </a:r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1628800"/>
            <a:ext cx="59046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имела чугунные стенки и большую теплопроводность. Нутро печки было нашпиговано многочисленными трубками, проходя по которым, раскаленный газ разогревал печь равномерно по всей площади.</a:t>
            </a: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Конечно, она была по конструкции далека от современной, и больше походила на малогабаритную печь для дома. Но именно она послужила прототипом бытовой газовой плиты.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6" descr="11 июня 2020 г. 278 лет назад Бенджамином Франклином была изобретена кухонная плит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4509120"/>
            <a:ext cx="2952750" cy="1619251"/>
          </a:xfrm>
          <a:prstGeom prst="rect">
            <a:avLst/>
          </a:prstGeom>
          <a:noFill/>
        </p:spPr>
      </p:pic>
      <p:pic>
        <p:nvPicPr>
          <p:cNvPr id="9" name="Picture 6" descr="https://gtlk.ru/upload/iblock/39f/top_15_moments_in_top_echelon_network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5445224"/>
            <a:ext cx="1619672" cy="121570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55776" y="188640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Monotype Corsiva" pitchFamily="66" charset="0"/>
              </a:rPr>
              <a:t>Бенджамин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 Франклин изобрел кухонную плиту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27213_17-p-fon-dlya-prezentatsii-po-fizkulture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 со стрелкой вниз 2"/>
          <p:cNvSpPr/>
          <p:nvPr/>
        </p:nvSpPr>
        <p:spPr>
          <a:xfrm>
            <a:off x="6948264" y="404664"/>
            <a:ext cx="1979712" cy="1152128"/>
          </a:xfrm>
          <a:prstGeom prst="downArrowCallout">
            <a:avLst>
              <a:gd name="adj1" fmla="val 25000"/>
              <a:gd name="adj2" fmla="val 23990"/>
              <a:gd name="adj3" fmla="val 25000"/>
              <a:gd name="adj4" fmla="val 6497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12/06/1849</a:t>
            </a: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20482" name="Picture 2" descr="https://sun9-2.userapi.com/tb_6Va-WMBhXhZh36Lgp34hD-8vQW-t9b2TkPw/2NeXjwynMVU.jpg"/>
          <p:cNvPicPr>
            <a:picLocks noChangeAspect="1" noChangeArrowheads="1"/>
          </p:cNvPicPr>
          <p:nvPr/>
        </p:nvPicPr>
        <p:blipFill>
          <a:blip r:embed="rId3" cstate="print"/>
          <a:srcRect l="65702" t="9469" r="8013" b="51074"/>
          <a:stretch>
            <a:fillRect/>
          </a:stretch>
        </p:blipFill>
        <p:spPr bwMode="auto">
          <a:xfrm>
            <a:off x="827584" y="476672"/>
            <a:ext cx="1800200" cy="214309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43808" y="1124745"/>
            <a:ext cx="51125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Американское патентное бюро выдало Льюису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Хаслетту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первый патент на устройство противогаза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Изобретение называлось «Легочным протектором» и состояло из блока с клапанами на вдох-выдох и войлочного фильтра, подсоединяемого непосредственно или через трубку к этому блоку. Последний мог крепиться к носу или ко рту.</a:t>
            </a:r>
          </a:p>
        </p:txBody>
      </p:sp>
      <p:pic>
        <p:nvPicPr>
          <p:cNvPr id="20484" name="Picture 4" descr="https://sun9-29.userapi.com/c857424/v857424884/1fa3d1/y1k0DIPOq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501008"/>
            <a:ext cx="3527769" cy="28803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79712" y="3861048"/>
            <a:ext cx="3384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Противогазы и по сей день используются во всем мире как отличное средство защиты дыхательных путей от отравляющих веществ.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https://gtlk.ru/upload/iblock/39f/top_15_moments_in_top_echelon_network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5445224"/>
            <a:ext cx="1619672" cy="121570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627784" y="40466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Патент на 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противогаз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27213_17-p-fon-dlya-prezentatsii-po-fizkulture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 со стрелкой вниз 2"/>
          <p:cNvSpPr/>
          <p:nvPr/>
        </p:nvSpPr>
        <p:spPr>
          <a:xfrm>
            <a:off x="6948264" y="332656"/>
            <a:ext cx="1979712" cy="1152128"/>
          </a:xfrm>
          <a:prstGeom prst="downArrowCallout">
            <a:avLst>
              <a:gd name="adj1" fmla="val 25000"/>
              <a:gd name="adj2" fmla="val 23990"/>
              <a:gd name="adj3" fmla="val 25000"/>
              <a:gd name="adj4" fmla="val 6497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16/06/1903 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9458" name="Picture 2" descr="https://pimg.mycdn.me/getImage?disableStub=true&amp;type=VIDEO_S_720&amp;url=https%3A%2F%2Fvdp.mycdn.me%2FgetImage%3Fid%3D583026936440%26idx%3D4%26thumbType%3D32%26f%3D1&amp;signatureToken=CuNEvm2HFKuBdbGdDbl7ag"/>
          <p:cNvPicPr>
            <a:picLocks noChangeAspect="1" noChangeArrowheads="1"/>
          </p:cNvPicPr>
          <p:nvPr/>
        </p:nvPicPr>
        <p:blipFill>
          <a:blip r:embed="rId3" cstate="print"/>
          <a:srcRect l="56699" t="9333" r="26501" b="47734"/>
          <a:stretch>
            <a:fillRect/>
          </a:stretch>
        </p:blipFill>
        <p:spPr bwMode="auto">
          <a:xfrm>
            <a:off x="755576" y="332656"/>
            <a:ext cx="180333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627784" y="98072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1893 году молодой фармацевт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Калеб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Брэдхэм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(англ.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Caleb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Bradham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Нью-Берна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(штат Северная Каролина) создал фармацевтическую смесь из газированной воды, сахара, ванили, редких масел и орехов колы. Вскоре она стала продаваться в аптеках в качестве веселящего, укрепляющего и способствующего пищеварению напитка.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924944"/>
            <a:ext cx="1656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Калеб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Брэдхэм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28498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Спустя пять лет после изобретения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Брэдхэм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придумал для нее название – «Пепси-Кола» и зарегистрировал его как торговую марку. </a:t>
            </a:r>
          </a:p>
          <a:p>
            <a:pPr indent="45720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Название было составлено из наименований ингредиентов – пепсина (пищеварительный фермент) и ореха колы. Вскоре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Калеб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Брэдхэм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организовал компанию «Пепси-Кола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Компани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Pepsi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Cola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Company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https://content-1.foto.my.mail.ru/mail/mila0552/_blogs/i-577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717032"/>
            <a:ext cx="2337470" cy="2337471"/>
          </a:xfrm>
          <a:prstGeom prst="rect">
            <a:avLst/>
          </a:prstGeom>
          <a:noFill/>
        </p:spPr>
      </p:pic>
      <p:pic>
        <p:nvPicPr>
          <p:cNvPr id="9" name="Picture 6" descr="https://gtlk.ru/upload/iblock/39f/top_15_moments_in_top_echelon_network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5642294"/>
            <a:ext cx="1619672" cy="121570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267744" y="2606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Зарегистрирована 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торговая марка «Пепси-кола»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27213_17-p-fon-dlya-prezentatsii-po-fizkulture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 со стрелкой вниз 2"/>
          <p:cNvSpPr/>
          <p:nvPr/>
        </p:nvSpPr>
        <p:spPr>
          <a:xfrm>
            <a:off x="6948264" y="404664"/>
            <a:ext cx="1979712" cy="1152128"/>
          </a:xfrm>
          <a:prstGeom prst="downArrowCallout">
            <a:avLst>
              <a:gd name="adj1" fmla="val 25000"/>
              <a:gd name="adj2" fmla="val 23990"/>
              <a:gd name="adj3" fmla="val 25000"/>
              <a:gd name="adj4" fmla="val 6497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17/06/1900</a:t>
            </a:r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196752"/>
            <a:ext cx="51845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1900 году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Ландштейнер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в то время ассистент Венского института патологии, взял кровь у себя и пяти своих сотрудников, отделил сыворотку от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3" tooltip="Эритроцит"/>
              </a:rPr>
              <a:t>эритроцитов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помощью центрифуги и смешал отдельные образцы эритроцитов с сывороткой крови разных лиц и с собственной. В совместной работе с Л. Янским по наличию или отсутствию агглютинации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Ландштейнер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разделил все образцы крови на три группы: А, В и 0. </a:t>
            </a:r>
          </a:p>
        </p:txBody>
      </p:sp>
      <p:pic>
        <p:nvPicPr>
          <p:cNvPr id="26626" name="Picture 2" descr="https://image2.slideserve.com/5302553/karl-landsteiner-l.jpg"/>
          <p:cNvPicPr>
            <a:picLocks noChangeAspect="1" noChangeArrowheads="1"/>
          </p:cNvPicPr>
          <p:nvPr/>
        </p:nvPicPr>
        <p:blipFill>
          <a:blip r:embed="rId4" cstate="print"/>
          <a:srcRect l="12280" t="18349" r="49383" b="6943"/>
          <a:stretch>
            <a:fillRect/>
          </a:stretch>
        </p:blipFill>
        <p:spPr bwMode="auto">
          <a:xfrm>
            <a:off x="251520" y="188640"/>
            <a:ext cx="1800200" cy="2631062"/>
          </a:xfrm>
          <a:prstGeom prst="rect">
            <a:avLst/>
          </a:prstGeom>
          <a:noFill/>
        </p:spPr>
      </p:pic>
      <p:pic>
        <p:nvPicPr>
          <p:cNvPr id="26628" name="Picture 4" descr="https://sofia-jyrnal.ru/wp-content/uploads/2020/02/gruppy-krovi-interesnye-fakty-o-vliyanii-na-organiz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284984"/>
            <a:ext cx="2976331" cy="22322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71600" y="335699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Два года спустя ученики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Ландштейнера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6" tooltip="Штурли, Адриано (страница отсутствует)"/>
              </a:rPr>
              <a:t>А.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  <a:hlinkClick r:id="rId6" tooltip="Штурли, Адриано (страница отсутствует)"/>
              </a:rPr>
              <a:t>Штурли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7" tooltip="Декастелло, Альфред (страница отсутствует)"/>
              </a:rPr>
              <a:t>А.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  <a:hlinkClick r:id="rId7" tooltip="Декастелло, Альфред (страница отсутствует)"/>
              </a:rPr>
              <a:t>Декастелло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открыли четвёртую группу крови — АВ. Обратив внимание на то, что собственная сыворотка крови не даёт агглютинации со «своими» эритроцитами, учёный сделал вывод, известный сегодня как непреложное правило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Ландштейнера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«В организме человека антиген группы крови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  <a:hlinkClick r:id="rId8" tooltip="Агглютиноген"/>
              </a:rPr>
              <a:t>агглютиноген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и антитела к нему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9" tooltip="Агглютинины (страница отсутствует)"/>
              </a:rPr>
              <a:t>агглютинины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никогда не сосуществуют». За свои открытия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Ландштейнер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получил в 1930 году Нобелевскую премию.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https://gtlk.ru/upload/iblock/39f/top_15_moments_in_top_echelon_network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5445224"/>
            <a:ext cx="1619672" cy="121570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95736" y="260648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Карл </a:t>
            </a:r>
            <a:r>
              <a:rPr lang="ru-RU" sz="2400" b="1" dirty="0" err="1" smtClean="0">
                <a:solidFill>
                  <a:srgbClr val="C00000"/>
                </a:solidFill>
                <a:latin typeface="Monotype Corsiva" pitchFamily="66" charset="0"/>
              </a:rPr>
              <a:t>Ландштаинер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 выделил три группы крови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1053</Words>
  <Application>Microsoft Office PowerPoint</Application>
  <PresentationFormat>Экран (4:3)</PresentationFormat>
  <Paragraphs>106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</dc:creator>
  <cp:lastModifiedBy>ok</cp:lastModifiedBy>
  <cp:revision>8</cp:revision>
  <dcterms:created xsi:type="dcterms:W3CDTF">2021-06-03T06:37:24Z</dcterms:created>
  <dcterms:modified xsi:type="dcterms:W3CDTF">2021-06-03T12:05:37Z</dcterms:modified>
</cp:coreProperties>
</file>