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1" r:id="rId6"/>
    <p:sldId id="264" r:id="rId7"/>
    <p:sldId id="266" r:id="rId8"/>
    <p:sldId id="267" r:id="rId9"/>
    <p:sldId id="268" r:id="rId10"/>
    <p:sldId id="269" r:id="rId11"/>
    <p:sldId id="270" r:id="rId12"/>
    <p:sldId id="273" r:id="rId13"/>
    <p:sldId id="274" r:id="rId14"/>
    <p:sldId id="276" r:id="rId15"/>
    <p:sldId id="277" r:id="rId16"/>
    <p:sldId id="279" r:id="rId17"/>
    <p:sldId id="281" r:id="rId18"/>
    <p:sldId id="282" r:id="rId19"/>
    <p:sldId id="284" r:id="rId20"/>
    <p:sldId id="286" r:id="rId21"/>
    <p:sldId id="28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C4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37" autoAdjust="0"/>
    <p:restoredTop sz="94660"/>
  </p:normalViewPr>
  <p:slideViewPr>
    <p:cSldViewPr>
      <p:cViewPr varScale="1">
        <p:scale>
          <a:sx n="66" d="100"/>
          <a:sy n="66" d="100"/>
        </p:scale>
        <p:origin x="154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BD7822-2526-469A-8C58-86ACBF022B0C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E8CA0-C164-4C49-B54C-CF9B9061DC7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E8CA0-C164-4C49-B54C-CF9B9061DC70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060848"/>
            <a:ext cx="7772400" cy="1470025"/>
          </a:xfrm>
        </p:spPr>
        <p:txBody>
          <a:bodyPr>
            <a:noAutofit/>
          </a:bodyPr>
          <a:lstStyle/>
          <a:p>
            <a:r>
              <a:rPr lang="ru-RU" sz="8000" dirty="0">
                <a:latin typeface="Aquarelle" pitchFamily="66" charset="-52"/>
              </a:rPr>
              <a:t/>
            </a:r>
            <a:br>
              <a:rPr lang="ru-RU" sz="8000" dirty="0">
                <a:latin typeface="Aquarelle" pitchFamily="66" charset="-52"/>
              </a:rPr>
            </a:br>
            <a:r>
              <a:rPr lang="ru-RU" sz="8000" dirty="0">
                <a:latin typeface="Aquarelle" pitchFamily="66" charset="-52"/>
              </a:rPr>
              <a:t/>
            </a:r>
            <a:br>
              <a:rPr lang="ru-RU" sz="8000" dirty="0">
                <a:latin typeface="Aquarelle" pitchFamily="66" charset="-52"/>
              </a:rPr>
            </a:br>
            <a:r>
              <a:rPr lang="ru-RU" sz="8000" dirty="0" smtClean="0">
                <a:solidFill>
                  <a:schemeClr val="accent4">
                    <a:lumMod val="75000"/>
                  </a:schemeClr>
                </a:solidFill>
                <a:latin typeface="Aquarelle" pitchFamily="66" charset="-52"/>
              </a:rPr>
              <a:t>Путь художника </a:t>
            </a:r>
            <a:br>
              <a:rPr lang="ru-RU" sz="8000" dirty="0" smtClean="0">
                <a:solidFill>
                  <a:schemeClr val="accent4">
                    <a:lumMod val="75000"/>
                  </a:schemeClr>
                </a:solidFill>
                <a:latin typeface="Aquarelle" pitchFamily="66" charset="-52"/>
              </a:rPr>
            </a:br>
            <a:r>
              <a:rPr lang="ru-RU" sz="3200" dirty="0" smtClean="0">
                <a:latin typeface="Aquarelle" pitchFamily="66" charset="-52"/>
              </a:rPr>
              <a:t>(1881-1973)</a:t>
            </a:r>
            <a:endParaRPr lang="ru-RU" sz="3200" dirty="0">
              <a:latin typeface="Aquarelle" pitchFamily="66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5615" y="476672"/>
            <a:ext cx="655272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Aquarelle" pitchFamily="66" charset="-52"/>
                <a:ea typeface="+mj-ea"/>
                <a:cs typeface="+mj-cs"/>
              </a:rPr>
              <a:t>К 140- </a:t>
            </a:r>
            <a:r>
              <a:rPr lang="ru-RU" sz="2800" dirty="0" err="1">
                <a:solidFill>
                  <a:srgbClr val="0070C0"/>
                </a:solidFill>
                <a:latin typeface="Aquarelle" pitchFamily="66" charset="-52"/>
                <a:ea typeface="+mj-ea"/>
                <a:cs typeface="+mj-cs"/>
              </a:rPr>
              <a:t>летию</a:t>
            </a:r>
            <a:r>
              <a:rPr lang="ru-RU" sz="2800" dirty="0">
                <a:solidFill>
                  <a:srgbClr val="0070C0"/>
                </a:solidFill>
                <a:latin typeface="Aquarelle" pitchFamily="66" charset="-52"/>
                <a:ea typeface="+mj-ea"/>
                <a:cs typeface="+mj-cs"/>
              </a:rPr>
              <a:t> со дня рождения </a:t>
            </a:r>
            <a:r>
              <a:rPr lang="ru-RU" sz="2800" dirty="0" smtClean="0">
                <a:solidFill>
                  <a:srgbClr val="0070C0"/>
                </a:solidFill>
                <a:latin typeface="Aquarelle" pitchFamily="66" charset="-52"/>
                <a:ea typeface="+mj-ea"/>
                <a:cs typeface="+mj-cs"/>
              </a:rPr>
              <a:t>французского живописца</a:t>
            </a:r>
            <a:endParaRPr lang="ru-RU" sz="2800" dirty="0">
              <a:solidFill>
                <a:srgbClr val="0070C0"/>
              </a:solidFill>
              <a:latin typeface="Aquarelle" pitchFamily="66" charset="-52"/>
              <a:ea typeface="+mj-ea"/>
              <a:cs typeface="+mj-cs"/>
            </a:endParaRPr>
          </a:p>
          <a:p>
            <a:pPr algn="ctr"/>
            <a:r>
              <a:rPr lang="ru-RU" sz="4800" b="1" dirty="0">
                <a:solidFill>
                  <a:srgbClr val="0070C0"/>
                </a:solidFill>
                <a:latin typeface="Aquarelle" pitchFamily="66" charset="-52"/>
                <a:ea typeface="+mj-ea"/>
                <a:cs typeface="+mj-cs"/>
              </a:rPr>
              <a:t>Пабло Пикассо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96136" y="5949280"/>
            <a:ext cx="2094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Онлайн-выставка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98"/>
            <a:ext cx="9144793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14450" y="347893"/>
            <a:ext cx="3608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" Синтетический" кубизм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Пабло Пикассо. Натюрморт с плетеным стулом. 1911 го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05" y="1872667"/>
            <a:ext cx="3131840" cy="2467782"/>
          </a:xfrm>
          <a:prstGeom prst="rect">
            <a:avLst/>
          </a:prstGeom>
          <a:noFill/>
        </p:spPr>
      </p:pic>
      <p:pic>
        <p:nvPicPr>
          <p:cNvPr id="1028" name="Picture 4" descr="Пабло Пикассо. Бутылка перно (столик в кафе). 1912 год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777" y="2002812"/>
            <a:ext cx="2673346" cy="3799756"/>
          </a:xfrm>
          <a:prstGeom prst="rect">
            <a:avLst/>
          </a:prstGeom>
          <a:noFill/>
        </p:spPr>
      </p:pic>
      <p:pic>
        <p:nvPicPr>
          <p:cNvPr id="1030" name="Picture 6" descr="Пабло Пикассо. Скрипка и гитара. 1913 год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3583" y="450068"/>
            <a:ext cx="2625981" cy="381642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059832" y="4524345"/>
            <a:ext cx="3183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"Натюрморт с плетеным стулом"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7315" y="5926947"/>
            <a:ext cx="1619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"Бутылка перно"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14809" y="4347525"/>
            <a:ext cx="1846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"Скрипка и гитара"</a:t>
            </a:r>
            <a:endParaRPr lang="ru-RU" b="1" dirty="0"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12" y="-27744"/>
            <a:ext cx="9144793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31163" y="76922"/>
            <a:ext cx="40302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Неоклассицизм (1918 - 1925)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114" y="476672"/>
            <a:ext cx="6349917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Весной 1917 года поэт Жан Кокто, сотрудничавший с Сергеем Дягилевым, предложил Пикассо сделать эскизы костюмов и декорации к будущему балету. Художник отправился работать в Рим, где влюбился в одну из танцовщиц  Дягилевской труппы - Ольгу Хохлову.</a:t>
            </a:r>
          </a:p>
          <a:p>
            <a:pPr indent="45720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Они поженились в 1918 году, а в 1921-м у них родился сын Поль. </a:t>
            </a:r>
          </a:p>
          <a:p>
            <a:pPr indent="45720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 время его полотна очень далеки от кубизма; на них: ясные и понятные формы, светлые тона, правильные лица. Самая выразительная картина этих лет - "Портрет Ольги в кресле" (1917). Пикассо активно критиковали за смену стиля, как прежде критиковали за кубизм. На эти обвинения он ответил в одном из интервью: 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"Всякий раз, когда я хочу что-то сказать, я говорю в той манере, в которой, по-моему ощущению это должно быть сказано".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indent="45720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картины "реалистического периода: "Купальщицы" (1918),"Женщины, бегущие по пляжу" (1922), "Детский портрет Поля Пикассо" (1923). 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4" name="Picture 4" descr="Ольга Хохлова и Паол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0853" y="188640"/>
            <a:ext cx="1440161" cy="194179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479892" y="216979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Ольга Хохлова и сын Поль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0516" y="2555217"/>
            <a:ext cx="1569787" cy="219548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748035" y="4766791"/>
            <a:ext cx="2390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Monotype Corsiva" panose="03010101010201010101" pitchFamily="66" charset="0"/>
              </a:rPr>
              <a:t>"Портрет Ольги в кресле"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655" y="4713084"/>
            <a:ext cx="1610380" cy="19412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2621" y="4765695"/>
            <a:ext cx="1791379" cy="19047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2874" y="4365104"/>
            <a:ext cx="1620899" cy="200717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740215" y="4689143"/>
            <a:ext cx="11528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Monotype Corsiva" panose="03010101010201010101" pitchFamily="66" charset="0"/>
              </a:rPr>
              <a:t>"Купальщицы"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604000" y="635924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latin typeface="Monotype Corsiva" panose="03010101010201010101" pitchFamily="66" charset="0"/>
              </a:rPr>
              <a:t>"Женщины,</a:t>
            </a:r>
          </a:p>
          <a:p>
            <a:r>
              <a:rPr lang="ru-RU" sz="1400" b="1" dirty="0">
                <a:latin typeface="Monotype Corsiva" panose="03010101010201010101" pitchFamily="66" charset="0"/>
              </a:rPr>
              <a:t> бегущие по пляжу"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800853" y="623157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latin typeface="Monotype Corsiva" panose="03010101010201010101" pitchFamily="66" charset="0"/>
              </a:rPr>
              <a:t>"Детский портрет</a:t>
            </a:r>
          </a:p>
          <a:p>
            <a:r>
              <a:rPr lang="ru-RU" sz="1400" b="1" dirty="0">
                <a:latin typeface="Monotype Corsiva" panose="03010101010201010101" pitchFamily="66" charset="0"/>
              </a:rPr>
              <a:t> Поля Пикассо"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27766" y="25460"/>
            <a:ext cx="36359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Сюрреализм (1925 - 1936)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980728"/>
            <a:ext cx="83884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"Красота будет конвульсивной, или ее не будет"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- сказал Андре Бретон, основоположник сюрреализма, течения в искусстве, ставившего своей задачей постижение истинных глубин художественного творчества посредством проникновения в мир снов и бессознательного.</a:t>
            </a:r>
          </a:p>
          <a:p>
            <a:pPr indent="45720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1925 году Пикассо написал картину "Танец". Агрессивная, болезненная, с деформированными фигурами, она отражает тяжелый период в семейной жизни художника и одновременно провозглашает новый перелом в его творчестве. Пикассо близок к сюрреалистам, но у него всегда свой путь. </a:t>
            </a:r>
          </a:p>
          <a:p>
            <a:pPr indent="45720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1935 году Мария-Тереза родила дочь Майю, но к 1936 году Пикассо расстался с обеими женщинами, хотя официально не был разведен с Ольгой Хохловой вплоть до ее смерти в 1955 году. 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1930-1934 годах Пикассо увлекается скульптурой и создает ряд скульптурных работ в духе сюрреализма: "Лежащая женщина" (1932), "Мужчина с букетом" (1934), а также с помощью своего испанского друга-скульптора Хулио Гонсалеса сооружает различные металлические абстрактные конструкции. </a:t>
            </a:r>
          </a:p>
          <a:p>
            <a:pPr indent="45720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те же 30-е гг. он создает ряд гравюр-иллюстраций к "Метаморфозам" Овидия (1930) и произведениям Аристофана (1934), свидетельствующих о том, что классика всегда была для него сильным источником вдохновения. 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-594"/>
            <a:ext cx="9144793" cy="6858594"/>
          </a:xfrm>
          <a:prstGeom prst="rect">
            <a:avLst/>
          </a:prstGeom>
        </p:spPr>
      </p:pic>
      <p:pic>
        <p:nvPicPr>
          <p:cNvPr id="34818" name="Picture 2" descr="Пабло Пикассо. Три танцора. 1925 го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246" y="250565"/>
            <a:ext cx="1688080" cy="2406795"/>
          </a:xfrm>
          <a:prstGeom prst="rect">
            <a:avLst/>
          </a:prstGeom>
          <a:noFill/>
        </p:spPr>
      </p:pic>
      <p:pic>
        <p:nvPicPr>
          <p:cNvPr id="34820" name="Picture 4" descr="Пабло Пикассо. Купальщица, открывающая кабинку. 1928 год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8381" y="171031"/>
            <a:ext cx="1796168" cy="2565471"/>
          </a:xfrm>
          <a:prstGeom prst="rect">
            <a:avLst/>
          </a:prstGeom>
          <a:noFill/>
        </p:spPr>
      </p:pic>
      <p:pic>
        <p:nvPicPr>
          <p:cNvPr id="34824" name="Picture 8" descr="Пабло Пикассо. Женщина с цветком. 1932 год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21039" y="136955"/>
            <a:ext cx="1981356" cy="253478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11791" y="2736502"/>
            <a:ext cx="8114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Monotype Corsiva" panose="03010101010201010101" pitchFamily="66" charset="0"/>
              </a:rPr>
              <a:t>"Танец"</a:t>
            </a:r>
            <a:endParaRPr lang="ru-RU" sz="1600" b="1" dirty="0">
              <a:latin typeface="Monotype Corsiva" panose="03010101010201010101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49840" y="2740386"/>
            <a:ext cx="20088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latin typeface="Monotype Corsiva" panose="03010101010201010101" pitchFamily="66" charset="0"/>
              </a:rPr>
              <a:t>"Купальщица, </a:t>
            </a:r>
          </a:p>
          <a:p>
            <a:pPr algn="ctr"/>
            <a:r>
              <a:rPr lang="ru-RU" sz="1600" b="1" dirty="0" smtClean="0">
                <a:latin typeface="Monotype Corsiva" panose="03010101010201010101" pitchFamily="66" charset="0"/>
              </a:rPr>
              <a:t>открывающая кабинку"</a:t>
            </a:r>
            <a:endParaRPr lang="ru-RU" sz="1600" b="1" dirty="0">
              <a:latin typeface="Monotype Corsiva" panose="03010101010201010101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88224" y="2835298"/>
            <a:ext cx="18453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Monotype Corsiva" panose="03010101010201010101" pitchFamily="66" charset="0"/>
              </a:rPr>
              <a:t>"Женщина с цветком"</a:t>
            </a:r>
            <a:endParaRPr lang="ru-RU" sz="1600" b="1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227" y="3285147"/>
            <a:ext cx="2066024" cy="27933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9595" y="3389169"/>
            <a:ext cx="2164244" cy="271747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85846" y="6245606"/>
            <a:ext cx="9316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Monotype Corsiva" panose="03010101010201010101" pitchFamily="66" charset="0"/>
              </a:rPr>
              <a:t>"Зеркало"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936578" y="6143768"/>
            <a:ext cx="22044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Monotype Corsiva" panose="03010101010201010101" pitchFamily="66" charset="0"/>
              </a:rPr>
              <a:t>"Девушка перед зеркалом"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208321" y="3223060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этого периода: "Купальщица, открывающая кабинку" (1928), "Фигуры на пляже" (1931), "Женщина с цветком" (1932) и др. 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холодный январский день 1927 года Пикассо встретил семнадцатилетнюю Марию Терезу Вальтер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приобрел для нее замок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Буажелу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там она стала его единственной моделью и героиней нескольких его известных работ, например "Зеркало" (1932, частное собрание), "Девушка перед зеркалом", (1932, Музей современного искусства, Нью-Йорк); с нее также сделана скульптура "Женщина с вазой" (теперь она стоит на могиле художника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1886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Война в Испании. Герника. Вторая мировая война (1937-1945)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578915"/>
            <a:ext cx="81724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Начиная с 1930-х годов в творчестве Пикассо появляется такая ключевая для него тема и образ как бык, Минотавр. Художник создает целый ряд работ с этим персонажем, при этом миф о Минотавре Пикассо трактует по-своему. Для Пикассо бык, Минотавр - это разрушительные силы, война и смерть. </a:t>
            </a:r>
          </a:p>
          <a:p>
            <a:pPr indent="45720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Апогеем развития этой темы стала знаменитая картина Пикассо "Герника" (1937). Герника - это маленький городок басков на севере Испании, практически стертый с лица земли немецкой авиацией 1 мая 1937 года. Эта огромная (почти восемь метров в длину и три с половиной в высоту) монохромная (черный, белый, серый) картина была впервые выставлена в республиканском павильоне Испании на Всемирной выставке в Париже.</a:t>
            </a:r>
          </a:p>
          <a:p>
            <a:pPr indent="45720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этот же период создана и серия монстров "Мечты и ложь генерала Франко" (1937) (в 1936 году во время гражданской войны в Испании Пикассо поддержал республиканцев и выступил против сторонников генерала Франко) и еще ряд картин на сходные темы: "Ночная рыбалка на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Антибах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 (1939), "Плачущая женщина" (1937) (последнюю картину он писал с Доры Маар, югославской женщины-фотографа, с которой Пикассо познакомился в 1936 году; она прославилась тем, что запечатлела стадии работы Пикассо над "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Герникой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"). </a:t>
            </a:r>
          </a:p>
          <a:p>
            <a:pPr indent="45720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годы второй мировой войны Пикассо живет во Франции, где сближается с коммунистами-участниками Сопротивления (в 1944 Пикассо даже вступает во Французскую компартию). В это время он создает такие картины с тем же лейтмотивом быка, войны и смерти: "Натюрморт с бычьим черепом" (1942), "Утренняя серенада" (1942,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музей современного искусства, Центр Помпиду, Париж), "Бойня" (1944-1945, Музей современного искусства, Нью-Йорк) и скульптуру "Человек с ягненком" (1944), которая была установлена впоследствии перед старинным романским собором на торговой площади города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Валлорис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юге Франции.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1746" name="Picture 2" descr="Пабло Пикассо. Герника. 1937 го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586" y="199278"/>
            <a:ext cx="5332826" cy="237626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29843" y="2611988"/>
            <a:ext cx="1002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>"Герника"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60" y="2998641"/>
            <a:ext cx="4127616" cy="27881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4733" y="3017767"/>
            <a:ext cx="4087583" cy="27764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80865" y="5947962"/>
            <a:ext cx="3150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"Мечты и ложь генерала Франко" </a:t>
            </a:r>
            <a:endParaRPr lang="ru-RU" b="1" dirty="0"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9938" name="Picture 2" descr="Пабло Пикассо. Плачущая женщина. 1937 го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72" y="3140585"/>
            <a:ext cx="2795226" cy="3067315"/>
          </a:xfrm>
          <a:prstGeom prst="rect">
            <a:avLst/>
          </a:prstGeom>
          <a:noFill/>
        </p:spPr>
      </p:pic>
      <p:pic>
        <p:nvPicPr>
          <p:cNvPr id="39940" name="Picture 4" descr="Пабло Пикассо. Ночная рыбалка на Антибах. 1939 год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0648"/>
            <a:ext cx="3744416" cy="225383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39552" y="2589639"/>
            <a:ext cx="2576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Monotype Corsiva" panose="03010101010201010101" pitchFamily="66" charset="0"/>
              </a:rPr>
              <a:t>"Ночная рыбалка на </a:t>
            </a:r>
            <a:r>
              <a:rPr lang="ru-RU" sz="1600" b="1" dirty="0" err="1" smtClean="0">
                <a:latin typeface="Monotype Corsiva" panose="03010101010201010101" pitchFamily="66" charset="0"/>
              </a:rPr>
              <a:t>Антибах</a:t>
            </a:r>
            <a:r>
              <a:rPr lang="ru-RU" sz="1600" b="1" dirty="0" smtClean="0">
                <a:latin typeface="Monotype Corsiva" panose="03010101010201010101" pitchFamily="66" charset="0"/>
              </a:rPr>
              <a:t>"</a:t>
            </a:r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14578" y="6363821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Monotype Corsiva" panose="03010101010201010101" pitchFamily="66" charset="0"/>
              </a:rPr>
              <a:t> "Плачущая женщина"</a:t>
            </a:r>
            <a:endParaRPr lang="ru-RU" sz="1600" b="1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051" y="3470559"/>
            <a:ext cx="3712786" cy="27373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8684" y="246678"/>
            <a:ext cx="1856129" cy="25188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6390" y="260648"/>
            <a:ext cx="1859832" cy="250488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463151" y="6296118"/>
            <a:ext cx="18261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Monotype Corsiva" panose="03010101010201010101" pitchFamily="66" charset="0"/>
              </a:rPr>
              <a:t>"Утренняя серенада"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115898" y="279497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>
                <a:latin typeface="Monotype Corsiva" panose="03010101010201010101" pitchFamily="66" charset="0"/>
              </a:rPr>
              <a:t>"Натюрморт </a:t>
            </a:r>
          </a:p>
          <a:p>
            <a:pPr algn="ctr"/>
            <a:r>
              <a:rPr lang="ru-RU" sz="1600" b="1" dirty="0">
                <a:latin typeface="Monotype Corsiva" panose="03010101010201010101" pitchFamily="66" charset="0"/>
              </a:rPr>
              <a:t>с бычьим черепом"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152692" y="2809732"/>
            <a:ext cx="17796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Monotype Corsiva" panose="03010101010201010101" pitchFamily="66" charset="0"/>
              </a:rPr>
              <a:t>"Человек с ягненком"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83768" y="0"/>
            <a:ext cx="42755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Послевоенный период (1945 - 1960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e)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7292" y="369332"/>
            <a:ext cx="846043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1946 году Пикассо знакомится с молодой художницей Франсуазой Жило и переезжает с ней в замок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Гримальди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Франсуаза вскоре дарит ему сына Клода и дочь Палому. Франсуазе посвящена картина "Женщина-цветок". (В 1953 году Франсуаза сбежала от Пикассо с двумя детьми из-за его сложного характера и постоянных измен, художник тяжело переживал это расставание, что отразилось в ряде его работ того времени - например, в серии рисунков тушью, изображающих отвратительного старого карлика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буффонадно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контрастирующего с юной и прекрасной девушкой). </a:t>
            </a:r>
          </a:p>
          <a:p>
            <a:pPr indent="45720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создает своих излюбленных персонажей - кентавров, фавнов, быков, голубей, женщин, делает антропоморфные кувшины. До сих пор в этом городке на юге Франции сохранились так называемые "керамические мастерские", которые продолжают держать марку "Пикассо" и тиражировать изделия, придуманные художником. В 1958 году уже признанный и прославленный художник создает для здания ЮНЕСКО в Париже монументальную композицию "Падение Икара".</a:t>
            </a:r>
          </a:p>
          <a:p>
            <a:pPr indent="45720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1961 году почти 80-летний Пикассо женится на 34-летней красавице Жаклин Рок. Она вдохновляет его на серию портретов, на которых можно увидеть ее точеный профиль сфинкса. Для нее и себя он покупает виллу в Каннах. </a:t>
            </a:r>
          </a:p>
          <a:p>
            <a:pPr indent="45720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1950-х годах Пикассо пишет различные вариации на темы прославленных мастеров - Веласкеса, Гойи,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Манэ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свободной скандальной кубистической манере: "Девушки на берегу Сены. По Курбе" (1950, Художественный музей, Базель), "Алжирские женщины. По Делакруа" (1955), "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Менины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 Веласкесу" (1957), "Завтрак на траве. По Мане" (1960).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44034" name="Picture 2" descr="Пабло Пикассо «Женщина-цветок»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328" y="88727"/>
            <a:ext cx="1683376" cy="2595766"/>
          </a:xfrm>
          <a:prstGeom prst="rect">
            <a:avLst/>
          </a:prstGeom>
          <a:noFill/>
        </p:spPr>
      </p:pic>
      <p:pic>
        <p:nvPicPr>
          <p:cNvPr id="44036" name="Picture 4" descr="https://populusdei.files.wordpress.com/2015/08/picasso_blue_dove_1961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5187" y="139477"/>
            <a:ext cx="2766177" cy="2061126"/>
          </a:xfrm>
          <a:prstGeom prst="rect">
            <a:avLst/>
          </a:prstGeom>
          <a:noFill/>
        </p:spPr>
      </p:pic>
      <p:pic>
        <p:nvPicPr>
          <p:cNvPr id="44038" name="Picture 6" descr="Картина Пабло Пикассо. Резня в Корее. 195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2429" y="125924"/>
            <a:ext cx="3898033" cy="208823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4328" y="2773517"/>
            <a:ext cx="16594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Monotype Corsiva" panose="03010101010201010101" pitchFamily="66" charset="0"/>
              </a:rPr>
              <a:t>"Женщина-цветок" </a:t>
            </a:r>
            <a:endParaRPr lang="ru-RU" sz="1600" b="1" dirty="0">
              <a:latin typeface="Monotype Corsiva" panose="03010101010201010101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92280" y="2280548"/>
            <a:ext cx="12923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Monotype Corsiva" panose="03010101010201010101" pitchFamily="66" charset="0"/>
              </a:rPr>
              <a:t>"Голубь мира" </a:t>
            </a:r>
            <a:endParaRPr lang="ru-RU" sz="1600" b="1" dirty="0">
              <a:latin typeface="Monotype Corsiva" panose="03010101010201010101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47864" y="2337811"/>
            <a:ext cx="13821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Monotype Corsiva" panose="03010101010201010101" pitchFamily="66" charset="0"/>
              </a:rPr>
              <a:t>"Резня в Корее" </a:t>
            </a:r>
            <a:endParaRPr lang="ru-RU" sz="1600" b="1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6369" y="3041510"/>
            <a:ext cx="4367439" cy="292736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255187" y="6164742"/>
            <a:ext cx="15392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Monotype Corsiva" panose="03010101010201010101" pitchFamily="66" charset="0"/>
              </a:rPr>
              <a:t>"Падение Икара</a:t>
            </a:r>
            <a:r>
              <a:rPr lang="ru-RU" sz="1600" b="1" dirty="0" smtClean="0">
                <a:latin typeface="Monotype Corsiva" panose="03010101010201010101" pitchFamily="66" charset="0"/>
              </a:rPr>
              <a:t>" </a:t>
            </a:r>
            <a:endParaRPr lang="ru-RU" sz="1600" b="1" dirty="0">
              <a:latin typeface="Monotype Corsiva" panose="03010101010201010101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2718" y="3236137"/>
            <a:ext cx="398053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1949 году Пикассо рисует своего знаменитого "Голубя мира" на плакате Всемирного конгресса сторонников мира в Париже, а в 1951 году создает политическую картину "Резня в Корее" (Музей Пикассо, Париж).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1947 года Пикассо живет на юге Франции, в городе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Валлорисе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где расписывает в 1952 году стены старой капеллы аллегорическими символами войны и мира и сам называет все это "Храмом мира".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Валлорисе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же Пикассо занялся керамикой.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5536" y="108720"/>
            <a:ext cx="48205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Последние годы (конец 60-х - 1973)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25389"/>
            <a:ext cx="594015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позднем творчестве художник часто обращается к женскому портрету (портреты Жаклин Рок). Жаклин остается последней и верной женщиной Пикассо и ухаживает за ним, уже больным, ослепшим и плохо слышащим, до самой его смерти. </a:t>
            </a:r>
          </a:p>
          <a:p>
            <a:pPr indent="45720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Умер Пикассо 8 апреля 1973 в возрасте 92 лет, мультимиллионером, в городе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Мужене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 Франции и похоронен около принадлежавшего ему замка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Вовенарг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Он оставил после себя более 80 тысяч работ (по другим сведениям около 20 тысяч). О смерти сам Пикассо говорил так: "Я все время думаю о Смерти. Она всего лишь женщина, которая никогда не покинет меня". </a:t>
            </a:r>
          </a:p>
          <a:p>
            <a:pPr indent="45720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Еще при жизни художника, в 1970 году был открыт Музей Пикассо в Барселоне (картины для этого музея передал сам Пикассо), а в 1985 усилиями наследников художника - уже был создан Музей Пикассо в Париже, насчитывающий более 200 картин, более 150 скульптур и несколько тысяч рисунков, коллажей, эстампов, документов. 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652" y="95715"/>
            <a:ext cx="2966808" cy="22322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50" y="4657262"/>
            <a:ext cx="3090609" cy="173846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81687" y="5173931"/>
            <a:ext cx="52097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 Пикассо кардинальным образом повлияло на ход развития искусства и культуры всего XX века. А на мировых аукционах до сих пор отыскиваются и выставляются на продажу все новые и новые, пока еще малоизвестные работы прославленного мастера из его огромного наследия. 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8810" y="2641325"/>
            <a:ext cx="1619695" cy="21595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552" y="6435814"/>
            <a:ext cx="2024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Monotype Corsiva" panose="03010101010201010101" pitchFamily="66" charset="0"/>
              </a:rPr>
              <a:t>Музей Пикассо в Барселоне</a:t>
            </a:r>
            <a:endParaRPr lang="ru-RU" sz="1400" b="1" dirty="0"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4" name="Picture 4" descr="http://mywishlist.ru/pic/i/wish/orig/002/418/12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88640"/>
            <a:ext cx="3253568" cy="414928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215826" y="0"/>
            <a:ext cx="52200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Детство и годы обучения (1881-1900)</a:t>
            </a:r>
          </a:p>
          <a:p>
            <a:pPr indent="457200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Пабло Пикассо родился 25 октября 1881 года в городе Малага, анадалузской провинции Испании.</a:t>
            </a:r>
          </a:p>
          <a:p>
            <a:pPr indent="45720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Пабло рано проявил талант к рисованию. Уже с 7 лет он учился у своего отца технике рисования, который сначала поручал ему дописывать лапки голубей на своих картинах. </a:t>
            </a:r>
          </a:p>
          <a:p>
            <a:pPr indent="45720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однажды, доверив тринадцатилетнему Пабло дописать довольно большой натюрморт, он был настолько поражен техникой сына, что, по легенде, сам бросил заниматься живописью. В возрасте 13 лет Пабло Пикассо с блеском поступил в Барселонскую Академию художеств.</a:t>
            </a:r>
          </a:p>
          <a:p>
            <a:pPr indent="45720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подготовку к экзамену, обычно занимавшую у студентов месяц, у Пикассо ушла неделя. Он поразил комиссию своим мастерством и был принят в Академию несмотря на свой юный возраст. </a:t>
            </a:r>
          </a:p>
          <a:p>
            <a:pPr indent="45720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Отец Пикассо совместно с его дядей решили послать Пабло в Мадридскую академию "Сан Фернандо Так, Пабло в 1897 году в возрасте 16 лет приехал в Мадрид.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68735" y="5606776"/>
            <a:ext cx="63162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занятия в Школе искусств продлились недолго, меньше года, и Пабло был захвачен всеми другими прелестями мадридской жизни, а также изучением работ впечатливших его тогда художников - Диего Веласкеса, Франсиско Гойи, и в особенности Эль Греко.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55776" y="290335"/>
            <a:ext cx="43765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Интересные факты о Пикассо.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5555" y="1104187"/>
            <a:ext cx="799288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Новорожденного Пикассо посчитали мертвым, но его дядя пустил ему в лицо дым от сигареты, на что ребенок заплакал. Курение спасло Пикассо жизнь. 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Полное имя художника состоит из 23 слов (Пабло Диего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Жозе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Франциско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Пауля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Жуан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Непомуцено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Мария де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Лос-Ремедиос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Киприано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Сантисима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Тринидад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Мартир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Патрицио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Клито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Руиз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Пикассо). 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первое слово было "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piz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 - карандаш. 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Свою первую картину написал в 9 лет - "Всадник на лошади". 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Пикассо изобрел кубизм в живописи. Название термину придумал французский критик, заметивший, что картины Пабло полны кубиков.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юношеские годы Пикассо писал картины для местного торговца живописью за $750 за картину (в пересчете на современные деньги).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83768" y="980728"/>
            <a:ext cx="387157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Спасибо </a:t>
            </a:r>
          </a:p>
          <a:p>
            <a:pPr algn="ctr"/>
            <a:r>
              <a:rPr lang="ru-RU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за </a:t>
            </a:r>
          </a:p>
          <a:p>
            <a:pPr algn="ctr"/>
            <a:r>
              <a:rPr lang="ru-RU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внимание</a:t>
            </a:r>
            <a:endParaRPr lang="ru-RU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753"/>
            <a:ext cx="9144793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99792" y="73514"/>
            <a:ext cx="34740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"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Голубой" период (1901-1904)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2058" y="593486"/>
            <a:ext cx="435597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"голубому" периоду относят работы, созданные в промежутке между 1901 и 1904 гг. Серо-голубые и сине-зеленые глубокие холодные цвета, цвета печали и уныния, постоянно присутствуют в них.</a:t>
            </a:r>
          </a:p>
          <a:p>
            <a:pPr indent="45720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Пикассо называл голубой 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"цветом всех цветов"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Частые сюжеты этих картин - изможденные матери с детьми, бродяги, нищие, слепые. </a:t>
            </a:r>
          </a:p>
          <a:p>
            <a:pPr indent="45720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известные работы этого периода:"Жизнь" (1903), "Завтрак слепого" (1903), "Скудная трапеза" (1904), "Любительница абсента" (1901), "Свидание" (1902), "Мать и дитя" (1903), "Нищий старик с мальчиком" (1903, "Гладильщица" (1904. 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Пабло Пикассо. Жизнь. 1903 го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8715" y="593859"/>
            <a:ext cx="1262241" cy="20304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308788" y="2704544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Monotype Corsiva" panose="03010101010201010101" pitchFamily="66" charset="0"/>
              </a:rPr>
              <a:t>«Жизнь»</a:t>
            </a:r>
            <a:endParaRPr lang="ru-RU" sz="1600" b="1" i="1" dirty="0">
              <a:latin typeface="Monotype Corsiva" panose="03010101010201010101" pitchFamily="66" charset="0"/>
            </a:endParaRPr>
          </a:p>
        </p:txBody>
      </p:sp>
      <p:pic>
        <p:nvPicPr>
          <p:cNvPr id="15372" name="Picture 12" descr="Пабло Пикассо. Завтрак слепого. 1903 год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819" y="4646407"/>
            <a:ext cx="1755162" cy="1815121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159774" y="6461528"/>
            <a:ext cx="15376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latin typeface="Monotype Corsiva" panose="03010101010201010101" pitchFamily="66" charset="0"/>
              </a:rPr>
              <a:t>"</a:t>
            </a:r>
            <a:r>
              <a:rPr lang="ru-RU" sz="1600" b="1" dirty="0" smtClean="0">
                <a:latin typeface="Monotype Corsiva" panose="03010101010201010101" pitchFamily="66" charset="0"/>
              </a:rPr>
              <a:t>Завтрак слепого"</a:t>
            </a:r>
            <a:endParaRPr lang="ru-RU" sz="1600" b="1" dirty="0">
              <a:latin typeface="Monotype Corsiva" panose="03010101010201010101" pitchFamily="66" charset="0"/>
            </a:endParaRPr>
          </a:p>
        </p:txBody>
      </p:sp>
      <p:pic>
        <p:nvPicPr>
          <p:cNvPr id="15376" name="Picture 16" descr="Пабло Пикассо. Скудная трапеза. 1904 год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5480" y="3014665"/>
            <a:ext cx="1499702" cy="1856915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4278440" y="5012424"/>
            <a:ext cx="16337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Monotype Corsiva" panose="03010101010201010101" pitchFamily="66" charset="0"/>
              </a:rPr>
              <a:t>"Скудная трапеза" </a:t>
            </a:r>
            <a:endParaRPr lang="ru-RU" sz="1600" b="1" dirty="0"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3048" y="494317"/>
            <a:ext cx="1314596" cy="179642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944006" y="2318022"/>
            <a:ext cx="18758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Monotype Corsiva" panose="03010101010201010101" pitchFamily="66" charset="0"/>
              </a:rPr>
              <a:t>"</a:t>
            </a:r>
            <a:r>
              <a:rPr lang="ru-RU" sz="1400" b="1" dirty="0">
                <a:latin typeface="Monotype Corsiva" panose="03010101010201010101" pitchFamily="66" charset="0"/>
              </a:rPr>
              <a:t>Любительница абсента"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1153" y="259164"/>
            <a:ext cx="1121505" cy="181319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021933" y="2114496"/>
            <a:ext cx="9797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Monotype Corsiva" panose="03010101010201010101" pitchFamily="66" charset="0"/>
              </a:rPr>
              <a:t>"</a:t>
            </a:r>
            <a:r>
              <a:rPr lang="ru-RU" sz="1600" b="1" dirty="0">
                <a:latin typeface="Monotype Corsiva" panose="03010101010201010101" pitchFamily="66" charset="0"/>
              </a:rPr>
              <a:t>Свидание"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1909" y="4623180"/>
            <a:ext cx="1669413" cy="183391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574733" y="6442901"/>
            <a:ext cx="13724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Monotype Corsiva" panose="03010101010201010101" pitchFamily="66" charset="0"/>
              </a:rPr>
              <a:t>"Мать и дитя"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3438" y="2732533"/>
            <a:ext cx="1469228" cy="207404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705899" y="4893895"/>
            <a:ext cx="1279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Monotype Corsiva" panose="03010101010201010101" pitchFamily="66" charset="0"/>
              </a:rPr>
              <a:t>"Нищий старик </a:t>
            </a:r>
            <a:endParaRPr lang="ru-RU" sz="1400" b="1" dirty="0" smtClean="0">
              <a:latin typeface="Monotype Corsiva" panose="03010101010201010101" pitchFamily="66" charset="0"/>
            </a:endParaRPr>
          </a:p>
          <a:p>
            <a:r>
              <a:rPr lang="ru-RU" sz="1400" b="1" dirty="0" smtClean="0">
                <a:latin typeface="Monotype Corsiva" panose="03010101010201010101" pitchFamily="66" charset="0"/>
              </a:rPr>
              <a:t>с </a:t>
            </a:r>
            <a:r>
              <a:rPr lang="ru-RU" sz="1400" b="1" dirty="0">
                <a:latin typeface="Monotype Corsiva" panose="03010101010201010101" pitchFamily="66" charset="0"/>
              </a:rPr>
              <a:t>мальчиком"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7946" y="3358157"/>
            <a:ext cx="1415653" cy="2254781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760248" y="5894809"/>
            <a:ext cx="1364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</a:t>
            </a:r>
            <a:r>
              <a:rPr lang="ru-RU" sz="1600" b="1" dirty="0">
                <a:latin typeface="Monotype Corsiva" panose="03010101010201010101" pitchFamily="66" charset="0"/>
              </a:rPr>
              <a:t>"Гладильщица"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8" y="15727"/>
            <a:ext cx="9144793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43808" y="188640"/>
            <a:ext cx="36519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"Розовый" период (1904 - 1906)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7958" y="1041023"/>
            <a:ext cx="4805057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"Розовый период" характеризуется более жизнерадостными тонами - охристыми и розовыми, а также устойчивыми темами изображений - арлекинами, бродячими актерами, акробатами ("Семейство комедиантов"(1905), "Акробат и молодой Арлекин" (1905), "Шут" (1905). </a:t>
            </a:r>
          </a:p>
          <a:p>
            <a:pPr indent="45720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Очарованный комедиантами, ставшими моделями его картин, он часто посещал цирк Медрано; в это время арлекин - любимый персонаж Пикассо. В 1904 году в Пикассо встретил модель Фернанду Оливье, которая вдохновила его на создание многих значительных работ этого периода. Они жили в центре богемной парижской жизни и мекке парижских художников Бато-Лавуар. </a:t>
            </a:r>
          </a:p>
          <a:p>
            <a:pPr indent="45720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странное полуразрушенное здание с темными лестницами и извилистыми коридорами было домом очень разношерстной компании: художники, поэты, торговцы, дворники... Здесь, в совершенной бедности на грани нищеты и неописуемом творческом беспорядке Пикассо постоянно писал свою Фернанду и искал свой путь. </a:t>
            </a:r>
          </a:p>
          <a:p>
            <a:pPr indent="457200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150" y="181538"/>
            <a:ext cx="1924984" cy="193248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847498" y="2222173"/>
            <a:ext cx="22108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"Семейство комедиантов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6483" y="2158960"/>
            <a:ext cx="1545748" cy="257212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735700" y="3007427"/>
            <a:ext cx="15632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"Акробат и </a:t>
            </a:r>
            <a:endParaRPr lang="ru-RU" sz="1600" b="1" dirty="0" smtClean="0"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молодой 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Арлекин"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8149" y="3914000"/>
            <a:ext cx="1932486" cy="244838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651015" y="6312990"/>
            <a:ext cx="7745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«Шут</a:t>
            </a:r>
            <a:r>
              <a:rPr lang="ru-RU" sz="2000" dirty="0">
                <a:latin typeface="Monotype Corsiva" panose="03010101010201010101" pitchFamily="66" charset="0"/>
              </a:rPr>
              <a:t>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18434" name="Picture 2" descr="Пабло Пикассо. Мальчик, ведущий лошадь. 1906 го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4685" y="2070024"/>
            <a:ext cx="2296625" cy="3899930"/>
          </a:xfrm>
          <a:prstGeom prst="rect">
            <a:avLst/>
          </a:prstGeom>
          <a:noFill/>
        </p:spPr>
      </p:pic>
      <p:pic>
        <p:nvPicPr>
          <p:cNvPr id="18436" name="Picture 4" descr="Пабло Пикассо. Девочка на шаре. 1905 год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295" y="1582250"/>
            <a:ext cx="2226830" cy="3913294"/>
          </a:xfrm>
          <a:prstGeom prst="rect">
            <a:avLst/>
          </a:prstGeom>
          <a:noFill/>
        </p:spPr>
      </p:pic>
      <p:pic>
        <p:nvPicPr>
          <p:cNvPr id="18438" name="Picture 6" descr="Пабло Пикассо. Девочка с козлом. 1906 год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92924" y="1587434"/>
            <a:ext cx="2330946" cy="384420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3568" y="5589240"/>
            <a:ext cx="1733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"Девочка на шаре"</a:t>
            </a:r>
            <a:endParaRPr lang="ru-RU" b="1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64544" y="6205051"/>
            <a:ext cx="2553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"Мальчик, ведущий лошадь"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16305" y="5835719"/>
            <a:ext cx="1798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"Девочка с козлом"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0"/>
            <a:ext cx="81562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dirty="0"/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Знаменитую "Девочку на шаре" (1905) относят к переходным картинам между "голубым" и "розовым" периодами. Художник играет на контрасте и балансе форм или линий, тяжести и легкости, устойчивости-неустойчивости. Также в конце "розового периода" появились "античные" картины - "Мальчик, ведущий лошадь" (1906), "Девочка с козлом" (1906) и другие. 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19672" y="133379"/>
            <a:ext cx="35702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"Африканский" период (1907 - 1909)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1811" y="440240"/>
            <a:ext cx="6168913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1906 году Пикассо работал над портретом Гертруды Стайн. Он переписывал его около восьмидесяти раз и, по воспоминаниям самой Гертруды Стайн, в итоге Пикассо сказал ей в ярости: </a:t>
            </a:r>
            <a:r>
              <a:rPr lang="ru-RU" sz="1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"Я перестал вас видеть, когда смотрю на вас"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оставил работу над портретом. Это был переломный момент в его творчестве и отсюда начался путь Пикассо от изображения конкретных людей к изображению человека как такового и к форме как к самостоятельной структуре.</a:t>
            </a:r>
          </a:p>
          <a:p>
            <a:pPr indent="457200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Пикассо требовались подтверждения его пути в общем развитии мирового искусства и новые впечатления для обретения новой творческой энергии и открытие наукой того времени целого пласта африканской культуры послужило толчком и для творчества художника. Особенно он интересовался африканской скульптурой и масками, он считал их наделенными магической силой и нашел в них чувственную простоту форм. Скорее всего именно эти "африканские влияния" и определили окончательный вариант портрета . 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072" y="188640"/>
            <a:ext cx="2550243" cy="312984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350725" y="3376785"/>
            <a:ext cx="22972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latin typeface="Monotype Corsiva" panose="03010101010201010101" pitchFamily="66" charset="0"/>
              </a:rPr>
              <a:t>Портрет Гертруды </a:t>
            </a:r>
            <a:r>
              <a:rPr lang="ru-RU" sz="1600" b="1" dirty="0" err="1">
                <a:latin typeface="Monotype Corsiva" panose="03010101010201010101" pitchFamily="66" charset="0"/>
              </a:rPr>
              <a:t>Стайн</a:t>
            </a:r>
            <a:endParaRPr lang="ru-RU" sz="1600" b="1" dirty="0">
              <a:latin typeface="Monotype Corsiva" panose="03010101010201010101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20647" y="3736220"/>
            <a:ext cx="54364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1907 году появилась знаменитые "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Авиньонские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девицы". Над ними художник работал больше года - долго и тщательно, как не работал до этого над другими своими картинами. Первая реакция публики - шок. Матисс был в бешенстве. Даже большинство друзей не приняли эту работу. "Такое ощущение, что ты хотел накормить нас паклей или напоить бензином", - говорил художник Жорж Брак, новый друг Пикассо.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Скандальная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картина, название которой дал поэт А.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Сальмон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была первым шагом живописи на пути к кубизму, а многие искусствоведы считают ее отправной точкой современного искусства. 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66" y="3995058"/>
            <a:ext cx="2664266" cy="245394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78548" y="6494841"/>
            <a:ext cx="18822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Monotype Corsiva" panose="03010101010201010101" pitchFamily="66" charset="0"/>
              </a:rPr>
              <a:t>"</a:t>
            </a:r>
            <a:r>
              <a:rPr lang="ru-RU" sz="1600" b="1" dirty="0" err="1">
                <a:latin typeface="Monotype Corsiva" panose="03010101010201010101" pitchFamily="66" charset="0"/>
              </a:rPr>
              <a:t>Авиньонские</a:t>
            </a:r>
            <a:r>
              <a:rPr lang="ru-RU" sz="1600" b="1" dirty="0">
                <a:latin typeface="Monotype Corsiva" panose="03010101010201010101" pitchFamily="66" charset="0"/>
              </a:rPr>
              <a:t> девицы"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-594"/>
            <a:ext cx="9144793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31840" y="0"/>
            <a:ext cx="26116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Кубизм (1909 - 1917)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476672"/>
            <a:ext cx="8784976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"кубическом" периоде Пикассо выделяют несколько этапов. 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"Сезанновский" кубизм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представленный в работах "Бидон и миски" (1908), "Три женщины" (1908), "Женщина с веером" (1909) и других, характеризуется "сезанновскими" тонами - охристыми, зеленоватыми, коричневыми, но более размытыми, мутными и использованием простых геометрических форм, из которых строится изображение.</a:t>
            </a:r>
          </a:p>
          <a:p>
            <a:pPr indent="457200"/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"Аналитический" кубизм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предмет дробится на мелкие части, которые чётко отделяются друг от друга, предметная форма как бы расплывается на холсте. "Портрет Амбруаза Воллара" (1910),"Портрет Фернанды Оливье" (1909), "Портрет Канвейлера" (1910). На этапе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"синтетического" кубизма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работы Пикассо принимают декоративный и контрастный характер. Картины изображают по большей части натюрморты с различными предметами: музыкальными инструментами, нотами, бутылками вина, курительными трубками, столовыми приборами, афишами... Также, опасаясь превращения кубизма в чисто абстрактные эстетические упражнения, понятные лишь узкому кругу, Пикассо и Брак использовали в своих работах реальные предметы: обои, песок, веревки и др. Работы "синтетического" периода:"Натюрморт с плетеным стулом" (1911-1912),  "Бутылка перно (столик в кафе)" (1912) "Скрипка и гитара" (1913). </a:t>
            </a:r>
          </a:p>
          <a:p>
            <a:pPr indent="457200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Несмотря на неприятие кубизма большинством, картины Пикассо очень хорошо покупаются. Наконец-то кончается нищенское существование и Пабло с Фернандой в сентябре 1909 года перебрались в просторную и светлую мастерскую на Клиши, 11. Конечно, Пикассо не забыл перевезти и свой обязательный беспорядок: причудливые бутыли и вазы, гитары, старый ковер, картины любимый художников - Матисса, Сезанна, Руссо, коллекция африканских масок... Он всегда говорил, что испытывает ужас перед гармонией и хорошим вкусом. Он покупал вещи, которые ему нравились, не заботясь о том, как они смотрятся вместе.</a:t>
            </a:r>
            <a:b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Осенью 1911 года Пикассо расстался с Фернандой. Его новой музой стала Ева (Марсель Умбер), с которой он жил и создавал свои кубические работы на Монпарнасе и в Авиньоне. Одна из работ, посвященных Еве - "Обнажённая, Я люблю Еву" (1912). Затем наступили печальные годы: война, </a:t>
            </a:r>
            <a:r>
              <a:rPr lang="ru-RU" sz="1500" dirty="0" smtClean="0"/>
              <a:t>мобилизация и расставание со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многими друзями, неожиданная болезнь и трагическая смерть Евы. 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25602" name="Picture 2" descr="Пабло Пикассо. Бидон и миски. 1908 го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831" y="728525"/>
            <a:ext cx="2736304" cy="3633615"/>
          </a:xfrm>
          <a:prstGeom prst="rect">
            <a:avLst/>
          </a:prstGeom>
          <a:noFill/>
        </p:spPr>
      </p:pic>
      <p:pic>
        <p:nvPicPr>
          <p:cNvPr id="25604" name="Picture 4" descr="Пабло Пикассо. Три женщины. 1908 год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700809"/>
            <a:ext cx="2952328" cy="3681700"/>
          </a:xfrm>
          <a:prstGeom prst="rect">
            <a:avLst/>
          </a:prstGeom>
          <a:noFill/>
        </p:spPr>
      </p:pic>
      <p:pic>
        <p:nvPicPr>
          <p:cNvPr id="25606" name="Picture 6" descr="Пабло Пикассо. Женщина с веером. 1909 год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06855" y="515880"/>
            <a:ext cx="2741608" cy="345638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92027" y="4420937"/>
            <a:ext cx="1553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"Бидон и миски"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45252" y="5635457"/>
            <a:ext cx="1593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"Три женщины"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1560" y="4288202"/>
            <a:ext cx="1880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"Женщина с веером"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40210" y="146508"/>
            <a:ext cx="32031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"Сезанновский" кубизм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59832" y="332656"/>
            <a:ext cx="35237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"Аналитический" кубизм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4578" name="Picture 2" descr="Пабло Пикассо. Портрет Амбруаза Воллара. 1910 го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712" y="2636912"/>
            <a:ext cx="2717646" cy="3960440"/>
          </a:xfrm>
          <a:prstGeom prst="rect">
            <a:avLst/>
          </a:prstGeom>
          <a:noFill/>
        </p:spPr>
      </p:pic>
      <p:pic>
        <p:nvPicPr>
          <p:cNvPr id="24580" name="Picture 4" descr="Пабло Пикассо. Портрет Фернарды Оливье. 1909 год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918730"/>
            <a:ext cx="2843646" cy="3960440"/>
          </a:xfrm>
          <a:prstGeom prst="rect">
            <a:avLst/>
          </a:prstGeom>
          <a:noFill/>
        </p:spPr>
      </p:pic>
      <p:pic>
        <p:nvPicPr>
          <p:cNvPr id="24582" name="Picture 6" descr="Пабло Пикассо. Портрет Даниэля Анри Канвейлера. 1910 год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08952" y="2636912"/>
            <a:ext cx="2822925" cy="395949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-22345" y="1776941"/>
            <a:ext cx="2542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 </a:t>
            </a:r>
            <a:r>
              <a:rPr lang="ru-RU" sz="1600" b="1" dirty="0" smtClean="0">
                <a:latin typeface="Monotype Corsiva" panose="03010101010201010101" pitchFamily="66" charset="0"/>
              </a:rPr>
              <a:t>"Портрет Амбруаза Воллара"</a:t>
            </a:r>
            <a:endParaRPr lang="ru-RU" sz="1600" b="1" dirty="0">
              <a:latin typeface="Monotype Corsiva" panose="03010101010201010101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90243" y="4942024"/>
            <a:ext cx="27061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"Портрет Фернанды Оливье"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02376" y="1776941"/>
            <a:ext cx="2151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"Портрет Канвейлера"</a:t>
            </a:r>
            <a:endParaRPr lang="ru-RU" b="1" dirty="0"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914</Words>
  <Application>Microsoft Office PowerPoint</Application>
  <PresentationFormat>Экран (4:3)</PresentationFormat>
  <Paragraphs>132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Aquarelle</vt:lpstr>
      <vt:lpstr>Arial</vt:lpstr>
      <vt:lpstr>Calibri</vt:lpstr>
      <vt:lpstr>Monotype Corsiva</vt:lpstr>
      <vt:lpstr>Times New Roman</vt:lpstr>
      <vt:lpstr>Wingdings</vt:lpstr>
      <vt:lpstr>Тема Office</vt:lpstr>
      <vt:lpstr>  Путь художника  (1881-1973)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Пабло Пикассо</dc:title>
  <dc:creator>AppleJack</dc:creator>
  <cp:lastModifiedBy>Владимирович Сергей</cp:lastModifiedBy>
  <cp:revision>37</cp:revision>
  <dcterms:created xsi:type="dcterms:W3CDTF">2016-03-21T17:10:36Z</dcterms:created>
  <dcterms:modified xsi:type="dcterms:W3CDTF">2021-10-26T10:25:22Z</dcterms:modified>
</cp:coreProperties>
</file>