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A42F0E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A42F0E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6/7/2022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A42F0E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6/7/2022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6/7/2022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3999" cy="6857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57095" y="235458"/>
            <a:ext cx="4829809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A42F0E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59536" y="1069340"/>
            <a:ext cx="8024926" cy="27692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lib.mordgpi.ru/virtual-exhibition/vistavki/anna_ahmatova/files/assets/common/page-substrates/page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62600" y="1066800"/>
            <a:ext cx="2669286" cy="2814066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33400" y="1295400"/>
            <a:ext cx="5403850" cy="23217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sz="5000" b="1" spc="-20" dirty="0">
                <a:effectLst/>
                <a:latin typeface="Monotype Corsiva" pitchFamily="66" charset="0"/>
              </a:rPr>
              <a:t>Петр</a:t>
            </a:r>
            <a:r>
              <a:rPr sz="5000" b="1" spc="-380" dirty="0">
                <a:effectLst/>
                <a:latin typeface="Monotype Corsiva" pitchFamily="66" charset="0"/>
              </a:rPr>
              <a:t> </a:t>
            </a:r>
            <a:r>
              <a:rPr sz="5000" b="1" spc="-210" dirty="0">
                <a:effectLst/>
                <a:latin typeface="Monotype Corsiva" pitchFamily="66" charset="0"/>
              </a:rPr>
              <a:t>Ве</a:t>
            </a:r>
            <a:r>
              <a:rPr sz="5000" b="1" spc="-229" dirty="0">
                <a:effectLst/>
                <a:latin typeface="Monotype Corsiva" pitchFamily="66" charset="0"/>
              </a:rPr>
              <a:t>л</a:t>
            </a:r>
            <a:r>
              <a:rPr sz="5000" b="1" spc="-395" dirty="0">
                <a:effectLst/>
                <a:latin typeface="Monotype Corsiva" pitchFamily="66" charset="0"/>
              </a:rPr>
              <a:t>икий</a:t>
            </a:r>
            <a:r>
              <a:rPr sz="5000" b="1" spc="-390" dirty="0">
                <a:effectLst/>
                <a:latin typeface="Monotype Corsiva" pitchFamily="66" charset="0"/>
              </a:rPr>
              <a:t> </a:t>
            </a:r>
            <a:r>
              <a:rPr sz="5000" b="1" dirty="0">
                <a:effectLst/>
                <a:latin typeface="Monotype Corsiva" pitchFamily="66" charset="0"/>
              </a:rPr>
              <a:t>–  </a:t>
            </a:r>
            <a:r>
              <a:rPr lang="ru-RU" sz="5000" b="1" dirty="0" smtClean="0">
                <a:effectLst/>
                <a:latin typeface="Monotype Corsiva" pitchFamily="66" charset="0"/>
              </a:rPr>
              <a:t/>
            </a:r>
            <a:br>
              <a:rPr lang="ru-RU" sz="5000" b="1" dirty="0" smtClean="0">
                <a:effectLst/>
                <a:latin typeface="Monotype Corsiva" pitchFamily="66" charset="0"/>
              </a:rPr>
            </a:br>
            <a:r>
              <a:rPr sz="5000" b="1" spc="-350" dirty="0" err="1" smtClean="0">
                <a:effectLst/>
                <a:latin typeface="Monotype Corsiva" pitchFamily="66" charset="0"/>
              </a:rPr>
              <a:t>перв</a:t>
            </a:r>
            <a:r>
              <a:rPr sz="5000" b="1" spc="-420" dirty="0" err="1" smtClean="0">
                <a:effectLst/>
                <a:latin typeface="Monotype Corsiva" pitchFamily="66" charset="0"/>
              </a:rPr>
              <a:t>ы</a:t>
            </a:r>
            <a:r>
              <a:rPr sz="5000" b="1" spc="-470" dirty="0" err="1" smtClean="0">
                <a:effectLst/>
                <a:latin typeface="Monotype Corsiva" pitchFamily="66" charset="0"/>
              </a:rPr>
              <a:t>й</a:t>
            </a:r>
            <a:r>
              <a:rPr sz="5000" b="1" spc="-415" dirty="0" smtClean="0">
                <a:effectLst/>
                <a:latin typeface="Monotype Corsiva" pitchFamily="66" charset="0"/>
              </a:rPr>
              <a:t> </a:t>
            </a:r>
            <a:r>
              <a:rPr lang="ru-RU" sz="5000" b="1" spc="-415" dirty="0" smtClean="0">
                <a:effectLst/>
                <a:latin typeface="Monotype Corsiva" pitchFamily="66" charset="0"/>
              </a:rPr>
              <a:t> </a:t>
            </a:r>
            <a:r>
              <a:rPr sz="5000" b="1" spc="-345" dirty="0" err="1" smtClean="0">
                <a:effectLst/>
                <a:latin typeface="Monotype Corsiva" pitchFamily="66" charset="0"/>
              </a:rPr>
              <a:t>Ро</a:t>
            </a:r>
            <a:r>
              <a:rPr sz="5000" b="1" spc="-325" dirty="0" err="1" smtClean="0">
                <a:effectLst/>
                <a:latin typeface="Monotype Corsiva" pitchFamily="66" charset="0"/>
              </a:rPr>
              <a:t>с</a:t>
            </a:r>
            <a:r>
              <a:rPr sz="5000" b="1" spc="-350" dirty="0" err="1" smtClean="0">
                <a:effectLst/>
                <a:latin typeface="Monotype Corsiva" pitchFamily="66" charset="0"/>
              </a:rPr>
              <a:t>сийский</a:t>
            </a:r>
            <a:r>
              <a:rPr sz="5000" b="1" spc="-350" dirty="0" smtClean="0">
                <a:effectLst/>
                <a:latin typeface="Monotype Corsiva" pitchFamily="66" charset="0"/>
              </a:rPr>
              <a:t>  </a:t>
            </a:r>
            <a:r>
              <a:rPr sz="5000" b="1" spc="-380" dirty="0">
                <a:effectLst/>
                <a:latin typeface="Monotype Corsiva" pitchFamily="66" charset="0"/>
              </a:rPr>
              <a:t>Император</a:t>
            </a:r>
            <a:endParaRPr sz="5000" b="1" dirty="0">
              <a:effectLst/>
              <a:latin typeface="Monotype Corsiva" pitchFamily="66" charset="0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524000" y="4191000"/>
            <a:ext cx="5486040" cy="1520952"/>
            <a:chOff x="3156204" y="4722876"/>
            <a:chExt cx="5823203" cy="1520952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56204" y="4722876"/>
              <a:ext cx="5779008" cy="152095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17748" y="4928616"/>
              <a:ext cx="5661659" cy="110947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03448" y="4750308"/>
              <a:ext cx="5689092" cy="143103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203448" y="4750308"/>
              <a:ext cx="5689600" cy="1431290"/>
            </a:xfrm>
            <a:custGeom>
              <a:avLst/>
              <a:gdLst/>
              <a:ahLst/>
              <a:cxnLst/>
              <a:rect l="l" t="t" r="r" b="b"/>
              <a:pathLst>
                <a:path w="5689600" h="1431289">
                  <a:moveTo>
                    <a:pt x="0" y="268351"/>
                  </a:moveTo>
                  <a:lnTo>
                    <a:pt x="7022" y="233519"/>
                  </a:lnTo>
                  <a:lnTo>
                    <a:pt x="26177" y="205057"/>
                  </a:lnTo>
                  <a:lnTo>
                    <a:pt x="54596" y="185858"/>
                  </a:lnTo>
                  <a:lnTo>
                    <a:pt x="89407" y="178816"/>
                  </a:lnTo>
                  <a:lnTo>
                    <a:pt x="5510149" y="178816"/>
                  </a:lnTo>
                  <a:lnTo>
                    <a:pt x="5510149" y="89408"/>
                  </a:lnTo>
                  <a:lnTo>
                    <a:pt x="5517191" y="54596"/>
                  </a:lnTo>
                  <a:lnTo>
                    <a:pt x="5536390" y="26177"/>
                  </a:lnTo>
                  <a:lnTo>
                    <a:pt x="5564852" y="7022"/>
                  </a:lnTo>
                  <a:lnTo>
                    <a:pt x="5599683" y="0"/>
                  </a:lnTo>
                  <a:lnTo>
                    <a:pt x="5634495" y="7022"/>
                  </a:lnTo>
                  <a:lnTo>
                    <a:pt x="5662914" y="26177"/>
                  </a:lnTo>
                  <a:lnTo>
                    <a:pt x="5682069" y="54596"/>
                  </a:lnTo>
                  <a:lnTo>
                    <a:pt x="5689092" y="89408"/>
                  </a:lnTo>
                  <a:lnTo>
                    <a:pt x="5689092" y="1162723"/>
                  </a:lnTo>
                  <a:lnTo>
                    <a:pt x="5682069" y="1197533"/>
                  </a:lnTo>
                  <a:lnTo>
                    <a:pt x="5662914" y="1225961"/>
                  </a:lnTo>
                  <a:lnTo>
                    <a:pt x="5634495" y="1245128"/>
                  </a:lnTo>
                  <a:lnTo>
                    <a:pt x="5599683" y="1252156"/>
                  </a:lnTo>
                  <a:lnTo>
                    <a:pt x="178815" y="1252156"/>
                  </a:lnTo>
                  <a:lnTo>
                    <a:pt x="178815" y="1341602"/>
                  </a:lnTo>
                  <a:lnTo>
                    <a:pt x="171793" y="1376413"/>
                  </a:lnTo>
                  <a:lnTo>
                    <a:pt x="152638" y="1404840"/>
                  </a:lnTo>
                  <a:lnTo>
                    <a:pt x="124219" y="1424007"/>
                  </a:lnTo>
                  <a:lnTo>
                    <a:pt x="89407" y="1431036"/>
                  </a:lnTo>
                  <a:lnTo>
                    <a:pt x="54596" y="1424007"/>
                  </a:lnTo>
                  <a:lnTo>
                    <a:pt x="26177" y="1404840"/>
                  </a:lnTo>
                  <a:lnTo>
                    <a:pt x="7022" y="1376413"/>
                  </a:lnTo>
                  <a:lnTo>
                    <a:pt x="0" y="1341602"/>
                  </a:lnTo>
                  <a:lnTo>
                    <a:pt x="0" y="268351"/>
                  </a:lnTo>
                  <a:close/>
                </a:path>
              </a:pathLst>
            </a:custGeom>
            <a:ln w="9525">
              <a:solidFill>
                <a:srgbClr val="AD99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08834" y="4834953"/>
              <a:ext cx="188468" cy="9893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98685" y="4969192"/>
              <a:ext cx="188467" cy="14363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382264" y="5018659"/>
              <a:ext cx="0" cy="984250"/>
            </a:xfrm>
            <a:custGeom>
              <a:avLst/>
              <a:gdLst/>
              <a:ahLst/>
              <a:cxnLst/>
              <a:rect l="l" t="t" r="r" b="b"/>
              <a:pathLst>
                <a:path h="984250">
                  <a:moveTo>
                    <a:pt x="0" y="0"/>
                  </a:moveTo>
                  <a:lnTo>
                    <a:pt x="0" y="983805"/>
                  </a:lnTo>
                </a:path>
              </a:pathLst>
            </a:custGeom>
            <a:ln w="9525">
              <a:solidFill>
                <a:srgbClr val="AD99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5410200" y="5791200"/>
            <a:ext cx="2503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– информация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00200" y="4419600"/>
            <a:ext cx="5410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Gabriola" pitchFamily="82" charset="0"/>
              </a:rPr>
              <a:t>350 лет со дня рождения Петра 1 Великого (1672-1725), русского царя: 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Gabriola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lib.mordgpi.ru/virtual-exhibition/vistavki/anna_ahmatova/files/assets/common/page-substrates/page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object 2"/>
          <p:cNvSpPr txBox="1"/>
          <p:nvPr/>
        </p:nvSpPr>
        <p:spPr>
          <a:xfrm>
            <a:off x="838200" y="1219200"/>
            <a:ext cx="7273290" cy="2494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5580" marR="182880" indent="11112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Palatino Linotype"/>
                <a:cs typeface="Palatino Linotype"/>
              </a:rPr>
              <a:t>В </a:t>
            </a:r>
            <a:r>
              <a:rPr sz="1800" spc="10" dirty="0">
                <a:latin typeface="Palatino Linotype"/>
                <a:cs typeface="Palatino Linotype"/>
              </a:rPr>
              <a:t>январе</a:t>
            </a:r>
            <a:r>
              <a:rPr sz="1800" spc="25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1714</a:t>
            </a:r>
            <a:r>
              <a:rPr sz="1800" spc="5" dirty="0">
                <a:latin typeface="Palatino Linotype"/>
                <a:cs typeface="Palatino Linotype"/>
              </a:rPr>
              <a:t> </a:t>
            </a:r>
            <a:r>
              <a:rPr sz="1800" spc="15" dirty="0">
                <a:latin typeface="Palatino Linotype"/>
                <a:cs typeface="Palatino Linotype"/>
              </a:rPr>
              <a:t>года</a:t>
            </a:r>
            <a:r>
              <a:rPr sz="1800" dirty="0">
                <a:latin typeface="Palatino Linotype"/>
                <a:cs typeface="Palatino Linotype"/>
              </a:rPr>
              <a:t> </a:t>
            </a:r>
            <a:r>
              <a:rPr sz="1800" spc="30" dirty="0">
                <a:latin typeface="Palatino Linotype"/>
                <a:cs typeface="Palatino Linotype"/>
              </a:rPr>
              <a:t>в</a:t>
            </a:r>
            <a:r>
              <a:rPr sz="1800" spc="5" dirty="0">
                <a:latin typeface="Palatino Linotype"/>
                <a:cs typeface="Palatino Linotype"/>
              </a:rPr>
              <a:t> </a:t>
            </a:r>
            <a:r>
              <a:rPr sz="1800" spc="20" dirty="0">
                <a:latin typeface="Palatino Linotype"/>
                <a:cs typeface="Palatino Linotype"/>
              </a:rPr>
              <a:t>губерниях</a:t>
            </a:r>
            <a:r>
              <a:rPr sz="1800" spc="25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открыли</a:t>
            </a:r>
            <a:r>
              <a:rPr sz="1800" spc="15" dirty="0">
                <a:latin typeface="Palatino Linotype"/>
                <a:cs typeface="Palatino Linotype"/>
              </a:rPr>
              <a:t> цифирные</a:t>
            </a:r>
            <a:r>
              <a:rPr sz="1800" spc="40" dirty="0">
                <a:latin typeface="Palatino Linotype"/>
                <a:cs typeface="Palatino Linotype"/>
              </a:rPr>
              <a:t> </a:t>
            </a:r>
            <a:r>
              <a:rPr sz="1800" spc="-10" dirty="0">
                <a:latin typeface="Palatino Linotype"/>
                <a:cs typeface="Palatino Linotype"/>
              </a:rPr>
              <a:t>школы</a:t>
            </a:r>
            <a:r>
              <a:rPr sz="1800" spc="20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— </a:t>
            </a:r>
            <a:r>
              <a:rPr sz="1800" spc="5" dirty="0">
                <a:latin typeface="Palatino Linotype"/>
                <a:cs typeface="Palatino Linotype"/>
              </a:rPr>
              <a:t> </a:t>
            </a:r>
            <a:r>
              <a:rPr sz="1800" spc="10" dirty="0">
                <a:latin typeface="Palatino Linotype"/>
                <a:cs typeface="Palatino Linotype"/>
              </a:rPr>
              <a:t>обучаться</a:t>
            </a:r>
            <a:r>
              <a:rPr sz="1800" spc="15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грамоте</a:t>
            </a:r>
            <a:r>
              <a:rPr sz="1800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и </a:t>
            </a:r>
            <a:r>
              <a:rPr sz="1800" spc="5" dirty="0">
                <a:latin typeface="Palatino Linotype"/>
                <a:cs typeface="Palatino Linotype"/>
              </a:rPr>
              <a:t>арифметике</a:t>
            </a:r>
            <a:r>
              <a:rPr sz="1800" spc="25" dirty="0">
                <a:latin typeface="Palatino Linotype"/>
                <a:cs typeface="Palatino Linotype"/>
              </a:rPr>
              <a:t> </a:t>
            </a:r>
            <a:r>
              <a:rPr sz="1800" spc="-20" dirty="0">
                <a:latin typeface="Palatino Linotype"/>
                <a:cs typeface="Palatino Linotype"/>
              </a:rPr>
              <a:t>там</a:t>
            </a:r>
            <a:r>
              <a:rPr sz="1800" spc="-10" dirty="0">
                <a:latin typeface="Palatino Linotype"/>
                <a:cs typeface="Palatino Linotype"/>
              </a:rPr>
              <a:t> могли</a:t>
            </a:r>
            <a:r>
              <a:rPr sz="1800" spc="5" dirty="0">
                <a:latin typeface="Palatino Linotype"/>
                <a:cs typeface="Palatino Linotype"/>
              </a:rPr>
              <a:t> </a:t>
            </a:r>
            <a:r>
              <a:rPr sz="1800" spc="10" dirty="0">
                <a:latin typeface="Palatino Linotype"/>
                <a:cs typeface="Palatino Linotype"/>
              </a:rPr>
              <a:t>дети</a:t>
            </a:r>
            <a:r>
              <a:rPr sz="1800" spc="-5" dirty="0">
                <a:latin typeface="Palatino Linotype"/>
                <a:cs typeface="Palatino Linotype"/>
              </a:rPr>
              <a:t> </a:t>
            </a:r>
            <a:r>
              <a:rPr sz="1800" spc="20" dirty="0">
                <a:latin typeface="Palatino Linotype"/>
                <a:cs typeface="Palatino Linotype"/>
              </a:rPr>
              <a:t>всех</a:t>
            </a:r>
            <a:r>
              <a:rPr sz="1800" spc="-5" dirty="0">
                <a:latin typeface="Palatino Linotype"/>
                <a:cs typeface="Palatino Linotype"/>
              </a:rPr>
              <a:t> сословий,</a:t>
            </a:r>
            <a:endParaRPr sz="1800" dirty="0">
              <a:latin typeface="Palatino Linotype"/>
              <a:cs typeface="Palatino Linotype"/>
            </a:endParaRPr>
          </a:p>
          <a:p>
            <a:pPr marL="2540" algn="ctr">
              <a:lnSpc>
                <a:spcPct val="100000"/>
              </a:lnSpc>
            </a:pPr>
            <a:r>
              <a:rPr sz="1800" spc="-15" dirty="0">
                <a:latin typeface="Palatino Linotype"/>
                <a:cs typeface="Palatino Linotype"/>
              </a:rPr>
              <a:t>кроме</a:t>
            </a:r>
            <a:r>
              <a:rPr sz="1800" spc="-25" dirty="0">
                <a:latin typeface="Palatino Linotype"/>
                <a:cs typeface="Palatino Linotype"/>
              </a:rPr>
              <a:t> </a:t>
            </a:r>
            <a:r>
              <a:rPr sz="1800" spc="10" dirty="0">
                <a:latin typeface="Palatino Linotype"/>
                <a:cs typeface="Palatino Linotype"/>
              </a:rPr>
              <a:t>крепостных.</a:t>
            </a:r>
            <a:endParaRPr sz="1800" dirty="0">
              <a:latin typeface="Palatino Linotype"/>
              <a:cs typeface="Palatino Linotype"/>
            </a:endParaRPr>
          </a:p>
          <a:p>
            <a:pPr marL="1905" algn="ctr">
              <a:lnSpc>
                <a:spcPct val="100000"/>
              </a:lnSpc>
            </a:pPr>
            <a:r>
              <a:rPr sz="1800" dirty="0">
                <a:latin typeface="Palatino Linotype"/>
                <a:cs typeface="Palatino Linotype"/>
              </a:rPr>
              <a:t>Петр I</a:t>
            </a:r>
            <a:r>
              <a:rPr sz="1800" spc="5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дал</a:t>
            </a:r>
            <a:r>
              <a:rPr sz="1800" spc="10" dirty="0">
                <a:latin typeface="Palatino Linotype"/>
                <a:cs typeface="Palatino Linotype"/>
              </a:rPr>
              <a:t> </a:t>
            </a:r>
            <a:r>
              <a:rPr sz="1800" spc="5" dirty="0">
                <a:latin typeface="Palatino Linotype"/>
                <a:cs typeface="Palatino Linotype"/>
              </a:rPr>
              <a:t>старт</a:t>
            </a:r>
            <a:r>
              <a:rPr sz="1800" dirty="0">
                <a:latin typeface="Palatino Linotype"/>
                <a:cs typeface="Palatino Linotype"/>
              </a:rPr>
              <a:t> </a:t>
            </a:r>
            <a:r>
              <a:rPr sz="1800" spc="5" dirty="0">
                <a:latin typeface="Palatino Linotype"/>
                <a:cs typeface="Palatino Linotype"/>
              </a:rPr>
              <a:t>профессиональному</a:t>
            </a:r>
            <a:r>
              <a:rPr sz="1800" spc="45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образованию</a:t>
            </a:r>
            <a:r>
              <a:rPr sz="1800" spc="40" dirty="0">
                <a:latin typeface="Palatino Linotype"/>
                <a:cs typeface="Palatino Linotype"/>
              </a:rPr>
              <a:t> </a:t>
            </a:r>
            <a:r>
              <a:rPr sz="1800" spc="30" dirty="0">
                <a:latin typeface="Palatino Linotype"/>
                <a:cs typeface="Palatino Linotype"/>
              </a:rPr>
              <a:t>в</a:t>
            </a:r>
            <a:r>
              <a:rPr sz="1800" spc="15" dirty="0">
                <a:latin typeface="Palatino Linotype"/>
                <a:cs typeface="Palatino Linotype"/>
              </a:rPr>
              <a:t> </a:t>
            </a:r>
            <a:r>
              <a:rPr sz="1800" spc="10" dirty="0">
                <a:latin typeface="Palatino Linotype"/>
                <a:cs typeface="Palatino Linotype"/>
              </a:rPr>
              <a:t>стране:</a:t>
            </a:r>
            <a:endParaRPr sz="1800" dirty="0">
              <a:latin typeface="Palatino Linotype"/>
              <a:cs typeface="Palatino Linotype"/>
            </a:endParaRPr>
          </a:p>
          <a:p>
            <a:pPr marL="1905" algn="ctr">
              <a:lnSpc>
                <a:spcPct val="100000"/>
              </a:lnSpc>
            </a:pPr>
            <a:r>
              <a:rPr sz="1800" spc="15" dirty="0">
                <a:latin typeface="Palatino Linotype"/>
                <a:cs typeface="Palatino Linotype"/>
              </a:rPr>
              <a:t>начали</a:t>
            </a:r>
            <a:r>
              <a:rPr sz="1800" spc="10" dirty="0">
                <a:latin typeface="Palatino Linotype"/>
                <a:cs typeface="Palatino Linotype"/>
              </a:rPr>
              <a:t> </a:t>
            </a:r>
            <a:r>
              <a:rPr sz="1800" spc="5" dirty="0">
                <a:latin typeface="Palatino Linotype"/>
                <a:cs typeface="Palatino Linotype"/>
              </a:rPr>
              <a:t>открываться</a:t>
            </a:r>
            <a:r>
              <a:rPr sz="1800" dirty="0">
                <a:latin typeface="Palatino Linotype"/>
                <a:cs typeface="Palatino Linotype"/>
              </a:rPr>
              <a:t> </a:t>
            </a:r>
            <a:r>
              <a:rPr sz="1800" spc="25" dirty="0">
                <a:latin typeface="Palatino Linotype"/>
                <a:cs typeface="Palatino Linotype"/>
              </a:rPr>
              <a:t>учебные</a:t>
            </a:r>
            <a:r>
              <a:rPr sz="1800" spc="20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заведения,</a:t>
            </a:r>
          </a:p>
          <a:p>
            <a:pPr marL="2540" algn="ctr">
              <a:lnSpc>
                <a:spcPct val="100000"/>
              </a:lnSpc>
            </a:pPr>
            <a:r>
              <a:rPr sz="1800" spc="-20" dirty="0">
                <a:latin typeface="Palatino Linotype"/>
                <a:cs typeface="Palatino Linotype"/>
              </a:rPr>
              <a:t>после</a:t>
            </a:r>
            <a:r>
              <a:rPr sz="1800" spc="-15" dirty="0">
                <a:latin typeface="Palatino Linotype"/>
                <a:cs typeface="Palatino Linotype"/>
              </a:rPr>
              <a:t> </a:t>
            </a:r>
            <a:r>
              <a:rPr sz="1800" spc="5" dirty="0">
                <a:latin typeface="Palatino Linotype"/>
                <a:cs typeface="Palatino Linotype"/>
              </a:rPr>
              <a:t>которых</a:t>
            </a:r>
            <a:r>
              <a:rPr sz="1800" spc="15" dirty="0">
                <a:latin typeface="Palatino Linotype"/>
                <a:cs typeface="Palatino Linotype"/>
              </a:rPr>
              <a:t> </a:t>
            </a:r>
            <a:r>
              <a:rPr sz="1800" spc="-40" dirty="0">
                <a:latin typeface="Palatino Linotype"/>
                <a:cs typeface="Palatino Linotype"/>
              </a:rPr>
              <a:t>можно</a:t>
            </a:r>
            <a:r>
              <a:rPr sz="1800" dirty="0">
                <a:latin typeface="Palatino Linotype"/>
                <a:cs typeface="Palatino Linotype"/>
              </a:rPr>
              <a:t> </a:t>
            </a:r>
            <a:r>
              <a:rPr sz="1800" spc="-10" dirty="0">
                <a:latin typeface="Palatino Linotype"/>
                <a:cs typeface="Palatino Linotype"/>
              </a:rPr>
              <a:t>было</a:t>
            </a:r>
            <a:r>
              <a:rPr sz="1800" spc="15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сразу</a:t>
            </a:r>
            <a:r>
              <a:rPr sz="1800" spc="-5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работать.</a:t>
            </a:r>
          </a:p>
          <a:p>
            <a:pPr algn="ctr">
              <a:lnSpc>
                <a:spcPct val="100000"/>
              </a:lnSpc>
            </a:pPr>
            <a:r>
              <a:rPr sz="1800" spc="5" dirty="0">
                <a:latin typeface="Palatino Linotype"/>
                <a:cs typeface="Palatino Linotype"/>
              </a:rPr>
              <a:t>Царь</a:t>
            </a:r>
            <a:r>
              <a:rPr sz="1800" spc="10" dirty="0">
                <a:latin typeface="Palatino Linotype"/>
                <a:cs typeface="Palatino Linotype"/>
              </a:rPr>
              <a:t> настоятельно</a:t>
            </a:r>
            <a:r>
              <a:rPr sz="1800" spc="25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рекомендовал</a:t>
            </a:r>
            <a:r>
              <a:rPr sz="1800" spc="55" dirty="0">
                <a:latin typeface="Palatino Linotype"/>
                <a:cs typeface="Palatino Linotype"/>
              </a:rPr>
              <a:t> </a:t>
            </a:r>
            <a:r>
              <a:rPr sz="1800" spc="-20" dirty="0">
                <a:latin typeface="Palatino Linotype"/>
                <a:cs typeface="Palatino Linotype"/>
              </a:rPr>
              <a:t>своим</a:t>
            </a:r>
            <a:r>
              <a:rPr sz="1800" spc="25" dirty="0">
                <a:latin typeface="Palatino Linotype"/>
                <a:cs typeface="Palatino Linotype"/>
              </a:rPr>
              <a:t> </a:t>
            </a:r>
            <a:r>
              <a:rPr sz="1800" spc="5" dirty="0">
                <a:latin typeface="Palatino Linotype"/>
                <a:cs typeface="Palatino Linotype"/>
              </a:rPr>
              <a:t>подданным</a:t>
            </a:r>
            <a:r>
              <a:rPr sz="1800" spc="40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просвещаться.</a:t>
            </a:r>
            <a:endParaRPr sz="1800" dirty="0">
              <a:latin typeface="Palatino Linotype"/>
              <a:cs typeface="Palatino Linotype"/>
            </a:endParaRPr>
          </a:p>
          <a:p>
            <a:pPr marL="1102360" marR="1090930" algn="ctr">
              <a:lnSpc>
                <a:spcPct val="100000"/>
              </a:lnSpc>
            </a:pPr>
            <a:r>
              <a:rPr sz="1800" spc="-15" dirty="0">
                <a:latin typeface="Palatino Linotype"/>
                <a:cs typeface="Palatino Linotype"/>
              </a:rPr>
              <a:t>Но</a:t>
            </a:r>
            <a:r>
              <a:rPr sz="1800" dirty="0">
                <a:latin typeface="Palatino Linotype"/>
                <a:cs typeface="Palatino Linotype"/>
              </a:rPr>
              <a:t> </a:t>
            </a:r>
            <a:r>
              <a:rPr sz="1800" spc="10" dirty="0">
                <a:latin typeface="Palatino Linotype"/>
                <a:cs typeface="Palatino Linotype"/>
              </a:rPr>
              <a:t>главное,</a:t>
            </a:r>
            <a:r>
              <a:rPr sz="1800" spc="20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Петр</a:t>
            </a:r>
            <a:r>
              <a:rPr sz="1800" spc="-10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I</a:t>
            </a:r>
            <a:r>
              <a:rPr sz="1800" spc="5" dirty="0">
                <a:latin typeface="Palatino Linotype"/>
                <a:cs typeface="Palatino Linotype"/>
              </a:rPr>
              <a:t> </a:t>
            </a:r>
            <a:r>
              <a:rPr sz="1800" spc="-15" dirty="0">
                <a:latin typeface="Palatino Linotype"/>
                <a:cs typeface="Palatino Linotype"/>
              </a:rPr>
              <a:t>показал,</a:t>
            </a:r>
            <a:r>
              <a:rPr sz="1800" spc="5" dirty="0">
                <a:latin typeface="Palatino Linotype"/>
                <a:cs typeface="Palatino Linotype"/>
              </a:rPr>
              <a:t> </a:t>
            </a:r>
            <a:r>
              <a:rPr sz="1800" spc="15" dirty="0">
                <a:latin typeface="Palatino Linotype"/>
                <a:cs typeface="Palatino Linotype"/>
              </a:rPr>
              <a:t>что</a:t>
            </a:r>
            <a:r>
              <a:rPr sz="1800" spc="5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образование</a:t>
            </a:r>
            <a:r>
              <a:rPr sz="1800" spc="40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— </a:t>
            </a:r>
            <a:r>
              <a:rPr sz="1800" spc="-434" dirty="0">
                <a:latin typeface="Palatino Linotype"/>
                <a:cs typeface="Palatino Linotype"/>
              </a:rPr>
              <a:t> </a:t>
            </a:r>
            <a:r>
              <a:rPr sz="1800" spc="-40" dirty="0">
                <a:latin typeface="Palatino Linotype"/>
                <a:cs typeface="Palatino Linotype"/>
              </a:rPr>
              <a:t>это</a:t>
            </a:r>
            <a:r>
              <a:rPr sz="1800" spc="-5" dirty="0">
                <a:latin typeface="Palatino Linotype"/>
                <a:cs typeface="Palatino Linotype"/>
              </a:rPr>
              <a:t> </a:t>
            </a:r>
            <a:r>
              <a:rPr sz="1800" spc="5" dirty="0">
                <a:latin typeface="Palatino Linotype"/>
                <a:cs typeface="Palatino Linotype"/>
              </a:rPr>
              <a:t>ключ</a:t>
            </a:r>
            <a:r>
              <a:rPr sz="1800" spc="455" dirty="0">
                <a:latin typeface="Palatino Linotype"/>
                <a:cs typeface="Palatino Linotype"/>
              </a:rPr>
              <a:t> </a:t>
            </a:r>
            <a:r>
              <a:rPr sz="1800" spc="30" dirty="0">
                <a:latin typeface="Palatino Linotype"/>
                <a:cs typeface="Palatino Linotype"/>
              </a:rPr>
              <a:t>к</a:t>
            </a:r>
            <a:r>
              <a:rPr sz="1800" dirty="0">
                <a:latin typeface="Palatino Linotype"/>
                <a:cs typeface="Palatino Linotype"/>
              </a:rPr>
              <a:t> </a:t>
            </a:r>
            <a:r>
              <a:rPr sz="1800" spc="10" dirty="0">
                <a:latin typeface="Palatino Linotype"/>
                <a:cs typeface="Palatino Linotype"/>
              </a:rPr>
              <a:t>будущей</a:t>
            </a:r>
            <a:r>
              <a:rPr sz="1800" spc="5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карьере.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62200" y="533400"/>
            <a:ext cx="420306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4000" b="1" kern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Обязал всех учиться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2895600" y="3886200"/>
            <a:ext cx="3496945" cy="2541905"/>
            <a:chOff x="4903025" y="3760025"/>
            <a:chExt cx="3496945" cy="254190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1664" y="3788664"/>
              <a:ext cx="3439667" cy="248412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917313" y="3774313"/>
              <a:ext cx="3468370" cy="2513330"/>
            </a:xfrm>
            <a:custGeom>
              <a:avLst/>
              <a:gdLst/>
              <a:ahLst/>
              <a:cxnLst/>
              <a:rect l="l" t="t" r="r" b="b"/>
              <a:pathLst>
                <a:path w="3468370" h="2513329">
                  <a:moveTo>
                    <a:pt x="428371" y="0"/>
                  </a:moveTo>
                  <a:lnTo>
                    <a:pt x="3468369" y="0"/>
                  </a:lnTo>
                  <a:lnTo>
                    <a:pt x="3468369" y="2084781"/>
                  </a:lnTo>
                  <a:lnTo>
                    <a:pt x="3466338" y="2128342"/>
                  </a:lnTo>
                  <a:lnTo>
                    <a:pt x="3459734" y="2171077"/>
                  </a:lnTo>
                  <a:lnTo>
                    <a:pt x="3449066" y="2212136"/>
                  </a:lnTo>
                  <a:lnTo>
                    <a:pt x="3434715" y="2251544"/>
                  </a:lnTo>
                  <a:lnTo>
                    <a:pt x="3416681" y="2288921"/>
                  </a:lnTo>
                  <a:lnTo>
                    <a:pt x="3395217" y="2324227"/>
                  </a:lnTo>
                  <a:lnTo>
                    <a:pt x="3370580" y="2357120"/>
                  </a:lnTo>
                  <a:lnTo>
                    <a:pt x="3342766" y="2387460"/>
                  </a:lnTo>
                  <a:lnTo>
                    <a:pt x="3312414" y="2415336"/>
                  </a:lnTo>
                  <a:lnTo>
                    <a:pt x="3279520" y="2440000"/>
                  </a:lnTo>
                  <a:lnTo>
                    <a:pt x="3244215" y="2461348"/>
                  </a:lnTo>
                  <a:lnTo>
                    <a:pt x="3206877" y="2479421"/>
                  </a:lnTo>
                  <a:lnTo>
                    <a:pt x="3167380" y="2493797"/>
                  </a:lnTo>
                  <a:lnTo>
                    <a:pt x="3126359" y="2504465"/>
                  </a:lnTo>
                  <a:lnTo>
                    <a:pt x="3084067" y="2511044"/>
                  </a:lnTo>
                  <a:lnTo>
                    <a:pt x="3040507" y="2513076"/>
                  </a:lnTo>
                  <a:lnTo>
                    <a:pt x="0" y="2513076"/>
                  </a:lnTo>
                  <a:lnTo>
                    <a:pt x="0" y="428370"/>
                  </a:lnTo>
                  <a:lnTo>
                    <a:pt x="2159" y="384810"/>
                  </a:lnTo>
                  <a:lnTo>
                    <a:pt x="8636" y="342392"/>
                  </a:lnTo>
                  <a:lnTo>
                    <a:pt x="19303" y="301370"/>
                  </a:lnTo>
                  <a:lnTo>
                    <a:pt x="33654" y="262000"/>
                  </a:lnTo>
                  <a:lnTo>
                    <a:pt x="51815" y="224662"/>
                  </a:lnTo>
                  <a:lnTo>
                    <a:pt x="73151" y="189356"/>
                  </a:lnTo>
                  <a:lnTo>
                    <a:pt x="98171" y="156082"/>
                  </a:lnTo>
                  <a:lnTo>
                    <a:pt x="125729" y="125730"/>
                  </a:lnTo>
                  <a:lnTo>
                    <a:pt x="156083" y="98170"/>
                  </a:lnTo>
                  <a:lnTo>
                    <a:pt x="189357" y="73151"/>
                  </a:lnTo>
                  <a:lnTo>
                    <a:pt x="224662" y="51816"/>
                  </a:lnTo>
                  <a:lnTo>
                    <a:pt x="262000" y="33655"/>
                  </a:lnTo>
                  <a:lnTo>
                    <a:pt x="301371" y="19304"/>
                  </a:lnTo>
                  <a:lnTo>
                    <a:pt x="342391" y="8636"/>
                  </a:lnTo>
                  <a:lnTo>
                    <a:pt x="384810" y="2159"/>
                  </a:lnTo>
                  <a:lnTo>
                    <a:pt x="428371" y="0"/>
                  </a:lnTo>
                  <a:close/>
                </a:path>
              </a:pathLst>
            </a:custGeom>
            <a:ln w="28575">
              <a:solidFill>
                <a:srgbClr val="D0BC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lib.mordgpi.ru/virtual-exhibition/vistavki/anna_ahmatova/files/assets/common/page-substrates/page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43200" y="685800"/>
            <a:ext cx="317690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000" b="1" kern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Табель о рангах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495800" y="1371600"/>
            <a:ext cx="3903979" cy="2494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405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Palatino Linotype"/>
                <a:cs typeface="Palatino Linotype"/>
              </a:rPr>
              <a:t>В</a:t>
            </a:r>
            <a:r>
              <a:rPr sz="1800" spc="-10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1722</a:t>
            </a:r>
            <a:r>
              <a:rPr sz="1800" spc="-10" dirty="0">
                <a:latin typeface="Palatino Linotype"/>
                <a:cs typeface="Palatino Linotype"/>
              </a:rPr>
              <a:t> </a:t>
            </a:r>
            <a:r>
              <a:rPr sz="1800" spc="30" dirty="0">
                <a:latin typeface="Palatino Linotype"/>
                <a:cs typeface="Palatino Linotype"/>
              </a:rPr>
              <a:t>году</a:t>
            </a:r>
            <a:r>
              <a:rPr sz="1800" spc="-15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Петр</a:t>
            </a:r>
            <a:r>
              <a:rPr sz="1800" spc="-10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I</a:t>
            </a:r>
            <a:r>
              <a:rPr sz="1800" spc="-10" dirty="0">
                <a:latin typeface="Palatino Linotype"/>
                <a:cs typeface="Palatino Linotype"/>
              </a:rPr>
              <a:t> </a:t>
            </a:r>
            <a:r>
              <a:rPr sz="1800" spc="-15" dirty="0">
                <a:latin typeface="Palatino Linotype"/>
                <a:cs typeface="Palatino Linotype"/>
              </a:rPr>
              <a:t>издал</a:t>
            </a:r>
            <a:endParaRPr sz="1800" dirty="0">
              <a:latin typeface="Palatino Linotype"/>
              <a:cs typeface="Palatino Linotype"/>
            </a:endParaRPr>
          </a:p>
          <a:p>
            <a:pPr marL="12700" marR="5080" indent="281940">
              <a:lnSpc>
                <a:spcPct val="100000"/>
              </a:lnSpc>
            </a:pPr>
            <a:r>
              <a:rPr sz="1800" dirty="0">
                <a:latin typeface="Palatino Linotype"/>
                <a:cs typeface="Palatino Linotype"/>
              </a:rPr>
              <a:t>Табель</a:t>
            </a:r>
            <a:r>
              <a:rPr sz="1800" spc="120" dirty="0">
                <a:latin typeface="Palatino Linotype"/>
                <a:cs typeface="Palatino Linotype"/>
              </a:rPr>
              <a:t> </a:t>
            </a:r>
            <a:r>
              <a:rPr sz="1800" spc="-25" dirty="0">
                <a:latin typeface="Palatino Linotype"/>
                <a:cs typeface="Palatino Linotype"/>
              </a:rPr>
              <a:t>о</a:t>
            </a:r>
            <a:r>
              <a:rPr sz="1800" spc="135" dirty="0">
                <a:latin typeface="Palatino Linotype"/>
                <a:cs typeface="Palatino Linotype"/>
              </a:rPr>
              <a:t> </a:t>
            </a:r>
            <a:r>
              <a:rPr sz="1800" spc="25" dirty="0">
                <a:latin typeface="Palatino Linotype"/>
                <a:cs typeface="Palatino Linotype"/>
              </a:rPr>
              <a:t>рангах,</a:t>
            </a:r>
            <a:r>
              <a:rPr sz="1800" spc="135" dirty="0">
                <a:latin typeface="Palatino Linotype"/>
                <a:cs typeface="Palatino Linotype"/>
              </a:rPr>
              <a:t> </a:t>
            </a:r>
            <a:r>
              <a:rPr sz="1800" spc="25" dirty="0">
                <a:latin typeface="Palatino Linotype"/>
                <a:cs typeface="Palatino Linotype"/>
              </a:rPr>
              <a:t>куда</a:t>
            </a:r>
            <a:r>
              <a:rPr sz="1800" spc="125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включил </a:t>
            </a:r>
            <a:r>
              <a:rPr sz="1800" spc="5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14</a:t>
            </a:r>
            <a:r>
              <a:rPr sz="1800" spc="-20" dirty="0">
                <a:latin typeface="Palatino Linotype"/>
                <a:cs typeface="Palatino Linotype"/>
              </a:rPr>
              <a:t> </a:t>
            </a:r>
            <a:r>
              <a:rPr sz="1800" spc="15" dirty="0">
                <a:latin typeface="Palatino Linotype"/>
                <a:cs typeface="Palatino Linotype"/>
              </a:rPr>
              <a:t>уровней</a:t>
            </a:r>
            <a:r>
              <a:rPr sz="1800" spc="35" dirty="0">
                <a:latin typeface="Palatino Linotype"/>
                <a:cs typeface="Palatino Linotype"/>
              </a:rPr>
              <a:t> </a:t>
            </a:r>
            <a:r>
              <a:rPr sz="1800" spc="25" dirty="0">
                <a:latin typeface="Palatino Linotype"/>
                <a:cs typeface="Palatino Linotype"/>
              </a:rPr>
              <a:t>военных,</a:t>
            </a:r>
            <a:r>
              <a:rPr sz="1800" spc="20" dirty="0">
                <a:latin typeface="Palatino Linotype"/>
                <a:cs typeface="Palatino Linotype"/>
              </a:rPr>
              <a:t> </a:t>
            </a:r>
            <a:r>
              <a:rPr sz="1800" spc="5" dirty="0">
                <a:latin typeface="Palatino Linotype"/>
                <a:cs typeface="Palatino Linotype"/>
              </a:rPr>
              <a:t>гражданских</a:t>
            </a:r>
            <a:r>
              <a:rPr sz="1800" spc="-5" dirty="0">
                <a:latin typeface="Palatino Linotype"/>
                <a:cs typeface="Palatino Linotype"/>
              </a:rPr>
              <a:t> и</a:t>
            </a:r>
            <a:endParaRPr sz="1800" dirty="0">
              <a:latin typeface="Palatino Linotype"/>
              <a:cs typeface="Palatino Linotype"/>
            </a:endParaRPr>
          </a:p>
          <a:p>
            <a:pPr algn="ctr">
              <a:lnSpc>
                <a:spcPct val="100000"/>
              </a:lnSpc>
            </a:pPr>
            <a:r>
              <a:rPr sz="1800" spc="10" dirty="0">
                <a:latin typeface="Palatino Linotype"/>
                <a:cs typeface="Palatino Linotype"/>
              </a:rPr>
              <a:t>придворных</a:t>
            </a:r>
            <a:r>
              <a:rPr sz="1800" dirty="0">
                <a:latin typeface="Palatino Linotype"/>
                <a:cs typeface="Palatino Linotype"/>
              </a:rPr>
              <a:t> </a:t>
            </a:r>
            <a:r>
              <a:rPr sz="1800" spc="20" dirty="0">
                <a:latin typeface="Palatino Linotype"/>
                <a:cs typeface="Palatino Linotype"/>
              </a:rPr>
              <a:t>чинов.</a:t>
            </a:r>
            <a:endParaRPr sz="1800" dirty="0">
              <a:latin typeface="Palatino Linotype"/>
              <a:cs typeface="Palatino Linotype"/>
            </a:endParaRPr>
          </a:p>
          <a:p>
            <a:pPr algn="ctr">
              <a:lnSpc>
                <a:spcPct val="100000"/>
              </a:lnSpc>
            </a:pPr>
            <a:r>
              <a:rPr sz="1800" spc="-5" dirty="0">
                <a:latin typeface="Palatino Linotype"/>
                <a:cs typeface="Palatino Linotype"/>
              </a:rPr>
              <a:t>Теперь</a:t>
            </a:r>
            <a:r>
              <a:rPr sz="1800" spc="-20" dirty="0">
                <a:latin typeface="Palatino Linotype"/>
                <a:cs typeface="Palatino Linotype"/>
              </a:rPr>
              <a:t> </a:t>
            </a:r>
            <a:r>
              <a:rPr sz="1800" spc="-15" dirty="0">
                <a:latin typeface="Palatino Linotype"/>
                <a:cs typeface="Palatino Linotype"/>
              </a:rPr>
              <a:t>должности</a:t>
            </a:r>
            <a:r>
              <a:rPr sz="1800" spc="10" dirty="0">
                <a:latin typeface="Palatino Linotype"/>
                <a:cs typeface="Palatino Linotype"/>
              </a:rPr>
              <a:t> </a:t>
            </a:r>
            <a:r>
              <a:rPr sz="1800" spc="-15" dirty="0">
                <a:latin typeface="Palatino Linotype"/>
                <a:cs typeface="Palatino Linotype"/>
              </a:rPr>
              <a:t>занимали</a:t>
            </a:r>
            <a:endParaRPr sz="1800" dirty="0">
              <a:latin typeface="Palatino Linotype"/>
              <a:cs typeface="Palatino Linotype"/>
            </a:endParaRPr>
          </a:p>
          <a:p>
            <a:pPr algn="ctr">
              <a:lnSpc>
                <a:spcPct val="100000"/>
              </a:lnSpc>
            </a:pPr>
            <a:r>
              <a:rPr sz="1800" spc="35" dirty="0">
                <a:latin typeface="Palatino Linotype"/>
                <a:cs typeface="Palatino Linotype"/>
              </a:rPr>
              <a:t>не</a:t>
            </a:r>
            <a:r>
              <a:rPr sz="1800" spc="-5" dirty="0">
                <a:latin typeface="Palatino Linotype"/>
                <a:cs typeface="Palatino Linotype"/>
              </a:rPr>
              <a:t> </a:t>
            </a:r>
            <a:r>
              <a:rPr sz="1800" spc="-35" dirty="0">
                <a:latin typeface="Palatino Linotype"/>
                <a:cs typeface="Palatino Linotype"/>
              </a:rPr>
              <a:t>по</a:t>
            </a:r>
            <a:r>
              <a:rPr sz="1800" spc="-5" dirty="0">
                <a:latin typeface="Palatino Linotype"/>
                <a:cs typeface="Palatino Linotype"/>
              </a:rPr>
              <a:t> </a:t>
            </a:r>
            <a:r>
              <a:rPr sz="1800" spc="10" dirty="0">
                <a:latin typeface="Palatino Linotype"/>
                <a:cs typeface="Palatino Linotype"/>
              </a:rPr>
              <a:t>знатности</a:t>
            </a:r>
            <a:r>
              <a:rPr sz="1800" spc="5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рода,</a:t>
            </a:r>
            <a:r>
              <a:rPr sz="1800" spc="5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а</a:t>
            </a:r>
            <a:r>
              <a:rPr sz="1800" spc="-5" dirty="0">
                <a:latin typeface="Palatino Linotype"/>
                <a:cs typeface="Palatino Linotype"/>
              </a:rPr>
              <a:t> </a:t>
            </a:r>
            <a:r>
              <a:rPr sz="1800" spc="-35" dirty="0">
                <a:latin typeface="Palatino Linotype"/>
                <a:cs typeface="Palatino Linotype"/>
              </a:rPr>
              <a:t>по</a:t>
            </a:r>
            <a:r>
              <a:rPr sz="1800" spc="-15" dirty="0">
                <a:latin typeface="Palatino Linotype"/>
                <a:cs typeface="Palatino Linotype"/>
              </a:rPr>
              <a:t> </a:t>
            </a:r>
            <a:r>
              <a:rPr sz="1800" spc="5" dirty="0">
                <a:latin typeface="Palatino Linotype"/>
                <a:cs typeface="Palatino Linotype"/>
              </a:rPr>
              <a:t>личным</a:t>
            </a:r>
            <a:endParaRPr sz="1800" dirty="0">
              <a:latin typeface="Palatino Linotype"/>
              <a:cs typeface="Palatino Linotype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latin typeface="Palatino Linotype"/>
                <a:cs typeface="Palatino Linotype"/>
              </a:rPr>
              <a:t>способностям</a:t>
            </a:r>
            <a:r>
              <a:rPr sz="1800" spc="-20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и</a:t>
            </a:r>
            <a:r>
              <a:rPr sz="1800" spc="-10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знаниям</a:t>
            </a:r>
            <a:r>
              <a:rPr sz="1800" spc="15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—</a:t>
            </a:r>
          </a:p>
          <a:p>
            <a:pPr marL="118745" marR="111760" algn="ctr">
              <a:lnSpc>
                <a:spcPct val="100000"/>
              </a:lnSpc>
            </a:pPr>
            <a:r>
              <a:rPr sz="1800" dirty="0">
                <a:latin typeface="Palatino Linotype"/>
                <a:cs typeface="Palatino Linotype"/>
              </a:rPr>
              <a:t>дворянином</a:t>
            </a:r>
            <a:r>
              <a:rPr sz="1800" spc="60" dirty="0">
                <a:latin typeface="Palatino Linotype"/>
                <a:cs typeface="Palatino Linotype"/>
              </a:rPr>
              <a:t> </a:t>
            </a:r>
            <a:r>
              <a:rPr sz="1800" spc="-15" dirty="0">
                <a:latin typeface="Palatino Linotype"/>
                <a:cs typeface="Palatino Linotype"/>
              </a:rPr>
              <a:t>при</a:t>
            </a:r>
            <a:r>
              <a:rPr sz="1800" spc="-10" dirty="0">
                <a:latin typeface="Palatino Linotype"/>
                <a:cs typeface="Palatino Linotype"/>
              </a:rPr>
              <a:t> </a:t>
            </a:r>
            <a:r>
              <a:rPr sz="1800" spc="-25" dirty="0">
                <a:latin typeface="Palatino Linotype"/>
                <a:cs typeface="Palatino Linotype"/>
              </a:rPr>
              <a:t>особом</a:t>
            </a:r>
            <a:r>
              <a:rPr sz="1800" spc="20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упорстве </a:t>
            </a:r>
            <a:r>
              <a:rPr sz="1800" spc="-434" dirty="0">
                <a:latin typeface="Palatino Linotype"/>
                <a:cs typeface="Palatino Linotype"/>
              </a:rPr>
              <a:t> </a:t>
            </a:r>
            <a:r>
              <a:rPr sz="1800" spc="-10" dirty="0">
                <a:latin typeface="Palatino Linotype"/>
                <a:cs typeface="Palatino Linotype"/>
              </a:rPr>
              <a:t>мог</a:t>
            </a:r>
            <a:r>
              <a:rPr sz="1800" dirty="0">
                <a:latin typeface="Palatino Linotype"/>
                <a:cs typeface="Palatino Linotype"/>
              </a:rPr>
              <a:t> </a:t>
            </a:r>
            <a:r>
              <a:rPr sz="1800" spc="10" dirty="0">
                <a:latin typeface="Palatino Linotype"/>
                <a:cs typeface="Palatino Linotype"/>
              </a:rPr>
              <a:t>стать</a:t>
            </a:r>
            <a:r>
              <a:rPr sz="1800" spc="440" dirty="0">
                <a:latin typeface="Palatino Linotype"/>
                <a:cs typeface="Palatino Linotype"/>
              </a:rPr>
              <a:t> </a:t>
            </a:r>
            <a:r>
              <a:rPr sz="1800" spc="-20" dirty="0">
                <a:latin typeface="Palatino Linotype"/>
                <a:cs typeface="Palatino Linotype"/>
              </a:rPr>
              <a:t>любой</a:t>
            </a:r>
            <a:r>
              <a:rPr sz="1800" spc="10" dirty="0">
                <a:latin typeface="Palatino Linotype"/>
                <a:cs typeface="Palatino Linotype"/>
              </a:rPr>
              <a:t> </a:t>
            </a:r>
            <a:r>
              <a:rPr sz="1800" spc="5" dirty="0">
                <a:latin typeface="Palatino Linotype"/>
                <a:cs typeface="Palatino Linotype"/>
              </a:rPr>
              <a:t>россиянин.</a:t>
            </a:r>
            <a:endParaRPr sz="1800" dirty="0">
              <a:latin typeface="Palatino Linotype"/>
              <a:cs typeface="Palatino Linotype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51356" y="3817315"/>
            <a:ext cx="3488970" cy="2680753"/>
          </a:xfrm>
          <a:prstGeom prst="rect">
            <a:avLst/>
          </a:prstGeom>
        </p:spPr>
      </p:pic>
      <p:pic>
        <p:nvPicPr>
          <p:cNvPr id="10242" name="Picture 2" descr="https://interesnyefakty.org/wp-content/uploads/Foto-Petra-1-Pervogo-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447800"/>
            <a:ext cx="2615909" cy="32328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lib.mordgpi.ru/virtual-exhibition/vistavki/anna_ahmatova/files/assets/common/page-substrates/page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800" y="762000"/>
            <a:ext cx="662749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4000" b="1" kern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Построил по всей России заводы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962400" y="1676400"/>
            <a:ext cx="4495800" cy="44448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5140" marR="122555" indent="-35369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Palatino Linotype"/>
                <a:cs typeface="Palatino Linotype"/>
              </a:rPr>
              <a:t>24</a:t>
            </a:r>
            <a:r>
              <a:rPr sz="1800" spc="-10" dirty="0">
                <a:latin typeface="Palatino Linotype"/>
                <a:cs typeface="Palatino Linotype"/>
              </a:rPr>
              <a:t> </a:t>
            </a:r>
            <a:r>
              <a:rPr sz="1800" spc="15" dirty="0">
                <a:latin typeface="Palatino Linotype"/>
                <a:cs typeface="Palatino Linotype"/>
              </a:rPr>
              <a:t>года</a:t>
            </a:r>
            <a:r>
              <a:rPr sz="1800" spc="5" dirty="0">
                <a:latin typeface="Palatino Linotype"/>
                <a:cs typeface="Palatino Linotype"/>
              </a:rPr>
              <a:t> </a:t>
            </a:r>
            <a:r>
              <a:rPr sz="1800" spc="-40" dirty="0">
                <a:latin typeface="Palatino Linotype"/>
                <a:cs typeface="Palatino Linotype"/>
              </a:rPr>
              <a:t>из</a:t>
            </a:r>
            <a:r>
              <a:rPr sz="1800" spc="10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29 </a:t>
            </a:r>
            <a:r>
              <a:rPr sz="1800" spc="-5" dirty="0">
                <a:latin typeface="Palatino Linotype"/>
                <a:cs typeface="Palatino Linotype"/>
              </a:rPr>
              <a:t>лет </a:t>
            </a:r>
            <a:r>
              <a:rPr sz="1800" spc="5" dirty="0">
                <a:latin typeface="Palatino Linotype"/>
                <a:cs typeface="Palatino Linotype"/>
              </a:rPr>
              <a:t>своего </a:t>
            </a:r>
            <a:r>
              <a:rPr sz="1800" dirty="0">
                <a:latin typeface="Palatino Linotype"/>
                <a:cs typeface="Palatino Linotype"/>
              </a:rPr>
              <a:t>единодержавного </a:t>
            </a:r>
            <a:r>
              <a:rPr sz="1800" spc="-434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правления</a:t>
            </a:r>
            <a:r>
              <a:rPr sz="1800" spc="35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Петр I </a:t>
            </a:r>
            <a:r>
              <a:rPr sz="1800" spc="-10" dirty="0">
                <a:latin typeface="Palatino Linotype"/>
                <a:cs typeface="Palatino Linotype"/>
              </a:rPr>
              <a:t>провел</a:t>
            </a:r>
            <a:r>
              <a:rPr sz="1800" spc="10" dirty="0">
                <a:latin typeface="Palatino Linotype"/>
                <a:cs typeface="Palatino Linotype"/>
              </a:rPr>
              <a:t> </a:t>
            </a:r>
            <a:r>
              <a:rPr sz="1800" spc="30" dirty="0">
                <a:latin typeface="Palatino Linotype"/>
                <a:cs typeface="Palatino Linotype"/>
              </a:rPr>
              <a:t>в</a:t>
            </a:r>
            <a:r>
              <a:rPr sz="1800" spc="10" dirty="0">
                <a:latin typeface="Palatino Linotype"/>
                <a:cs typeface="Palatino Linotype"/>
              </a:rPr>
              <a:t> </a:t>
            </a:r>
            <a:r>
              <a:rPr sz="1800" spc="15" dirty="0">
                <a:latin typeface="Palatino Linotype"/>
                <a:cs typeface="Palatino Linotype"/>
              </a:rPr>
              <a:t>войнах.</a:t>
            </a:r>
            <a:endParaRPr sz="1800" dirty="0">
              <a:latin typeface="Palatino Linotype"/>
              <a:cs typeface="Palatino Linotype"/>
            </a:endParaRPr>
          </a:p>
          <a:p>
            <a:pPr marL="12700" marR="5080" indent="154940">
              <a:lnSpc>
                <a:spcPct val="100000"/>
              </a:lnSpc>
            </a:pPr>
            <a:r>
              <a:rPr sz="1800" spc="15" dirty="0">
                <a:latin typeface="Palatino Linotype"/>
                <a:cs typeface="Palatino Linotype"/>
              </a:rPr>
              <a:t>Их </a:t>
            </a:r>
            <a:r>
              <a:rPr sz="1800" spc="5" dirty="0">
                <a:latin typeface="Palatino Linotype"/>
                <a:cs typeface="Palatino Linotype"/>
              </a:rPr>
              <a:t>успех </a:t>
            </a:r>
            <a:r>
              <a:rPr sz="1800" spc="-5" dirty="0">
                <a:latin typeface="Palatino Linotype"/>
                <a:cs typeface="Palatino Linotype"/>
              </a:rPr>
              <a:t>полностью </a:t>
            </a:r>
            <a:r>
              <a:rPr sz="1800" spc="-10" dirty="0">
                <a:latin typeface="Palatino Linotype"/>
                <a:cs typeface="Palatino Linotype"/>
              </a:rPr>
              <a:t>зависел </a:t>
            </a:r>
            <a:r>
              <a:rPr sz="1800" spc="-5" dirty="0">
                <a:latin typeface="Palatino Linotype"/>
                <a:cs typeface="Palatino Linotype"/>
              </a:rPr>
              <a:t>от </a:t>
            </a:r>
            <a:r>
              <a:rPr sz="1800" spc="-10" dirty="0">
                <a:latin typeface="Palatino Linotype"/>
                <a:cs typeface="Palatino Linotype"/>
              </a:rPr>
              <a:t>развития </a:t>
            </a:r>
            <a:r>
              <a:rPr sz="1800" spc="-5" dirty="0">
                <a:latin typeface="Palatino Linotype"/>
                <a:cs typeface="Palatino Linotype"/>
              </a:rPr>
              <a:t> промышленности. </a:t>
            </a:r>
            <a:r>
              <a:rPr sz="1800" dirty="0">
                <a:latin typeface="Palatino Linotype"/>
                <a:cs typeface="Palatino Linotype"/>
              </a:rPr>
              <a:t>В </a:t>
            </a:r>
            <a:r>
              <a:rPr sz="1800" spc="15" dirty="0">
                <a:latin typeface="Palatino Linotype"/>
                <a:cs typeface="Palatino Linotype"/>
              </a:rPr>
              <a:t>начале </a:t>
            </a:r>
            <a:r>
              <a:rPr sz="1800" dirty="0">
                <a:latin typeface="Palatino Linotype"/>
                <a:cs typeface="Palatino Linotype"/>
              </a:rPr>
              <a:t>XVIII </a:t>
            </a:r>
            <a:r>
              <a:rPr sz="1800" spc="15" dirty="0">
                <a:latin typeface="Palatino Linotype"/>
                <a:cs typeface="Palatino Linotype"/>
              </a:rPr>
              <a:t>века </a:t>
            </a:r>
            <a:r>
              <a:rPr sz="1800" spc="-10" dirty="0">
                <a:latin typeface="Palatino Linotype"/>
                <a:cs typeface="Palatino Linotype"/>
              </a:rPr>
              <a:t>царь </a:t>
            </a:r>
            <a:r>
              <a:rPr sz="1800" spc="-434" dirty="0">
                <a:latin typeface="Palatino Linotype"/>
                <a:cs typeface="Palatino Linotype"/>
              </a:rPr>
              <a:t> </a:t>
            </a:r>
            <a:r>
              <a:rPr sz="1800" spc="20" dirty="0">
                <a:latin typeface="Palatino Linotype"/>
                <a:cs typeface="Palatino Linotype"/>
              </a:rPr>
              <a:t>начал</a:t>
            </a:r>
            <a:r>
              <a:rPr sz="1800" spc="10" dirty="0">
                <a:latin typeface="Palatino Linotype"/>
                <a:cs typeface="Palatino Linotype"/>
              </a:rPr>
              <a:t> </a:t>
            </a:r>
            <a:r>
              <a:rPr sz="1800" spc="-15" dirty="0">
                <a:latin typeface="Palatino Linotype"/>
                <a:cs typeface="Palatino Linotype"/>
              </a:rPr>
              <a:t>массово</a:t>
            </a:r>
            <a:r>
              <a:rPr sz="1800" spc="15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строить</a:t>
            </a:r>
            <a:r>
              <a:rPr sz="1800" spc="5" dirty="0">
                <a:latin typeface="Palatino Linotype"/>
                <a:cs typeface="Palatino Linotype"/>
              </a:rPr>
              <a:t> </a:t>
            </a:r>
            <a:r>
              <a:rPr sz="1800" spc="-20" dirty="0">
                <a:latin typeface="Palatino Linotype"/>
                <a:cs typeface="Palatino Linotype"/>
              </a:rPr>
              <a:t>«железные</a:t>
            </a:r>
            <a:r>
              <a:rPr sz="1800" spc="5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заводы»,</a:t>
            </a:r>
            <a:endParaRPr sz="1800" dirty="0">
              <a:latin typeface="Palatino Linotype"/>
              <a:cs typeface="Palatino Linotype"/>
            </a:endParaRPr>
          </a:p>
          <a:p>
            <a:pPr marL="238125" marR="229235" algn="ctr">
              <a:lnSpc>
                <a:spcPct val="100000"/>
              </a:lnSpc>
            </a:pPr>
            <a:r>
              <a:rPr sz="1800" spc="-10" dirty="0">
                <a:latin typeface="Palatino Linotype"/>
                <a:cs typeface="Palatino Linotype"/>
              </a:rPr>
              <a:t>например</a:t>
            </a:r>
            <a:r>
              <a:rPr sz="1800" spc="15" dirty="0">
                <a:latin typeface="Palatino Linotype"/>
                <a:cs typeface="Palatino Linotype"/>
              </a:rPr>
              <a:t> </a:t>
            </a:r>
            <a:r>
              <a:rPr sz="1800" spc="5" dirty="0">
                <a:latin typeface="Palatino Linotype"/>
                <a:cs typeface="Palatino Linotype"/>
              </a:rPr>
              <a:t>Тульский </a:t>
            </a:r>
            <a:r>
              <a:rPr sz="1800" spc="-5" dirty="0">
                <a:latin typeface="Palatino Linotype"/>
                <a:cs typeface="Palatino Linotype"/>
              </a:rPr>
              <a:t>и</a:t>
            </a:r>
            <a:r>
              <a:rPr sz="1800" spc="5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Сестрорецкий,</a:t>
            </a:r>
            <a:r>
              <a:rPr sz="1800" spc="10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и </a:t>
            </a:r>
            <a:r>
              <a:rPr sz="1800" spc="-434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металлургические</a:t>
            </a:r>
            <a:r>
              <a:rPr sz="1800" spc="25" dirty="0">
                <a:latin typeface="Palatino Linotype"/>
                <a:cs typeface="Palatino Linotype"/>
              </a:rPr>
              <a:t> </a:t>
            </a:r>
            <a:r>
              <a:rPr sz="1800" spc="-10" dirty="0">
                <a:latin typeface="Palatino Linotype"/>
                <a:cs typeface="Palatino Linotype"/>
              </a:rPr>
              <a:t>предприятия,</a:t>
            </a:r>
            <a:endParaRPr sz="1800" dirty="0">
              <a:latin typeface="Palatino Linotype"/>
              <a:cs typeface="Palatino Linotype"/>
            </a:endParaRPr>
          </a:p>
          <a:p>
            <a:pPr algn="ctr">
              <a:lnSpc>
                <a:spcPct val="100000"/>
              </a:lnSpc>
            </a:pPr>
            <a:r>
              <a:rPr sz="1800" spc="10" dirty="0">
                <a:latin typeface="Palatino Linotype"/>
                <a:cs typeface="Palatino Linotype"/>
              </a:rPr>
              <a:t>Невьянский</a:t>
            </a:r>
            <a:r>
              <a:rPr sz="1800" spc="20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и</a:t>
            </a:r>
            <a:r>
              <a:rPr sz="1800" spc="-20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Каменский</a:t>
            </a:r>
            <a:r>
              <a:rPr sz="1800" spc="10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заводы</a:t>
            </a:r>
            <a:r>
              <a:rPr sz="1800" dirty="0">
                <a:latin typeface="Palatino Linotype"/>
                <a:cs typeface="Palatino Linotype"/>
              </a:rPr>
              <a:t> </a:t>
            </a:r>
            <a:r>
              <a:rPr sz="1800" spc="35" dirty="0">
                <a:latin typeface="Palatino Linotype"/>
                <a:cs typeface="Palatino Linotype"/>
              </a:rPr>
              <a:t>на</a:t>
            </a:r>
            <a:r>
              <a:rPr sz="1800" spc="5" dirty="0">
                <a:latin typeface="Palatino Linotype"/>
                <a:cs typeface="Palatino Linotype"/>
              </a:rPr>
              <a:t> Урале.</a:t>
            </a:r>
            <a:endParaRPr sz="1800" dirty="0">
              <a:latin typeface="Palatino Linotype"/>
              <a:cs typeface="Palatino Linotype"/>
            </a:endParaRPr>
          </a:p>
          <a:p>
            <a:pPr marL="424180" marR="213360" indent="-200025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latin typeface="Palatino Linotype"/>
                <a:cs typeface="Palatino Linotype"/>
              </a:rPr>
              <a:t>Россия </a:t>
            </a:r>
            <a:r>
              <a:rPr sz="1800" spc="-5" dirty="0">
                <a:latin typeface="Palatino Linotype"/>
                <a:cs typeface="Palatino Linotype"/>
              </a:rPr>
              <a:t>перестала </a:t>
            </a:r>
            <a:r>
              <a:rPr sz="1800" dirty="0">
                <a:latin typeface="Palatino Linotype"/>
                <a:cs typeface="Palatino Linotype"/>
              </a:rPr>
              <a:t>покупать </a:t>
            </a:r>
            <a:r>
              <a:rPr sz="1800" spc="-30" dirty="0">
                <a:latin typeface="Palatino Linotype"/>
                <a:cs typeface="Palatino Linotype"/>
              </a:rPr>
              <a:t>за </a:t>
            </a:r>
            <a:r>
              <a:rPr sz="1800" spc="10" dirty="0">
                <a:latin typeface="Palatino Linotype"/>
                <a:cs typeface="Palatino Linotype"/>
              </a:rPr>
              <a:t>границей </a:t>
            </a:r>
            <a:r>
              <a:rPr sz="1800" spc="-434" dirty="0">
                <a:latin typeface="Palatino Linotype"/>
                <a:cs typeface="Palatino Linotype"/>
              </a:rPr>
              <a:t> </a:t>
            </a:r>
            <a:r>
              <a:rPr sz="1800" spc="-20" dirty="0">
                <a:latin typeface="Palatino Linotype"/>
                <a:cs typeface="Palatino Linotype"/>
              </a:rPr>
              <a:t>ружья,</a:t>
            </a:r>
            <a:r>
              <a:rPr sz="1800" spc="-10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пушки,</a:t>
            </a:r>
            <a:r>
              <a:rPr sz="1800" spc="15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ядра,</a:t>
            </a:r>
            <a:r>
              <a:rPr sz="1800" spc="10" dirty="0">
                <a:latin typeface="Palatino Linotype"/>
                <a:cs typeface="Palatino Linotype"/>
              </a:rPr>
              <a:t> </a:t>
            </a:r>
            <a:r>
              <a:rPr sz="1800" spc="-10" dirty="0">
                <a:latin typeface="Palatino Linotype"/>
                <a:cs typeface="Palatino Linotype"/>
              </a:rPr>
              <a:t>якоря</a:t>
            </a:r>
            <a:r>
              <a:rPr sz="1800" spc="15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и вышла </a:t>
            </a:r>
            <a:r>
              <a:rPr sz="1800" dirty="0">
                <a:latin typeface="Palatino Linotype"/>
                <a:cs typeface="Palatino Linotype"/>
              </a:rPr>
              <a:t> </a:t>
            </a:r>
            <a:r>
              <a:rPr sz="1800" spc="40" dirty="0">
                <a:latin typeface="Palatino Linotype"/>
                <a:cs typeface="Palatino Linotype"/>
              </a:rPr>
              <a:t>на</a:t>
            </a:r>
            <a:r>
              <a:rPr sz="1800" spc="-5" dirty="0">
                <a:latin typeface="Palatino Linotype"/>
                <a:cs typeface="Palatino Linotype"/>
              </a:rPr>
              <a:t> </a:t>
            </a:r>
            <a:r>
              <a:rPr sz="1800" spc="10" dirty="0">
                <a:latin typeface="Palatino Linotype"/>
                <a:cs typeface="Palatino Linotype"/>
              </a:rPr>
              <a:t>третье</a:t>
            </a:r>
            <a:r>
              <a:rPr sz="1800" dirty="0">
                <a:latin typeface="Palatino Linotype"/>
                <a:cs typeface="Palatino Linotype"/>
              </a:rPr>
              <a:t> </a:t>
            </a:r>
            <a:r>
              <a:rPr sz="1800" spc="-20" dirty="0">
                <a:latin typeface="Palatino Linotype"/>
                <a:cs typeface="Palatino Linotype"/>
              </a:rPr>
              <a:t>место</a:t>
            </a:r>
            <a:r>
              <a:rPr sz="1800" spc="-5" dirty="0">
                <a:latin typeface="Palatino Linotype"/>
                <a:cs typeface="Palatino Linotype"/>
              </a:rPr>
              <a:t> </a:t>
            </a:r>
            <a:r>
              <a:rPr sz="1800" spc="30" dirty="0">
                <a:latin typeface="Palatino Linotype"/>
                <a:cs typeface="Palatino Linotype"/>
              </a:rPr>
              <a:t>в</a:t>
            </a:r>
            <a:r>
              <a:rPr sz="1800" spc="5" dirty="0">
                <a:latin typeface="Palatino Linotype"/>
                <a:cs typeface="Palatino Linotype"/>
              </a:rPr>
              <a:t> </a:t>
            </a:r>
            <a:r>
              <a:rPr sz="1800" spc="-10" dirty="0">
                <a:latin typeface="Palatino Linotype"/>
                <a:cs typeface="Palatino Linotype"/>
              </a:rPr>
              <a:t>Европе</a:t>
            </a:r>
            <a:r>
              <a:rPr sz="1800" spc="5" dirty="0">
                <a:latin typeface="Palatino Linotype"/>
                <a:cs typeface="Palatino Linotype"/>
              </a:rPr>
              <a:t> </a:t>
            </a:r>
            <a:r>
              <a:rPr sz="1800" spc="-35" dirty="0">
                <a:latin typeface="Palatino Linotype"/>
                <a:cs typeface="Palatino Linotype"/>
              </a:rPr>
              <a:t>по</a:t>
            </a:r>
            <a:r>
              <a:rPr sz="1800" dirty="0">
                <a:latin typeface="Palatino Linotype"/>
                <a:cs typeface="Palatino Linotype"/>
              </a:rPr>
              <a:t> </a:t>
            </a:r>
            <a:r>
              <a:rPr sz="1800" spc="10" dirty="0">
                <a:latin typeface="Palatino Linotype"/>
                <a:cs typeface="Palatino Linotype"/>
              </a:rPr>
              <a:t>добыче</a:t>
            </a:r>
            <a:endParaRPr sz="1800" dirty="0">
              <a:latin typeface="Palatino Linotype"/>
              <a:cs typeface="Palatino Linotype"/>
            </a:endParaRPr>
          </a:p>
          <a:p>
            <a:pPr marL="1428750">
              <a:lnSpc>
                <a:spcPct val="100000"/>
              </a:lnSpc>
            </a:pPr>
            <a:r>
              <a:rPr sz="1800" spc="30" dirty="0">
                <a:latin typeface="Palatino Linotype"/>
                <a:cs typeface="Palatino Linotype"/>
              </a:rPr>
              <a:t>черных</a:t>
            </a:r>
            <a:r>
              <a:rPr sz="1800" spc="-5" dirty="0">
                <a:latin typeface="Palatino Linotype"/>
                <a:cs typeface="Palatino Linotype"/>
              </a:rPr>
              <a:t> </a:t>
            </a:r>
            <a:r>
              <a:rPr sz="1800" spc="-15" dirty="0">
                <a:latin typeface="Palatino Linotype"/>
                <a:cs typeface="Palatino Linotype"/>
              </a:rPr>
              <a:t>металлов.</a:t>
            </a:r>
            <a:endParaRPr sz="1800" dirty="0">
              <a:latin typeface="Palatino Linotype"/>
              <a:cs typeface="Palatino Linotype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09600" y="2057400"/>
            <a:ext cx="3060065" cy="2950210"/>
            <a:chOff x="582548" y="1240853"/>
            <a:chExt cx="3060065" cy="295021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1123" y="1269492"/>
              <a:ext cx="3002279" cy="289255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96836" y="1255141"/>
              <a:ext cx="3031490" cy="2921635"/>
            </a:xfrm>
            <a:custGeom>
              <a:avLst/>
              <a:gdLst/>
              <a:ahLst/>
              <a:cxnLst/>
              <a:rect l="l" t="t" r="r" b="b"/>
              <a:pathLst>
                <a:path w="3031490" h="2921635">
                  <a:moveTo>
                    <a:pt x="496150" y="0"/>
                  </a:moveTo>
                  <a:lnTo>
                    <a:pt x="3030918" y="0"/>
                  </a:lnTo>
                  <a:lnTo>
                    <a:pt x="3030918" y="2425319"/>
                  </a:lnTo>
                  <a:lnTo>
                    <a:pt x="3028505" y="2475611"/>
                  </a:lnTo>
                  <a:lnTo>
                    <a:pt x="3020758" y="2525141"/>
                  </a:lnTo>
                  <a:lnTo>
                    <a:pt x="3008439" y="2572385"/>
                  </a:lnTo>
                  <a:lnTo>
                    <a:pt x="2992183" y="2618232"/>
                  </a:lnTo>
                  <a:lnTo>
                    <a:pt x="2970847" y="2661539"/>
                  </a:lnTo>
                  <a:lnTo>
                    <a:pt x="2946336" y="2702433"/>
                  </a:lnTo>
                  <a:lnTo>
                    <a:pt x="2917761" y="2740914"/>
                  </a:lnTo>
                  <a:lnTo>
                    <a:pt x="2885503" y="2775966"/>
                  </a:lnTo>
                  <a:lnTo>
                    <a:pt x="2850324" y="2808224"/>
                  </a:lnTo>
                  <a:lnTo>
                    <a:pt x="2812224" y="2836545"/>
                  </a:lnTo>
                  <a:lnTo>
                    <a:pt x="2771076" y="2861437"/>
                  </a:lnTo>
                  <a:lnTo>
                    <a:pt x="2727769" y="2882646"/>
                  </a:lnTo>
                  <a:lnTo>
                    <a:pt x="2682303" y="2899029"/>
                  </a:lnTo>
                  <a:lnTo>
                    <a:pt x="2634932" y="2911221"/>
                  </a:lnTo>
                  <a:lnTo>
                    <a:pt x="2585529" y="2918968"/>
                  </a:lnTo>
                  <a:lnTo>
                    <a:pt x="2535237" y="2921508"/>
                  </a:lnTo>
                  <a:lnTo>
                    <a:pt x="0" y="2921508"/>
                  </a:lnTo>
                  <a:lnTo>
                    <a:pt x="0" y="496188"/>
                  </a:lnTo>
                  <a:lnTo>
                    <a:pt x="2438" y="445897"/>
                  </a:lnTo>
                  <a:lnTo>
                    <a:pt x="10198" y="396367"/>
                  </a:lnTo>
                  <a:lnTo>
                    <a:pt x="22440" y="349123"/>
                  </a:lnTo>
                  <a:lnTo>
                    <a:pt x="38811" y="303275"/>
                  </a:lnTo>
                  <a:lnTo>
                    <a:pt x="60083" y="259842"/>
                  </a:lnTo>
                  <a:lnTo>
                    <a:pt x="84963" y="219075"/>
                  </a:lnTo>
                  <a:lnTo>
                    <a:pt x="113169" y="180721"/>
                  </a:lnTo>
                  <a:lnTo>
                    <a:pt x="145465" y="145542"/>
                  </a:lnTo>
                  <a:lnTo>
                    <a:pt x="180619" y="113284"/>
                  </a:lnTo>
                  <a:lnTo>
                    <a:pt x="219049" y="84962"/>
                  </a:lnTo>
                  <a:lnTo>
                    <a:pt x="259816" y="60198"/>
                  </a:lnTo>
                  <a:lnTo>
                    <a:pt x="303199" y="38862"/>
                  </a:lnTo>
                  <a:lnTo>
                    <a:pt x="349021" y="22479"/>
                  </a:lnTo>
                  <a:lnTo>
                    <a:pt x="396354" y="10287"/>
                  </a:lnTo>
                  <a:lnTo>
                    <a:pt x="445820" y="2539"/>
                  </a:lnTo>
                  <a:lnTo>
                    <a:pt x="496150" y="0"/>
                  </a:lnTo>
                  <a:close/>
                </a:path>
              </a:pathLst>
            </a:custGeom>
            <a:ln w="28575">
              <a:solidFill>
                <a:srgbClr val="D0BC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lib.mordgpi.ru/virtual-exhibition/vistavki/anna_ahmatova/files/assets/common/page-substrates/page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object 2"/>
          <p:cNvSpPr txBox="1"/>
          <p:nvPr/>
        </p:nvSpPr>
        <p:spPr>
          <a:xfrm>
            <a:off x="990600" y="1447800"/>
            <a:ext cx="7496809" cy="2228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3985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Palatino Linotype"/>
                <a:cs typeface="Palatino Linotype"/>
              </a:rPr>
              <a:t>11-летним</a:t>
            </a:r>
            <a:r>
              <a:rPr sz="1600" spc="15" dirty="0">
                <a:latin typeface="Palatino Linotype"/>
                <a:cs typeface="Palatino Linotype"/>
              </a:rPr>
              <a:t> </a:t>
            </a:r>
            <a:r>
              <a:rPr sz="1600" spc="-15" dirty="0">
                <a:latin typeface="Palatino Linotype"/>
                <a:cs typeface="Palatino Linotype"/>
              </a:rPr>
              <a:t>мальчиком</a:t>
            </a:r>
            <a:r>
              <a:rPr sz="1600" spc="35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Петр</a:t>
            </a:r>
            <a:r>
              <a:rPr sz="1600" spc="5" dirty="0">
                <a:latin typeface="Palatino Linotype"/>
                <a:cs typeface="Palatino Linotype"/>
              </a:rPr>
              <a:t> Алексеевич</a:t>
            </a:r>
            <a:r>
              <a:rPr sz="1600" spc="15" dirty="0">
                <a:latin typeface="Palatino Linotype"/>
                <a:cs typeface="Palatino Linotype"/>
              </a:rPr>
              <a:t> </a:t>
            </a:r>
            <a:r>
              <a:rPr sz="1600" spc="5" dirty="0">
                <a:latin typeface="Palatino Linotype"/>
                <a:cs typeface="Palatino Linotype"/>
              </a:rPr>
              <a:t>играл</a:t>
            </a:r>
            <a:r>
              <a:rPr sz="1600" spc="20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с</a:t>
            </a:r>
            <a:r>
              <a:rPr sz="1600" spc="5" dirty="0">
                <a:latin typeface="Palatino Linotype"/>
                <a:cs typeface="Palatino Linotype"/>
              </a:rPr>
              <a:t> </a:t>
            </a:r>
            <a:r>
              <a:rPr sz="1600" spc="-10" dirty="0">
                <a:latin typeface="Palatino Linotype"/>
                <a:cs typeface="Palatino Linotype"/>
              </a:rPr>
              <a:t>«потешными»</a:t>
            </a:r>
            <a:r>
              <a:rPr sz="1600" spc="35" dirty="0">
                <a:latin typeface="Palatino Linotype"/>
                <a:cs typeface="Palatino Linotype"/>
              </a:rPr>
              <a:t> </a:t>
            </a:r>
            <a:r>
              <a:rPr sz="1600" spc="-20" dirty="0">
                <a:latin typeface="Palatino Linotype"/>
                <a:cs typeface="Palatino Linotype"/>
              </a:rPr>
              <a:t>полками: </a:t>
            </a:r>
            <a:r>
              <a:rPr sz="1600" spc="-15" dirty="0">
                <a:latin typeface="Palatino Linotype"/>
                <a:cs typeface="Palatino Linotype"/>
              </a:rPr>
              <a:t> </a:t>
            </a:r>
            <a:r>
              <a:rPr sz="1600" spc="15" dirty="0">
                <a:latin typeface="Palatino Linotype"/>
                <a:cs typeface="Palatino Linotype"/>
              </a:rPr>
              <a:t>сначала</a:t>
            </a:r>
            <a:r>
              <a:rPr sz="1600" spc="5" dirty="0">
                <a:latin typeface="Palatino Linotype"/>
                <a:cs typeface="Palatino Linotype"/>
              </a:rPr>
              <a:t> </a:t>
            </a:r>
            <a:r>
              <a:rPr sz="1600" spc="30" dirty="0">
                <a:latin typeface="Palatino Linotype"/>
                <a:cs typeface="Palatino Linotype"/>
              </a:rPr>
              <a:t>в</a:t>
            </a:r>
            <a:r>
              <a:rPr sz="1600" spc="-10" dirty="0">
                <a:latin typeface="Palatino Linotype"/>
                <a:cs typeface="Palatino Linotype"/>
              </a:rPr>
              <a:t> </a:t>
            </a:r>
            <a:r>
              <a:rPr sz="1600" spc="35" dirty="0">
                <a:latin typeface="Palatino Linotype"/>
                <a:cs typeface="Palatino Linotype"/>
              </a:rPr>
              <a:t>них</a:t>
            </a:r>
            <a:r>
              <a:rPr sz="1600" spc="10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набирали</a:t>
            </a:r>
            <a:r>
              <a:rPr sz="1600" spc="40" dirty="0">
                <a:latin typeface="Palatino Linotype"/>
                <a:cs typeface="Palatino Linotype"/>
              </a:rPr>
              <a:t> </a:t>
            </a:r>
            <a:r>
              <a:rPr sz="1600" spc="-5" dirty="0">
                <a:latin typeface="Palatino Linotype"/>
                <a:cs typeface="Palatino Linotype"/>
              </a:rPr>
              <a:t>ребятишек</a:t>
            </a:r>
            <a:r>
              <a:rPr sz="1600" spc="10" dirty="0">
                <a:latin typeface="Palatino Linotype"/>
                <a:cs typeface="Palatino Linotype"/>
              </a:rPr>
              <a:t> </a:t>
            </a:r>
            <a:r>
              <a:rPr sz="1600" spc="-40" dirty="0">
                <a:latin typeface="Palatino Linotype"/>
                <a:cs typeface="Palatino Linotype"/>
              </a:rPr>
              <a:t>из</a:t>
            </a:r>
            <a:r>
              <a:rPr sz="1600" spc="5" dirty="0">
                <a:latin typeface="Palatino Linotype"/>
                <a:cs typeface="Palatino Linotype"/>
              </a:rPr>
              <a:t> дворцовых</a:t>
            </a:r>
            <a:r>
              <a:rPr sz="1600" spc="30" dirty="0">
                <a:latin typeface="Palatino Linotype"/>
                <a:cs typeface="Palatino Linotype"/>
              </a:rPr>
              <a:t> </a:t>
            </a:r>
            <a:r>
              <a:rPr sz="1600" spc="-5" dirty="0">
                <a:latin typeface="Palatino Linotype"/>
                <a:cs typeface="Palatino Linotype"/>
              </a:rPr>
              <a:t>сел,</a:t>
            </a:r>
            <a:r>
              <a:rPr sz="1600" spc="15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а </a:t>
            </a:r>
            <a:r>
              <a:rPr sz="1600" spc="-30" dirty="0">
                <a:latin typeface="Palatino Linotype"/>
                <a:cs typeface="Palatino Linotype"/>
              </a:rPr>
              <a:t>потом</a:t>
            </a:r>
            <a:r>
              <a:rPr sz="1600" dirty="0">
                <a:latin typeface="Palatino Linotype"/>
                <a:cs typeface="Palatino Linotype"/>
              </a:rPr>
              <a:t> </a:t>
            </a:r>
            <a:r>
              <a:rPr sz="1600" spc="-5" dirty="0">
                <a:latin typeface="Palatino Linotype"/>
                <a:cs typeface="Palatino Linotype"/>
              </a:rPr>
              <a:t>и</a:t>
            </a:r>
            <a:r>
              <a:rPr sz="1600" dirty="0">
                <a:latin typeface="Palatino Linotype"/>
                <a:cs typeface="Palatino Linotype"/>
              </a:rPr>
              <a:t> </a:t>
            </a:r>
            <a:r>
              <a:rPr sz="1600" spc="-5" dirty="0">
                <a:latin typeface="Palatino Linotype"/>
                <a:cs typeface="Palatino Linotype"/>
              </a:rPr>
              <a:t>взрослых.</a:t>
            </a:r>
            <a:endParaRPr sz="1600" dirty="0">
              <a:latin typeface="Palatino Linotype"/>
              <a:cs typeface="Palatino Linotype"/>
            </a:endParaRPr>
          </a:p>
          <a:p>
            <a:pPr marL="83820" marR="67310" indent="4445" algn="ctr">
              <a:lnSpc>
                <a:spcPct val="100000"/>
              </a:lnSpc>
            </a:pPr>
            <a:r>
              <a:rPr sz="1600" spc="-5" dirty="0">
                <a:latin typeface="Palatino Linotype"/>
                <a:cs typeface="Palatino Linotype"/>
              </a:rPr>
              <a:t>«Первым</a:t>
            </a:r>
            <a:r>
              <a:rPr sz="1600" spc="20" dirty="0">
                <a:latin typeface="Palatino Linotype"/>
                <a:cs typeface="Palatino Linotype"/>
              </a:rPr>
              <a:t> </a:t>
            </a:r>
            <a:r>
              <a:rPr sz="1600" spc="-10" dirty="0">
                <a:latin typeface="Palatino Linotype"/>
                <a:cs typeface="Palatino Linotype"/>
              </a:rPr>
              <a:t>российским</a:t>
            </a:r>
            <a:r>
              <a:rPr sz="1600" spc="40" dirty="0">
                <a:latin typeface="Palatino Linotype"/>
                <a:cs typeface="Palatino Linotype"/>
              </a:rPr>
              <a:t> </a:t>
            </a:r>
            <a:r>
              <a:rPr sz="1600" spc="-10" dirty="0">
                <a:latin typeface="Palatino Linotype"/>
                <a:cs typeface="Palatino Linotype"/>
              </a:rPr>
              <a:t>солдатом»</a:t>
            </a:r>
            <a:r>
              <a:rPr sz="1600" spc="10" dirty="0">
                <a:latin typeface="Palatino Linotype"/>
                <a:cs typeface="Palatino Linotype"/>
              </a:rPr>
              <a:t> </a:t>
            </a:r>
            <a:r>
              <a:rPr sz="1600" spc="-5" dirty="0">
                <a:latin typeface="Palatino Linotype"/>
                <a:cs typeface="Palatino Linotype"/>
              </a:rPr>
              <a:t>царь</a:t>
            </a:r>
            <a:r>
              <a:rPr sz="1600" spc="5" dirty="0">
                <a:latin typeface="Palatino Linotype"/>
                <a:cs typeface="Palatino Linotype"/>
              </a:rPr>
              <a:t> </a:t>
            </a:r>
            <a:r>
              <a:rPr sz="1600" spc="-20" dirty="0">
                <a:latin typeface="Palatino Linotype"/>
                <a:cs typeface="Palatino Linotype"/>
              </a:rPr>
              <a:t>прозвал</a:t>
            </a:r>
            <a:r>
              <a:rPr sz="1600" spc="15" dirty="0">
                <a:latin typeface="Palatino Linotype"/>
                <a:cs typeface="Palatino Linotype"/>
              </a:rPr>
              <a:t> </a:t>
            </a:r>
            <a:r>
              <a:rPr sz="1600" spc="30" dirty="0">
                <a:latin typeface="Palatino Linotype"/>
                <a:cs typeface="Palatino Linotype"/>
              </a:rPr>
              <a:t>в</a:t>
            </a:r>
            <a:r>
              <a:rPr sz="1600" spc="10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1683</a:t>
            </a:r>
            <a:r>
              <a:rPr sz="1600" spc="5" dirty="0">
                <a:latin typeface="Palatino Linotype"/>
                <a:cs typeface="Palatino Linotype"/>
              </a:rPr>
              <a:t> </a:t>
            </a:r>
            <a:r>
              <a:rPr sz="1600" spc="30" dirty="0">
                <a:latin typeface="Palatino Linotype"/>
                <a:cs typeface="Palatino Linotype"/>
              </a:rPr>
              <a:t>году</a:t>
            </a:r>
            <a:r>
              <a:rPr sz="1600" spc="5" dirty="0">
                <a:latin typeface="Palatino Linotype"/>
                <a:cs typeface="Palatino Linotype"/>
              </a:rPr>
              <a:t> </a:t>
            </a:r>
            <a:r>
              <a:rPr sz="1600" spc="15" dirty="0">
                <a:latin typeface="Palatino Linotype"/>
                <a:cs typeface="Palatino Linotype"/>
              </a:rPr>
              <a:t>конюха</a:t>
            </a:r>
            <a:r>
              <a:rPr sz="1600" spc="20" dirty="0">
                <a:latin typeface="Palatino Linotype"/>
                <a:cs typeface="Palatino Linotype"/>
              </a:rPr>
              <a:t> </a:t>
            </a:r>
            <a:r>
              <a:rPr sz="1600" spc="5" dirty="0">
                <a:latin typeface="Palatino Linotype"/>
                <a:cs typeface="Palatino Linotype"/>
              </a:rPr>
              <a:t>Сергея </a:t>
            </a:r>
            <a:r>
              <a:rPr sz="1600" spc="-434" dirty="0">
                <a:latin typeface="Palatino Linotype"/>
                <a:cs typeface="Palatino Linotype"/>
              </a:rPr>
              <a:t> </a:t>
            </a:r>
            <a:r>
              <a:rPr sz="1600" spc="10" dirty="0">
                <a:latin typeface="Palatino Linotype"/>
                <a:cs typeface="Palatino Linotype"/>
              </a:rPr>
              <a:t>Бухвостова. </a:t>
            </a:r>
            <a:r>
              <a:rPr sz="1600" spc="15" dirty="0">
                <a:latin typeface="Palatino Linotype"/>
                <a:cs typeface="Palatino Linotype"/>
              </a:rPr>
              <a:t>Осенью </a:t>
            </a:r>
            <a:r>
              <a:rPr sz="1600" dirty="0">
                <a:latin typeface="Palatino Linotype"/>
                <a:cs typeface="Palatino Linotype"/>
              </a:rPr>
              <a:t>1694 </a:t>
            </a:r>
            <a:r>
              <a:rPr sz="1600" spc="15" dirty="0">
                <a:latin typeface="Palatino Linotype"/>
                <a:cs typeface="Palatino Linotype"/>
              </a:rPr>
              <a:t>года </a:t>
            </a:r>
            <a:r>
              <a:rPr sz="1600" dirty="0">
                <a:latin typeface="Palatino Linotype"/>
                <a:cs typeface="Palatino Linotype"/>
              </a:rPr>
              <a:t>— </a:t>
            </a:r>
            <a:r>
              <a:rPr sz="1600" spc="10" dirty="0">
                <a:latin typeface="Palatino Linotype"/>
                <a:cs typeface="Palatino Linotype"/>
              </a:rPr>
              <a:t>Петру </a:t>
            </a:r>
            <a:r>
              <a:rPr sz="1600" spc="-15" dirty="0">
                <a:latin typeface="Palatino Linotype"/>
                <a:cs typeface="Palatino Linotype"/>
              </a:rPr>
              <a:t>было </a:t>
            </a:r>
            <a:r>
              <a:rPr sz="1600" dirty="0">
                <a:latin typeface="Palatino Linotype"/>
                <a:cs typeface="Palatino Linotype"/>
              </a:rPr>
              <a:t>22 </a:t>
            </a:r>
            <a:r>
              <a:rPr sz="1600" spc="15" dirty="0">
                <a:latin typeface="Palatino Linotype"/>
                <a:cs typeface="Palatino Linotype"/>
              </a:rPr>
              <a:t>года </a:t>
            </a:r>
            <a:r>
              <a:rPr sz="1600" dirty="0">
                <a:latin typeface="Palatino Linotype"/>
                <a:cs typeface="Palatino Linotype"/>
              </a:rPr>
              <a:t>— </a:t>
            </a:r>
            <a:r>
              <a:rPr sz="1600" spc="25" dirty="0">
                <a:latin typeface="Palatino Linotype"/>
                <a:cs typeface="Palatino Linotype"/>
              </a:rPr>
              <a:t>он </a:t>
            </a:r>
            <a:r>
              <a:rPr sz="1600" spc="-10" dirty="0">
                <a:latin typeface="Palatino Linotype"/>
                <a:cs typeface="Palatino Linotype"/>
              </a:rPr>
              <a:t>провел </a:t>
            </a:r>
            <a:r>
              <a:rPr sz="1600" dirty="0">
                <a:latin typeface="Palatino Linotype"/>
                <a:cs typeface="Palatino Linotype"/>
              </a:rPr>
              <a:t>первые </a:t>
            </a:r>
            <a:r>
              <a:rPr sz="1600" spc="-434" dirty="0">
                <a:latin typeface="Palatino Linotype"/>
                <a:cs typeface="Palatino Linotype"/>
              </a:rPr>
              <a:t> </a:t>
            </a:r>
            <a:r>
              <a:rPr sz="1600" spc="15" dirty="0">
                <a:latin typeface="Palatino Linotype"/>
                <a:cs typeface="Palatino Linotype"/>
              </a:rPr>
              <a:t>крупные</a:t>
            </a:r>
            <a:r>
              <a:rPr sz="1600" spc="10" dirty="0">
                <a:latin typeface="Palatino Linotype"/>
                <a:cs typeface="Palatino Linotype"/>
              </a:rPr>
              <a:t> </a:t>
            </a:r>
            <a:r>
              <a:rPr sz="1600" spc="25" dirty="0">
                <a:latin typeface="Palatino Linotype"/>
                <a:cs typeface="Palatino Linotype"/>
              </a:rPr>
              <a:t>военные</a:t>
            </a:r>
            <a:r>
              <a:rPr sz="1600" spc="35" dirty="0">
                <a:latin typeface="Palatino Linotype"/>
                <a:cs typeface="Palatino Linotype"/>
              </a:rPr>
              <a:t> </a:t>
            </a:r>
            <a:r>
              <a:rPr sz="1600" spc="20" dirty="0">
                <a:latin typeface="Palatino Linotype"/>
                <a:cs typeface="Palatino Linotype"/>
              </a:rPr>
              <a:t>учения</a:t>
            </a:r>
            <a:r>
              <a:rPr sz="1600" spc="480" dirty="0">
                <a:latin typeface="Palatino Linotype"/>
                <a:cs typeface="Palatino Linotype"/>
              </a:rPr>
              <a:t> </a:t>
            </a:r>
            <a:r>
              <a:rPr sz="1600" spc="30" dirty="0">
                <a:latin typeface="Palatino Linotype"/>
                <a:cs typeface="Palatino Linotype"/>
              </a:rPr>
              <a:t>в</a:t>
            </a:r>
            <a:r>
              <a:rPr sz="1600" spc="15" dirty="0">
                <a:latin typeface="Palatino Linotype"/>
                <a:cs typeface="Palatino Linotype"/>
              </a:rPr>
              <a:t> </a:t>
            </a:r>
            <a:r>
              <a:rPr sz="1600" spc="-5" dirty="0">
                <a:latin typeface="Palatino Linotype"/>
                <a:cs typeface="Palatino Linotype"/>
              </a:rPr>
              <a:t>истории</a:t>
            </a:r>
            <a:r>
              <a:rPr sz="1600" spc="20" dirty="0">
                <a:latin typeface="Palatino Linotype"/>
                <a:cs typeface="Palatino Linotype"/>
              </a:rPr>
              <a:t> </a:t>
            </a:r>
            <a:r>
              <a:rPr sz="1600" spc="-5" dirty="0">
                <a:latin typeface="Palatino Linotype"/>
                <a:cs typeface="Palatino Linotype"/>
              </a:rPr>
              <a:t>России,</a:t>
            </a:r>
            <a:r>
              <a:rPr sz="1600" spc="10" dirty="0">
                <a:latin typeface="Palatino Linotype"/>
                <a:cs typeface="Palatino Linotype"/>
              </a:rPr>
              <a:t> </a:t>
            </a:r>
            <a:r>
              <a:rPr sz="1600" spc="-10" dirty="0">
                <a:latin typeface="Palatino Linotype"/>
                <a:cs typeface="Palatino Linotype"/>
              </a:rPr>
              <a:t>Кожуховские</a:t>
            </a:r>
            <a:r>
              <a:rPr sz="1600" spc="25" dirty="0">
                <a:latin typeface="Palatino Linotype"/>
                <a:cs typeface="Palatino Linotype"/>
              </a:rPr>
              <a:t> </a:t>
            </a:r>
            <a:r>
              <a:rPr sz="1600" spc="5" dirty="0">
                <a:latin typeface="Palatino Linotype"/>
                <a:cs typeface="Palatino Linotype"/>
              </a:rPr>
              <a:t>маневры.</a:t>
            </a:r>
            <a:endParaRPr sz="1600" dirty="0">
              <a:latin typeface="Palatino Linotype"/>
              <a:cs typeface="Palatino Linotype"/>
            </a:endParaRPr>
          </a:p>
          <a:p>
            <a:pPr marL="622300" marR="610235" algn="ctr">
              <a:lnSpc>
                <a:spcPct val="100000"/>
              </a:lnSpc>
            </a:pPr>
            <a:r>
              <a:rPr sz="1600" spc="-5" dirty="0">
                <a:latin typeface="Palatino Linotype"/>
                <a:cs typeface="Palatino Linotype"/>
              </a:rPr>
              <a:t>И спустя</a:t>
            </a:r>
            <a:r>
              <a:rPr sz="1600" spc="-10" dirty="0">
                <a:latin typeface="Palatino Linotype"/>
                <a:cs typeface="Palatino Linotype"/>
              </a:rPr>
              <a:t> </a:t>
            </a:r>
            <a:r>
              <a:rPr sz="1600" spc="20" dirty="0">
                <a:latin typeface="Palatino Linotype"/>
                <a:cs typeface="Palatino Linotype"/>
              </a:rPr>
              <a:t>год</a:t>
            </a:r>
            <a:r>
              <a:rPr sz="1600" spc="5" dirty="0">
                <a:latin typeface="Palatino Linotype"/>
                <a:cs typeface="Palatino Linotype"/>
              </a:rPr>
              <a:t> </a:t>
            </a:r>
            <a:r>
              <a:rPr sz="1600" spc="-10" dirty="0">
                <a:latin typeface="Palatino Linotype"/>
                <a:cs typeface="Palatino Linotype"/>
              </a:rPr>
              <a:t>отправился</a:t>
            </a:r>
            <a:r>
              <a:rPr sz="1600" spc="40" dirty="0">
                <a:latin typeface="Palatino Linotype"/>
                <a:cs typeface="Palatino Linotype"/>
              </a:rPr>
              <a:t> </a:t>
            </a:r>
            <a:r>
              <a:rPr sz="1600" spc="30" dirty="0">
                <a:latin typeface="Palatino Linotype"/>
                <a:cs typeface="Palatino Linotype"/>
              </a:rPr>
              <a:t>в</a:t>
            </a:r>
            <a:r>
              <a:rPr sz="1600" spc="10" dirty="0">
                <a:latin typeface="Palatino Linotype"/>
                <a:cs typeface="Palatino Linotype"/>
              </a:rPr>
              <a:t> </a:t>
            </a:r>
            <a:r>
              <a:rPr sz="1600" spc="-5" dirty="0">
                <a:latin typeface="Palatino Linotype"/>
                <a:cs typeface="Palatino Linotype"/>
              </a:rPr>
              <a:t>Азовские</a:t>
            </a:r>
            <a:r>
              <a:rPr sz="1600" spc="5" dirty="0">
                <a:latin typeface="Palatino Linotype"/>
                <a:cs typeface="Palatino Linotype"/>
              </a:rPr>
              <a:t> </a:t>
            </a:r>
            <a:r>
              <a:rPr sz="1600" spc="-5" dirty="0">
                <a:latin typeface="Palatino Linotype"/>
                <a:cs typeface="Palatino Linotype"/>
              </a:rPr>
              <a:t>походы,</a:t>
            </a:r>
            <a:r>
              <a:rPr sz="1600" spc="15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которые</a:t>
            </a:r>
            <a:r>
              <a:rPr sz="1600" spc="20" dirty="0">
                <a:latin typeface="Palatino Linotype"/>
                <a:cs typeface="Palatino Linotype"/>
              </a:rPr>
              <a:t> </a:t>
            </a:r>
            <a:r>
              <a:rPr sz="1600" spc="-15" dirty="0">
                <a:latin typeface="Palatino Linotype"/>
                <a:cs typeface="Palatino Linotype"/>
              </a:rPr>
              <a:t>показали </a:t>
            </a:r>
            <a:r>
              <a:rPr sz="1600" spc="-434" dirty="0">
                <a:latin typeface="Palatino Linotype"/>
                <a:cs typeface="Palatino Linotype"/>
              </a:rPr>
              <a:t> </a:t>
            </a:r>
            <a:r>
              <a:rPr sz="1600" spc="-5" dirty="0">
                <a:latin typeface="Palatino Linotype"/>
                <a:cs typeface="Palatino Linotype"/>
              </a:rPr>
              <a:t>слабые</a:t>
            </a:r>
            <a:r>
              <a:rPr sz="1600" dirty="0">
                <a:latin typeface="Palatino Linotype"/>
                <a:cs typeface="Palatino Linotype"/>
              </a:rPr>
              <a:t> </a:t>
            </a:r>
            <a:r>
              <a:rPr sz="1600" spc="-15" dirty="0">
                <a:latin typeface="Palatino Linotype"/>
                <a:cs typeface="Palatino Linotype"/>
              </a:rPr>
              <a:t>места</a:t>
            </a:r>
            <a:r>
              <a:rPr sz="1600" spc="-10" dirty="0">
                <a:latin typeface="Palatino Linotype"/>
                <a:cs typeface="Palatino Linotype"/>
              </a:rPr>
              <a:t> </a:t>
            </a:r>
            <a:r>
              <a:rPr sz="1600" spc="5" dirty="0">
                <a:latin typeface="Palatino Linotype"/>
                <a:cs typeface="Palatino Linotype"/>
              </a:rPr>
              <a:t>русской </a:t>
            </a:r>
            <a:r>
              <a:rPr sz="1600" spc="-20" dirty="0">
                <a:latin typeface="Palatino Linotype"/>
                <a:cs typeface="Palatino Linotype"/>
              </a:rPr>
              <a:t>армии.</a:t>
            </a:r>
            <a:endParaRPr sz="1600" dirty="0">
              <a:latin typeface="Palatino Linotype"/>
              <a:cs typeface="Palatino Linotype"/>
            </a:endParaRPr>
          </a:p>
          <a:p>
            <a:pPr algn="ctr">
              <a:lnSpc>
                <a:spcPct val="100000"/>
              </a:lnSpc>
            </a:pPr>
            <a:r>
              <a:rPr sz="1600" dirty="0">
                <a:latin typeface="Palatino Linotype"/>
                <a:cs typeface="Palatino Linotype"/>
              </a:rPr>
              <a:t>В </a:t>
            </a:r>
            <a:r>
              <a:rPr sz="1600" spc="-5" dirty="0">
                <a:latin typeface="Palatino Linotype"/>
                <a:cs typeface="Palatino Linotype"/>
              </a:rPr>
              <a:t>1699</a:t>
            </a:r>
            <a:r>
              <a:rPr sz="1600" dirty="0">
                <a:latin typeface="Palatino Linotype"/>
                <a:cs typeface="Palatino Linotype"/>
              </a:rPr>
              <a:t> </a:t>
            </a:r>
            <a:r>
              <a:rPr sz="1600" spc="30" dirty="0">
                <a:latin typeface="Palatino Linotype"/>
                <a:cs typeface="Palatino Linotype"/>
              </a:rPr>
              <a:t>г.</a:t>
            </a:r>
            <a:r>
              <a:rPr sz="1600" spc="-10" dirty="0">
                <a:latin typeface="Palatino Linotype"/>
                <a:cs typeface="Palatino Linotype"/>
              </a:rPr>
              <a:t> </a:t>
            </a:r>
            <a:r>
              <a:rPr sz="1600" spc="5" dirty="0">
                <a:latin typeface="Palatino Linotype"/>
                <a:cs typeface="Palatino Linotype"/>
              </a:rPr>
              <a:t>Петр</a:t>
            </a:r>
            <a:r>
              <a:rPr sz="1600" spc="-10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I</a:t>
            </a:r>
            <a:r>
              <a:rPr sz="1600" spc="5" dirty="0">
                <a:latin typeface="Palatino Linotype"/>
                <a:cs typeface="Palatino Linotype"/>
              </a:rPr>
              <a:t> </a:t>
            </a:r>
            <a:r>
              <a:rPr sz="1600" spc="-15" dirty="0">
                <a:latin typeface="Palatino Linotype"/>
                <a:cs typeface="Palatino Linotype"/>
              </a:rPr>
              <a:t>решил</a:t>
            </a:r>
            <a:r>
              <a:rPr sz="1600" spc="10" dirty="0">
                <a:latin typeface="Palatino Linotype"/>
                <a:cs typeface="Palatino Linotype"/>
              </a:rPr>
              <a:t> </a:t>
            </a:r>
            <a:r>
              <a:rPr sz="1600" spc="-5" dirty="0">
                <a:latin typeface="Palatino Linotype"/>
                <a:cs typeface="Palatino Linotype"/>
              </a:rPr>
              <a:t>создать</a:t>
            </a:r>
            <a:r>
              <a:rPr sz="1600" spc="-10" dirty="0">
                <a:latin typeface="Palatino Linotype"/>
                <a:cs typeface="Palatino Linotype"/>
              </a:rPr>
              <a:t> </a:t>
            </a:r>
            <a:r>
              <a:rPr sz="1600" spc="10" dirty="0">
                <a:latin typeface="Palatino Linotype"/>
                <a:cs typeface="Palatino Linotype"/>
              </a:rPr>
              <a:t>профессиональную</a:t>
            </a:r>
            <a:r>
              <a:rPr sz="1600" spc="35" dirty="0">
                <a:latin typeface="Palatino Linotype"/>
                <a:cs typeface="Palatino Linotype"/>
              </a:rPr>
              <a:t> </a:t>
            </a:r>
            <a:r>
              <a:rPr sz="1600" spc="-25" dirty="0">
                <a:latin typeface="Palatino Linotype"/>
                <a:cs typeface="Palatino Linotype"/>
              </a:rPr>
              <a:t>армию</a:t>
            </a:r>
            <a:endParaRPr sz="1600" dirty="0">
              <a:latin typeface="Palatino Linotype"/>
              <a:cs typeface="Palatino Linotype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600" spc="35" dirty="0">
                <a:latin typeface="Palatino Linotype"/>
                <a:cs typeface="Palatino Linotype"/>
              </a:rPr>
              <a:t>на</a:t>
            </a:r>
            <a:r>
              <a:rPr sz="1600" spc="-10" dirty="0">
                <a:latin typeface="Palatino Linotype"/>
                <a:cs typeface="Palatino Linotype"/>
              </a:rPr>
              <a:t> </a:t>
            </a:r>
            <a:r>
              <a:rPr sz="1600" spc="5" dirty="0">
                <a:latin typeface="Palatino Linotype"/>
                <a:cs typeface="Palatino Linotype"/>
              </a:rPr>
              <a:t>регулярной</a:t>
            </a:r>
            <a:r>
              <a:rPr sz="1600" spc="25" dirty="0">
                <a:latin typeface="Palatino Linotype"/>
                <a:cs typeface="Palatino Linotype"/>
              </a:rPr>
              <a:t> </a:t>
            </a:r>
            <a:r>
              <a:rPr sz="1600" spc="5" dirty="0">
                <a:latin typeface="Palatino Linotype"/>
                <a:cs typeface="Palatino Linotype"/>
              </a:rPr>
              <a:t>основе.</a:t>
            </a:r>
            <a:endParaRPr sz="1600" dirty="0">
              <a:latin typeface="Palatino Linotype"/>
              <a:cs typeface="Palatino Linotype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81200" y="609600"/>
            <a:ext cx="517080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4000" b="1" kern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Сделал армию регулярной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4038600" y="3810000"/>
            <a:ext cx="3822255" cy="2352739"/>
            <a:chOff x="3790505" y="3743261"/>
            <a:chExt cx="4070350" cy="250571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19143" y="3771899"/>
              <a:ext cx="4012691" cy="244754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804792" y="3757548"/>
              <a:ext cx="4041775" cy="2477135"/>
            </a:xfrm>
            <a:custGeom>
              <a:avLst/>
              <a:gdLst/>
              <a:ahLst/>
              <a:cxnLst/>
              <a:rect l="l" t="t" r="r" b="b"/>
              <a:pathLst>
                <a:path w="4041775" h="2477135">
                  <a:moveTo>
                    <a:pt x="422021" y="0"/>
                  </a:moveTo>
                  <a:lnTo>
                    <a:pt x="4041393" y="0"/>
                  </a:lnTo>
                  <a:lnTo>
                    <a:pt x="4041393" y="2054631"/>
                  </a:lnTo>
                  <a:lnTo>
                    <a:pt x="4039362" y="2097404"/>
                  </a:lnTo>
                  <a:lnTo>
                    <a:pt x="4032885" y="2139315"/>
                  </a:lnTo>
                  <a:lnTo>
                    <a:pt x="4022598" y="2179586"/>
                  </a:lnTo>
                  <a:lnTo>
                    <a:pt x="4008247" y="2218601"/>
                  </a:lnTo>
                  <a:lnTo>
                    <a:pt x="3990466" y="2255558"/>
                  </a:lnTo>
                  <a:lnTo>
                    <a:pt x="3969512" y="2290102"/>
                  </a:lnTo>
                  <a:lnTo>
                    <a:pt x="3944874" y="2322944"/>
                  </a:lnTo>
                  <a:lnTo>
                    <a:pt x="3917823" y="2352929"/>
                  </a:lnTo>
                  <a:lnTo>
                    <a:pt x="3887851" y="2380056"/>
                  </a:lnTo>
                  <a:lnTo>
                    <a:pt x="3855339" y="2404262"/>
                  </a:lnTo>
                  <a:lnTo>
                    <a:pt x="3820414" y="2425636"/>
                  </a:lnTo>
                  <a:lnTo>
                    <a:pt x="3783457" y="2443289"/>
                  </a:lnTo>
                  <a:lnTo>
                    <a:pt x="3744849" y="2457678"/>
                  </a:lnTo>
                  <a:lnTo>
                    <a:pt x="3704209" y="2467952"/>
                  </a:lnTo>
                  <a:lnTo>
                    <a:pt x="3662299" y="2474531"/>
                  </a:lnTo>
                  <a:lnTo>
                    <a:pt x="3619500" y="2476563"/>
                  </a:lnTo>
                  <a:lnTo>
                    <a:pt x="0" y="2476563"/>
                  </a:lnTo>
                  <a:lnTo>
                    <a:pt x="0" y="422020"/>
                  </a:lnTo>
                  <a:lnTo>
                    <a:pt x="2159" y="379221"/>
                  </a:lnTo>
                  <a:lnTo>
                    <a:pt x="8636" y="337312"/>
                  </a:lnTo>
                  <a:lnTo>
                    <a:pt x="18923" y="297052"/>
                  </a:lnTo>
                  <a:lnTo>
                    <a:pt x="33274" y="258063"/>
                  </a:lnTo>
                  <a:lnTo>
                    <a:pt x="51054" y="220980"/>
                  </a:lnTo>
                  <a:lnTo>
                    <a:pt x="72390" y="186562"/>
                  </a:lnTo>
                  <a:lnTo>
                    <a:pt x="96520" y="153669"/>
                  </a:lnTo>
                  <a:lnTo>
                    <a:pt x="123698" y="123698"/>
                  </a:lnTo>
                  <a:lnTo>
                    <a:pt x="153670" y="96519"/>
                  </a:lnTo>
                  <a:lnTo>
                    <a:pt x="186562" y="72389"/>
                  </a:lnTo>
                  <a:lnTo>
                    <a:pt x="220980" y="51053"/>
                  </a:lnTo>
                  <a:lnTo>
                    <a:pt x="258064" y="33274"/>
                  </a:lnTo>
                  <a:lnTo>
                    <a:pt x="297053" y="18923"/>
                  </a:lnTo>
                  <a:lnTo>
                    <a:pt x="337312" y="8636"/>
                  </a:lnTo>
                  <a:lnTo>
                    <a:pt x="379222" y="2158"/>
                  </a:lnTo>
                  <a:lnTo>
                    <a:pt x="422021" y="0"/>
                  </a:lnTo>
                  <a:close/>
                </a:path>
              </a:pathLst>
            </a:custGeom>
            <a:ln w="28575">
              <a:solidFill>
                <a:srgbClr val="D0BC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685800" y="3657600"/>
            <a:ext cx="2500884" cy="2741053"/>
            <a:chOff x="470916" y="3259848"/>
            <a:chExt cx="2803525" cy="321500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0916" y="3259848"/>
              <a:ext cx="2803398" cy="321487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5575" y="3546665"/>
              <a:ext cx="2249665" cy="265743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41057" y="3531234"/>
              <a:ext cx="2279015" cy="2689225"/>
            </a:xfrm>
            <a:custGeom>
              <a:avLst/>
              <a:gdLst/>
              <a:ahLst/>
              <a:cxnLst/>
              <a:rect l="l" t="t" r="r" b="b"/>
              <a:pathLst>
                <a:path w="2279015" h="2689225">
                  <a:moveTo>
                    <a:pt x="334225" y="148716"/>
                  </a:moveTo>
                  <a:lnTo>
                    <a:pt x="2096884" y="0"/>
                  </a:lnTo>
                  <a:lnTo>
                    <a:pt x="2277859" y="2145779"/>
                  </a:lnTo>
                  <a:lnTo>
                    <a:pt x="2279002" y="2182583"/>
                  </a:lnTo>
                  <a:lnTo>
                    <a:pt x="2276716" y="2219223"/>
                  </a:lnTo>
                  <a:lnTo>
                    <a:pt x="2261476" y="2289390"/>
                  </a:lnTo>
                  <a:lnTo>
                    <a:pt x="2232901" y="2353945"/>
                  </a:lnTo>
                  <a:lnTo>
                    <a:pt x="2193023" y="2411615"/>
                  </a:lnTo>
                  <a:lnTo>
                    <a:pt x="2142858" y="2460625"/>
                  </a:lnTo>
                  <a:lnTo>
                    <a:pt x="2083930" y="2499563"/>
                  </a:lnTo>
                  <a:lnTo>
                    <a:pt x="2017382" y="2526347"/>
                  </a:lnTo>
                  <a:lnTo>
                    <a:pt x="1945119" y="2539872"/>
                  </a:lnTo>
                  <a:lnTo>
                    <a:pt x="182118" y="2688640"/>
                  </a:lnTo>
                  <a:lnTo>
                    <a:pt x="1092" y="543178"/>
                  </a:lnTo>
                  <a:lnTo>
                    <a:pt x="0" y="505967"/>
                  </a:lnTo>
                  <a:lnTo>
                    <a:pt x="2336" y="469772"/>
                  </a:lnTo>
                  <a:lnTo>
                    <a:pt x="17932" y="399160"/>
                  </a:lnTo>
                  <a:lnTo>
                    <a:pt x="46062" y="334644"/>
                  </a:lnTo>
                  <a:lnTo>
                    <a:pt x="85966" y="276987"/>
                  </a:lnTo>
                  <a:lnTo>
                    <a:pt x="136144" y="227964"/>
                  </a:lnTo>
                  <a:lnTo>
                    <a:pt x="195072" y="189356"/>
                  </a:lnTo>
                  <a:lnTo>
                    <a:pt x="262000" y="162178"/>
                  </a:lnTo>
                  <a:lnTo>
                    <a:pt x="334225" y="148716"/>
                  </a:lnTo>
                  <a:close/>
                </a:path>
              </a:pathLst>
            </a:custGeom>
            <a:ln w="28575">
              <a:solidFill>
                <a:srgbClr val="D0BC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lib.mordgpi.ru/virtual-exhibition/vistavki/anna_ahmatova/files/assets/common/page-substrates/page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object 2"/>
          <p:cNvSpPr txBox="1"/>
          <p:nvPr/>
        </p:nvSpPr>
        <p:spPr>
          <a:xfrm>
            <a:off x="2971800" y="2362200"/>
            <a:ext cx="3340099" cy="23355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20000"/>
              </a:lnSpc>
              <a:spcBef>
                <a:spcPts val="100"/>
              </a:spcBef>
            </a:pPr>
            <a:r>
              <a:rPr sz="1800" spc="-10" dirty="0">
                <a:latin typeface="Palatino Linotype"/>
                <a:cs typeface="Palatino Linotype"/>
              </a:rPr>
              <a:t>Для </a:t>
            </a:r>
            <a:r>
              <a:rPr sz="1800" dirty="0">
                <a:latin typeface="Palatino Linotype"/>
                <a:cs typeface="Palatino Linotype"/>
              </a:rPr>
              <a:t>солдат</a:t>
            </a:r>
            <a:r>
              <a:rPr sz="1800" spc="-10" dirty="0">
                <a:latin typeface="Palatino Linotype"/>
                <a:cs typeface="Palatino Linotype"/>
              </a:rPr>
              <a:t> придумали</a:t>
            </a:r>
            <a:r>
              <a:rPr sz="1800" spc="10" dirty="0">
                <a:latin typeface="Palatino Linotype"/>
                <a:cs typeface="Palatino Linotype"/>
              </a:rPr>
              <a:t> </a:t>
            </a:r>
            <a:r>
              <a:rPr sz="1800" spc="15" dirty="0">
                <a:latin typeface="Palatino Linotype"/>
                <a:cs typeface="Palatino Linotype"/>
              </a:rPr>
              <a:t>единую</a:t>
            </a:r>
            <a:r>
              <a:rPr sz="1800" spc="10" dirty="0">
                <a:latin typeface="Palatino Linotype"/>
                <a:cs typeface="Palatino Linotype"/>
              </a:rPr>
              <a:t> форму: </a:t>
            </a:r>
            <a:r>
              <a:rPr sz="1800" spc="-434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пехота</a:t>
            </a:r>
            <a:r>
              <a:rPr sz="1800" dirty="0">
                <a:latin typeface="Palatino Linotype"/>
                <a:cs typeface="Palatino Linotype"/>
              </a:rPr>
              <a:t> </a:t>
            </a:r>
            <a:r>
              <a:rPr sz="1800" spc="5" dirty="0">
                <a:latin typeface="Palatino Linotype"/>
                <a:cs typeface="Palatino Linotype"/>
              </a:rPr>
              <a:t>носила</a:t>
            </a:r>
            <a:r>
              <a:rPr sz="1800" spc="10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зеленые </a:t>
            </a:r>
            <a:r>
              <a:rPr sz="1800" spc="40" dirty="0">
                <a:latin typeface="Palatino Linotype"/>
                <a:cs typeface="Palatino Linotype"/>
              </a:rPr>
              <a:t>кафтаны</a:t>
            </a:r>
            <a:endParaRPr sz="1800" dirty="0">
              <a:latin typeface="Palatino Linotype"/>
              <a:cs typeface="Palatino Linotype"/>
            </a:endParaRPr>
          </a:p>
          <a:p>
            <a:pPr marL="57785" algn="ctr">
              <a:lnSpc>
                <a:spcPct val="100000"/>
              </a:lnSpc>
              <a:spcBef>
                <a:spcPts val="430"/>
              </a:spcBef>
            </a:pPr>
            <a:r>
              <a:rPr sz="1800" spc="-5" dirty="0">
                <a:latin typeface="Palatino Linotype"/>
                <a:cs typeface="Palatino Linotype"/>
              </a:rPr>
              <a:t>и</a:t>
            </a:r>
            <a:r>
              <a:rPr sz="1800" spc="-35" dirty="0">
                <a:latin typeface="Palatino Linotype"/>
                <a:cs typeface="Palatino Linotype"/>
              </a:rPr>
              <a:t> </a:t>
            </a:r>
            <a:r>
              <a:rPr sz="1800" spc="20" dirty="0">
                <a:latin typeface="Palatino Linotype"/>
                <a:cs typeface="Palatino Linotype"/>
              </a:rPr>
              <a:t>черные</a:t>
            </a:r>
            <a:r>
              <a:rPr sz="1800" spc="-20" dirty="0">
                <a:latin typeface="Palatino Linotype"/>
                <a:cs typeface="Palatino Linotype"/>
              </a:rPr>
              <a:t> шляпы,</a:t>
            </a:r>
            <a:endParaRPr sz="1800" dirty="0">
              <a:latin typeface="Palatino Linotype"/>
              <a:cs typeface="Palatino Linotype"/>
            </a:endParaRPr>
          </a:p>
          <a:p>
            <a:pPr marL="565785" marR="551815" algn="ctr">
              <a:lnSpc>
                <a:spcPct val="120000"/>
              </a:lnSpc>
            </a:pPr>
            <a:r>
              <a:rPr sz="1800" dirty="0">
                <a:latin typeface="Palatino Linotype"/>
                <a:cs typeface="Palatino Linotype"/>
              </a:rPr>
              <a:t>кавалерия</a:t>
            </a:r>
            <a:r>
              <a:rPr sz="1800" spc="10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—</a:t>
            </a:r>
            <a:r>
              <a:rPr sz="1800" spc="-35" dirty="0">
                <a:latin typeface="Palatino Linotype"/>
                <a:cs typeface="Palatino Linotype"/>
              </a:rPr>
              <a:t> </a:t>
            </a:r>
            <a:r>
              <a:rPr sz="1800" spc="10" dirty="0">
                <a:latin typeface="Palatino Linotype"/>
                <a:cs typeface="Palatino Linotype"/>
              </a:rPr>
              <a:t>синие</a:t>
            </a:r>
            <a:r>
              <a:rPr sz="1800" spc="-10" dirty="0">
                <a:latin typeface="Palatino Linotype"/>
                <a:cs typeface="Palatino Linotype"/>
              </a:rPr>
              <a:t> </a:t>
            </a:r>
            <a:r>
              <a:rPr sz="1800" spc="40" dirty="0">
                <a:latin typeface="Palatino Linotype"/>
                <a:cs typeface="Palatino Linotype"/>
              </a:rPr>
              <a:t>кафтаны </a:t>
            </a:r>
            <a:r>
              <a:rPr sz="1800" spc="-434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и</a:t>
            </a:r>
            <a:r>
              <a:rPr sz="1800" spc="5" dirty="0">
                <a:latin typeface="Palatino Linotype"/>
                <a:cs typeface="Palatino Linotype"/>
              </a:rPr>
              <a:t> </a:t>
            </a:r>
            <a:r>
              <a:rPr sz="1800" spc="20" dirty="0">
                <a:latin typeface="Palatino Linotype"/>
                <a:cs typeface="Palatino Linotype"/>
              </a:rPr>
              <a:t>черные</a:t>
            </a:r>
            <a:r>
              <a:rPr sz="1800" spc="5" dirty="0">
                <a:latin typeface="Palatino Linotype"/>
                <a:cs typeface="Palatino Linotype"/>
              </a:rPr>
              <a:t> </a:t>
            </a:r>
            <a:r>
              <a:rPr sz="1800" spc="-20" dirty="0">
                <a:latin typeface="Palatino Linotype"/>
                <a:cs typeface="Palatino Linotype"/>
              </a:rPr>
              <a:t>шляпы.</a:t>
            </a:r>
            <a:endParaRPr sz="1800" dirty="0">
              <a:latin typeface="Palatino Linotype"/>
              <a:cs typeface="Palatino Linotype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>
            <a:clrChange>
              <a:clrFrom>
                <a:srgbClr val="F6FAEB"/>
              </a:clrFrom>
              <a:clrTo>
                <a:srgbClr val="F6FAE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7000" y="1524000"/>
            <a:ext cx="2015490" cy="339013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>
            <a:clrChange>
              <a:clrFrom>
                <a:srgbClr val="FEFEF6"/>
              </a:clrFrom>
              <a:clrTo>
                <a:srgbClr val="FEFE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1447800"/>
            <a:ext cx="2332482" cy="34907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lib.mordgpi.ru/virtual-exhibition/vistavki/anna_ahmatova/files/assets/common/page-substrates/page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object 2"/>
          <p:cNvSpPr txBox="1"/>
          <p:nvPr/>
        </p:nvSpPr>
        <p:spPr>
          <a:xfrm>
            <a:off x="1676400" y="838200"/>
            <a:ext cx="6172201" cy="30598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Palatino Linotype"/>
                <a:cs typeface="Palatino Linotype"/>
              </a:rPr>
              <a:t>В 1716</a:t>
            </a:r>
            <a:r>
              <a:rPr sz="1800" spc="-5" dirty="0">
                <a:latin typeface="Palatino Linotype"/>
                <a:cs typeface="Palatino Linotype"/>
              </a:rPr>
              <a:t> </a:t>
            </a:r>
            <a:r>
              <a:rPr sz="1800" spc="30" dirty="0">
                <a:latin typeface="Palatino Linotype"/>
                <a:cs typeface="Palatino Linotype"/>
              </a:rPr>
              <a:t>году</a:t>
            </a:r>
            <a:r>
              <a:rPr sz="1800" spc="-5" dirty="0">
                <a:latin typeface="Palatino Linotype"/>
                <a:cs typeface="Palatino Linotype"/>
              </a:rPr>
              <a:t> </a:t>
            </a:r>
            <a:r>
              <a:rPr sz="1800" spc="5" dirty="0">
                <a:latin typeface="Palatino Linotype"/>
                <a:cs typeface="Palatino Linotype"/>
              </a:rPr>
              <a:t>утвердили</a:t>
            </a:r>
            <a:r>
              <a:rPr sz="1800" spc="30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права</a:t>
            </a:r>
            <a:r>
              <a:rPr sz="1800" spc="15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и </a:t>
            </a:r>
            <a:r>
              <a:rPr sz="1800" dirty="0">
                <a:latin typeface="Palatino Linotype"/>
                <a:cs typeface="Palatino Linotype"/>
              </a:rPr>
              <a:t>обязанности</a:t>
            </a:r>
            <a:r>
              <a:rPr sz="1800" spc="20" dirty="0">
                <a:latin typeface="Palatino Linotype"/>
                <a:cs typeface="Palatino Linotype"/>
              </a:rPr>
              <a:t> </a:t>
            </a:r>
            <a:r>
              <a:rPr sz="1800" spc="-15" dirty="0">
                <a:latin typeface="Palatino Linotype"/>
                <a:cs typeface="Palatino Linotype"/>
              </a:rPr>
              <a:t>служащих</a:t>
            </a:r>
            <a:r>
              <a:rPr sz="1800" spc="15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—</a:t>
            </a:r>
          </a:p>
          <a:p>
            <a:pPr algn="ctr">
              <a:lnSpc>
                <a:spcPct val="100000"/>
              </a:lnSpc>
            </a:pPr>
            <a:r>
              <a:rPr sz="1800" spc="20" dirty="0">
                <a:latin typeface="Palatino Linotype"/>
                <a:cs typeface="Palatino Linotype"/>
              </a:rPr>
              <a:t>«Устав</a:t>
            </a:r>
            <a:r>
              <a:rPr sz="1800" spc="-20" dirty="0">
                <a:latin typeface="Palatino Linotype"/>
                <a:cs typeface="Palatino Linotype"/>
              </a:rPr>
              <a:t> </a:t>
            </a:r>
            <a:r>
              <a:rPr sz="1800" spc="10" dirty="0">
                <a:latin typeface="Palatino Linotype"/>
                <a:cs typeface="Palatino Linotype"/>
              </a:rPr>
              <a:t>воинский</a:t>
            </a:r>
            <a:r>
              <a:rPr sz="1800" spc="35" dirty="0">
                <a:latin typeface="Palatino Linotype"/>
                <a:cs typeface="Palatino Linotype"/>
              </a:rPr>
              <a:t> </a:t>
            </a:r>
            <a:r>
              <a:rPr sz="1800" spc="10" dirty="0">
                <a:latin typeface="Palatino Linotype"/>
                <a:cs typeface="Palatino Linotype"/>
              </a:rPr>
              <a:t>сухопутный».</a:t>
            </a:r>
            <a:endParaRPr sz="1800" dirty="0">
              <a:latin typeface="Palatino Linotype"/>
              <a:cs typeface="Palatino Linotype"/>
            </a:endParaRPr>
          </a:p>
          <a:p>
            <a:pPr marL="12065" marR="5080" algn="ctr">
              <a:lnSpc>
                <a:spcPct val="100000"/>
              </a:lnSpc>
            </a:pPr>
            <a:r>
              <a:rPr sz="1800" spc="-15" dirty="0">
                <a:latin typeface="Palatino Linotype"/>
                <a:cs typeface="Palatino Linotype"/>
              </a:rPr>
              <a:t>По</a:t>
            </a:r>
            <a:r>
              <a:rPr sz="1800" spc="-5" dirty="0">
                <a:latin typeface="Palatino Linotype"/>
                <a:cs typeface="Palatino Linotype"/>
              </a:rPr>
              <a:t> </a:t>
            </a:r>
            <a:r>
              <a:rPr sz="1800" spc="10" dirty="0">
                <a:latin typeface="Palatino Linotype"/>
                <a:cs typeface="Palatino Linotype"/>
              </a:rPr>
              <a:t>нему</a:t>
            </a:r>
            <a:r>
              <a:rPr sz="1800" spc="-5" dirty="0">
                <a:latin typeface="Palatino Linotype"/>
                <a:cs typeface="Palatino Linotype"/>
              </a:rPr>
              <a:t> </a:t>
            </a:r>
            <a:r>
              <a:rPr sz="1800" spc="5" dirty="0">
                <a:latin typeface="Palatino Linotype"/>
                <a:cs typeface="Palatino Linotype"/>
              </a:rPr>
              <a:t>вводилась</a:t>
            </a:r>
            <a:r>
              <a:rPr sz="1800" spc="35" dirty="0">
                <a:latin typeface="Palatino Linotype"/>
                <a:cs typeface="Palatino Linotype"/>
              </a:rPr>
              <a:t> </a:t>
            </a:r>
            <a:r>
              <a:rPr sz="1800" spc="10" dirty="0">
                <a:latin typeface="Palatino Linotype"/>
                <a:cs typeface="Palatino Linotype"/>
              </a:rPr>
              <a:t>воинская</a:t>
            </a:r>
            <a:r>
              <a:rPr sz="1800" spc="35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присяга</a:t>
            </a:r>
            <a:r>
              <a:rPr sz="1800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и</a:t>
            </a:r>
            <a:r>
              <a:rPr sz="1800" spc="-10" dirty="0">
                <a:latin typeface="Palatino Linotype"/>
                <a:cs typeface="Palatino Linotype"/>
              </a:rPr>
              <a:t> </a:t>
            </a:r>
            <a:r>
              <a:rPr sz="1800" spc="10" dirty="0">
                <a:latin typeface="Palatino Linotype"/>
                <a:cs typeface="Palatino Linotype"/>
              </a:rPr>
              <a:t>наказания</a:t>
            </a:r>
            <a:r>
              <a:rPr sz="1800" spc="45" dirty="0">
                <a:latin typeface="Palatino Linotype"/>
                <a:cs typeface="Palatino Linotype"/>
              </a:rPr>
              <a:t> </a:t>
            </a:r>
            <a:r>
              <a:rPr sz="1800" spc="-30" dirty="0">
                <a:latin typeface="Palatino Linotype"/>
                <a:cs typeface="Palatino Linotype"/>
              </a:rPr>
              <a:t>за</a:t>
            </a:r>
            <a:r>
              <a:rPr sz="1800" spc="-10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преступления</a:t>
            </a:r>
            <a:r>
              <a:rPr sz="1800" spc="20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— </a:t>
            </a:r>
            <a:r>
              <a:rPr sz="1800" spc="-434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вплоть</a:t>
            </a:r>
            <a:r>
              <a:rPr sz="1800" spc="5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до </a:t>
            </a:r>
            <a:r>
              <a:rPr sz="1800" spc="-5" dirty="0">
                <a:latin typeface="Palatino Linotype"/>
                <a:cs typeface="Palatino Linotype"/>
              </a:rPr>
              <a:t>смертной</a:t>
            </a:r>
            <a:r>
              <a:rPr sz="1800" spc="10" dirty="0">
                <a:latin typeface="Palatino Linotype"/>
                <a:cs typeface="Palatino Linotype"/>
              </a:rPr>
              <a:t> </a:t>
            </a:r>
            <a:r>
              <a:rPr sz="1800" spc="5" dirty="0">
                <a:latin typeface="Palatino Linotype"/>
                <a:cs typeface="Palatino Linotype"/>
              </a:rPr>
              <a:t>казни.</a:t>
            </a:r>
            <a:endParaRPr sz="1800" dirty="0">
              <a:latin typeface="Palatino Linotype"/>
              <a:cs typeface="Palatino Linotype"/>
            </a:endParaRPr>
          </a:p>
          <a:p>
            <a:pPr marL="535305" marR="473075" algn="ctr">
              <a:lnSpc>
                <a:spcPct val="100000"/>
              </a:lnSpc>
            </a:pPr>
            <a:r>
              <a:rPr sz="1800" spc="-10" dirty="0">
                <a:latin typeface="Palatino Linotype"/>
                <a:cs typeface="Palatino Linotype"/>
              </a:rPr>
              <a:t>Хотя</a:t>
            </a:r>
            <a:r>
              <a:rPr sz="1800" spc="-5" dirty="0">
                <a:latin typeface="Palatino Linotype"/>
                <a:cs typeface="Palatino Linotype"/>
              </a:rPr>
              <a:t> была</a:t>
            </a:r>
            <a:r>
              <a:rPr sz="1800" spc="15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и </a:t>
            </a:r>
            <a:r>
              <a:rPr sz="1800" spc="-10" dirty="0">
                <a:latin typeface="Palatino Linotype"/>
                <a:cs typeface="Palatino Linotype"/>
              </a:rPr>
              <a:t>система</a:t>
            </a:r>
            <a:r>
              <a:rPr sz="1800" spc="-5" dirty="0">
                <a:latin typeface="Palatino Linotype"/>
                <a:cs typeface="Palatino Linotype"/>
              </a:rPr>
              <a:t> </a:t>
            </a:r>
            <a:r>
              <a:rPr sz="1800" spc="-10" dirty="0">
                <a:latin typeface="Palatino Linotype"/>
                <a:cs typeface="Palatino Linotype"/>
              </a:rPr>
              <a:t>поощрений:</a:t>
            </a:r>
            <a:r>
              <a:rPr sz="1800" spc="15" dirty="0">
                <a:latin typeface="Palatino Linotype"/>
                <a:cs typeface="Palatino Linotype"/>
              </a:rPr>
              <a:t> </a:t>
            </a:r>
            <a:r>
              <a:rPr sz="1800" spc="30" dirty="0">
                <a:latin typeface="Palatino Linotype"/>
                <a:cs typeface="Palatino Linotype"/>
              </a:rPr>
              <a:t>в</a:t>
            </a:r>
            <a:r>
              <a:rPr sz="1800" spc="10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1698</a:t>
            </a:r>
            <a:r>
              <a:rPr sz="1800" spc="-15" dirty="0">
                <a:latin typeface="Palatino Linotype"/>
                <a:cs typeface="Palatino Linotype"/>
              </a:rPr>
              <a:t> </a:t>
            </a:r>
            <a:r>
              <a:rPr sz="1800" spc="30" dirty="0">
                <a:latin typeface="Palatino Linotype"/>
                <a:cs typeface="Palatino Linotype"/>
              </a:rPr>
              <a:t>году</a:t>
            </a:r>
            <a:r>
              <a:rPr sz="1800" dirty="0">
                <a:latin typeface="Palatino Linotype"/>
                <a:cs typeface="Palatino Linotype"/>
              </a:rPr>
              <a:t> Петр</a:t>
            </a:r>
            <a:r>
              <a:rPr sz="1800" spc="5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I</a:t>
            </a:r>
            <a:r>
              <a:rPr sz="1800" spc="25" dirty="0">
                <a:latin typeface="Palatino Linotype"/>
                <a:cs typeface="Palatino Linotype"/>
              </a:rPr>
              <a:t> </a:t>
            </a:r>
            <a:r>
              <a:rPr sz="1800" spc="10" dirty="0">
                <a:latin typeface="Palatino Linotype"/>
                <a:cs typeface="Palatino Linotype"/>
              </a:rPr>
              <a:t>учредил </a:t>
            </a:r>
            <a:r>
              <a:rPr sz="1800" spc="-434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первую</a:t>
            </a:r>
            <a:r>
              <a:rPr sz="1800" spc="10" dirty="0">
                <a:latin typeface="Palatino Linotype"/>
                <a:cs typeface="Palatino Linotype"/>
              </a:rPr>
              <a:t> </a:t>
            </a:r>
            <a:r>
              <a:rPr sz="1800" spc="5" dirty="0">
                <a:latin typeface="Palatino Linotype"/>
                <a:cs typeface="Palatino Linotype"/>
              </a:rPr>
              <a:t>высшую</a:t>
            </a:r>
            <a:r>
              <a:rPr sz="1800" spc="10" dirty="0">
                <a:latin typeface="Palatino Linotype"/>
                <a:cs typeface="Palatino Linotype"/>
              </a:rPr>
              <a:t> </a:t>
            </a:r>
            <a:r>
              <a:rPr sz="1800" spc="30" dirty="0">
                <a:latin typeface="Palatino Linotype"/>
                <a:cs typeface="Palatino Linotype"/>
              </a:rPr>
              <a:t>награду</a:t>
            </a:r>
            <a:r>
              <a:rPr sz="1800" spc="20" dirty="0">
                <a:latin typeface="Palatino Linotype"/>
                <a:cs typeface="Palatino Linotype"/>
              </a:rPr>
              <a:t> </a:t>
            </a:r>
            <a:r>
              <a:rPr sz="1800" spc="30" dirty="0">
                <a:latin typeface="Palatino Linotype"/>
                <a:cs typeface="Palatino Linotype"/>
              </a:rPr>
              <a:t>в</a:t>
            </a:r>
            <a:r>
              <a:rPr sz="1800" spc="-5" dirty="0">
                <a:latin typeface="Palatino Linotype"/>
                <a:cs typeface="Palatino Linotype"/>
              </a:rPr>
              <a:t> </a:t>
            </a:r>
            <a:r>
              <a:rPr sz="1800" spc="-10" dirty="0">
                <a:latin typeface="Palatino Linotype"/>
                <a:cs typeface="Palatino Linotype"/>
              </a:rPr>
              <a:t>российской</a:t>
            </a:r>
            <a:r>
              <a:rPr sz="1800" spc="25" dirty="0">
                <a:latin typeface="Palatino Linotype"/>
                <a:cs typeface="Palatino Linotype"/>
              </a:rPr>
              <a:t> </a:t>
            </a:r>
            <a:r>
              <a:rPr sz="1800" spc="-10" dirty="0">
                <a:latin typeface="Palatino Linotype"/>
                <a:cs typeface="Palatino Linotype"/>
              </a:rPr>
              <a:t>истории</a:t>
            </a:r>
            <a:r>
              <a:rPr sz="1800" spc="50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—</a:t>
            </a:r>
          </a:p>
          <a:p>
            <a:pPr marL="54610" algn="ctr">
              <a:lnSpc>
                <a:spcPct val="100000"/>
              </a:lnSpc>
            </a:pPr>
            <a:r>
              <a:rPr sz="1800" spc="15" dirty="0">
                <a:latin typeface="Palatino Linotype"/>
                <a:cs typeface="Palatino Linotype"/>
              </a:rPr>
              <a:t>орден</a:t>
            </a:r>
            <a:r>
              <a:rPr sz="1800" spc="-5" dirty="0">
                <a:latin typeface="Palatino Linotype"/>
                <a:cs typeface="Palatino Linotype"/>
              </a:rPr>
              <a:t> </a:t>
            </a:r>
            <a:r>
              <a:rPr sz="1800" spc="10" dirty="0">
                <a:latin typeface="Palatino Linotype"/>
                <a:cs typeface="Palatino Linotype"/>
              </a:rPr>
              <a:t>Андрея</a:t>
            </a:r>
            <a:r>
              <a:rPr sz="1800" spc="-5" dirty="0">
                <a:latin typeface="Palatino Linotype"/>
                <a:cs typeface="Palatino Linotype"/>
              </a:rPr>
              <a:t> </a:t>
            </a:r>
            <a:r>
              <a:rPr sz="1800" spc="10" dirty="0">
                <a:latin typeface="Palatino Linotype"/>
                <a:cs typeface="Palatino Linotype"/>
              </a:rPr>
              <a:t>Первозванного,</a:t>
            </a:r>
            <a:endParaRPr sz="1800" dirty="0">
              <a:latin typeface="Palatino Linotype"/>
              <a:cs typeface="Palatino Linotype"/>
            </a:endParaRPr>
          </a:p>
          <a:p>
            <a:pPr marL="156845" marR="96520" algn="ctr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Palatino Linotype"/>
                <a:cs typeface="Palatino Linotype"/>
              </a:rPr>
              <a:t>а</a:t>
            </a:r>
            <a:r>
              <a:rPr sz="1800" spc="5" dirty="0">
                <a:latin typeface="Palatino Linotype"/>
                <a:cs typeface="Palatino Linotype"/>
              </a:rPr>
              <a:t> </a:t>
            </a:r>
            <a:r>
              <a:rPr sz="1800" spc="-20" dirty="0">
                <a:latin typeface="Palatino Linotype"/>
                <a:cs typeface="Palatino Linotype"/>
              </a:rPr>
              <a:t>после</a:t>
            </a:r>
            <a:r>
              <a:rPr sz="1800" spc="-5" dirty="0">
                <a:latin typeface="Palatino Linotype"/>
                <a:cs typeface="Palatino Linotype"/>
              </a:rPr>
              <a:t> </a:t>
            </a:r>
            <a:r>
              <a:rPr sz="1800" spc="-15" dirty="0">
                <a:latin typeface="Palatino Linotype"/>
                <a:cs typeface="Palatino Linotype"/>
              </a:rPr>
              <a:t>каждого</a:t>
            </a:r>
            <a:r>
              <a:rPr sz="1800" spc="10" dirty="0">
                <a:latin typeface="Palatino Linotype"/>
                <a:cs typeface="Palatino Linotype"/>
              </a:rPr>
              <a:t> </a:t>
            </a:r>
            <a:r>
              <a:rPr sz="1800" spc="15" dirty="0">
                <a:latin typeface="Palatino Linotype"/>
                <a:cs typeface="Palatino Linotype"/>
              </a:rPr>
              <a:t>крупного</a:t>
            </a:r>
            <a:r>
              <a:rPr sz="1800" spc="40" dirty="0">
                <a:latin typeface="Palatino Linotype"/>
                <a:cs typeface="Palatino Linotype"/>
              </a:rPr>
              <a:t> </a:t>
            </a:r>
            <a:r>
              <a:rPr sz="1800" spc="-15" dirty="0">
                <a:latin typeface="Palatino Linotype"/>
                <a:cs typeface="Palatino Linotype"/>
              </a:rPr>
              <a:t>сражения</a:t>
            </a:r>
            <a:r>
              <a:rPr sz="1800" spc="5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офицерам</a:t>
            </a:r>
            <a:r>
              <a:rPr sz="1800" spc="25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и</a:t>
            </a:r>
            <a:r>
              <a:rPr sz="1800" spc="15" dirty="0">
                <a:latin typeface="Palatino Linotype"/>
                <a:cs typeface="Palatino Linotype"/>
              </a:rPr>
              <a:t> </a:t>
            </a:r>
            <a:r>
              <a:rPr sz="1800" spc="-15" dirty="0">
                <a:latin typeface="Palatino Linotype"/>
                <a:cs typeface="Palatino Linotype"/>
              </a:rPr>
              <a:t>солдатам</a:t>
            </a:r>
            <a:r>
              <a:rPr sz="1800" spc="5" dirty="0">
                <a:latin typeface="Palatino Linotype"/>
                <a:cs typeface="Palatino Linotype"/>
              </a:rPr>
              <a:t> </a:t>
            </a:r>
            <a:r>
              <a:rPr sz="1800" spc="10" dirty="0">
                <a:latin typeface="Palatino Linotype"/>
                <a:cs typeface="Palatino Linotype"/>
              </a:rPr>
              <a:t>вручали </a:t>
            </a:r>
            <a:r>
              <a:rPr sz="1800" spc="-434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памятные </a:t>
            </a:r>
            <a:r>
              <a:rPr sz="1800" spc="-15" dirty="0">
                <a:latin typeface="Palatino Linotype"/>
                <a:cs typeface="Palatino Linotype"/>
              </a:rPr>
              <a:t>золотые</a:t>
            </a:r>
            <a:r>
              <a:rPr sz="1800" spc="15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и </a:t>
            </a:r>
            <a:r>
              <a:rPr sz="1800" spc="5" dirty="0">
                <a:latin typeface="Palatino Linotype"/>
                <a:cs typeface="Palatino Linotype"/>
              </a:rPr>
              <a:t>серебряные</a:t>
            </a:r>
            <a:r>
              <a:rPr sz="1800" spc="25" dirty="0">
                <a:latin typeface="Palatino Linotype"/>
                <a:cs typeface="Palatino Linotype"/>
              </a:rPr>
              <a:t> </a:t>
            </a:r>
            <a:r>
              <a:rPr sz="1800" spc="-15" dirty="0">
                <a:latin typeface="Palatino Linotype"/>
                <a:cs typeface="Palatino Linotype"/>
              </a:rPr>
              <a:t>медали.</a:t>
            </a:r>
            <a:endParaRPr sz="1800" dirty="0">
              <a:latin typeface="Palatino Linotype"/>
              <a:cs typeface="Palatino Linotyp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90600" y="4191000"/>
            <a:ext cx="2186559" cy="1966150"/>
            <a:chOff x="632841" y="3531425"/>
            <a:chExt cx="2304415" cy="224472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1416" y="3560064"/>
              <a:ext cx="2246376" cy="21869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47128" y="3545713"/>
              <a:ext cx="2275840" cy="2216150"/>
            </a:xfrm>
            <a:custGeom>
              <a:avLst/>
              <a:gdLst/>
              <a:ahLst/>
              <a:cxnLst/>
              <a:rect l="l" t="t" r="r" b="b"/>
              <a:pathLst>
                <a:path w="2275840" h="2216150">
                  <a:moveTo>
                    <a:pt x="378637" y="0"/>
                  </a:moveTo>
                  <a:lnTo>
                    <a:pt x="2275268" y="0"/>
                  </a:lnTo>
                  <a:lnTo>
                    <a:pt x="2275268" y="1837182"/>
                  </a:lnTo>
                  <a:lnTo>
                    <a:pt x="2273236" y="1875536"/>
                  </a:lnTo>
                  <a:lnTo>
                    <a:pt x="2258377" y="1949323"/>
                  </a:lnTo>
                  <a:lnTo>
                    <a:pt x="2229548" y="2017522"/>
                  </a:lnTo>
                  <a:lnTo>
                    <a:pt x="2188654" y="2078062"/>
                  </a:lnTo>
                  <a:lnTo>
                    <a:pt x="2137092" y="2129218"/>
                  </a:lnTo>
                  <a:lnTo>
                    <a:pt x="2076894" y="2170049"/>
                  </a:lnTo>
                  <a:lnTo>
                    <a:pt x="2008822" y="2198928"/>
                  </a:lnTo>
                  <a:lnTo>
                    <a:pt x="1935035" y="2213775"/>
                  </a:lnTo>
                  <a:lnTo>
                    <a:pt x="1896681" y="2215819"/>
                  </a:lnTo>
                  <a:lnTo>
                    <a:pt x="0" y="2215819"/>
                  </a:lnTo>
                  <a:lnTo>
                    <a:pt x="0" y="378713"/>
                  </a:lnTo>
                  <a:lnTo>
                    <a:pt x="2044" y="340360"/>
                  </a:lnTo>
                  <a:lnTo>
                    <a:pt x="16890" y="266573"/>
                  </a:lnTo>
                  <a:lnTo>
                    <a:pt x="45758" y="198374"/>
                  </a:lnTo>
                  <a:lnTo>
                    <a:pt x="86588" y="138175"/>
                  </a:lnTo>
                  <a:lnTo>
                    <a:pt x="138150" y="86613"/>
                  </a:lnTo>
                  <a:lnTo>
                    <a:pt x="198374" y="45847"/>
                  </a:lnTo>
                  <a:lnTo>
                    <a:pt x="266446" y="16890"/>
                  </a:lnTo>
                  <a:lnTo>
                    <a:pt x="340245" y="2159"/>
                  </a:lnTo>
                  <a:lnTo>
                    <a:pt x="378637" y="0"/>
                  </a:lnTo>
                  <a:close/>
                </a:path>
              </a:pathLst>
            </a:custGeom>
            <a:ln w="28575">
              <a:solidFill>
                <a:srgbClr val="D0BC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72200" y="4038600"/>
            <a:ext cx="2166366" cy="216484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81400" y="3962400"/>
            <a:ext cx="2288286" cy="2210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lib.mordgpi.ru/virtual-exhibition/vistavki/anna_ahmatova/files/assets/common/page-substrates/page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86000" y="533400"/>
            <a:ext cx="424307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000" b="1" kern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Создал русский флот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876800" y="1219200"/>
            <a:ext cx="3581400" cy="27212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7810" marR="250190" algn="ctr">
              <a:lnSpc>
                <a:spcPct val="100000"/>
              </a:lnSpc>
              <a:spcBef>
                <a:spcPts val="100"/>
              </a:spcBef>
            </a:pPr>
            <a:r>
              <a:rPr sz="1600" spc="5" dirty="0">
                <a:latin typeface="Palatino Linotype"/>
                <a:cs typeface="Palatino Linotype"/>
              </a:rPr>
              <a:t>16-летний</a:t>
            </a:r>
            <a:r>
              <a:rPr sz="1600" spc="25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Петр</a:t>
            </a:r>
            <a:r>
              <a:rPr sz="1600" spc="5" dirty="0">
                <a:latin typeface="Palatino Linotype"/>
                <a:cs typeface="Palatino Linotype"/>
              </a:rPr>
              <a:t> Алексеевич</a:t>
            </a:r>
            <a:r>
              <a:rPr sz="1600" spc="15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нашел</a:t>
            </a:r>
            <a:r>
              <a:rPr sz="1600" spc="20" dirty="0">
                <a:latin typeface="Palatino Linotype"/>
                <a:cs typeface="Palatino Linotype"/>
              </a:rPr>
              <a:t> </a:t>
            </a:r>
            <a:r>
              <a:rPr sz="1600" spc="30" dirty="0">
                <a:latin typeface="Palatino Linotype"/>
                <a:cs typeface="Palatino Linotype"/>
              </a:rPr>
              <a:t>в</a:t>
            </a:r>
            <a:r>
              <a:rPr sz="1600" dirty="0">
                <a:latin typeface="Palatino Linotype"/>
                <a:cs typeface="Palatino Linotype"/>
              </a:rPr>
              <a:t> </a:t>
            </a:r>
            <a:r>
              <a:rPr sz="1600" spc="-15" dirty="0">
                <a:latin typeface="Palatino Linotype"/>
                <a:cs typeface="Palatino Linotype"/>
              </a:rPr>
              <a:t>амбаре</a:t>
            </a:r>
            <a:r>
              <a:rPr sz="1600" spc="25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ботик</a:t>
            </a:r>
            <a:r>
              <a:rPr sz="1600" spc="10" dirty="0">
                <a:latin typeface="Palatino Linotype"/>
                <a:cs typeface="Palatino Linotype"/>
              </a:rPr>
              <a:t> </a:t>
            </a:r>
            <a:r>
              <a:rPr sz="1600" spc="-5" dirty="0">
                <a:latin typeface="Palatino Linotype"/>
                <a:cs typeface="Palatino Linotype"/>
              </a:rPr>
              <a:t>«Святой</a:t>
            </a:r>
            <a:r>
              <a:rPr sz="1600" spc="25" dirty="0">
                <a:latin typeface="Palatino Linotype"/>
                <a:cs typeface="Palatino Linotype"/>
              </a:rPr>
              <a:t> </a:t>
            </a:r>
            <a:r>
              <a:rPr sz="1600" spc="-10" dirty="0">
                <a:latin typeface="Palatino Linotype"/>
                <a:cs typeface="Palatino Linotype"/>
              </a:rPr>
              <a:t>Николай»</a:t>
            </a:r>
            <a:r>
              <a:rPr sz="1600" spc="60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— </a:t>
            </a:r>
            <a:r>
              <a:rPr sz="1600" spc="-434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пускал</a:t>
            </a:r>
            <a:r>
              <a:rPr sz="1600" spc="-5" dirty="0">
                <a:latin typeface="Palatino Linotype"/>
                <a:cs typeface="Palatino Linotype"/>
              </a:rPr>
              <a:t> </a:t>
            </a:r>
            <a:r>
              <a:rPr sz="1600" spc="10" dirty="0">
                <a:latin typeface="Palatino Linotype"/>
                <a:cs typeface="Palatino Linotype"/>
              </a:rPr>
              <a:t>его</a:t>
            </a:r>
            <a:r>
              <a:rPr sz="1600" dirty="0">
                <a:latin typeface="Palatino Linotype"/>
                <a:cs typeface="Palatino Linotype"/>
              </a:rPr>
              <a:t> </a:t>
            </a:r>
            <a:r>
              <a:rPr sz="1600" spc="-35" dirty="0">
                <a:latin typeface="Palatino Linotype"/>
                <a:cs typeface="Palatino Linotype"/>
              </a:rPr>
              <a:t>по</a:t>
            </a:r>
            <a:r>
              <a:rPr sz="1600" spc="5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реке</a:t>
            </a:r>
            <a:r>
              <a:rPr sz="1600" spc="-5" dirty="0">
                <a:latin typeface="Palatino Linotype"/>
                <a:cs typeface="Palatino Linotype"/>
              </a:rPr>
              <a:t> Яузе,</a:t>
            </a:r>
            <a:r>
              <a:rPr sz="1600" spc="-10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а </a:t>
            </a:r>
            <a:r>
              <a:rPr sz="1600" spc="-30" dirty="0">
                <a:latin typeface="Palatino Linotype"/>
                <a:cs typeface="Palatino Linotype"/>
              </a:rPr>
              <a:t>потом</a:t>
            </a:r>
            <a:r>
              <a:rPr sz="1600" spc="5" dirty="0">
                <a:latin typeface="Palatino Linotype"/>
                <a:cs typeface="Palatino Linotype"/>
              </a:rPr>
              <a:t> </a:t>
            </a:r>
            <a:r>
              <a:rPr sz="1600" spc="-35" dirty="0">
                <a:latin typeface="Palatino Linotype"/>
                <a:cs typeface="Palatino Linotype"/>
              </a:rPr>
              <a:t>по</a:t>
            </a:r>
            <a:r>
              <a:rPr sz="1600" dirty="0">
                <a:latin typeface="Palatino Linotype"/>
                <a:cs typeface="Palatino Linotype"/>
              </a:rPr>
              <a:t> Плещееву</a:t>
            </a:r>
            <a:r>
              <a:rPr sz="1600" spc="-5" dirty="0">
                <a:latin typeface="Palatino Linotype"/>
                <a:cs typeface="Palatino Linotype"/>
              </a:rPr>
              <a:t> озеру.</a:t>
            </a:r>
            <a:endParaRPr sz="1600" dirty="0">
              <a:latin typeface="Palatino Linotype"/>
              <a:cs typeface="Palatino Linotype"/>
            </a:endParaRPr>
          </a:p>
          <a:p>
            <a:pPr algn="ctr">
              <a:lnSpc>
                <a:spcPct val="100000"/>
              </a:lnSpc>
            </a:pPr>
            <a:r>
              <a:rPr sz="1600" dirty="0">
                <a:latin typeface="Palatino Linotype"/>
                <a:cs typeface="Palatino Linotype"/>
              </a:rPr>
              <a:t>В</a:t>
            </a:r>
            <a:r>
              <a:rPr sz="1600" spc="-5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1693 </a:t>
            </a:r>
            <a:r>
              <a:rPr sz="1600" spc="30" dirty="0">
                <a:latin typeface="Palatino Linotype"/>
                <a:cs typeface="Palatino Linotype"/>
              </a:rPr>
              <a:t>году</a:t>
            </a:r>
            <a:r>
              <a:rPr sz="1600" spc="-10" dirty="0">
                <a:latin typeface="Palatino Linotype"/>
                <a:cs typeface="Palatino Linotype"/>
              </a:rPr>
              <a:t> </a:t>
            </a:r>
            <a:r>
              <a:rPr sz="1600" spc="-5" dirty="0">
                <a:latin typeface="Palatino Linotype"/>
                <a:cs typeface="Palatino Linotype"/>
              </a:rPr>
              <a:t>царь</a:t>
            </a:r>
            <a:r>
              <a:rPr sz="1600" dirty="0">
                <a:latin typeface="Palatino Linotype"/>
                <a:cs typeface="Palatino Linotype"/>
              </a:rPr>
              <a:t> </a:t>
            </a:r>
            <a:r>
              <a:rPr sz="1600" spc="-15" dirty="0">
                <a:latin typeface="Palatino Linotype"/>
                <a:cs typeface="Palatino Linotype"/>
              </a:rPr>
              <a:t>построил</a:t>
            </a:r>
            <a:r>
              <a:rPr sz="1600" spc="10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первый</a:t>
            </a:r>
            <a:r>
              <a:rPr sz="1600" spc="10" dirty="0">
                <a:latin typeface="Palatino Linotype"/>
                <a:cs typeface="Palatino Linotype"/>
              </a:rPr>
              <a:t> </a:t>
            </a:r>
            <a:r>
              <a:rPr sz="1600" spc="-15" dirty="0">
                <a:latin typeface="Palatino Linotype"/>
                <a:cs typeface="Palatino Linotype"/>
              </a:rPr>
              <a:t>морской</a:t>
            </a:r>
            <a:r>
              <a:rPr sz="1600" spc="25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корабль</a:t>
            </a:r>
            <a:r>
              <a:rPr sz="1600" spc="20" dirty="0">
                <a:latin typeface="Palatino Linotype"/>
                <a:cs typeface="Palatino Linotype"/>
              </a:rPr>
              <a:t> </a:t>
            </a:r>
            <a:r>
              <a:rPr sz="1600" spc="-5" dirty="0">
                <a:latin typeface="Palatino Linotype"/>
                <a:cs typeface="Palatino Linotype"/>
              </a:rPr>
              <a:t>«Святой</a:t>
            </a:r>
            <a:r>
              <a:rPr sz="1600" spc="5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Павел»,</a:t>
            </a:r>
          </a:p>
          <a:p>
            <a:pPr marL="12700" marR="5080" algn="ctr">
              <a:lnSpc>
                <a:spcPct val="100000"/>
              </a:lnSpc>
            </a:pPr>
            <a:r>
              <a:rPr sz="1600" spc="30" dirty="0">
                <a:latin typeface="Palatino Linotype"/>
                <a:cs typeface="Palatino Linotype"/>
              </a:rPr>
              <a:t>в</a:t>
            </a:r>
            <a:r>
              <a:rPr sz="1600" spc="5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порту</a:t>
            </a:r>
            <a:r>
              <a:rPr sz="1600" spc="20" dirty="0">
                <a:latin typeface="Palatino Linotype"/>
                <a:cs typeface="Palatino Linotype"/>
              </a:rPr>
              <a:t> </a:t>
            </a:r>
            <a:r>
              <a:rPr sz="1600" spc="15" dirty="0">
                <a:latin typeface="Palatino Linotype"/>
                <a:cs typeface="Palatino Linotype"/>
              </a:rPr>
              <a:t>Архангельска</a:t>
            </a:r>
            <a:r>
              <a:rPr sz="1600" spc="10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корабль</a:t>
            </a:r>
            <a:r>
              <a:rPr sz="1600" spc="35" dirty="0">
                <a:latin typeface="Palatino Linotype"/>
                <a:cs typeface="Palatino Linotype"/>
              </a:rPr>
              <a:t> </a:t>
            </a:r>
            <a:r>
              <a:rPr sz="1600" spc="-5" dirty="0">
                <a:latin typeface="Palatino Linotype"/>
                <a:cs typeface="Palatino Linotype"/>
              </a:rPr>
              <a:t>вышел</a:t>
            </a:r>
            <a:r>
              <a:rPr sz="1600" spc="20" dirty="0">
                <a:latin typeface="Palatino Linotype"/>
                <a:cs typeface="Palatino Linotype"/>
              </a:rPr>
              <a:t> </a:t>
            </a:r>
            <a:r>
              <a:rPr sz="1600" spc="30" dirty="0">
                <a:latin typeface="Palatino Linotype"/>
                <a:cs typeface="Palatino Linotype"/>
              </a:rPr>
              <a:t>в</a:t>
            </a:r>
            <a:r>
              <a:rPr sz="1600" spc="5" dirty="0">
                <a:latin typeface="Palatino Linotype"/>
                <a:cs typeface="Palatino Linotype"/>
              </a:rPr>
              <a:t> </a:t>
            </a:r>
            <a:r>
              <a:rPr sz="1600" spc="-25" dirty="0">
                <a:latin typeface="Palatino Linotype"/>
                <a:cs typeface="Palatino Linotype"/>
              </a:rPr>
              <a:t>море</a:t>
            </a:r>
            <a:r>
              <a:rPr sz="1600" spc="25" dirty="0">
                <a:latin typeface="Palatino Linotype"/>
                <a:cs typeface="Palatino Linotype"/>
              </a:rPr>
              <a:t> </a:t>
            </a:r>
            <a:r>
              <a:rPr sz="1600" spc="-15" dirty="0">
                <a:latin typeface="Palatino Linotype"/>
                <a:cs typeface="Palatino Linotype"/>
              </a:rPr>
              <a:t>под</a:t>
            </a:r>
            <a:r>
              <a:rPr sz="1600" spc="10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бело-сине-красным</a:t>
            </a:r>
            <a:r>
              <a:rPr sz="1600" spc="45" dirty="0">
                <a:latin typeface="Palatino Linotype"/>
                <a:cs typeface="Palatino Linotype"/>
              </a:rPr>
              <a:t> </a:t>
            </a:r>
            <a:r>
              <a:rPr sz="1600" spc="10" dirty="0">
                <a:latin typeface="Palatino Linotype"/>
                <a:cs typeface="Palatino Linotype"/>
              </a:rPr>
              <a:t>флагом </a:t>
            </a:r>
            <a:r>
              <a:rPr sz="1600" spc="-434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с</a:t>
            </a:r>
            <a:r>
              <a:rPr sz="1600" spc="-5" dirty="0">
                <a:latin typeface="Palatino Linotype"/>
                <a:cs typeface="Palatino Linotype"/>
              </a:rPr>
              <a:t> </a:t>
            </a:r>
            <a:r>
              <a:rPr sz="1600" spc="-30" dirty="0">
                <a:latin typeface="Palatino Linotype"/>
                <a:cs typeface="Palatino Linotype"/>
              </a:rPr>
              <a:t>золотым</a:t>
            </a:r>
            <a:r>
              <a:rPr sz="1600" spc="10" dirty="0">
                <a:latin typeface="Palatino Linotype"/>
                <a:cs typeface="Palatino Linotype"/>
              </a:rPr>
              <a:t> двуглавым</a:t>
            </a:r>
            <a:r>
              <a:rPr sz="1600" spc="20" dirty="0">
                <a:latin typeface="Palatino Linotype"/>
                <a:cs typeface="Palatino Linotype"/>
              </a:rPr>
              <a:t> </a:t>
            </a:r>
            <a:r>
              <a:rPr sz="1600" spc="-30" dirty="0">
                <a:latin typeface="Palatino Linotype"/>
                <a:cs typeface="Palatino Linotype"/>
              </a:rPr>
              <a:t>орлом</a:t>
            </a:r>
            <a:r>
              <a:rPr sz="1600" spc="25" dirty="0">
                <a:latin typeface="Palatino Linotype"/>
                <a:cs typeface="Palatino Linotype"/>
              </a:rPr>
              <a:t> </a:t>
            </a:r>
            <a:r>
              <a:rPr sz="1600" spc="-35" dirty="0">
                <a:latin typeface="Palatino Linotype"/>
                <a:cs typeface="Palatino Linotype"/>
              </a:rPr>
              <a:t>по</a:t>
            </a:r>
            <a:r>
              <a:rPr sz="1600" dirty="0">
                <a:latin typeface="Palatino Linotype"/>
                <a:cs typeface="Palatino Linotype"/>
              </a:rPr>
              <a:t> </a:t>
            </a:r>
            <a:r>
              <a:rPr sz="1600" spc="10" dirty="0">
                <a:latin typeface="Palatino Linotype"/>
                <a:cs typeface="Palatino Linotype"/>
              </a:rPr>
              <a:t>центру.</a:t>
            </a:r>
            <a:r>
              <a:rPr sz="1600" spc="20" dirty="0">
                <a:latin typeface="Palatino Linotype"/>
                <a:cs typeface="Palatino Linotype"/>
              </a:rPr>
              <a:t> </a:t>
            </a:r>
            <a:endParaRPr sz="1600" dirty="0">
              <a:latin typeface="Palatino Linotype"/>
              <a:cs typeface="Palatino Linotype"/>
            </a:endParaRPr>
          </a:p>
        </p:txBody>
      </p:sp>
      <p:pic>
        <p:nvPicPr>
          <p:cNvPr id="5122" name="Picture 2" descr="https://cdn.culture.ru/images/63dfe600-64da-5c3d-b2a2-27fde81841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95400"/>
            <a:ext cx="3652787" cy="271105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38200" y="4114800"/>
            <a:ext cx="7543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lang="ru-RU" dirty="0" smtClean="0">
                <a:latin typeface="Palatino Linotype"/>
                <a:cs typeface="Palatino Linotype"/>
              </a:rPr>
              <a:t>В 1705</a:t>
            </a:r>
            <a:r>
              <a:rPr lang="ru-RU" spc="5" dirty="0" smtClean="0">
                <a:latin typeface="Palatino Linotype"/>
                <a:cs typeface="Palatino Linotype"/>
              </a:rPr>
              <a:t> </a:t>
            </a:r>
            <a:r>
              <a:rPr lang="ru-RU" spc="30" dirty="0" smtClean="0">
                <a:latin typeface="Palatino Linotype"/>
                <a:cs typeface="Palatino Linotype"/>
              </a:rPr>
              <a:t>году</a:t>
            </a:r>
            <a:r>
              <a:rPr lang="ru-RU" dirty="0" smtClean="0">
                <a:latin typeface="Palatino Linotype"/>
                <a:cs typeface="Palatino Linotype"/>
              </a:rPr>
              <a:t> </a:t>
            </a:r>
            <a:r>
              <a:rPr lang="ru-RU" spc="-35" dirty="0" smtClean="0">
                <a:latin typeface="Palatino Linotype"/>
                <a:cs typeface="Palatino Linotype"/>
              </a:rPr>
              <a:t>это</a:t>
            </a:r>
            <a:r>
              <a:rPr lang="ru-RU" spc="5" dirty="0" smtClean="0">
                <a:latin typeface="Palatino Linotype"/>
                <a:cs typeface="Palatino Linotype"/>
              </a:rPr>
              <a:t> </a:t>
            </a:r>
            <a:r>
              <a:rPr lang="ru-RU" spc="-10" dirty="0" smtClean="0">
                <a:latin typeface="Palatino Linotype"/>
                <a:cs typeface="Palatino Linotype"/>
              </a:rPr>
              <a:t>полотнище</a:t>
            </a:r>
            <a:r>
              <a:rPr lang="ru-RU" spc="5" dirty="0" smtClean="0">
                <a:latin typeface="Palatino Linotype"/>
                <a:cs typeface="Palatino Linotype"/>
              </a:rPr>
              <a:t> </a:t>
            </a:r>
            <a:r>
              <a:rPr lang="ru-RU" spc="-10" dirty="0" smtClean="0">
                <a:latin typeface="Palatino Linotype"/>
                <a:cs typeface="Palatino Linotype"/>
              </a:rPr>
              <a:t>стало</a:t>
            </a:r>
            <a:endParaRPr lang="ru-RU" dirty="0" smtClean="0">
              <a:latin typeface="Palatino Linotype"/>
              <a:cs typeface="Palatino Linotype"/>
            </a:endParaRPr>
          </a:p>
          <a:p>
            <a:pPr marL="56515" marR="40640" indent="-10795" algn="ctr">
              <a:lnSpc>
                <a:spcPct val="100000"/>
              </a:lnSpc>
            </a:pPr>
            <a:r>
              <a:rPr lang="ru-RU" spc="-5" dirty="0" smtClean="0">
                <a:latin typeface="Palatino Linotype"/>
                <a:cs typeface="Palatino Linotype"/>
              </a:rPr>
              <a:t>русским </a:t>
            </a:r>
            <a:r>
              <a:rPr lang="ru-RU" dirty="0" smtClean="0">
                <a:latin typeface="Palatino Linotype"/>
                <a:cs typeface="Palatino Linotype"/>
              </a:rPr>
              <a:t>торговым </a:t>
            </a:r>
            <a:r>
              <a:rPr lang="ru-RU" spc="10" dirty="0" smtClean="0">
                <a:latin typeface="Palatino Linotype"/>
                <a:cs typeface="Palatino Linotype"/>
              </a:rPr>
              <a:t>флагом, </a:t>
            </a:r>
            <a:r>
              <a:rPr lang="ru-RU" dirty="0" smtClean="0">
                <a:latin typeface="Palatino Linotype"/>
                <a:cs typeface="Palatino Linotype"/>
              </a:rPr>
              <a:t>а </a:t>
            </a:r>
            <a:r>
              <a:rPr lang="ru-RU" spc="30" dirty="0" smtClean="0">
                <a:latin typeface="Palatino Linotype"/>
                <a:cs typeface="Palatino Linotype"/>
              </a:rPr>
              <a:t>в </a:t>
            </a:r>
            <a:r>
              <a:rPr lang="ru-RU" spc="-15" dirty="0" smtClean="0">
                <a:latin typeface="Palatino Linotype"/>
                <a:cs typeface="Palatino Linotype"/>
              </a:rPr>
              <a:t>1991-м </a:t>
            </a:r>
            <a:r>
              <a:rPr lang="ru-RU" dirty="0" smtClean="0">
                <a:latin typeface="Palatino Linotype"/>
                <a:cs typeface="Palatino Linotype"/>
              </a:rPr>
              <a:t>— </a:t>
            </a:r>
            <a:r>
              <a:rPr lang="ru-RU" spc="15" dirty="0" smtClean="0">
                <a:latin typeface="Palatino Linotype"/>
                <a:cs typeface="Palatino Linotype"/>
              </a:rPr>
              <a:t>государственным </a:t>
            </a:r>
            <a:r>
              <a:rPr lang="ru-RU" spc="-25" dirty="0" smtClean="0">
                <a:latin typeface="Palatino Linotype"/>
                <a:cs typeface="Palatino Linotype"/>
              </a:rPr>
              <a:t>символом </a:t>
            </a:r>
            <a:r>
              <a:rPr lang="ru-RU" spc="-5" dirty="0" smtClean="0">
                <a:latin typeface="Palatino Linotype"/>
                <a:cs typeface="Palatino Linotype"/>
              </a:rPr>
              <a:t>России. </a:t>
            </a:r>
            <a:r>
              <a:rPr lang="ru-RU" spc="-434" dirty="0" smtClean="0">
                <a:latin typeface="Palatino Linotype"/>
                <a:cs typeface="Palatino Linotype"/>
              </a:rPr>
              <a:t> </a:t>
            </a:r>
            <a:r>
              <a:rPr lang="ru-RU" spc="5" dirty="0" smtClean="0">
                <a:latin typeface="Palatino Linotype"/>
                <a:cs typeface="Palatino Linotype"/>
              </a:rPr>
              <a:t>Днем </a:t>
            </a:r>
            <a:r>
              <a:rPr lang="ru-RU" spc="-15" dirty="0" smtClean="0">
                <a:latin typeface="Palatino Linotype"/>
                <a:cs typeface="Palatino Linotype"/>
              </a:rPr>
              <a:t>рождения </a:t>
            </a:r>
            <a:r>
              <a:rPr lang="ru-RU" spc="-5" dirty="0" smtClean="0">
                <a:latin typeface="Palatino Linotype"/>
                <a:cs typeface="Palatino Linotype"/>
              </a:rPr>
              <a:t>российского </a:t>
            </a:r>
            <a:r>
              <a:rPr lang="ru-RU" spc="5" dirty="0" smtClean="0">
                <a:latin typeface="Palatino Linotype"/>
                <a:cs typeface="Palatino Linotype"/>
              </a:rPr>
              <a:t>военно-морского </a:t>
            </a:r>
            <a:r>
              <a:rPr lang="ru-RU" spc="15" dirty="0" smtClean="0">
                <a:latin typeface="Palatino Linotype"/>
                <a:cs typeface="Palatino Linotype"/>
              </a:rPr>
              <a:t>флота </a:t>
            </a:r>
            <a:r>
              <a:rPr lang="ru-RU" spc="-10" dirty="0" smtClean="0">
                <a:latin typeface="Palatino Linotype"/>
                <a:cs typeface="Palatino Linotype"/>
              </a:rPr>
              <a:t>стало </a:t>
            </a:r>
            <a:r>
              <a:rPr lang="ru-RU" dirty="0" smtClean="0">
                <a:latin typeface="Palatino Linotype"/>
                <a:cs typeface="Palatino Linotype"/>
              </a:rPr>
              <a:t>30 </a:t>
            </a:r>
            <a:r>
              <a:rPr lang="ru-RU" spc="-5" dirty="0" smtClean="0">
                <a:latin typeface="Palatino Linotype"/>
                <a:cs typeface="Palatino Linotype"/>
              </a:rPr>
              <a:t>октября </a:t>
            </a:r>
            <a:r>
              <a:rPr lang="ru-RU" dirty="0" smtClean="0">
                <a:latin typeface="Palatino Linotype"/>
                <a:cs typeface="Palatino Linotype"/>
              </a:rPr>
              <a:t>1696 </a:t>
            </a:r>
            <a:r>
              <a:rPr lang="ru-RU" spc="5" dirty="0" smtClean="0">
                <a:latin typeface="Palatino Linotype"/>
                <a:cs typeface="Palatino Linotype"/>
              </a:rPr>
              <a:t> </a:t>
            </a:r>
            <a:r>
              <a:rPr lang="ru-RU" spc="10" dirty="0" smtClean="0">
                <a:latin typeface="Palatino Linotype"/>
                <a:cs typeface="Palatino Linotype"/>
              </a:rPr>
              <a:t>года. Тогда </a:t>
            </a:r>
            <a:r>
              <a:rPr lang="ru-RU" spc="-5" dirty="0" smtClean="0">
                <a:latin typeface="Palatino Linotype"/>
                <a:cs typeface="Palatino Linotype"/>
              </a:rPr>
              <a:t>Боярская </a:t>
            </a:r>
            <a:r>
              <a:rPr lang="ru-RU" dirty="0" smtClean="0">
                <a:latin typeface="Palatino Linotype"/>
                <a:cs typeface="Palatino Linotype"/>
              </a:rPr>
              <a:t>дума </a:t>
            </a:r>
            <a:r>
              <a:rPr lang="ru-RU" spc="-20" dirty="0" smtClean="0">
                <a:latin typeface="Palatino Linotype"/>
                <a:cs typeface="Palatino Linotype"/>
              </a:rPr>
              <a:t>поддержала </a:t>
            </a:r>
            <a:r>
              <a:rPr lang="ru-RU" dirty="0" smtClean="0">
                <a:latin typeface="Palatino Linotype"/>
                <a:cs typeface="Palatino Linotype"/>
              </a:rPr>
              <a:t>идею </a:t>
            </a:r>
            <a:r>
              <a:rPr lang="ru-RU" spc="-20" dirty="0" smtClean="0">
                <a:latin typeface="Palatino Linotype"/>
                <a:cs typeface="Palatino Linotype"/>
              </a:rPr>
              <a:t>царя </a:t>
            </a:r>
            <a:r>
              <a:rPr lang="ru-RU" spc="-5" dirty="0" smtClean="0">
                <a:latin typeface="Palatino Linotype"/>
                <a:cs typeface="Palatino Linotype"/>
              </a:rPr>
              <a:t>создать </a:t>
            </a:r>
            <a:r>
              <a:rPr lang="ru-RU" spc="10" dirty="0" smtClean="0">
                <a:latin typeface="Palatino Linotype"/>
                <a:cs typeface="Palatino Linotype"/>
              </a:rPr>
              <a:t>регулярный </a:t>
            </a:r>
            <a:r>
              <a:rPr lang="ru-RU" spc="20" dirty="0" smtClean="0">
                <a:latin typeface="Palatino Linotype"/>
                <a:cs typeface="Palatino Linotype"/>
              </a:rPr>
              <a:t>флот </a:t>
            </a:r>
            <a:r>
              <a:rPr lang="ru-RU" spc="-434" dirty="0" smtClean="0">
                <a:latin typeface="Palatino Linotype"/>
                <a:cs typeface="Palatino Linotype"/>
              </a:rPr>
              <a:t> </a:t>
            </a:r>
            <a:r>
              <a:rPr lang="ru-RU" spc="35" dirty="0" smtClean="0">
                <a:latin typeface="Palatino Linotype"/>
                <a:cs typeface="Palatino Linotype"/>
              </a:rPr>
              <a:t>на</a:t>
            </a:r>
            <a:r>
              <a:rPr lang="ru-RU" spc="5" dirty="0" smtClean="0">
                <a:latin typeface="Palatino Linotype"/>
                <a:cs typeface="Palatino Linotype"/>
              </a:rPr>
              <a:t> </a:t>
            </a:r>
            <a:r>
              <a:rPr lang="ru-RU" spc="-15" dirty="0" smtClean="0">
                <a:latin typeface="Palatino Linotype"/>
                <a:cs typeface="Palatino Linotype"/>
              </a:rPr>
              <a:t>Азовском</a:t>
            </a:r>
            <a:r>
              <a:rPr lang="ru-RU" spc="15" dirty="0" smtClean="0">
                <a:latin typeface="Palatino Linotype"/>
                <a:cs typeface="Palatino Linotype"/>
              </a:rPr>
              <a:t> </a:t>
            </a:r>
            <a:r>
              <a:rPr lang="ru-RU" spc="-20" dirty="0" smtClean="0">
                <a:latin typeface="Palatino Linotype"/>
                <a:cs typeface="Palatino Linotype"/>
              </a:rPr>
              <a:t>море.</a:t>
            </a:r>
            <a:r>
              <a:rPr lang="ru-RU" spc="15" dirty="0" smtClean="0">
                <a:latin typeface="Palatino Linotype"/>
                <a:cs typeface="Palatino Linotype"/>
              </a:rPr>
              <a:t> </a:t>
            </a:r>
            <a:r>
              <a:rPr lang="ru-RU" dirty="0" smtClean="0">
                <a:latin typeface="Palatino Linotype"/>
                <a:cs typeface="Palatino Linotype"/>
              </a:rPr>
              <a:t>Петр</a:t>
            </a:r>
            <a:r>
              <a:rPr lang="ru-RU" spc="-5" dirty="0" smtClean="0">
                <a:latin typeface="Palatino Linotype"/>
                <a:cs typeface="Palatino Linotype"/>
              </a:rPr>
              <a:t> </a:t>
            </a:r>
            <a:r>
              <a:rPr lang="ru-RU" dirty="0" smtClean="0">
                <a:latin typeface="Palatino Linotype"/>
                <a:cs typeface="Palatino Linotype"/>
              </a:rPr>
              <a:t>I</a:t>
            </a:r>
            <a:r>
              <a:rPr lang="ru-RU" spc="10" dirty="0" smtClean="0">
                <a:latin typeface="Palatino Linotype"/>
                <a:cs typeface="Palatino Linotype"/>
              </a:rPr>
              <a:t> лично</a:t>
            </a:r>
            <a:r>
              <a:rPr lang="ru-RU" spc="25" dirty="0" smtClean="0">
                <a:latin typeface="Palatino Linotype"/>
                <a:cs typeface="Palatino Linotype"/>
              </a:rPr>
              <a:t> </a:t>
            </a:r>
            <a:r>
              <a:rPr lang="ru-RU" spc="-10" dirty="0" smtClean="0">
                <a:latin typeface="Palatino Linotype"/>
                <a:cs typeface="Palatino Linotype"/>
              </a:rPr>
              <a:t>строил</a:t>
            </a:r>
            <a:r>
              <a:rPr lang="ru-RU" spc="15" dirty="0" smtClean="0">
                <a:latin typeface="Palatino Linotype"/>
                <a:cs typeface="Palatino Linotype"/>
              </a:rPr>
              <a:t> </a:t>
            </a:r>
            <a:r>
              <a:rPr lang="ru-RU" spc="20" dirty="0" smtClean="0">
                <a:latin typeface="Palatino Linotype"/>
                <a:cs typeface="Palatino Linotype"/>
              </a:rPr>
              <a:t>суда</a:t>
            </a:r>
            <a:r>
              <a:rPr lang="ru-RU" spc="5" dirty="0" smtClean="0">
                <a:latin typeface="Palatino Linotype"/>
                <a:cs typeface="Palatino Linotype"/>
              </a:rPr>
              <a:t> </a:t>
            </a:r>
            <a:r>
              <a:rPr lang="ru-RU" spc="30" dirty="0" smtClean="0">
                <a:latin typeface="Palatino Linotype"/>
                <a:cs typeface="Palatino Linotype"/>
              </a:rPr>
              <a:t>в</a:t>
            </a:r>
            <a:r>
              <a:rPr lang="ru-RU" dirty="0" smtClean="0">
                <a:latin typeface="Palatino Linotype"/>
                <a:cs typeface="Palatino Linotype"/>
              </a:rPr>
              <a:t> </a:t>
            </a:r>
            <a:r>
              <a:rPr lang="ru-RU" spc="-5" dirty="0" smtClean="0">
                <a:latin typeface="Palatino Linotype"/>
                <a:cs typeface="Palatino Linotype"/>
              </a:rPr>
              <a:t>воронежских</a:t>
            </a:r>
            <a:r>
              <a:rPr lang="ru-RU" spc="35" dirty="0" smtClean="0">
                <a:latin typeface="Palatino Linotype"/>
                <a:cs typeface="Palatino Linotype"/>
              </a:rPr>
              <a:t> </a:t>
            </a:r>
            <a:r>
              <a:rPr lang="ru-RU" spc="5" dirty="0" smtClean="0">
                <a:latin typeface="Palatino Linotype"/>
                <a:cs typeface="Palatino Linotype"/>
              </a:rPr>
              <a:t>лесах</a:t>
            </a:r>
            <a:r>
              <a:rPr lang="ru-RU" dirty="0" smtClean="0">
                <a:latin typeface="Palatino Linotype"/>
                <a:cs typeface="Palatino Linotype"/>
              </a:rPr>
              <a:t> </a:t>
            </a:r>
            <a:r>
              <a:rPr lang="ru-RU" spc="40" dirty="0" smtClean="0">
                <a:latin typeface="Palatino Linotype"/>
                <a:cs typeface="Palatino Linotype"/>
              </a:rPr>
              <a:t>на</a:t>
            </a:r>
            <a:r>
              <a:rPr lang="ru-RU" spc="5" dirty="0" smtClean="0">
                <a:latin typeface="Palatino Linotype"/>
                <a:cs typeface="Palatino Linotype"/>
              </a:rPr>
              <a:t> </a:t>
            </a:r>
            <a:r>
              <a:rPr lang="ru-RU" spc="20" dirty="0" smtClean="0">
                <a:latin typeface="Palatino Linotype"/>
                <a:cs typeface="Palatino Linotype"/>
              </a:rPr>
              <a:t>Дону.</a:t>
            </a:r>
            <a:endParaRPr lang="ru-RU" dirty="0" smtClean="0">
              <a:latin typeface="Palatino Linotype"/>
              <a:cs typeface="Palatino Linotype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lang="ru-RU" dirty="0" smtClean="0">
                <a:latin typeface="Palatino Linotype"/>
                <a:cs typeface="Palatino Linotype"/>
              </a:rPr>
              <a:t>А </a:t>
            </a:r>
            <a:r>
              <a:rPr lang="ru-RU" spc="5" dirty="0" smtClean="0">
                <a:latin typeface="Palatino Linotype"/>
                <a:cs typeface="Palatino Linotype"/>
              </a:rPr>
              <a:t>официальным</a:t>
            </a:r>
            <a:r>
              <a:rPr lang="ru-RU" spc="45" dirty="0" smtClean="0">
                <a:latin typeface="Palatino Linotype"/>
                <a:cs typeface="Palatino Linotype"/>
              </a:rPr>
              <a:t> </a:t>
            </a:r>
            <a:r>
              <a:rPr lang="ru-RU" spc="10" dirty="0" smtClean="0">
                <a:latin typeface="Palatino Linotype"/>
                <a:cs typeface="Palatino Linotype"/>
              </a:rPr>
              <a:t>флагом </a:t>
            </a:r>
            <a:r>
              <a:rPr lang="ru-RU" spc="15" dirty="0" smtClean="0">
                <a:latin typeface="Palatino Linotype"/>
                <a:cs typeface="Palatino Linotype"/>
              </a:rPr>
              <a:t>флота</a:t>
            </a:r>
            <a:r>
              <a:rPr lang="ru-RU" spc="10" dirty="0" smtClean="0">
                <a:latin typeface="Palatino Linotype"/>
                <a:cs typeface="Palatino Linotype"/>
              </a:rPr>
              <a:t> </a:t>
            </a:r>
            <a:r>
              <a:rPr lang="ru-RU" spc="30" dirty="0" smtClean="0">
                <a:latin typeface="Palatino Linotype"/>
                <a:cs typeface="Palatino Linotype"/>
              </a:rPr>
              <a:t>в</a:t>
            </a:r>
            <a:r>
              <a:rPr lang="ru-RU" spc="5" dirty="0" smtClean="0">
                <a:latin typeface="Palatino Linotype"/>
                <a:cs typeface="Palatino Linotype"/>
              </a:rPr>
              <a:t> </a:t>
            </a:r>
            <a:r>
              <a:rPr lang="ru-RU" dirty="0" smtClean="0">
                <a:latin typeface="Palatino Linotype"/>
                <a:cs typeface="Palatino Linotype"/>
              </a:rPr>
              <a:t>1699</a:t>
            </a:r>
            <a:r>
              <a:rPr lang="ru-RU" spc="10" dirty="0" smtClean="0">
                <a:latin typeface="Palatino Linotype"/>
                <a:cs typeface="Palatino Linotype"/>
              </a:rPr>
              <a:t> </a:t>
            </a:r>
            <a:r>
              <a:rPr lang="ru-RU" spc="30" dirty="0" smtClean="0">
                <a:latin typeface="Palatino Linotype"/>
                <a:cs typeface="Palatino Linotype"/>
              </a:rPr>
              <a:t>году</a:t>
            </a:r>
            <a:r>
              <a:rPr lang="ru-RU" spc="-40" dirty="0" smtClean="0">
                <a:latin typeface="Palatino Linotype"/>
                <a:cs typeface="Palatino Linotype"/>
              </a:rPr>
              <a:t> </a:t>
            </a:r>
            <a:r>
              <a:rPr lang="ru-RU" spc="-10" dirty="0" smtClean="0">
                <a:latin typeface="Palatino Linotype"/>
                <a:cs typeface="Palatino Linotype"/>
              </a:rPr>
              <a:t>стало</a:t>
            </a:r>
            <a:r>
              <a:rPr lang="ru-RU" spc="10" dirty="0" smtClean="0">
                <a:latin typeface="Palatino Linotype"/>
                <a:cs typeface="Palatino Linotype"/>
              </a:rPr>
              <a:t> </a:t>
            </a:r>
            <a:r>
              <a:rPr lang="ru-RU" spc="-10" dirty="0" smtClean="0">
                <a:latin typeface="Palatino Linotype"/>
                <a:cs typeface="Palatino Linotype"/>
              </a:rPr>
              <a:t>полотнище</a:t>
            </a:r>
            <a:endParaRPr lang="ru-RU" dirty="0" smtClean="0">
              <a:latin typeface="Palatino Linotype"/>
              <a:cs typeface="Palatino Linotype"/>
            </a:endParaRPr>
          </a:p>
          <a:p>
            <a:pPr algn="ctr">
              <a:lnSpc>
                <a:spcPct val="100000"/>
              </a:lnSpc>
            </a:pPr>
            <a:r>
              <a:rPr lang="ru-RU" dirty="0" smtClean="0">
                <a:latin typeface="Palatino Linotype"/>
                <a:cs typeface="Palatino Linotype"/>
              </a:rPr>
              <a:t>с</a:t>
            </a:r>
            <a:r>
              <a:rPr lang="ru-RU" spc="-20" dirty="0" smtClean="0">
                <a:latin typeface="Palatino Linotype"/>
                <a:cs typeface="Palatino Linotype"/>
              </a:rPr>
              <a:t> </a:t>
            </a:r>
            <a:r>
              <a:rPr lang="ru-RU" spc="5" dirty="0" smtClean="0">
                <a:latin typeface="Palatino Linotype"/>
                <a:cs typeface="Palatino Linotype"/>
              </a:rPr>
              <a:t>Андреевским</a:t>
            </a:r>
            <a:r>
              <a:rPr lang="ru-RU" spc="20" dirty="0" smtClean="0">
                <a:latin typeface="Palatino Linotype"/>
                <a:cs typeface="Palatino Linotype"/>
              </a:rPr>
              <a:t> </a:t>
            </a:r>
            <a:r>
              <a:rPr lang="ru-RU" spc="-10" dirty="0" smtClean="0">
                <a:latin typeface="Palatino Linotype"/>
                <a:cs typeface="Palatino Linotype"/>
              </a:rPr>
              <a:t>крестом.</a:t>
            </a:r>
            <a:endParaRPr lang="ru-RU" dirty="0">
              <a:latin typeface="Palatino Linotype"/>
              <a:cs typeface="Palatino Linoty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lib.mordgpi.ru/virtual-exhibition/vistavki/anna_ahmatova/files/assets/common/page-substrates/page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52600" y="609600"/>
            <a:ext cx="564959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4000" b="1" kern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Поделил страну на регионы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914400" y="1371600"/>
            <a:ext cx="7186726" cy="2967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09015" marR="972185" algn="ctr">
              <a:lnSpc>
                <a:spcPct val="100000"/>
              </a:lnSpc>
              <a:spcBef>
                <a:spcPts val="100"/>
              </a:spcBef>
            </a:pPr>
            <a:r>
              <a:rPr sz="1600" dirty="0"/>
              <a:t>В 1708 </a:t>
            </a:r>
            <a:r>
              <a:rPr sz="1600" spc="30" dirty="0"/>
              <a:t>году </a:t>
            </a:r>
            <a:r>
              <a:rPr sz="1600" dirty="0"/>
              <a:t>Петр I </a:t>
            </a:r>
            <a:r>
              <a:rPr sz="1600" spc="20" dirty="0"/>
              <a:t>начал </a:t>
            </a:r>
            <a:r>
              <a:rPr sz="1600" dirty="0"/>
              <a:t>первую </a:t>
            </a:r>
            <a:r>
              <a:rPr sz="1600" spc="5" dirty="0"/>
              <a:t>областную реформу </a:t>
            </a:r>
            <a:r>
              <a:rPr sz="1600" dirty="0"/>
              <a:t>— </a:t>
            </a:r>
            <a:r>
              <a:rPr sz="1600" spc="-434" dirty="0"/>
              <a:t> </a:t>
            </a:r>
            <a:r>
              <a:rPr sz="1600" spc="-15" dirty="0"/>
              <a:t>поделил</a:t>
            </a:r>
            <a:r>
              <a:rPr sz="1600" spc="5" dirty="0"/>
              <a:t> </a:t>
            </a:r>
            <a:r>
              <a:rPr sz="1600" dirty="0"/>
              <a:t>всю</a:t>
            </a:r>
            <a:r>
              <a:rPr sz="1600" spc="5" dirty="0"/>
              <a:t> </a:t>
            </a:r>
            <a:r>
              <a:rPr sz="1600" spc="25" dirty="0"/>
              <a:t>страну</a:t>
            </a:r>
            <a:r>
              <a:rPr sz="1600" spc="10" dirty="0"/>
              <a:t> </a:t>
            </a:r>
            <a:r>
              <a:rPr sz="1600" spc="40" dirty="0"/>
              <a:t>на</a:t>
            </a:r>
            <a:r>
              <a:rPr sz="1600" spc="-5" dirty="0"/>
              <a:t> </a:t>
            </a:r>
            <a:r>
              <a:rPr sz="1600" spc="5" dirty="0"/>
              <a:t>уезды</a:t>
            </a:r>
            <a:r>
              <a:rPr sz="1600" dirty="0"/>
              <a:t> </a:t>
            </a:r>
            <a:r>
              <a:rPr sz="1600" spc="-5" dirty="0"/>
              <a:t>и</a:t>
            </a:r>
            <a:r>
              <a:rPr sz="1600" spc="15" dirty="0"/>
              <a:t> </a:t>
            </a:r>
            <a:r>
              <a:rPr sz="1600" spc="20" dirty="0"/>
              <a:t>губернии.</a:t>
            </a:r>
          </a:p>
          <a:p>
            <a:pPr marL="36195" marR="5080" algn="ctr">
              <a:lnSpc>
                <a:spcPct val="100000"/>
              </a:lnSpc>
            </a:pPr>
            <a:r>
              <a:rPr sz="1600" spc="15" dirty="0"/>
              <a:t>Губерний</a:t>
            </a:r>
            <a:r>
              <a:rPr sz="1600" spc="25" dirty="0"/>
              <a:t> </a:t>
            </a:r>
            <a:r>
              <a:rPr sz="1600" spc="-15" dirty="0"/>
              <a:t>было</a:t>
            </a:r>
            <a:r>
              <a:rPr sz="1600" spc="15" dirty="0"/>
              <a:t> </a:t>
            </a:r>
            <a:r>
              <a:rPr sz="1600" spc="-10" dirty="0"/>
              <a:t>восемь:</a:t>
            </a:r>
            <a:r>
              <a:rPr sz="1600" spc="5" dirty="0"/>
              <a:t> </a:t>
            </a:r>
            <a:r>
              <a:rPr sz="1600" spc="10" dirty="0"/>
              <a:t>Петербургская,</a:t>
            </a:r>
            <a:r>
              <a:rPr sz="1600" dirty="0"/>
              <a:t> </a:t>
            </a:r>
            <a:r>
              <a:rPr sz="1600" spc="10" dirty="0"/>
              <a:t>Архангелогородская,</a:t>
            </a:r>
            <a:r>
              <a:rPr sz="1600" spc="30" dirty="0"/>
              <a:t> </a:t>
            </a:r>
            <a:r>
              <a:rPr sz="1600" spc="-5" dirty="0"/>
              <a:t>Смоленская, </a:t>
            </a:r>
            <a:r>
              <a:rPr sz="1600" spc="-434" dirty="0"/>
              <a:t> </a:t>
            </a:r>
            <a:r>
              <a:rPr sz="1600" dirty="0"/>
              <a:t>Киевская,</a:t>
            </a:r>
            <a:r>
              <a:rPr sz="1600" spc="20" dirty="0"/>
              <a:t> </a:t>
            </a:r>
            <a:r>
              <a:rPr sz="1600" dirty="0"/>
              <a:t>Московская,</a:t>
            </a:r>
            <a:r>
              <a:rPr sz="1600" spc="10" dirty="0"/>
              <a:t> </a:t>
            </a:r>
            <a:r>
              <a:rPr sz="1600" dirty="0"/>
              <a:t>Казанская,</a:t>
            </a:r>
            <a:r>
              <a:rPr sz="1600" spc="5" dirty="0"/>
              <a:t> </a:t>
            </a:r>
            <a:r>
              <a:rPr sz="1600" spc="-5" dirty="0"/>
              <a:t>Азовская,</a:t>
            </a:r>
            <a:r>
              <a:rPr sz="1600" dirty="0"/>
              <a:t> </a:t>
            </a:r>
            <a:r>
              <a:rPr sz="1600" spc="-10" dirty="0"/>
              <a:t>Сибирская.</a:t>
            </a:r>
          </a:p>
          <a:p>
            <a:pPr marL="1841500" marR="1807845" indent="1270" algn="ctr">
              <a:lnSpc>
                <a:spcPct val="100000"/>
              </a:lnSpc>
            </a:pPr>
            <a:r>
              <a:rPr sz="1600" dirty="0"/>
              <a:t>В 1713 </a:t>
            </a:r>
            <a:r>
              <a:rPr sz="1600" spc="30" dirty="0"/>
              <a:t>году к </a:t>
            </a:r>
            <a:r>
              <a:rPr sz="1600" spc="-5" dirty="0"/>
              <a:t>ним прибавились </a:t>
            </a:r>
            <a:r>
              <a:rPr sz="1600" spc="-10" dirty="0"/>
              <a:t>еще </a:t>
            </a:r>
            <a:r>
              <a:rPr sz="1600" spc="-5" dirty="0"/>
              <a:t>три: </a:t>
            </a:r>
            <a:r>
              <a:rPr sz="1600" spc="-434" dirty="0"/>
              <a:t> </a:t>
            </a:r>
            <a:r>
              <a:rPr sz="1600" spc="-10" dirty="0"/>
              <a:t>Нижегородская,</a:t>
            </a:r>
            <a:r>
              <a:rPr sz="1600" spc="-15" dirty="0"/>
              <a:t> </a:t>
            </a:r>
            <a:r>
              <a:rPr sz="1600" spc="10" dirty="0"/>
              <a:t>Астраханская,</a:t>
            </a:r>
            <a:r>
              <a:rPr sz="1600" spc="-15" dirty="0"/>
              <a:t> </a:t>
            </a:r>
            <a:r>
              <a:rPr sz="1600" spc="-20" dirty="0"/>
              <a:t>Рижская.</a:t>
            </a:r>
          </a:p>
          <a:p>
            <a:pPr marL="25400" algn="ctr">
              <a:lnSpc>
                <a:spcPct val="100000"/>
              </a:lnSpc>
            </a:pPr>
            <a:r>
              <a:rPr sz="1600" spc="-15" dirty="0"/>
              <a:t>Во</a:t>
            </a:r>
            <a:r>
              <a:rPr sz="1600" spc="-5" dirty="0"/>
              <a:t> </a:t>
            </a:r>
            <a:r>
              <a:rPr sz="1600" spc="-20" dirty="0"/>
              <a:t>время</a:t>
            </a:r>
            <a:r>
              <a:rPr sz="1600" spc="30" dirty="0"/>
              <a:t> </a:t>
            </a:r>
            <a:r>
              <a:rPr sz="1600" spc="-5" dirty="0"/>
              <a:t>второй</a:t>
            </a:r>
            <a:r>
              <a:rPr sz="1600" spc="20" dirty="0"/>
              <a:t> </a:t>
            </a:r>
            <a:r>
              <a:rPr sz="1600" dirty="0"/>
              <a:t>реформы</a:t>
            </a:r>
            <a:r>
              <a:rPr sz="1600" spc="25" dirty="0"/>
              <a:t> </a:t>
            </a:r>
            <a:r>
              <a:rPr sz="1600" spc="30" dirty="0"/>
              <a:t>в</a:t>
            </a:r>
            <a:r>
              <a:rPr sz="1600" dirty="0"/>
              <a:t> составе</a:t>
            </a:r>
            <a:r>
              <a:rPr sz="1600" spc="5" dirty="0"/>
              <a:t> </a:t>
            </a:r>
            <a:r>
              <a:rPr sz="1600" spc="20" dirty="0"/>
              <a:t>губерний</a:t>
            </a:r>
            <a:r>
              <a:rPr sz="1600" spc="35" dirty="0"/>
              <a:t> </a:t>
            </a:r>
            <a:r>
              <a:rPr sz="1600" dirty="0"/>
              <a:t>выделили</a:t>
            </a:r>
            <a:r>
              <a:rPr sz="1600" spc="35" dirty="0"/>
              <a:t> </a:t>
            </a:r>
            <a:r>
              <a:rPr sz="1600" spc="-35" dirty="0"/>
              <a:t>по</a:t>
            </a:r>
            <a:r>
              <a:rPr sz="1600" spc="5" dirty="0"/>
              <a:t> </a:t>
            </a:r>
            <a:r>
              <a:rPr sz="1600" dirty="0"/>
              <a:t>шведскому</a:t>
            </a:r>
          </a:p>
          <a:p>
            <a:pPr marL="24765" algn="ctr">
              <a:lnSpc>
                <a:spcPct val="100000"/>
              </a:lnSpc>
            </a:pPr>
            <a:r>
              <a:rPr sz="1600" spc="-15" dirty="0"/>
              <a:t>образцу</a:t>
            </a:r>
            <a:r>
              <a:rPr sz="1600" spc="-5" dirty="0"/>
              <a:t> </a:t>
            </a:r>
            <a:r>
              <a:rPr sz="1600" dirty="0"/>
              <a:t>50 </a:t>
            </a:r>
            <a:r>
              <a:rPr sz="1600" spc="-5" dirty="0"/>
              <a:t>провинций,</a:t>
            </a:r>
            <a:r>
              <a:rPr sz="1600" spc="40" dirty="0"/>
              <a:t> </a:t>
            </a:r>
            <a:r>
              <a:rPr sz="1600" dirty="0"/>
              <a:t>а </a:t>
            </a:r>
            <a:r>
              <a:rPr sz="1600" spc="-10" dirty="0"/>
              <a:t>вместо</a:t>
            </a:r>
            <a:r>
              <a:rPr sz="1600" spc="5" dirty="0"/>
              <a:t> уездов ввели</a:t>
            </a:r>
            <a:r>
              <a:rPr sz="1600" spc="10" dirty="0"/>
              <a:t> </a:t>
            </a:r>
            <a:r>
              <a:rPr sz="1600" spc="5" dirty="0"/>
              <a:t>дистрикты.</a:t>
            </a:r>
          </a:p>
          <a:p>
            <a:pPr marL="685800" marR="649605" algn="ctr">
              <a:lnSpc>
                <a:spcPct val="100000"/>
              </a:lnSpc>
              <a:spcBef>
                <a:spcPts val="5"/>
              </a:spcBef>
            </a:pPr>
            <a:r>
              <a:rPr sz="1600" spc="10" dirty="0"/>
              <a:t>Так</a:t>
            </a:r>
            <a:r>
              <a:rPr sz="1600" spc="-20" dirty="0"/>
              <a:t> </a:t>
            </a:r>
            <a:r>
              <a:rPr sz="1600" spc="-10" dirty="0"/>
              <a:t>появилась</a:t>
            </a:r>
            <a:r>
              <a:rPr sz="1600" spc="25" dirty="0"/>
              <a:t> </a:t>
            </a:r>
            <a:r>
              <a:rPr sz="1600" spc="-20" dirty="0"/>
              <a:t>возможность</a:t>
            </a:r>
            <a:r>
              <a:rPr sz="1600" spc="5" dirty="0"/>
              <a:t> </a:t>
            </a:r>
            <a:r>
              <a:rPr sz="1600" dirty="0"/>
              <a:t>управлять</a:t>
            </a:r>
            <a:r>
              <a:rPr sz="1600" spc="20" dirty="0"/>
              <a:t> </a:t>
            </a:r>
            <a:r>
              <a:rPr sz="1600" spc="10" dirty="0"/>
              <a:t>страной  </a:t>
            </a:r>
            <a:r>
              <a:rPr sz="1600" spc="-35" dirty="0"/>
              <a:t>по</a:t>
            </a:r>
            <a:r>
              <a:rPr sz="1600" spc="-5" dirty="0"/>
              <a:t> </a:t>
            </a:r>
            <a:r>
              <a:rPr sz="1600" dirty="0"/>
              <a:t>вертикали: </a:t>
            </a:r>
            <a:r>
              <a:rPr sz="1600" spc="-434" dirty="0"/>
              <a:t> </a:t>
            </a:r>
            <a:r>
              <a:rPr sz="1600" spc="-5" dirty="0"/>
              <a:t>царь</a:t>
            </a:r>
            <a:r>
              <a:rPr sz="1600" dirty="0"/>
              <a:t> —</a:t>
            </a:r>
            <a:r>
              <a:rPr sz="1600" spc="-10" dirty="0"/>
              <a:t> </a:t>
            </a:r>
            <a:r>
              <a:rPr sz="1600" spc="15" dirty="0"/>
              <a:t>губернатор</a:t>
            </a:r>
            <a:r>
              <a:rPr sz="1600" spc="30" dirty="0"/>
              <a:t> </a:t>
            </a:r>
            <a:r>
              <a:rPr sz="1600" dirty="0"/>
              <a:t>—</a:t>
            </a:r>
            <a:r>
              <a:rPr sz="1600" spc="5" dirty="0"/>
              <a:t> воевода</a:t>
            </a:r>
            <a:r>
              <a:rPr sz="1600" spc="25" dirty="0"/>
              <a:t> </a:t>
            </a:r>
            <a:r>
              <a:rPr sz="1600" dirty="0"/>
              <a:t>—</a:t>
            </a:r>
            <a:r>
              <a:rPr sz="1600" spc="5" dirty="0"/>
              <a:t> </a:t>
            </a:r>
            <a:r>
              <a:rPr sz="1600" spc="-20" dirty="0"/>
              <a:t>земский</a:t>
            </a:r>
            <a:r>
              <a:rPr sz="1600" spc="-10" dirty="0"/>
              <a:t> комиссар.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3276600" y="4267200"/>
            <a:ext cx="2890520" cy="2162175"/>
            <a:chOff x="5329745" y="4104449"/>
            <a:chExt cx="2890520" cy="216217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58384" y="4133087"/>
              <a:ext cx="2833116" cy="210459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344033" y="4118736"/>
              <a:ext cx="2861945" cy="2133600"/>
            </a:xfrm>
            <a:custGeom>
              <a:avLst/>
              <a:gdLst/>
              <a:ahLst/>
              <a:cxnLst/>
              <a:rect l="l" t="t" r="r" b="b"/>
              <a:pathLst>
                <a:path w="2861945" h="2133600">
                  <a:moveTo>
                    <a:pt x="364743" y="0"/>
                  </a:moveTo>
                  <a:lnTo>
                    <a:pt x="2861944" y="0"/>
                  </a:lnTo>
                  <a:lnTo>
                    <a:pt x="2861944" y="1768932"/>
                  </a:lnTo>
                  <a:lnTo>
                    <a:pt x="2854578" y="1842020"/>
                  </a:lnTo>
                  <a:lnTo>
                    <a:pt x="2833369" y="1910651"/>
                  </a:lnTo>
                  <a:lnTo>
                    <a:pt x="2799588" y="1972589"/>
                  </a:lnTo>
                  <a:lnTo>
                    <a:pt x="2754884" y="2026335"/>
                  </a:lnTo>
                  <a:lnTo>
                    <a:pt x="2700909" y="2070912"/>
                  </a:lnTo>
                  <a:lnTo>
                    <a:pt x="2638933" y="2104771"/>
                  </a:lnTo>
                  <a:lnTo>
                    <a:pt x="2570225" y="2125853"/>
                  </a:lnTo>
                  <a:lnTo>
                    <a:pt x="2497200" y="2133269"/>
                  </a:lnTo>
                  <a:lnTo>
                    <a:pt x="0" y="2133269"/>
                  </a:lnTo>
                  <a:lnTo>
                    <a:pt x="0" y="364744"/>
                  </a:lnTo>
                  <a:lnTo>
                    <a:pt x="2158" y="328040"/>
                  </a:lnTo>
                  <a:lnTo>
                    <a:pt x="16637" y="256539"/>
                  </a:lnTo>
                  <a:lnTo>
                    <a:pt x="44195" y="191262"/>
                  </a:lnTo>
                  <a:lnTo>
                    <a:pt x="83438" y="133095"/>
                  </a:lnTo>
                  <a:lnTo>
                    <a:pt x="133095" y="83438"/>
                  </a:lnTo>
                  <a:lnTo>
                    <a:pt x="191262" y="44195"/>
                  </a:lnTo>
                  <a:lnTo>
                    <a:pt x="256539" y="16637"/>
                  </a:lnTo>
                  <a:lnTo>
                    <a:pt x="328040" y="2158"/>
                  </a:lnTo>
                  <a:lnTo>
                    <a:pt x="364743" y="0"/>
                  </a:lnTo>
                  <a:close/>
                </a:path>
              </a:pathLst>
            </a:custGeom>
            <a:ln w="28575">
              <a:solidFill>
                <a:srgbClr val="D0BC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s://lib.mordgpi.ru/virtual-exhibition/vistavki/anna_ahmatova/files/assets/common/page-substrates/page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28800" y="381000"/>
            <a:ext cx="715264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kern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Взял курс на европейские ценности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19200" y="1066800"/>
            <a:ext cx="6858000" cy="27212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Palatino Linotype"/>
                <a:cs typeface="Palatino Linotype"/>
              </a:rPr>
              <a:t>В </a:t>
            </a:r>
            <a:r>
              <a:rPr sz="1600" spc="-5" dirty="0">
                <a:latin typeface="Palatino Linotype"/>
                <a:cs typeface="Palatino Linotype"/>
              </a:rPr>
              <a:t>1697–1698</a:t>
            </a:r>
            <a:r>
              <a:rPr sz="1600" spc="15" dirty="0">
                <a:latin typeface="Palatino Linotype"/>
                <a:cs typeface="Palatino Linotype"/>
              </a:rPr>
              <a:t> </a:t>
            </a:r>
            <a:r>
              <a:rPr sz="1600" spc="20" dirty="0">
                <a:latin typeface="Palatino Linotype"/>
                <a:cs typeface="Palatino Linotype"/>
              </a:rPr>
              <a:t>годах</a:t>
            </a:r>
            <a:r>
              <a:rPr sz="1600" dirty="0">
                <a:latin typeface="Palatino Linotype"/>
                <a:cs typeface="Palatino Linotype"/>
              </a:rPr>
              <a:t> Петр</a:t>
            </a:r>
            <a:r>
              <a:rPr sz="1600" spc="5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I</a:t>
            </a:r>
            <a:r>
              <a:rPr sz="1600" spc="5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путешествовал</a:t>
            </a:r>
            <a:r>
              <a:rPr sz="1600" spc="5" dirty="0">
                <a:latin typeface="Palatino Linotype"/>
                <a:cs typeface="Palatino Linotype"/>
              </a:rPr>
              <a:t> </a:t>
            </a:r>
            <a:r>
              <a:rPr sz="1600" spc="-35" dirty="0">
                <a:latin typeface="Palatino Linotype"/>
                <a:cs typeface="Palatino Linotype"/>
              </a:rPr>
              <a:t>по</a:t>
            </a:r>
            <a:r>
              <a:rPr sz="1600" spc="5" dirty="0">
                <a:latin typeface="Palatino Linotype"/>
                <a:cs typeface="Palatino Linotype"/>
              </a:rPr>
              <a:t> </a:t>
            </a:r>
            <a:r>
              <a:rPr sz="1600" spc="-10" dirty="0">
                <a:latin typeface="Palatino Linotype"/>
                <a:cs typeface="Palatino Linotype"/>
              </a:rPr>
              <a:t>Европе</a:t>
            </a:r>
            <a:r>
              <a:rPr sz="1600" spc="20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—</a:t>
            </a:r>
          </a:p>
          <a:p>
            <a:pPr algn="ctr">
              <a:lnSpc>
                <a:spcPct val="100000"/>
              </a:lnSpc>
            </a:pPr>
            <a:r>
              <a:rPr sz="1600" spc="20" dirty="0">
                <a:latin typeface="Palatino Linotype"/>
                <a:cs typeface="Palatino Linotype"/>
              </a:rPr>
              <a:t>инкогнито</a:t>
            </a:r>
            <a:r>
              <a:rPr sz="1600" spc="45" dirty="0">
                <a:latin typeface="Palatino Linotype"/>
                <a:cs typeface="Palatino Linotype"/>
              </a:rPr>
              <a:t> </a:t>
            </a:r>
            <a:r>
              <a:rPr sz="1600" spc="30" dirty="0">
                <a:latin typeface="Palatino Linotype"/>
                <a:cs typeface="Palatino Linotype"/>
              </a:rPr>
              <a:t>в</a:t>
            </a:r>
            <a:r>
              <a:rPr sz="1600" dirty="0">
                <a:latin typeface="Palatino Linotype"/>
                <a:cs typeface="Palatino Linotype"/>
              </a:rPr>
              <a:t> составе</a:t>
            </a:r>
            <a:r>
              <a:rPr sz="1600" spc="10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Великого</a:t>
            </a:r>
            <a:r>
              <a:rPr sz="1600" spc="20" dirty="0">
                <a:latin typeface="Palatino Linotype"/>
                <a:cs typeface="Palatino Linotype"/>
              </a:rPr>
              <a:t> </a:t>
            </a:r>
            <a:r>
              <a:rPr sz="1600" spc="-5" dirty="0">
                <a:latin typeface="Palatino Linotype"/>
                <a:cs typeface="Palatino Linotype"/>
              </a:rPr>
              <a:t>посольства</a:t>
            </a:r>
            <a:r>
              <a:rPr sz="1600" spc="5" dirty="0">
                <a:latin typeface="Palatino Linotype"/>
                <a:cs typeface="Palatino Linotype"/>
              </a:rPr>
              <a:t> </a:t>
            </a:r>
            <a:r>
              <a:rPr sz="1600" spc="-5" dirty="0">
                <a:latin typeface="Palatino Linotype"/>
                <a:cs typeface="Palatino Linotype"/>
              </a:rPr>
              <a:t>объехал</a:t>
            </a:r>
            <a:r>
              <a:rPr sz="1600" spc="5" dirty="0">
                <a:latin typeface="Palatino Linotype"/>
                <a:cs typeface="Palatino Linotype"/>
              </a:rPr>
              <a:t> города</a:t>
            </a:r>
            <a:r>
              <a:rPr sz="1600" spc="20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Пруссии,</a:t>
            </a:r>
          </a:p>
          <a:p>
            <a:pPr marL="102235" marR="94615" algn="ctr">
              <a:lnSpc>
                <a:spcPct val="100000"/>
              </a:lnSpc>
            </a:pPr>
            <a:r>
              <a:rPr sz="1600" dirty="0">
                <a:latin typeface="Palatino Linotype"/>
                <a:cs typeface="Palatino Linotype"/>
              </a:rPr>
              <a:t>Голландии,</a:t>
            </a:r>
            <a:r>
              <a:rPr sz="1600" spc="50" dirty="0">
                <a:latin typeface="Palatino Linotype"/>
                <a:cs typeface="Palatino Linotype"/>
              </a:rPr>
              <a:t> </a:t>
            </a:r>
            <a:r>
              <a:rPr sz="1600" spc="15" dirty="0">
                <a:latin typeface="Palatino Linotype"/>
                <a:cs typeface="Palatino Linotype"/>
              </a:rPr>
              <a:t>Англии</a:t>
            </a:r>
            <a:r>
              <a:rPr sz="1600" spc="30" dirty="0">
                <a:latin typeface="Palatino Linotype"/>
                <a:cs typeface="Palatino Linotype"/>
              </a:rPr>
              <a:t> </a:t>
            </a:r>
            <a:r>
              <a:rPr sz="1600" spc="-5" dirty="0">
                <a:latin typeface="Palatino Linotype"/>
                <a:cs typeface="Palatino Linotype"/>
              </a:rPr>
              <a:t>и</a:t>
            </a:r>
            <a:r>
              <a:rPr sz="1600" spc="5" dirty="0">
                <a:latin typeface="Palatino Linotype"/>
                <a:cs typeface="Palatino Linotype"/>
              </a:rPr>
              <a:t> </a:t>
            </a:r>
            <a:r>
              <a:rPr sz="1600" spc="-25" dirty="0">
                <a:latin typeface="Palatino Linotype"/>
                <a:cs typeface="Palatino Linotype"/>
              </a:rPr>
              <a:t>империи</a:t>
            </a:r>
            <a:r>
              <a:rPr sz="1600" spc="35" dirty="0">
                <a:latin typeface="Palatino Linotype"/>
                <a:cs typeface="Palatino Linotype"/>
              </a:rPr>
              <a:t> </a:t>
            </a:r>
            <a:r>
              <a:rPr sz="1600" spc="10" dirty="0">
                <a:latin typeface="Palatino Linotype"/>
                <a:cs typeface="Palatino Linotype"/>
              </a:rPr>
              <a:t>Габсбургов.</a:t>
            </a:r>
            <a:r>
              <a:rPr sz="1600" spc="40" dirty="0">
                <a:latin typeface="Palatino Linotype"/>
                <a:cs typeface="Palatino Linotype"/>
              </a:rPr>
              <a:t> </a:t>
            </a:r>
            <a:r>
              <a:rPr sz="1600" spc="-10" dirty="0">
                <a:latin typeface="Palatino Linotype"/>
                <a:cs typeface="Palatino Linotype"/>
              </a:rPr>
              <a:t>Полтора</a:t>
            </a:r>
            <a:r>
              <a:rPr sz="1600" spc="20" dirty="0">
                <a:latin typeface="Palatino Linotype"/>
                <a:cs typeface="Palatino Linotype"/>
              </a:rPr>
              <a:t> </a:t>
            </a:r>
            <a:r>
              <a:rPr sz="1600" spc="15" dirty="0">
                <a:latin typeface="Palatino Linotype"/>
                <a:cs typeface="Palatino Linotype"/>
              </a:rPr>
              <a:t>года</a:t>
            </a:r>
            <a:r>
              <a:rPr sz="1600" spc="10" dirty="0">
                <a:latin typeface="Palatino Linotype"/>
                <a:cs typeface="Palatino Linotype"/>
              </a:rPr>
              <a:t> </a:t>
            </a:r>
            <a:r>
              <a:rPr sz="1600" spc="5" dirty="0">
                <a:latin typeface="Palatino Linotype"/>
                <a:cs typeface="Palatino Linotype"/>
              </a:rPr>
              <a:t>своего</a:t>
            </a:r>
            <a:r>
              <a:rPr sz="1600" spc="35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«великого </a:t>
            </a:r>
            <a:r>
              <a:rPr sz="1600" spc="-434" dirty="0">
                <a:latin typeface="Palatino Linotype"/>
                <a:cs typeface="Palatino Linotype"/>
              </a:rPr>
              <a:t> </a:t>
            </a:r>
            <a:r>
              <a:rPr sz="1600" spc="20" dirty="0">
                <a:latin typeface="Palatino Linotype"/>
                <a:cs typeface="Palatino Linotype"/>
              </a:rPr>
              <a:t>ученичества»</a:t>
            </a:r>
            <a:r>
              <a:rPr sz="1600" spc="25" dirty="0">
                <a:latin typeface="Palatino Linotype"/>
                <a:cs typeface="Palatino Linotype"/>
              </a:rPr>
              <a:t> он</a:t>
            </a:r>
            <a:r>
              <a:rPr sz="1600" spc="10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изучал</a:t>
            </a:r>
            <a:r>
              <a:rPr sz="1600" spc="10" dirty="0">
                <a:latin typeface="Palatino Linotype"/>
                <a:cs typeface="Palatino Linotype"/>
              </a:rPr>
              <a:t> </a:t>
            </a:r>
            <a:r>
              <a:rPr sz="1600" spc="25" dirty="0">
                <a:latin typeface="Palatino Linotype"/>
                <a:cs typeface="Palatino Linotype"/>
              </a:rPr>
              <a:t>науки</a:t>
            </a:r>
            <a:r>
              <a:rPr sz="1600" spc="20" dirty="0">
                <a:latin typeface="Palatino Linotype"/>
                <a:cs typeface="Palatino Linotype"/>
              </a:rPr>
              <a:t> </a:t>
            </a:r>
            <a:r>
              <a:rPr sz="1600" spc="-5" dirty="0">
                <a:latin typeface="Palatino Linotype"/>
                <a:cs typeface="Palatino Linotype"/>
              </a:rPr>
              <a:t>и</a:t>
            </a:r>
            <a:r>
              <a:rPr sz="1600" dirty="0">
                <a:latin typeface="Palatino Linotype"/>
                <a:cs typeface="Palatino Linotype"/>
              </a:rPr>
              <a:t> </a:t>
            </a:r>
            <a:r>
              <a:rPr sz="1600" spc="10" dirty="0">
                <a:latin typeface="Palatino Linotype"/>
                <a:cs typeface="Palatino Linotype"/>
              </a:rPr>
              <a:t>искусства</a:t>
            </a:r>
            <a:r>
              <a:rPr sz="1600" spc="15" dirty="0">
                <a:latin typeface="Palatino Linotype"/>
                <a:cs typeface="Palatino Linotype"/>
              </a:rPr>
              <a:t> </a:t>
            </a:r>
            <a:r>
              <a:rPr sz="1600" spc="-5" dirty="0">
                <a:latin typeface="Palatino Linotype"/>
                <a:cs typeface="Palatino Linotype"/>
              </a:rPr>
              <a:t>Европы</a:t>
            </a:r>
            <a:r>
              <a:rPr sz="1600" spc="5" dirty="0">
                <a:latin typeface="Palatino Linotype"/>
                <a:cs typeface="Palatino Linotype"/>
              </a:rPr>
              <a:t> </a:t>
            </a:r>
            <a:r>
              <a:rPr sz="1600" spc="-5" dirty="0">
                <a:latin typeface="Palatino Linotype"/>
                <a:cs typeface="Palatino Linotype"/>
              </a:rPr>
              <a:t>и </a:t>
            </a:r>
            <a:r>
              <a:rPr sz="1600" dirty="0">
                <a:latin typeface="Palatino Linotype"/>
                <a:cs typeface="Palatino Linotype"/>
              </a:rPr>
              <a:t>впитывал</a:t>
            </a:r>
            <a:r>
              <a:rPr sz="1600" spc="35" dirty="0">
                <a:latin typeface="Palatino Linotype"/>
                <a:cs typeface="Palatino Linotype"/>
              </a:rPr>
              <a:t> </a:t>
            </a:r>
            <a:r>
              <a:rPr sz="1600" spc="5" dirty="0">
                <a:latin typeface="Palatino Linotype"/>
                <a:cs typeface="Palatino Linotype"/>
              </a:rPr>
              <a:t>местные</a:t>
            </a:r>
            <a:endParaRPr sz="1600" dirty="0">
              <a:latin typeface="Palatino Linotype"/>
              <a:cs typeface="Palatino Linotype"/>
            </a:endParaRPr>
          </a:p>
          <a:p>
            <a:pPr marL="928369" marR="920750" algn="ctr">
              <a:lnSpc>
                <a:spcPct val="100000"/>
              </a:lnSpc>
            </a:pPr>
            <a:r>
              <a:rPr sz="1600" spc="-5" dirty="0">
                <a:latin typeface="Palatino Linotype"/>
                <a:cs typeface="Palatino Linotype"/>
              </a:rPr>
              <a:t>традиции.</a:t>
            </a:r>
            <a:r>
              <a:rPr sz="1600" spc="30" dirty="0">
                <a:latin typeface="Palatino Linotype"/>
                <a:cs typeface="Palatino Linotype"/>
              </a:rPr>
              <a:t> </a:t>
            </a:r>
            <a:r>
              <a:rPr sz="1600" spc="10" dirty="0">
                <a:latin typeface="Palatino Linotype"/>
                <a:cs typeface="Palatino Linotype"/>
              </a:rPr>
              <a:t>Когда</a:t>
            </a:r>
            <a:r>
              <a:rPr sz="1600" dirty="0">
                <a:latin typeface="Palatino Linotype"/>
                <a:cs typeface="Palatino Linotype"/>
              </a:rPr>
              <a:t> </a:t>
            </a:r>
            <a:r>
              <a:rPr sz="1600" spc="10" dirty="0">
                <a:latin typeface="Palatino Linotype"/>
                <a:cs typeface="Palatino Linotype"/>
              </a:rPr>
              <a:t>вернулся,</a:t>
            </a:r>
            <a:r>
              <a:rPr sz="1600" spc="35" dirty="0">
                <a:latin typeface="Palatino Linotype"/>
                <a:cs typeface="Palatino Linotype"/>
              </a:rPr>
              <a:t> </a:t>
            </a:r>
            <a:r>
              <a:rPr sz="1600" spc="-25" dirty="0">
                <a:latin typeface="Palatino Linotype"/>
                <a:cs typeface="Palatino Linotype"/>
              </a:rPr>
              <a:t>сам</a:t>
            </a:r>
            <a:r>
              <a:rPr sz="1600" dirty="0">
                <a:latin typeface="Palatino Linotype"/>
                <a:cs typeface="Palatino Linotype"/>
              </a:rPr>
              <a:t> </a:t>
            </a:r>
            <a:r>
              <a:rPr sz="1600" spc="-5" dirty="0">
                <a:latin typeface="Palatino Linotype"/>
                <a:cs typeface="Palatino Linotype"/>
              </a:rPr>
              <a:t>стал</a:t>
            </a:r>
            <a:r>
              <a:rPr sz="1600" spc="5" dirty="0">
                <a:latin typeface="Palatino Linotype"/>
                <a:cs typeface="Palatino Linotype"/>
              </a:rPr>
              <a:t> </a:t>
            </a:r>
            <a:r>
              <a:rPr sz="1600" spc="15" dirty="0">
                <a:latin typeface="Palatino Linotype"/>
                <a:cs typeface="Palatino Linotype"/>
              </a:rPr>
              <a:t>стричь</a:t>
            </a:r>
            <a:r>
              <a:rPr sz="1600" spc="10" dirty="0">
                <a:latin typeface="Palatino Linotype"/>
                <a:cs typeface="Palatino Linotype"/>
              </a:rPr>
              <a:t> </a:t>
            </a:r>
            <a:r>
              <a:rPr sz="1600" spc="-5" dirty="0">
                <a:latin typeface="Palatino Linotype"/>
                <a:cs typeface="Palatino Linotype"/>
              </a:rPr>
              <a:t>бороды</a:t>
            </a:r>
            <a:r>
              <a:rPr sz="1600" spc="20" dirty="0">
                <a:latin typeface="Palatino Linotype"/>
                <a:cs typeface="Palatino Linotype"/>
              </a:rPr>
              <a:t> </a:t>
            </a:r>
            <a:r>
              <a:rPr sz="1600" spc="-20" dirty="0">
                <a:latin typeface="Palatino Linotype"/>
                <a:cs typeface="Palatino Linotype"/>
              </a:rPr>
              <a:t>боярам, </a:t>
            </a:r>
            <a:r>
              <a:rPr sz="1600" spc="-434" dirty="0">
                <a:latin typeface="Palatino Linotype"/>
                <a:cs typeface="Palatino Linotype"/>
              </a:rPr>
              <a:t> </a:t>
            </a:r>
            <a:r>
              <a:rPr sz="1600" spc="-5" dirty="0">
                <a:latin typeface="Palatino Linotype"/>
                <a:cs typeface="Palatino Linotype"/>
              </a:rPr>
              <a:t>обрезать</a:t>
            </a:r>
            <a:r>
              <a:rPr sz="1600" dirty="0">
                <a:latin typeface="Palatino Linotype"/>
                <a:cs typeface="Palatino Linotype"/>
              </a:rPr>
              <a:t> </a:t>
            </a:r>
            <a:r>
              <a:rPr sz="1600" spc="20" dirty="0">
                <a:latin typeface="Palatino Linotype"/>
                <a:cs typeface="Palatino Linotype"/>
              </a:rPr>
              <a:t>длинные</a:t>
            </a:r>
            <a:r>
              <a:rPr sz="1600" spc="35" dirty="0">
                <a:latin typeface="Palatino Linotype"/>
                <a:cs typeface="Palatino Linotype"/>
              </a:rPr>
              <a:t> </a:t>
            </a:r>
            <a:r>
              <a:rPr sz="1600" spc="15" dirty="0">
                <a:latin typeface="Palatino Linotype"/>
                <a:cs typeface="Palatino Linotype"/>
              </a:rPr>
              <a:t>рукава</a:t>
            </a:r>
            <a:r>
              <a:rPr sz="1600" spc="25" dirty="0">
                <a:latin typeface="Palatino Linotype"/>
                <a:cs typeface="Palatino Linotype"/>
              </a:rPr>
              <a:t> </a:t>
            </a:r>
            <a:r>
              <a:rPr sz="1600" spc="-5" dirty="0">
                <a:latin typeface="Palatino Linotype"/>
                <a:cs typeface="Palatino Linotype"/>
              </a:rPr>
              <a:t>и </a:t>
            </a:r>
            <a:r>
              <a:rPr sz="1600" spc="-20" dirty="0">
                <a:latin typeface="Palatino Linotype"/>
                <a:cs typeface="Palatino Linotype"/>
              </a:rPr>
              <a:t>полы</a:t>
            </a:r>
            <a:r>
              <a:rPr sz="1600" spc="-5" dirty="0">
                <a:latin typeface="Palatino Linotype"/>
                <a:cs typeface="Palatino Linotype"/>
              </a:rPr>
              <a:t> </a:t>
            </a:r>
            <a:r>
              <a:rPr sz="1600" spc="-25" dirty="0">
                <a:latin typeface="Palatino Linotype"/>
                <a:cs typeface="Palatino Linotype"/>
              </a:rPr>
              <a:t>одежд.</a:t>
            </a:r>
            <a:endParaRPr sz="1600" dirty="0">
              <a:latin typeface="Palatino Linotype"/>
              <a:cs typeface="Palatino Linotype"/>
            </a:endParaRPr>
          </a:p>
          <a:p>
            <a:pPr marL="3175" algn="ctr">
              <a:lnSpc>
                <a:spcPct val="100000"/>
              </a:lnSpc>
            </a:pPr>
            <a:r>
              <a:rPr sz="1600" spc="-10" dirty="0">
                <a:latin typeface="Palatino Linotype"/>
                <a:cs typeface="Palatino Linotype"/>
              </a:rPr>
              <a:t>Велел </a:t>
            </a:r>
            <a:r>
              <a:rPr sz="1600" spc="15" dirty="0">
                <a:latin typeface="Palatino Linotype"/>
                <a:cs typeface="Palatino Linotype"/>
              </a:rPr>
              <a:t>носить</a:t>
            </a:r>
            <a:r>
              <a:rPr sz="1600" spc="10" dirty="0">
                <a:latin typeface="Palatino Linotype"/>
                <a:cs typeface="Palatino Linotype"/>
              </a:rPr>
              <a:t> </a:t>
            </a:r>
            <a:r>
              <a:rPr sz="1600" spc="-5" dirty="0">
                <a:latin typeface="Palatino Linotype"/>
                <a:cs typeface="Palatino Linotype"/>
              </a:rPr>
              <a:t>парики</a:t>
            </a:r>
            <a:r>
              <a:rPr sz="1600" dirty="0">
                <a:latin typeface="Palatino Linotype"/>
                <a:cs typeface="Palatino Linotype"/>
              </a:rPr>
              <a:t> </a:t>
            </a:r>
            <a:r>
              <a:rPr sz="1600" spc="-5" dirty="0">
                <a:latin typeface="Palatino Linotype"/>
                <a:cs typeface="Palatino Linotype"/>
              </a:rPr>
              <a:t>и</a:t>
            </a:r>
            <a:r>
              <a:rPr sz="1600" spc="-10" dirty="0">
                <a:latin typeface="Palatino Linotype"/>
                <a:cs typeface="Palatino Linotype"/>
              </a:rPr>
              <a:t> </a:t>
            </a:r>
            <a:r>
              <a:rPr sz="1600" spc="-5" dirty="0">
                <a:latin typeface="Palatino Linotype"/>
                <a:cs typeface="Palatino Linotype"/>
              </a:rPr>
              <a:t>европейский</a:t>
            </a:r>
            <a:r>
              <a:rPr sz="1600" spc="45" dirty="0">
                <a:latin typeface="Palatino Linotype"/>
                <a:cs typeface="Palatino Linotype"/>
              </a:rPr>
              <a:t> </a:t>
            </a:r>
            <a:r>
              <a:rPr sz="1600" spc="-15" dirty="0">
                <a:latin typeface="Palatino Linotype"/>
                <a:cs typeface="Palatino Linotype"/>
              </a:rPr>
              <a:t>костюм:</a:t>
            </a:r>
            <a:r>
              <a:rPr sz="1600" spc="10" dirty="0">
                <a:latin typeface="Palatino Linotype"/>
                <a:cs typeface="Palatino Linotype"/>
              </a:rPr>
              <a:t> </a:t>
            </a:r>
            <a:r>
              <a:rPr sz="1600" spc="-35" dirty="0">
                <a:latin typeface="Palatino Linotype"/>
                <a:cs typeface="Palatino Linotype"/>
              </a:rPr>
              <a:t>по</a:t>
            </a:r>
            <a:r>
              <a:rPr sz="1600" spc="-10" dirty="0">
                <a:latin typeface="Palatino Linotype"/>
                <a:cs typeface="Palatino Linotype"/>
              </a:rPr>
              <a:t> </a:t>
            </a:r>
            <a:r>
              <a:rPr sz="1600" spc="5" dirty="0">
                <a:latin typeface="Palatino Linotype"/>
                <a:cs typeface="Palatino Linotype"/>
              </a:rPr>
              <a:t>будням</a:t>
            </a:r>
            <a:r>
              <a:rPr sz="1600" spc="25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—</a:t>
            </a:r>
          </a:p>
          <a:p>
            <a:pPr marL="1270" algn="ctr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latin typeface="Palatino Linotype"/>
                <a:cs typeface="Palatino Linotype"/>
              </a:rPr>
              <a:t>немецкое</a:t>
            </a:r>
            <a:r>
              <a:rPr sz="1600" dirty="0">
                <a:latin typeface="Palatino Linotype"/>
                <a:cs typeface="Palatino Linotype"/>
              </a:rPr>
              <a:t> </a:t>
            </a:r>
            <a:r>
              <a:rPr sz="1600" spc="-5" dirty="0">
                <a:latin typeface="Palatino Linotype"/>
                <a:cs typeface="Palatino Linotype"/>
              </a:rPr>
              <a:t>платье,</a:t>
            </a:r>
            <a:r>
              <a:rPr sz="1600" spc="5" dirty="0">
                <a:latin typeface="Palatino Linotype"/>
                <a:cs typeface="Palatino Linotype"/>
              </a:rPr>
              <a:t> </a:t>
            </a:r>
            <a:r>
              <a:rPr sz="1600" spc="-35" dirty="0">
                <a:latin typeface="Palatino Linotype"/>
                <a:cs typeface="Palatino Linotype"/>
              </a:rPr>
              <a:t>по</a:t>
            </a:r>
            <a:r>
              <a:rPr sz="1600" spc="5" dirty="0">
                <a:latin typeface="Palatino Linotype"/>
                <a:cs typeface="Palatino Linotype"/>
              </a:rPr>
              <a:t> </a:t>
            </a:r>
            <a:r>
              <a:rPr sz="1600" spc="-10" dirty="0">
                <a:latin typeface="Palatino Linotype"/>
                <a:cs typeface="Palatino Linotype"/>
              </a:rPr>
              <a:t>праздникам</a:t>
            </a:r>
            <a:r>
              <a:rPr sz="1600" spc="15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—</a:t>
            </a:r>
            <a:r>
              <a:rPr sz="1600" spc="10" dirty="0">
                <a:latin typeface="Palatino Linotype"/>
                <a:cs typeface="Palatino Linotype"/>
              </a:rPr>
              <a:t> французское.</a:t>
            </a:r>
            <a:endParaRPr sz="1600" dirty="0">
              <a:latin typeface="Palatino Linotype"/>
              <a:cs typeface="Palatino Linotype"/>
            </a:endParaRPr>
          </a:p>
          <a:p>
            <a:pPr algn="ctr">
              <a:lnSpc>
                <a:spcPct val="100000"/>
              </a:lnSpc>
            </a:pPr>
            <a:r>
              <a:rPr sz="1600" dirty="0">
                <a:latin typeface="Palatino Linotype"/>
                <a:cs typeface="Palatino Linotype"/>
              </a:rPr>
              <a:t>В</a:t>
            </a:r>
            <a:r>
              <a:rPr sz="1600" spc="-10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1700 </a:t>
            </a:r>
            <a:r>
              <a:rPr sz="1600" spc="30" dirty="0">
                <a:latin typeface="Palatino Linotype"/>
                <a:cs typeface="Palatino Linotype"/>
              </a:rPr>
              <a:t>году</a:t>
            </a:r>
            <a:r>
              <a:rPr sz="1600" dirty="0">
                <a:latin typeface="Palatino Linotype"/>
                <a:cs typeface="Palatino Linotype"/>
              </a:rPr>
              <a:t> </a:t>
            </a:r>
            <a:r>
              <a:rPr sz="1600" spc="50" dirty="0">
                <a:latin typeface="Palatino Linotype"/>
                <a:cs typeface="Palatino Linotype"/>
              </a:rPr>
              <a:t>у</a:t>
            </a:r>
            <a:r>
              <a:rPr sz="1600" spc="-5" dirty="0">
                <a:latin typeface="Palatino Linotype"/>
                <a:cs typeface="Palatino Linotype"/>
              </a:rPr>
              <a:t> ворот</a:t>
            </a:r>
            <a:r>
              <a:rPr sz="1600" spc="15" dirty="0">
                <a:latin typeface="Palatino Linotype"/>
                <a:cs typeface="Palatino Linotype"/>
              </a:rPr>
              <a:t> </a:t>
            </a:r>
            <a:r>
              <a:rPr sz="1600" spc="-25" dirty="0">
                <a:latin typeface="Palatino Linotype"/>
                <a:cs typeface="Palatino Linotype"/>
              </a:rPr>
              <a:t>Кремля</a:t>
            </a:r>
            <a:r>
              <a:rPr sz="1600" spc="10" dirty="0">
                <a:latin typeface="Palatino Linotype"/>
                <a:cs typeface="Palatino Linotype"/>
              </a:rPr>
              <a:t> </a:t>
            </a:r>
            <a:r>
              <a:rPr sz="1600" spc="-35" dirty="0">
                <a:latin typeface="Palatino Linotype"/>
                <a:cs typeface="Palatino Linotype"/>
              </a:rPr>
              <a:t>даже</a:t>
            </a:r>
            <a:r>
              <a:rPr sz="1600" spc="5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выставляли</a:t>
            </a:r>
            <a:r>
              <a:rPr sz="1600" spc="30" dirty="0">
                <a:latin typeface="Palatino Linotype"/>
                <a:cs typeface="Palatino Linotype"/>
              </a:rPr>
              <a:t> </a:t>
            </a:r>
            <a:r>
              <a:rPr sz="1600" spc="15" dirty="0">
                <a:latin typeface="Palatino Linotype"/>
                <a:cs typeface="Palatino Linotype"/>
              </a:rPr>
              <a:t>манекены</a:t>
            </a:r>
            <a:r>
              <a:rPr sz="1600" spc="20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с</a:t>
            </a:r>
            <a:r>
              <a:rPr sz="1600" spc="-5" dirty="0">
                <a:latin typeface="Palatino Linotype"/>
                <a:cs typeface="Palatino Linotype"/>
              </a:rPr>
              <a:t> </a:t>
            </a:r>
            <a:r>
              <a:rPr sz="1600" spc="-25" dirty="0">
                <a:latin typeface="Palatino Linotype"/>
                <a:cs typeface="Palatino Linotype"/>
              </a:rPr>
              <a:t>образцами</a:t>
            </a:r>
            <a:r>
              <a:rPr sz="1600" spc="10" dirty="0">
                <a:latin typeface="Palatino Linotype"/>
                <a:cs typeface="Palatino Linotype"/>
              </a:rPr>
              <a:t> </a:t>
            </a:r>
            <a:r>
              <a:rPr sz="1600" spc="-15" dirty="0">
                <a:latin typeface="Palatino Linotype"/>
                <a:cs typeface="Palatino Linotype"/>
              </a:rPr>
              <a:t>одежды.</a:t>
            </a:r>
            <a:endParaRPr sz="1600" dirty="0">
              <a:latin typeface="Palatino Linotype"/>
              <a:cs typeface="Palatino Linotype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200400" y="3962400"/>
            <a:ext cx="5024754" cy="2415755"/>
            <a:chOff x="3063239" y="3788625"/>
            <a:chExt cx="5847715" cy="289433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46191" y="3820629"/>
              <a:ext cx="3564636" cy="26563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79363" y="4053839"/>
              <a:ext cx="2918460" cy="201015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560313" y="4034789"/>
              <a:ext cx="2956560" cy="2048510"/>
            </a:xfrm>
            <a:custGeom>
              <a:avLst/>
              <a:gdLst/>
              <a:ahLst/>
              <a:cxnLst/>
              <a:rect l="l" t="t" r="r" b="b"/>
              <a:pathLst>
                <a:path w="2956559" h="2048510">
                  <a:moveTo>
                    <a:pt x="0" y="2048256"/>
                  </a:moveTo>
                  <a:lnTo>
                    <a:pt x="2956560" y="2048256"/>
                  </a:lnTo>
                  <a:lnTo>
                    <a:pt x="2956560" y="0"/>
                  </a:lnTo>
                  <a:lnTo>
                    <a:pt x="0" y="0"/>
                  </a:lnTo>
                  <a:lnTo>
                    <a:pt x="0" y="2048256"/>
                  </a:lnTo>
                  <a:close/>
                </a:path>
              </a:pathLst>
            </a:custGeom>
            <a:ln w="38100">
              <a:solidFill>
                <a:srgbClr val="D0BC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63239" y="3788625"/>
              <a:ext cx="2401824" cy="289420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96411" y="4021835"/>
              <a:ext cx="1755648" cy="22479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277361" y="4002785"/>
              <a:ext cx="1793875" cy="2286000"/>
            </a:xfrm>
            <a:custGeom>
              <a:avLst/>
              <a:gdLst/>
              <a:ahLst/>
              <a:cxnLst/>
              <a:rect l="l" t="t" r="r" b="b"/>
              <a:pathLst>
                <a:path w="1793875" h="2286000">
                  <a:moveTo>
                    <a:pt x="0" y="2286000"/>
                  </a:moveTo>
                  <a:lnTo>
                    <a:pt x="1793748" y="2286000"/>
                  </a:lnTo>
                  <a:lnTo>
                    <a:pt x="1793748" y="0"/>
                  </a:lnTo>
                  <a:lnTo>
                    <a:pt x="0" y="0"/>
                  </a:lnTo>
                  <a:lnTo>
                    <a:pt x="0" y="2286000"/>
                  </a:lnTo>
                  <a:close/>
                </a:path>
              </a:pathLst>
            </a:custGeom>
            <a:ln w="38100">
              <a:solidFill>
                <a:srgbClr val="D0BC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838200" y="3733800"/>
            <a:ext cx="2441448" cy="2431961"/>
            <a:chOff x="301752" y="3721646"/>
            <a:chExt cx="2691130" cy="2825115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1752" y="3721646"/>
              <a:ext cx="2690749" cy="282473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6176" y="4066031"/>
              <a:ext cx="2016252" cy="215036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01726" y="4021581"/>
              <a:ext cx="2105660" cy="2239645"/>
            </a:xfrm>
            <a:custGeom>
              <a:avLst/>
              <a:gdLst/>
              <a:ahLst/>
              <a:cxnLst/>
              <a:rect l="l" t="t" r="r" b="b"/>
              <a:pathLst>
                <a:path w="2105660" h="2239645">
                  <a:moveTo>
                    <a:pt x="379564" y="0"/>
                  </a:moveTo>
                  <a:lnTo>
                    <a:pt x="2105406" y="0"/>
                  </a:lnTo>
                  <a:lnTo>
                    <a:pt x="2105406" y="1859978"/>
                  </a:lnTo>
                  <a:lnTo>
                    <a:pt x="2097786" y="1935822"/>
                  </a:lnTo>
                  <a:lnTo>
                    <a:pt x="2075434" y="2007209"/>
                  </a:lnTo>
                  <a:lnTo>
                    <a:pt x="2040255" y="2071966"/>
                  </a:lnTo>
                  <a:lnTo>
                    <a:pt x="1994027" y="2128151"/>
                  </a:lnTo>
                  <a:lnTo>
                    <a:pt x="1937766" y="2174455"/>
                  </a:lnTo>
                  <a:lnTo>
                    <a:pt x="1873123" y="2209520"/>
                  </a:lnTo>
                  <a:lnTo>
                    <a:pt x="1801622" y="2231948"/>
                  </a:lnTo>
                  <a:lnTo>
                    <a:pt x="1763776" y="2237816"/>
                  </a:lnTo>
                  <a:lnTo>
                    <a:pt x="1725803" y="2239568"/>
                  </a:lnTo>
                  <a:lnTo>
                    <a:pt x="0" y="2239568"/>
                  </a:lnTo>
                  <a:lnTo>
                    <a:pt x="0" y="379603"/>
                  </a:lnTo>
                  <a:lnTo>
                    <a:pt x="1739" y="342011"/>
                  </a:lnTo>
                  <a:lnTo>
                    <a:pt x="7594" y="304165"/>
                  </a:lnTo>
                  <a:lnTo>
                    <a:pt x="17081" y="267208"/>
                  </a:lnTo>
                  <a:lnTo>
                    <a:pt x="45783" y="199517"/>
                  </a:lnTo>
                  <a:lnTo>
                    <a:pt x="87007" y="138938"/>
                  </a:lnTo>
                  <a:lnTo>
                    <a:pt x="138925" y="86995"/>
                  </a:lnTo>
                  <a:lnTo>
                    <a:pt x="199466" y="45847"/>
                  </a:lnTo>
                  <a:lnTo>
                    <a:pt x="267208" y="17018"/>
                  </a:lnTo>
                  <a:lnTo>
                    <a:pt x="304203" y="7620"/>
                  </a:lnTo>
                  <a:lnTo>
                    <a:pt x="342023" y="1778"/>
                  </a:lnTo>
                  <a:lnTo>
                    <a:pt x="379564" y="0"/>
                  </a:lnTo>
                  <a:close/>
                </a:path>
              </a:pathLst>
            </a:custGeom>
            <a:ln w="889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lib.mordgpi.ru/virtual-exhibition/vistavki/anna_ahmatova/files/assets/common/page-substrates/page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4400" y="838200"/>
            <a:ext cx="754189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33980" marR="5080" indent="-2621915" algn="ctr">
              <a:lnSpc>
                <a:spcPct val="100000"/>
              </a:lnSpc>
              <a:spcBef>
                <a:spcPts val="100"/>
              </a:spcBef>
            </a:pPr>
            <a:r>
              <a:rPr sz="3200" b="1" kern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Ввел новую систему </a:t>
            </a:r>
            <a:r>
              <a:rPr sz="3200" b="1" kern="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летоисчисления</a:t>
            </a:r>
            <a:r>
              <a:rPr sz="3200" b="1" kern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 </a:t>
            </a:r>
            <a:r>
              <a:rPr sz="3200" b="1" kern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и </a:t>
            </a:r>
            <a:r>
              <a:rPr sz="3200" b="1" kern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календарь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38199" y="1628013"/>
            <a:ext cx="7902447" cy="19825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Palatino Linotype"/>
                <a:cs typeface="Palatino Linotype"/>
              </a:rPr>
              <a:t>В </a:t>
            </a:r>
            <a:r>
              <a:rPr sz="1600" spc="5" dirty="0">
                <a:latin typeface="Palatino Linotype"/>
                <a:cs typeface="Palatino Linotype"/>
              </a:rPr>
              <a:t>декабре</a:t>
            </a:r>
            <a:r>
              <a:rPr sz="1600" spc="20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1699</a:t>
            </a:r>
            <a:r>
              <a:rPr sz="1600" spc="5" dirty="0">
                <a:latin typeface="Palatino Linotype"/>
                <a:cs typeface="Palatino Linotype"/>
              </a:rPr>
              <a:t> </a:t>
            </a:r>
            <a:r>
              <a:rPr sz="1600" spc="15" dirty="0">
                <a:latin typeface="Palatino Linotype"/>
                <a:cs typeface="Palatino Linotype"/>
              </a:rPr>
              <a:t>года</a:t>
            </a:r>
            <a:r>
              <a:rPr sz="1600" spc="5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Петр I</a:t>
            </a:r>
            <a:r>
              <a:rPr sz="1600" spc="25" dirty="0">
                <a:latin typeface="Palatino Linotype"/>
                <a:cs typeface="Palatino Linotype"/>
              </a:rPr>
              <a:t> </a:t>
            </a:r>
            <a:r>
              <a:rPr sz="1600" spc="5" dirty="0">
                <a:latin typeface="Palatino Linotype"/>
                <a:cs typeface="Palatino Linotype"/>
              </a:rPr>
              <a:t>ввел</a:t>
            </a:r>
            <a:r>
              <a:rPr sz="1600" spc="20" dirty="0">
                <a:latin typeface="Palatino Linotype"/>
                <a:cs typeface="Palatino Linotype"/>
              </a:rPr>
              <a:t> новую</a:t>
            </a:r>
            <a:r>
              <a:rPr sz="1600" spc="30" dirty="0">
                <a:latin typeface="Palatino Linotype"/>
                <a:cs typeface="Palatino Linotype"/>
              </a:rPr>
              <a:t> </a:t>
            </a:r>
            <a:r>
              <a:rPr sz="1600" spc="-5" dirty="0">
                <a:latin typeface="Palatino Linotype"/>
                <a:cs typeface="Palatino Linotype"/>
              </a:rPr>
              <a:t>систему</a:t>
            </a:r>
            <a:r>
              <a:rPr sz="1600" dirty="0">
                <a:latin typeface="Palatino Linotype"/>
                <a:cs typeface="Palatino Linotype"/>
              </a:rPr>
              <a:t> летоисчисления</a:t>
            </a:r>
            <a:r>
              <a:rPr sz="1600" spc="45" dirty="0">
                <a:latin typeface="Palatino Linotype"/>
                <a:cs typeface="Palatino Linotype"/>
              </a:rPr>
              <a:t> </a:t>
            </a:r>
            <a:r>
              <a:rPr sz="1600" spc="-5" dirty="0">
                <a:latin typeface="Palatino Linotype"/>
                <a:cs typeface="Palatino Linotype"/>
              </a:rPr>
              <a:t>и </a:t>
            </a:r>
            <a:r>
              <a:rPr sz="1600" spc="10" dirty="0">
                <a:latin typeface="Palatino Linotype"/>
                <a:cs typeface="Palatino Linotype"/>
              </a:rPr>
              <a:t>календарь.</a:t>
            </a:r>
            <a:endParaRPr sz="1600" dirty="0">
              <a:latin typeface="Palatino Linotype"/>
              <a:cs typeface="Palatino Linotype"/>
            </a:endParaRPr>
          </a:p>
          <a:p>
            <a:pPr marL="1905" algn="ctr">
              <a:lnSpc>
                <a:spcPct val="100000"/>
              </a:lnSpc>
            </a:pPr>
            <a:r>
              <a:rPr sz="1600" spc="10" dirty="0">
                <a:latin typeface="Palatino Linotype"/>
                <a:cs typeface="Palatino Linotype"/>
              </a:rPr>
              <a:t>Раньше</a:t>
            </a:r>
            <a:r>
              <a:rPr sz="1600" spc="5" dirty="0">
                <a:latin typeface="Palatino Linotype"/>
                <a:cs typeface="Palatino Linotype"/>
              </a:rPr>
              <a:t> </a:t>
            </a:r>
            <a:r>
              <a:rPr sz="1600" spc="20" dirty="0">
                <a:latin typeface="Palatino Linotype"/>
                <a:cs typeface="Palatino Linotype"/>
              </a:rPr>
              <a:t>год</a:t>
            </a:r>
            <a:r>
              <a:rPr sz="1600" spc="10" dirty="0">
                <a:latin typeface="Palatino Linotype"/>
                <a:cs typeface="Palatino Linotype"/>
              </a:rPr>
              <a:t> </a:t>
            </a:r>
            <a:r>
              <a:rPr sz="1600" spc="15" dirty="0">
                <a:latin typeface="Palatino Linotype"/>
                <a:cs typeface="Palatino Linotype"/>
              </a:rPr>
              <a:t>начинался</a:t>
            </a:r>
            <a:r>
              <a:rPr sz="1600" spc="30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с</a:t>
            </a:r>
            <a:r>
              <a:rPr sz="1600" spc="5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1</a:t>
            </a:r>
            <a:r>
              <a:rPr sz="1600" spc="-5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сентября,</a:t>
            </a:r>
            <a:r>
              <a:rPr sz="1600" spc="20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а</a:t>
            </a:r>
            <a:r>
              <a:rPr sz="1600" spc="-5" dirty="0">
                <a:latin typeface="Palatino Linotype"/>
                <a:cs typeface="Palatino Linotype"/>
              </a:rPr>
              <a:t> </a:t>
            </a:r>
            <a:r>
              <a:rPr sz="1600" spc="15" dirty="0">
                <a:latin typeface="Palatino Linotype"/>
                <a:cs typeface="Palatino Linotype"/>
              </a:rPr>
              <a:t>счет</a:t>
            </a:r>
            <a:r>
              <a:rPr sz="1600" dirty="0">
                <a:latin typeface="Palatino Linotype"/>
                <a:cs typeface="Palatino Linotype"/>
              </a:rPr>
              <a:t> </a:t>
            </a:r>
            <a:r>
              <a:rPr sz="1600" spc="-5" dirty="0">
                <a:latin typeface="Palatino Linotype"/>
                <a:cs typeface="Palatino Linotype"/>
              </a:rPr>
              <a:t>велся</a:t>
            </a:r>
            <a:r>
              <a:rPr sz="1600" spc="20" dirty="0">
                <a:latin typeface="Palatino Linotype"/>
                <a:cs typeface="Palatino Linotype"/>
              </a:rPr>
              <a:t> </a:t>
            </a:r>
            <a:r>
              <a:rPr sz="1600" spc="-5" dirty="0">
                <a:latin typeface="Palatino Linotype"/>
                <a:cs typeface="Palatino Linotype"/>
              </a:rPr>
              <a:t>«от</a:t>
            </a:r>
            <a:r>
              <a:rPr sz="1600" spc="10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Сотворения</a:t>
            </a:r>
            <a:r>
              <a:rPr sz="1600" spc="40" dirty="0">
                <a:latin typeface="Palatino Linotype"/>
                <a:cs typeface="Palatino Linotype"/>
              </a:rPr>
              <a:t> </a:t>
            </a:r>
            <a:r>
              <a:rPr sz="1600" spc="-20" dirty="0">
                <a:latin typeface="Palatino Linotype"/>
                <a:cs typeface="Palatino Linotype"/>
              </a:rPr>
              <a:t>мира»</a:t>
            </a:r>
            <a:r>
              <a:rPr sz="1600" spc="45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—</a:t>
            </a:r>
          </a:p>
          <a:p>
            <a:pPr marL="12065" marR="5080" algn="ctr">
              <a:lnSpc>
                <a:spcPct val="100000"/>
              </a:lnSpc>
            </a:pPr>
            <a:r>
              <a:rPr sz="1600" dirty="0">
                <a:latin typeface="Palatino Linotype"/>
                <a:cs typeface="Palatino Linotype"/>
              </a:rPr>
              <a:t>отставал</a:t>
            </a:r>
            <a:r>
              <a:rPr sz="1600" spc="10" dirty="0">
                <a:latin typeface="Palatino Linotype"/>
                <a:cs typeface="Palatino Linotype"/>
              </a:rPr>
              <a:t> </a:t>
            </a:r>
            <a:r>
              <a:rPr sz="1600" spc="-5" dirty="0">
                <a:latin typeface="Palatino Linotype"/>
                <a:cs typeface="Palatino Linotype"/>
              </a:rPr>
              <a:t>от</a:t>
            </a:r>
            <a:r>
              <a:rPr sz="1600" spc="5" dirty="0">
                <a:latin typeface="Palatino Linotype"/>
                <a:cs typeface="Palatino Linotype"/>
              </a:rPr>
              <a:t> </a:t>
            </a:r>
            <a:r>
              <a:rPr sz="1600" spc="-10" dirty="0">
                <a:latin typeface="Palatino Linotype"/>
                <a:cs typeface="Palatino Linotype"/>
              </a:rPr>
              <a:t>Европы</a:t>
            </a:r>
            <a:r>
              <a:rPr sz="1600" spc="10" dirty="0">
                <a:latin typeface="Palatino Linotype"/>
                <a:cs typeface="Palatino Linotype"/>
              </a:rPr>
              <a:t> </a:t>
            </a:r>
            <a:r>
              <a:rPr sz="1600" spc="35" dirty="0">
                <a:latin typeface="Palatino Linotype"/>
                <a:cs typeface="Palatino Linotype"/>
              </a:rPr>
              <a:t>на</a:t>
            </a:r>
            <a:r>
              <a:rPr sz="1600" spc="20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5508</a:t>
            </a:r>
            <a:r>
              <a:rPr sz="1600" spc="-10" dirty="0">
                <a:latin typeface="Palatino Linotype"/>
                <a:cs typeface="Palatino Linotype"/>
              </a:rPr>
              <a:t> </a:t>
            </a:r>
            <a:r>
              <a:rPr sz="1600" spc="-5" dirty="0">
                <a:latin typeface="Palatino Linotype"/>
                <a:cs typeface="Palatino Linotype"/>
              </a:rPr>
              <a:t>лет.</a:t>
            </a:r>
            <a:r>
              <a:rPr sz="1600" spc="5" dirty="0">
                <a:latin typeface="Palatino Linotype"/>
                <a:cs typeface="Palatino Linotype"/>
              </a:rPr>
              <a:t> </a:t>
            </a:r>
            <a:r>
              <a:rPr sz="1600" spc="-15" dirty="0">
                <a:latin typeface="Palatino Linotype"/>
                <a:cs typeface="Palatino Linotype"/>
              </a:rPr>
              <a:t>По</a:t>
            </a:r>
            <a:r>
              <a:rPr sz="1600" dirty="0">
                <a:latin typeface="Palatino Linotype"/>
                <a:cs typeface="Palatino Linotype"/>
              </a:rPr>
              <a:t> </a:t>
            </a:r>
            <a:r>
              <a:rPr sz="1600" spc="10" dirty="0">
                <a:latin typeface="Palatino Linotype"/>
                <a:cs typeface="Palatino Linotype"/>
              </a:rPr>
              <a:t>указу</a:t>
            </a:r>
            <a:r>
              <a:rPr sz="1600" dirty="0">
                <a:latin typeface="Palatino Linotype"/>
                <a:cs typeface="Palatino Linotype"/>
              </a:rPr>
              <a:t> Петра</a:t>
            </a:r>
            <a:r>
              <a:rPr sz="1600" spc="5" dirty="0">
                <a:latin typeface="Palatino Linotype"/>
                <a:cs typeface="Palatino Linotype"/>
              </a:rPr>
              <a:t> </a:t>
            </a:r>
            <a:r>
              <a:rPr sz="1600" spc="15" dirty="0">
                <a:latin typeface="Palatino Linotype"/>
                <a:cs typeface="Palatino Linotype"/>
              </a:rPr>
              <a:t>новый</a:t>
            </a:r>
            <a:r>
              <a:rPr sz="1600" spc="25" dirty="0">
                <a:latin typeface="Palatino Linotype"/>
                <a:cs typeface="Palatino Linotype"/>
              </a:rPr>
              <a:t> </a:t>
            </a:r>
            <a:r>
              <a:rPr sz="1600" spc="20" dirty="0">
                <a:latin typeface="Palatino Linotype"/>
                <a:cs typeface="Palatino Linotype"/>
              </a:rPr>
              <a:t>год</a:t>
            </a:r>
            <a:r>
              <a:rPr sz="1600" spc="5" dirty="0">
                <a:latin typeface="Palatino Linotype"/>
                <a:cs typeface="Palatino Linotype"/>
              </a:rPr>
              <a:t> наступил</a:t>
            </a:r>
            <a:r>
              <a:rPr sz="1600" spc="15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1 </a:t>
            </a:r>
            <a:r>
              <a:rPr sz="1600" spc="10" dirty="0">
                <a:latin typeface="Palatino Linotype"/>
                <a:cs typeface="Palatino Linotype"/>
              </a:rPr>
              <a:t>января </a:t>
            </a:r>
            <a:r>
              <a:rPr sz="1600" spc="-434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1700</a:t>
            </a:r>
            <a:r>
              <a:rPr sz="1600" spc="-10" dirty="0">
                <a:latin typeface="Palatino Linotype"/>
                <a:cs typeface="Palatino Linotype"/>
              </a:rPr>
              <a:t> </a:t>
            </a:r>
            <a:r>
              <a:rPr sz="1600" spc="15" dirty="0">
                <a:latin typeface="Palatino Linotype"/>
                <a:cs typeface="Palatino Linotype"/>
              </a:rPr>
              <a:t>года</a:t>
            </a:r>
            <a:r>
              <a:rPr sz="1600" spc="5" dirty="0">
                <a:latin typeface="Palatino Linotype"/>
                <a:cs typeface="Palatino Linotype"/>
              </a:rPr>
              <a:t> </a:t>
            </a:r>
            <a:r>
              <a:rPr sz="1600" spc="-5" dirty="0">
                <a:latin typeface="Palatino Linotype"/>
                <a:cs typeface="Palatino Linotype"/>
              </a:rPr>
              <a:t>от</a:t>
            </a:r>
            <a:r>
              <a:rPr sz="1600" spc="5" dirty="0">
                <a:latin typeface="Palatino Linotype"/>
                <a:cs typeface="Palatino Linotype"/>
              </a:rPr>
              <a:t> </a:t>
            </a:r>
            <a:r>
              <a:rPr sz="1600" spc="-15" dirty="0">
                <a:latin typeface="Palatino Linotype"/>
                <a:cs typeface="Palatino Linotype"/>
              </a:rPr>
              <a:t>Рождества</a:t>
            </a:r>
            <a:r>
              <a:rPr sz="1600" dirty="0">
                <a:latin typeface="Palatino Linotype"/>
                <a:cs typeface="Palatino Linotype"/>
              </a:rPr>
              <a:t> Христова;</a:t>
            </a:r>
            <a:r>
              <a:rPr sz="1600" spc="15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старый,</a:t>
            </a:r>
            <a:r>
              <a:rPr sz="1600" spc="5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7208 </a:t>
            </a:r>
            <a:r>
              <a:rPr sz="1600" spc="20" dirty="0">
                <a:latin typeface="Palatino Linotype"/>
                <a:cs typeface="Palatino Linotype"/>
              </a:rPr>
              <a:t>год</a:t>
            </a:r>
            <a:r>
              <a:rPr sz="1600" spc="10" dirty="0">
                <a:latin typeface="Palatino Linotype"/>
                <a:cs typeface="Palatino Linotype"/>
              </a:rPr>
              <a:t> </a:t>
            </a:r>
            <a:r>
              <a:rPr sz="1600" spc="-15" dirty="0">
                <a:latin typeface="Palatino Linotype"/>
                <a:cs typeface="Palatino Linotype"/>
              </a:rPr>
              <a:t>продлился</a:t>
            </a:r>
            <a:r>
              <a:rPr sz="1600" spc="15" dirty="0">
                <a:latin typeface="Palatino Linotype"/>
                <a:cs typeface="Palatino Linotype"/>
              </a:rPr>
              <a:t> всего</a:t>
            </a:r>
            <a:r>
              <a:rPr sz="1600" spc="5" dirty="0">
                <a:latin typeface="Palatino Linotype"/>
                <a:cs typeface="Palatino Linotype"/>
              </a:rPr>
              <a:t> </a:t>
            </a:r>
            <a:r>
              <a:rPr sz="1600" spc="10" dirty="0">
                <a:latin typeface="Palatino Linotype"/>
                <a:cs typeface="Palatino Linotype"/>
              </a:rPr>
              <a:t>четыре</a:t>
            </a:r>
            <a:endParaRPr sz="1600" dirty="0">
              <a:latin typeface="Palatino Linotype"/>
              <a:cs typeface="Palatino Linotype"/>
            </a:endParaRPr>
          </a:p>
          <a:p>
            <a:pPr marL="1905" algn="ctr">
              <a:lnSpc>
                <a:spcPct val="100000"/>
              </a:lnSpc>
            </a:pPr>
            <a:r>
              <a:rPr sz="1600" spc="-20" dirty="0">
                <a:latin typeface="Palatino Linotype"/>
                <a:cs typeface="Palatino Linotype"/>
              </a:rPr>
              <a:t>месяца.</a:t>
            </a:r>
            <a:r>
              <a:rPr sz="1600" dirty="0">
                <a:latin typeface="Palatino Linotype"/>
                <a:cs typeface="Palatino Linotype"/>
              </a:rPr>
              <a:t> </a:t>
            </a:r>
            <a:r>
              <a:rPr sz="1600" spc="-5" dirty="0">
                <a:latin typeface="Palatino Linotype"/>
                <a:cs typeface="Palatino Linotype"/>
              </a:rPr>
              <a:t>Отпраздновали</a:t>
            </a:r>
            <a:r>
              <a:rPr sz="1600" spc="35" dirty="0">
                <a:latin typeface="Palatino Linotype"/>
                <a:cs typeface="Palatino Linotype"/>
              </a:rPr>
              <a:t> </a:t>
            </a:r>
            <a:r>
              <a:rPr sz="1600" spc="10" dirty="0">
                <a:latin typeface="Palatino Linotype"/>
                <a:cs typeface="Palatino Linotype"/>
              </a:rPr>
              <a:t>его</a:t>
            </a:r>
            <a:r>
              <a:rPr sz="1600" spc="5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с</a:t>
            </a:r>
            <a:r>
              <a:rPr sz="1600" spc="10" dirty="0">
                <a:latin typeface="Palatino Linotype"/>
                <a:cs typeface="Palatino Linotype"/>
              </a:rPr>
              <a:t> </a:t>
            </a:r>
            <a:r>
              <a:rPr sz="1600" spc="-25" dirty="0">
                <a:latin typeface="Palatino Linotype"/>
                <a:cs typeface="Palatino Linotype"/>
              </a:rPr>
              <a:t>размахом:</a:t>
            </a:r>
            <a:r>
              <a:rPr sz="1600" dirty="0">
                <a:latin typeface="Palatino Linotype"/>
                <a:cs typeface="Palatino Linotype"/>
              </a:rPr>
              <a:t> </a:t>
            </a:r>
            <a:r>
              <a:rPr sz="1600" spc="35" dirty="0">
                <a:latin typeface="Palatino Linotype"/>
                <a:cs typeface="Palatino Linotype"/>
              </a:rPr>
              <a:t>на</a:t>
            </a:r>
            <a:r>
              <a:rPr sz="1600" spc="20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улицах</a:t>
            </a:r>
            <a:r>
              <a:rPr sz="1600" spc="-5" dirty="0">
                <a:latin typeface="Palatino Linotype"/>
                <a:cs typeface="Palatino Linotype"/>
              </a:rPr>
              <a:t> </a:t>
            </a:r>
            <a:r>
              <a:rPr sz="1600" spc="5" dirty="0">
                <a:latin typeface="Palatino Linotype"/>
                <a:cs typeface="Palatino Linotype"/>
              </a:rPr>
              <a:t>Москвы</a:t>
            </a:r>
            <a:r>
              <a:rPr sz="1600" spc="15" dirty="0">
                <a:latin typeface="Palatino Linotype"/>
                <a:cs typeface="Palatino Linotype"/>
              </a:rPr>
              <a:t> </a:t>
            </a:r>
            <a:r>
              <a:rPr sz="1600" spc="-15" dirty="0">
                <a:latin typeface="Palatino Linotype"/>
                <a:cs typeface="Palatino Linotype"/>
              </a:rPr>
              <a:t>развесили</a:t>
            </a:r>
            <a:endParaRPr sz="1600" dirty="0">
              <a:latin typeface="Palatino Linotype"/>
              <a:cs typeface="Palatino Linotype"/>
            </a:endParaRPr>
          </a:p>
          <a:p>
            <a:pPr marL="13970" algn="ctr">
              <a:lnSpc>
                <a:spcPct val="100000"/>
              </a:lnSpc>
            </a:pPr>
            <a:r>
              <a:rPr sz="1600" spc="10" dirty="0">
                <a:latin typeface="Palatino Linotype"/>
                <a:cs typeface="Palatino Linotype"/>
              </a:rPr>
              <a:t>«украшения</a:t>
            </a:r>
            <a:r>
              <a:rPr sz="1600" spc="40" dirty="0">
                <a:latin typeface="Palatino Linotype"/>
                <a:cs typeface="Palatino Linotype"/>
              </a:rPr>
              <a:t> </a:t>
            </a:r>
            <a:r>
              <a:rPr sz="1600" spc="-5" dirty="0">
                <a:latin typeface="Palatino Linotype"/>
                <a:cs typeface="Palatino Linotype"/>
              </a:rPr>
              <a:t>от</a:t>
            </a:r>
            <a:r>
              <a:rPr sz="1600" spc="5" dirty="0">
                <a:latin typeface="Palatino Linotype"/>
                <a:cs typeface="Palatino Linotype"/>
              </a:rPr>
              <a:t> </a:t>
            </a:r>
            <a:r>
              <a:rPr sz="1600" spc="15" dirty="0">
                <a:latin typeface="Palatino Linotype"/>
                <a:cs typeface="Palatino Linotype"/>
              </a:rPr>
              <a:t>древ</a:t>
            </a:r>
            <a:r>
              <a:rPr sz="1600" spc="25" dirty="0">
                <a:latin typeface="Palatino Linotype"/>
                <a:cs typeface="Palatino Linotype"/>
              </a:rPr>
              <a:t> </a:t>
            </a:r>
            <a:r>
              <a:rPr sz="1600" spc="-5" dirty="0">
                <a:latin typeface="Palatino Linotype"/>
                <a:cs typeface="Palatino Linotype"/>
              </a:rPr>
              <a:t>и</a:t>
            </a:r>
            <a:r>
              <a:rPr sz="1600" spc="5" dirty="0">
                <a:latin typeface="Palatino Linotype"/>
                <a:cs typeface="Palatino Linotype"/>
              </a:rPr>
              <a:t> </a:t>
            </a:r>
            <a:r>
              <a:rPr sz="1600" spc="10" dirty="0">
                <a:latin typeface="Palatino Linotype"/>
                <a:cs typeface="Palatino Linotype"/>
              </a:rPr>
              <a:t>ветвей</a:t>
            </a:r>
            <a:r>
              <a:rPr sz="1600" spc="25" dirty="0">
                <a:latin typeface="Palatino Linotype"/>
                <a:cs typeface="Palatino Linotype"/>
              </a:rPr>
              <a:t> </a:t>
            </a:r>
            <a:r>
              <a:rPr sz="1600" spc="10" dirty="0">
                <a:latin typeface="Palatino Linotype"/>
                <a:cs typeface="Palatino Linotype"/>
              </a:rPr>
              <a:t>сосновых,</a:t>
            </a:r>
            <a:r>
              <a:rPr sz="1600" spc="20" dirty="0">
                <a:latin typeface="Palatino Linotype"/>
                <a:cs typeface="Palatino Linotype"/>
              </a:rPr>
              <a:t> </a:t>
            </a:r>
            <a:r>
              <a:rPr sz="1600" spc="5" dirty="0">
                <a:latin typeface="Palatino Linotype"/>
                <a:cs typeface="Palatino Linotype"/>
              </a:rPr>
              <a:t>еловых</a:t>
            </a:r>
            <a:r>
              <a:rPr sz="1600" spc="15" dirty="0">
                <a:latin typeface="Palatino Linotype"/>
                <a:cs typeface="Palatino Linotype"/>
              </a:rPr>
              <a:t> </a:t>
            </a:r>
            <a:r>
              <a:rPr sz="1600" spc="-5" dirty="0">
                <a:latin typeface="Palatino Linotype"/>
                <a:cs typeface="Palatino Linotype"/>
              </a:rPr>
              <a:t>и</a:t>
            </a:r>
            <a:r>
              <a:rPr sz="1600" spc="15" dirty="0">
                <a:latin typeface="Palatino Linotype"/>
                <a:cs typeface="Palatino Linotype"/>
              </a:rPr>
              <a:t> </a:t>
            </a:r>
            <a:r>
              <a:rPr sz="1600" spc="-25" dirty="0">
                <a:latin typeface="Palatino Linotype"/>
                <a:cs typeface="Palatino Linotype"/>
              </a:rPr>
              <a:t>можжевеловых»,</a:t>
            </a:r>
            <a:endParaRPr sz="1600" dirty="0">
              <a:latin typeface="Palatino Linotype"/>
              <a:cs typeface="Palatino Linotype"/>
            </a:endParaRPr>
          </a:p>
          <a:p>
            <a:pPr marL="154305" marR="146050" algn="ctr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latin typeface="Palatino Linotype"/>
                <a:cs typeface="Palatino Linotype"/>
              </a:rPr>
              <a:t>а</a:t>
            </a:r>
            <a:r>
              <a:rPr sz="1600" spc="-10" dirty="0">
                <a:latin typeface="Palatino Linotype"/>
                <a:cs typeface="Palatino Linotype"/>
              </a:rPr>
              <a:t> </a:t>
            </a:r>
            <a:r>
              <a:rPr sz="1600" spc="35" dirty="0">
                <a:latin typeface="Palatino Linotype"/>
                <a:cs typeface="Palatino Linotype"/>
              </a:rPr>
              <a:t>на</a:t>
            </a:r>
            <a:r>
              <a:rPr sz="1600" spc="15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Красной</a:t>
            </a:r>
            <a:r>
              <a:rPr sz="1600" spc="20" dirty="0">
                <a:latin typeface="Palatino Linotype"/>
                <a:cs typeface="Palatino Linotype"/>
              </a:rPr>
              <a:t> </a:t>
            </a:r>
            <a:r>
              <a:rPr sz="1600" spc="-15" dirty="0">
                <a:latin typeface="Palatino Linotype"/>
                <a:cs typeface="Palatino Linotype"/>
              </a:rPr>
              <a:t>площади</a:t>
            </a:r>
            <a:r>
              <a:rPr sz="1600" dirty="0">
                <a:latin typeface="Palatino Linotype"/>
                <a:cs typeface="Palatino Linotype"/>
              </a:rPr>
              <a:t> до 7</a:t>
            </a:r>
            <a:r>
              <a:rPr sz="1600" spc="5" dirty="0">
                <a:latin typeface="Palatino Linotype"/>
                <a:cs typeface="Palatino Linotype"/>
              </a:rPr>
              <a:t> </a:t>
            </a:r>
            <a:r>
              <a:rPr sz="1600" spc="10" dirty="0">
                <a:latin typeface="Palatino Linotype"/>
                <a:cs typeface="Palatino Linotype"/>
              </a:rPr>
              <a:t>января</a:t>
            </a:r>
            <a:r>
              <a:rPr sz="1600" spc="25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солдатские</a:t>
            </a:r>
            <a:r>
              <a:rPr sz="1600" spc="15" dirty="0">
                <a:latin typeface="Palatino Linotype"/>
                <a:cs typeface="Palatino Linotype"/>
              </a:rPr>
              <a:t> </a:t>
            </a:r>
            <a:r>
              <a:rPr sz="1600" spc="-15" dirty="0">
                <a:latin typeface="Palatino Linotype"/>
                <a:cs typeface="Palatino Linotype"/>
              </a:rPr>
              <a:t>полки</a:t>
            </a:r>
            <a:r>
              <a:rPr sz="1600" spc="10" dirty="0">
                <a:latin typeface="Palatino Linotype"/>
                <a:cs typeface="Palatino Linotype"/>
              </a:rPr>
              <a:t> </a:t>
            </a:r>
            <a:r>
              <a:rPr sz="1600" spc="-20" dirty="0">
                <a:latin typeface="Palatino Linotype"/>
                <a:cs typeface="Palatino Linotype"/>
              </a:rPr>
              <a:t>палили</a:t>
            </a:r>
            <a:r>
              <a:rPr sz="1600" spc="5" dirty="0">
                <a:latin typeface="Palatino Linotype"/>
                <a:cs typeface="Palatino Linotype"/>
              </a:rPr>
              <a:t> </a:t>
            </a:r>
            <a:r>
              <a:rPr sz="1600" spc="-40" dirty="0">
                <a:latin typeface="Palatino Linotype"/>
                <a:cs typeface="Palatino Linotype"/>
              </a:rPr>
              <a:t>из</a:t>
            </a:r>
            <a:r>
              <a:rPr sz="1600" spc="5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200</a:t>
            </a:r>
            <a:r>
              <a:rPr sz="1600" spc="-5" dirty="0">
                <a:latin typeface="Palatino Linotype"/>
                <a:cs typeface="Palatino Linotype"/>
              </a:rPr>
              <a:t> </a:t>
            </a:r>
            <a:r>
              <a:rPr sz="1600" dirty="0">
                <a:latin typeface="Palatino Linotype"/>
                <a:cs typeface="Palatino Linotype"/>
              </a:rPr>
              <a:t>пушек </a:t>
            </a:r>
            <a:r>
              <a:rPr sz="1600" spc="-434" dirty="0">
                <a:latin typeface="Palatino Linotype"/>
                <a:cs typeface="Palatino Linotype"/>
              </a:rPr>
              <a:t> </a:t>
            </a:r>
            <a:r>
              <a:rPr sz="1600" spc="-5" dirty="0">
                <a:latin typeface="Palatino Linotype"/>
                <a:cs typeface="Palatino Linotype"/>
              </a:rPr>
              <a:t>и </a:t>
            </a:r>
            <a:r>
              <a:rPr sz="1600" dirty="0">
                <a:latin typeface="Palatino Linotype"/>
                <a:cs typeface="Palatino Linotype"/>
              </a:rPr>
              <a:t>пускали</a:t>
            </a:r>
            <a:r>
              <a:rPr sz="1600" spc="10" dirty="0">
                <a:latin typeface="Palatino Linotype"/>
                <a:cs typeface="Palatino Linotype"/>
              </a:rPr>
              <a:t> фейерверки.</a:t>
            </a:r>
            <a:endParaRPr sz="1600" dirty="0">
              <a:latin typeface="Palatino Linotype"/>
              <a:cs typeface="Palatino Linotype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66800" y="3886200"/>
            <a:ext cx="3322320" cy="2484120"/>
            <a:chOff x="704087" y="4034040"/>
            <a:chExt cx="3322320" cy="248412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4087" y="4034040"/>
              <a:ext cx="3322192" cy="248399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9159" y="4229099"/>
              <a:ext cx="2752343" cy="1914144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4495800" y="3810000"/>
            <a:ext cx="4105910" cy="2510155"/>
            <a:chOff x="4552188" y="4026369"/>
            <a:chExt cx="4105910" cy="251015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52188" y="4026369"/>
              <a:ext cx="4105656" cy="25100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85360" y="4259579"/>
              <a:ext cx="3459480" cy="186385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766310" y="4240529"/>
              <a:ext cx="3497579" cy="1902460"/>
            </a:xfrm>
            <a:custGeom>
              <a:avLst/>
              <a:gdLst/>
              <a:ahLst/>
              <a:cxnLst/>
              <a:rect l="l" t="t" r="r" b="b"/>
              <a:pathLst>
                <a:path w="3497579" h="1902460">
                  <a:moveTo>
                    <a:pt x="0" y="1901952"/>
                  </a:moveTo>
                  <a:lnTo>
                    <a:pt x="3497580" y="1901952"/>
                  </a:lnTo>
                  <a:lnTo>
                    <a:pt x="3497580" y="0"/>
                  </a:lnTo>
                  <a:lnTo>
                    <a:pt x="0" y="0"/>
                  </a:lnTo>
                  <a:lnTo>
                    <a:pt x="0" y="1901952"/>
                  </a:lnTo>
                  <a:close/>
                </a:path>
              </a:pathLst>
            </a:custGeom>
            <a:ln w="38100">
              <a:solidFill>
                <a:srgbClr val="D0BC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lib.mordgpi.ru/virtual-exhibition/vistavki/anna_ahmatova/files/assets/common/page-substrates/page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81600" y="1066800"/>
            <a:ext cx="3046475" cy="36469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5800" y="1143000"/>
            <a:ext cx="4572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То академик, то герой, 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То мореплаватель, то плотник, 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Он всеобъемлющей душой 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На троне вечный был 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работник.                   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              А. С. Пушкин 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s://lib.mordgpi.ru/virtual-exhibition/vistavki/anna_ahmatova/files/assets/common/page-substrates/page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object 2"/>
          <p:cNvSpPr txBox="1"/>
          <p:nvPr/>
        </p:nvSpPr>
        <p:spPr>
          <a:xfrm>
            <a:off x="3048000" y="1219200"/>
            <a:ext cx="2915285" cy="4301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1800" spc="5" dirty="0">
                <a:latin typeface="Palatino Linotype"/>
                <a:cs typeface="Palatino Linotype"/>
              </a:rPr>
              <a:t>Восхваление </a:t>
            </a:r>
            <a:r>
              <a:rPr sz="1800" dirty="0">
                <a:latin typeface="Palatino Linotype"/>
                <a:cs typeface="Palatino Linotype"/>
              </a:rPr>
              <a:t>Петра,</a:t>
            </a:r>
          </a:p>
          <a:p>
            <a:pPr marL="12700" marR="5080" indent="3175" algn="ctr">
              <a:lnSpc>
                <a:spcPct val="100000"/>
              </a:lnSpc>
            </a:pPr>
            <a:r>
              <a:rPr sz="1800" spc="5" dirty="0">
                <a:latin typeface="Palatino Linotype"/>
                <a:cs typeface="Palatino Linotype"/>
              </a:rPr>
              <a:t>человека </a:t>
            </a:r>
            <a:r>
              <a:rPr sz="1800" spc="30" dirty="0">
                <a:latin typeface="Palatino Linotype"/>
                <a:cs typeface="Palatino Linotype"/>
              </a:rPr>
              <a:t>в </a:t>
            </a:r>
            <a:r>
              <a:rPr sz="1800" spc="15" dirty="0">
                <a:latin typeface="Palatino Linotype"/>
                <a:cs typeface="Palatino Linotype"/>
              </a:rPr>
              <a:t>частной </a:t>
            </a:r>
            <a:r>
              <a:rPr sz="1800" spc="-30" dirty="0">
                <a:latin typeface="Palatino Linotype"/>
                <a:cs typeface="Palatino Linotype"/>
              </a:rPr>
              <a:t>жизни </a:t>
            </a:r>
            <a:r>
              <a:rPr sz="1800" spc="-25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весьма </a:t>
            </a:r>
            <a:r>
              <a:rPr sz="1800" dirty="0">
                <a:latin typeface="Palatino Linotype"/>
                <a:cs typeface="Palatino Linotype"/>
              </a:rPr>
              <a:t>непритязательного, </a:t>
            </a:r>
            <a:r>
              <a:rPr sz="1800" spc="-434" dirty="0">
                <a:latin typeface="Palatino Linotype"/>
                <a:cs typeface="Palatino Linotype"/>
              </a:rPr>
              <a:t> </a:t>
            </a:r>
            <a:r>
              <a:rPr sz="1800" spc="10" dirty="0">
                <a:latin typeface="Palatino Linotype"/>
                <a:cs typeface="Palatino Linotype"/>
              </a:rPr>
              <a:t>началось</a:t>
            </a:r>
            <a:r>
              <a:rPr sz="1800" spc="5" dirty="0">
                <a:latin typeface="Palatino Linotype"/>
                <a:cs typeface="Palatino Linotype"/>
              </a:rPr>
              <a:t> практически</a:t>
            </a:r>
            <a:endParaRPr sz="1800" dirty="0">
              <a:latin typeface="Palatino Linotype"/>
              <a:cs typeface="Palatino Linotype"/>
            </a:endParaRPr>
          </a:p>
          <a:p>
            <a:pPr marL="234950" marR="225425" algn="ctr">
              <a:lnSpc>
                <a:spcPct val="100000"/>
              </a:lnSpc>
            </a:pPr>
            <a:r>
              <a:rPr sz="1800" dirty="0">
                <a:latin typeface="Palatino Linotype"/>
                <a:cs typeface="Palatino Linotype"/>
              </a:rPr>
              <a:t>сразу</a:t>
            </a:r>
            <a:r>
              <a:rPr sz="1800" spc="-20" dirty="0">
                <a:latin typeface="Palatino Linotype"/>
                <a:cs typeface="Palatino Linotype"/>
              </a:rPr>
              <a:t> после</a:t>
            </a:r>
            <a:r>
              <a:rPr sz="1800" spc="-25" dirty="0">
                <a:latin typeface="Palatino Linotype"/>
                <a:cs typeface="Palatino Linotype"/>
              </a:rPr>
              <a:t> </a:t>
            </a:r>
            <a:r>
              <a:rPr sz="1800" spc="10" dirty="0">
                <a:latin typeface="Palatino Linotype"/>
                <a:cs typeface="Palatino Linotype"/>
              </a:rPr>
              <a:t>его</a:t>
            </a:r>
            <a:r>
              <a:rPr sz="1800" spc="-10" dirty="0">
                <a:latin typeface="Palatino Linotype"/>
                <a:cs typeface="Palatino Linotype"/>
              </a:rPr>
              <a:t> </a:t>
            </a:r>
            <a:r>
              <a:rPr sz="1800" spc="-15" dirty="0">
                <a:latin typeface="Palatino Linotype"/>
                <a:cs typeface="Palatino Linotype"/>
              </a:rPr>
              <a:t>смерти </a:t>
            </a:r>
            <a:r>
              <a:rPr sz="1800" spc="-434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и</a:t>
            </a:r>
            <a:r>
              <a:rPr sz="1800" spc="-10" dirty="0">
                <a:latin typeface="Palatino Linotype"/>
                <a:cs typeface="Palatino Linotype"/>
              </a:rPr>
              <a:t> </a:t>
            </a:r>
            <a:r>
              <a:rPr sz="1800" spc="-25" dirty="0">
                <a:latin typeface="Palatino Linotype"/>
                <a:cs typeface="Palatino Linotype"/>
              </a:rPr>
              <a:t>продолжалось</a:t>
            </a:r>
            <a:endParaRPr sz="1800" dirty="0">
              <a:latin typeface="Palatino Linotype"/>
              <a:cs typeface="Palatino Linotype"/>
            </a:endParaRPr>
          </a:p>
          <a:p>
            <a:pPr marL="55244" marR="45720" algn="ctr">
              <a:lnSpc>
                <a:spcPct val="100000"/>
              </a:lnSpc>
            </a:pPr>
            <a:r>
              <a:rPr sz="1800" spc="30" dirty="0">
                <a:latin typeface="Palatino Linotype"/>
                <a:cs typeface="Palatino Linotype"/>
              </a:rPr>
              <a:t>вне </a:t>
            </a:r>
            <a:r>
              <a:rPr sz="1800" spc="-15" dirty="0">
                <a:latin typeface="Palatino Linotype"/>
                <a:cs typeface="Palatino Linotype"/>
              </a:rPr>
              <a:t>зависимости </a:t>
            </a:r>
            <a:r>
              <a:rPr sz="1800" spc="-5" dirty="0">
                <a:latin typeface="Palatino Linotype"/>
                <a:cs typeface="Palatino Linotype"/>
              </a:rPr>
              <a:t>от </a:t>
            </a:r>
            <a:r>
              <a:rPr sz="1800" spc="5" dirty="0">
                <a:latin typeface="Palatino Linotype"/>
                <a:cs typeface="Palatino Linotype"/>
              </a:rPr>
              <a:t>смены </a:t>
            </a:r>
            <a:r>
              <a:rPr sz="1800" spc="-434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политических</a:t>
            </a:r>
          </a:p>
          <a:p>
            <a:pPr marL="635" algn="ctr">
              <a:lnSpc>
                <a:spcPct val="100000"/>
              </a:lnSpc>
              <a:spcBef>
                <a:spcPts val="5"/>
              </a:spcBef>
            </a:pPr>
            <a:r>
              <a:rPr sz="1800" spc="-40" dirty="0">
                <a:latin typeface="Palatino Linotype"/>
                <a:cs typeface="Palatino Linotype"/>
              </a:rPr>
              <a:t>режимов</a:t>
            </a:r>
            <a:r>
              <a:rPr sz="1800" dirty="0">
                <a:latin typeface="Palatino Linotype"/>
                <a:cs typeface="Palatino Linotype"/>
              </a:rPr>
              <a:t> </a:t>
            </a:r>
            <a:r>
              <a:rPr sz="1800" spc="30" dirty="0">
                <a:latin typeface="Palatino Linotype"/>
                <a:cs typeface="Palatino Linotype"/>
              </a:rPr>
              <a:t>в</a:t>
            </a:r>
            <a:r>
              <a:rPr sz="1800" spc="-20" dirty="0">
                <a:latin typeface="Palatino Linotype"/>
                <a:cs typeface="Palatino Linotype"/>
              </a:rPr>
              <a:t> </a:t>
            </a:r>
            <a:r>
              <a:rPr sz="1800" spc="-10" dirty="0">
                <a:latin typeface="Palatino Linotype"/>
                <a:cs typeface="Palatino Linotype"/>
              </a:rPr>
              <a:t>России.</a:t>
            </a:r>
            <a:endParaRPr sz="1800" dirty="0">
              <a:latin typeface="Palatino Linotype"/>
              <a:cs typeface="Palatino Linotype"/>
            </a:endParaRPr>
          </a:p>
          <a:p>
            <a:pPr marL="230504" marR="220345" indent="-1270" algn="ctr">
              <a:lnSpc>
                <a:spcPct val="100000"/>
              </a:lnSpc>
              <a:spcBef>
                <a:spcPts val="1260"/>
              </a:spcBef>
            </a:pPr>
            <a:r>
              <a:rPr sz="1800" dirty="0">
                <a:latin typeface="Palatino Linotype"/>
                <a:cs typeface="Palatino Linotype"/>
              </a:rPr>
              <a:t>Пётр </a:t>
            </a:r>
            <a:r>
              <a:rPr sz="1800" spc="-5" dirty="0">
                <a:latin typeface="Palatino Linotype"/>
                <a:cs typeface="Palatino Linotype"/>
              </a:rPr>
              <a:t>стал </a:t>
            </a:r>
            <a:r>
              <a:rPr sz="1800" spc="-15" dirty="0">
                <a:latin typeface="Palatino Linotype"/>
                <a:cs typeface="Palatino Linotype"/>
              </a:rPr>
              <a:t>объектом </a:t>
            </a:r>
            <a:r>
              <a:rPr sz="1800" spc="-10" dirty="0">
                <a:latin typeface="Palatino Linotype"/>
                <a:cs typeface="Palatino Linotype"/>
              </a:rPr>
              <a:t> </a:t>
            </a:r>
            <a:r>
              <a:rPr sz="1800" spc="10" dirty="0">
                <a:latin typeface="Palatino Linotype"/>
                <a:cs typeface="Palatino Linotype"/>
              </a:rPr>
              <a:t>благоговейного</a:t>
            </a:r>
            <a:r>
              <a:rPr sz="1800" spc="-15" dirty="0">
                <a:latin typeface="Palatino Linotype"/>
                <a:cs typeface="Palatino Linotype"/>
              </a:rPr>
              <a:t> </a:t>
            </a:r>
            <a:r>
              <a:rPr sz="1800" spc="15" dirty="0">
                <a:latin typeface="Palatino Linotype"/>
                <a:cs typeface="Palatino Linotype"/>
              </a:rPr>
              <a:t>культа </a:t>
            </a:r>
            <a:r>
              <a:rPr sz="1800" spc="-434" dirty="0">
                <a:latin typeface="Palatino Linotype"/>
                <a:cs typeface="Palatino Linotype"/>
              </a:rPr>
              <a:t> </a:t>
            </a:r>
            <a:r>
              <a:rPr sz="1800" spc="30" dirty="0">
                <a:latin typeface="Palatino Linotype"/>
                <a:cs typeface="Palatino Linotype"/>
              </a:rPr>
              <a:t>в</a:t>
            </a:r>
            <a:r>
              <a:rPr sz="1800" spc="-15" dirty="0">
                <a:latin typeface="Palatino Linotype"/>
                <a:cs typeface="Palatino Linotype"/>
              </a:rPr>
              <a:t> </a:t>
            </a:r>
            <a:r>
              <a:rPr sz="1800" spc="10" dirty="0">
                <a:latin typeface="Palatino Linotype"/>
                <a:cs typeface="Palatino Linotype"/>
              </a:rPr>
              <a:t>основанном</a:t>
            </a:r>
            <a:r>
              <a:rPr sz="1800" spc="45" dirty="0">
                <a:latin typeface="Palatino Linotype"/>
                <a:cs typeface="Palatino Linotype"/>
              </a:rPr>
              <a:t> </a:t>
            </a:r>
            <a:r>
              <a:rPr sz="1800" spc="-45" dirty="0">
                <a:latin typeface="Palatino Linotype"/>
                <a:cs typeface="Palatino Linotype"/>
              </a:rPr>
              <a:t>им</a:t>
            </a:r>
            <a:endParaRPr sz="1800" dirty="0">
              <a:latin typeface="Palatino Linotype"/>
              <a:cs typeface="Palatino Linotype"/>
            </a:endParaRPr>
          </a:p>
          <a:p>
            <a:pPr marL="288290" marR="278765" indent="177800" algn="just">
              <a:lnSpc>
                <a:spcPct val="100000"/>
              </a:lnSpc>
            </a:pPr>
            <a:r>
              <a:rPr sz="1800" spc="10" dirty="0">
                <a:latin typeface="Palatino Linotype"/>
                <a:cs typeface="Palatino Linotype"/>
              </a:rPr>
              <a:t>Санкт-Петербурге, </a:t>
            </a:r>
            <a:r>
              <a:rPr sz="1800" spc="15" dirty="0">
                <a:latin typeface="Palatino Linotype"/>
                <a:cs typeface="Palatino Linotype"/>
              </a:rPr>
              <a:t> </a:t>
            </a:r>
            <a:r>
              <a:rPr sz="1800" spc="10" dirty="0">
                <a:latin typeface="Palatino Linotype"/>
                <a:cs typeface="Palatino Linotype"/>
              </a:rPr>
              <a:t>равно </a:t>
            </a:r>
            <a:r>
              <a:rPr sz="1800" spc="20" dirty="0">
                <a:latin typeface="Palatino Linotype"/>
                <a:cs typeface="Palatino Linotype"/>
              </a:rPr>
              <a:t>как </a:t>
            </a:r>
            <a:r>
              <a:rPr sz="1800" spc="-5" dirty="0">
                <a:latin typeface="Palatino Linotype"/>
                <a:cs typeface="Palatino Linotype"/>
              </a:rPr>
              <a:t>и </a:t>
            </a:r>
            <a:r>
              <a:rPr sz="1800" dirty="0">
                <a:latin typeface="Palatino Linotype"/>
                <a:cs typeface="Palatino Linotype"/>
              </a:rPr>
              <a:t>во </a:t>
            </a:r>
            <a:r>
              <a:rPr sz="1800" spc="5" dirty="0">
                <a:latin typeface="Palatino Linotype"/>
                <a:cs typeface="Palatino Linotype"/>
              </a:rPr>
              <a:t>всей </a:t>
            </a:r>
            <a:r>
              <a:rPr sz="1800" spc="10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Российской</a:t>
            </a:r>
            <a:r>
              <a:rPr sz="1800" spc="-70" dirty="0">
                <a:latin typeface="Palatino Linotype"/>
                <a:cs typeface="Palatino Linotype"/>
              </a:rPr>
              <a:t> </a:t>
            </a:r>
            <a:r>
              <a:rPr sz="1800" spc="-20" dirty="0">
                <a:latin typeface="Palatino Linotype"/>
                <a:cs typeface="Palatino Linotype"/>
              </a:rPr>
              <a:t>империи.</a:t>
            </a:r>
            <a:endParaRPr sz="1800" dirty="0">
              <a:latin typeface="Palatino Linotype"/>
              <a:cs typeface="Palatino Linotyp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90600" y="762000"/>
            <a:ext cx="1768220" cy="2469388"/>
            <a:chOff x="501395" y="483108"/>
            <a:chExt cx="2105025" cy="282448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9495" y="521208"/>
              <a:ext cx="2028444" cy="274777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20445" y="502158"/>
              <a:ext cx="2066925" cy="2786380"/>
            </a:xfrm>
            <a:custGeom>
              <a:avLst/>
              <a:gdLst/>
              <a:ahLst/>
              <a:cxnLst/>
              <a:rect l="l" t="t" r="r" b="b"/>
              <a:pathLst>
                <a:path w="2066925" h="2786379">
                  <a:moveTo>
                    <a:pt x="0" y="2785872"/>
                  </a:moveTo>
                  <a:lnTo>
                    <a:pt x="2066544" y="2785872"/>
                  </a:lnTo>
                  <a:lnTo>
                    <a:pt x="2066544" y="0"/>
                  </a:lnTo>
                  <a:lnTo>
                    <a:pt x="0" y="0"/>
                  </a:lnTo>
                  <a:lnTo>
                    <a:pt x="0" y="2785872"/>
                  </a:lnTo>
                  <a:close/>
                </a:path>
              </a:pathLst>
            </a:custGeom>
            <a:ln w="38100">
              <a:solidFill>
                <a:srgbClr val="D0BC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324600" y="3505200"/>
            <a:ext cx="1979929" cy="2624454"/>
            <a:chOff x="6537959" y="3802379"/>
            <a:chExt cx="2071370" cy="247967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76059" y="3840479"/>
              <a:ext cx="1994916" cy="240334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557009" y="3821429"/>
              <a:ext cx="2033270" cy="2441575"/>
            </a:xfrm>
            <a:custGeom>
              <a:avLst/>
              <a:gdLst/>
              <a:ahLst/>
              <a:cxnLst/>
              <a:rect l="l" t="t" r="r" b="b"/>
              <a:pathLst>
                <a:path w="2033270" h="2441575">
                  <a:moveTo>
                    <a:pt x="0" y="2441448"/>
                  </a:moveTo>
                  <a:lnTo>
                    <a:pt x="2033016" y="2441448"/>
                  </a:lnTo>
                  <a:lnTo>
                    <a:pt x="2033016" y="0"/>
                  </a:lnTo>
                  <a:lnTo>
                    <a:pt x="0" y="0"/>
                  </a:lnTo>
                  <a:lnTo>
                    <a:pt x="0" y="2441448"/>
                  </a:lnTo>
                  <a:close/>
                </a:path>
              </a:pathLst>
            </a:custGeom>
            <a:ln w="38100">
              <a:solidFill>
                <a:srgbClr val="D0BC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990600" y="3581400"/>
            <a:ext cx="1905000" cy="2514727"/>
            <a:chOff x="501395" y="3578352"/>
            <a:chExt cx="2112645" cy="282257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9495" y="3616452"/>
              <a:ext cx="2036064" cy="274624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20445" y="3597402"/>
              <a:ext cx="2074545" cy="2784475"/>
            </a:xfrm>
            <a:custGeom>
              <a:avLst/>
              <a:gdLst/>
              <a:ahLst/>
              <a:cxnLst/>
              <a:rect l="l" t="t" r="r" b="b"/>
              <a:pathLst>
                <a:path w="2074545" h="2784475">
                  <a:moveTo>
                    <a:pt x="0" y="2784348"/>
                  </a:moveTo>
                  <a:lnTo>
                    <a:pt x="2074164" y="2784348"/>
                  </a:lnTo>
                  <a:lnTo>
                    <a:pt x="2074164" y="0"/>
                  </a:lnTo>
                  <a:lnTo>
                    <a:pt x="0" y="0"/>
                  </a:lnTo>
                  <a:lnTo>
                    <a:pt x="0" y="2784348"/>
                  </a:lnTo>
                  <a:close/>
                </a:path>
              </a:pathLst>
            </a:custGeom>
            <a:ln w="38100">
              <a:solidFill>
                <a:srgbClr val="D0BC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6248400" y="762000"/>
            <a:ext cx="1979802" cy="2650235"/>
            <a:chOff x="6502907" y="486155"/>
            <a:chExt cx="2106295" cy="2849880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41007" y="524255"/>
              <a:ext cx="2029968" cy="277368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521957" y="505205"/>
              <a:ext cx="2068195" cy="2811780"/>
            </a:xfrm>
            <a:custGeom>
              <a:avLst/>
              <a:gdLst/>
              <a:ahLst/>
              <a:cxnLst/>
              <a:rect l="l" t="t" r="r" b="b"/>
              <a:pathLst>
                <a:path w="2068195" h="2811779">
                  <a:moveTo>
                    <a:pt x="0" y="2811780"/>
                  </a:moveTo>
                  <a:lnTo>
                    <a:pt x="2068068" y="2811780"/>
                  </a:lnTo>
                  <a:lnTo>
                    <a:pt x="2068068" y="0"/>
                  </a:lnTo>
                  <a:lnTo>
                    <a:pt x="0" y="0"/>
                  </a:lnTo>
                  <a:lnTo>
                    <a:pt x="0" y="2811780"/>
                  </a:lnTo>
                  <a:close/>
                </a:path>
              </a:pathLst>
            </a:custGeom>
            <a:ln w="38100">
              <a:solidFill>
                <a:srgbClr val="D0BC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s://lib.mordgpi.ru/virtual-exhibition/vistavki/anna_ahmatova/files/assets/common/page-substrates/page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6" name="AutoShape 2" descr="https://s0.slide-share.ru/s_slide/f9f823a56c818d6294dc041996b142f6/e85b8e0d-9eb9-45cd-8e21-c9958a258f1d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s0.slide-share.ru/s_slide/f9f823a56c818d6294dc041996b142f6/e85b8e0d-9eb9-45cd-8e21-c9958a258f1d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s0.slide-share.ru/s_slide/f9f823a56c818d6294dc041996b142f6/e85b8e0d-9eb9-45cd-8e21-c9958a258f1d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s0.slide-share.ru/s_slide/f9f823a56c818d6294dc041996b142f6/e85b8e0d-9eb9-45cd-8e21-c9958a258f1d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https://fsd.multiurok.ru/html/2020/05/20/s_5ec4fcf3533b1/img1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750" t="26667" r="8750" b="36666"/>
          <a:stretch>
            <a:fillRect/>
          </a:stretch>
        </p:blipFill>
        <p:spPr bwMode="auto">
          <a:xfrm>
            <a:off x="2286000" y="1981200"/>
            <a:ext cx="5029200" cy="1676400"/>
          </a:xfrm>
          <a:prstGeom prst="rect">
            <a:avLst/>
          </a:prstGeom>
          <a:noFill/>
        </p:spPr>
      </p:pic>
      <p:pic>
        <p:nvPicPr>
          <p:cNvPr id="1036" name="Picture 12" descr="https://phonoteka.org/uploads/posts/2021-05/1620824024_8-phonoteka_org-p-fon-dlya-prezentatsii-s-umnoi-sovoi-12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3581400"/>
            <a:ext cx="3204411" cy="21744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ttps://lib.mordgpi.ru/virtual-exhibition/vistavki/anna_ahmatova/files/assets/common/page-substrates/page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object 2"/>
          <p:cNvGrpSpPr/>
          <p:nvPr/>
        </p:nvGrpSpPr>
        <p:grpSpPr>
          <a:xfrm>
            <a:off x="6477000" y="4953000"/>
            <a:ext cx="2075815" cy="1004569"/>
            <a:chOff x="6252971" y="5053584"/>
            <a:chExt cx="2380615" cy="1004569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52971" y="5053584"/>
              <a:ext cx="2380487" cy="95554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72427" y="5137404"/>
              <a:ext cx="1997964" cy="92048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00215" y="5081016"/>
              <a:ext cx="2290572" cy="86563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300215" y="5081016"/>
              <a:ext cx="2291080" cy="866140"/>
            </a:xfrm>
            <a:custGeom>
              <a:avLst/>
              <a:gdLst/>
              <a:ahLst/>
              <a:cxnLst/>
              <a:rect l="l" t="t" r="r" b="b"/>
              <a:pathLst>
                <a:path w="2291079" h="866139">
                  <a:moveTo>
                    <a:pt x="108204" y="757427"/>
                  </a:moveTo>
                  <a:lnTo>
                    <a:pt x="108204" y="54101"/>
                  </a:lnTo>
                  <a:lnTo>
                    <a:pt x="112460" y="33057"/>
                  </a:lnTo>
                  <a:lnTo>
                    <a:pt x="124063" y="15859"/>
                  </a:lnTo>
                  <a:lnTo>
                    <a:pt x="141261" y="4256"/>
                  </a:lnTo>
                  <a:lnTo>
                    <a:pt x="162306" y="0"/>
                  </a:lnTo>
                  <a:lnTo>
                    <a:pt x="2236469" y="0"/>
                  </a:lnTo>
                  <a:lnTo>
                    <a:pt x="2257514" y="4256"/>
                  </a:lnTo>
                  <a:lnTo>
                    <a:pt x="2274712" y="15859"/>
                  </a:lnTo>
                  <a:lnTo>
                    <a:pt x="2286315" y="33057"/>
                  </a:lnTo>
                  <a:lnTo>
                    <a:pt x="2290572" y="54101"/>
                  </a:lnTo>
                  <a:lnTo>
                    <a:pt x="2286315" y="75146"/>
                  </a:lnTo>
                  <a:lnTo>
                    <a:pt x="2274712" y="92344"/>
                  </a:lnTo>
                  <a:lnTo>
                    <a:pt x="2257514" y="103947"/>
                  </a:lnTo>
                  <a:lnTo>
                    <a:pt x="2236469" y="108203"/>
                  </a:lnTo>
                  <a:lnTo>
                    <a:pt x="2182367" y="108203"/>
                  </a:lnTo>
                  <a:lnTo>
                    <a:pt x="2182367" y="811529"/>
                  </a:lnTo>
                  <a:lnTo>
                    <a:pt x="2178111" y="832590"/>
                  </a:lnTo>
                  <a:lnTo>
                    <a:pt x="2166508" y="849787"/>
                  </a:lnTo>
                  <a:lnTo>
                    <a:pt x="2149310" y="861380"/>
                  </a:lnTo>
                  <a:lnTo>
                    <a:pt x="2128266" y="865631"/>
                  </a:lnTo>
                  <a:lnTo>
                    <a:pt x="54101" y="865631"/>
                  </a:lnTo>
                  <a:lnTo>
                    <a:pt x="33057" y="861380"/>
                  </a:lnTo>
                  <a:lnTo>
                    <a:pt x="15859" y="849787"/>
                  </a:lnTo>
                  <a:lnTo>
                    <a:pt x="4256" y="832590"/>
                  </a:lnTo>
                  <a:lnTo>
                    <a:pt x="0" y="811529"/>
                  </a:lnTo>
                  <a:lnTo>
                    <a:pt x="4256" y="790469"/>
                  </a:lnTo>
                  <a:lnTo>
                    <a:pt x="15859" y="773272"/>
                  </a:lnTo>
                  <a:lnTo>
                    <a:pt x="33057" y="761679"/>
                  </a:lnTo>
                  <a:lnTo>
                    <a:pt x="54101" y="757427"/>
                  </a:lnTo>
                  <a:lnTo>
                    <a:pt x="108204" y="757427"/>
                  </a:lnTo>
                  <a:close/>
                </a:path>
              </a:pathLst>
            </a:custGeom>
            <a:ln w="9525">
              <a:solidFill>
                <a:srgbClr val="AD99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30708" y="5076253"/>
              <a:ext cx="90677" cy="11772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462521" y="5189220"/>
              <a:ext cx="2020570" cy="0"/>
            </a:xfrm>
            <a:custGeom>
              <a:avLst/>
              <a:gdLst/>
              <a:ahLst/>
              <a:cxnLst/>
              <a:rect l="l" t="t" r="r" b="b"/>
              <a:pathLst>
                <a:path w="2020570">
                  <a:moveTo>
                    <a:pt x="2020061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AD99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49555" y="5833681"/>
              <a:ext cx="63627" cy="11772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6705600" y="5105400"/>
            <a:ext cx="1579880" cy="70339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635" algn="ctr">
              <a:spcBef>
                <a:spcPts val="100"/>
              </a:spcBef>
            </a:pPr>
            <a:r>
              <a:rPr sz="2000" b="1" spc="-155" dirty="0">
                <a:solidFill>
                  <a:srgbClr val="583E24"/>
                </a:solidFill>
                <a:latin typeface="Sitka Banner" pitchFamily="2" charset="0"/>
                <a:cs typeface="Lucida Sans Unicode"/>
              </a:rPr>
              <a:t>Петр Первый</a:t>
            </a:r>
          </a:p>
          <a:p>
            <a:pPr marL="12065" marR="5080" indent="-635" algn="ctr">
              <a:spcBef>
                <a:spcPts val="100"/>
              </a:spcBef>
            </a:pPr>
            <a:r>
              <a:rPr sz="2000" b="1" spc="-155" dirty="0">
                <a:solidFill>
                  <a:srgbClr val="583E24"/>
                </a:solidFill>
                <a:latin typeface="Sitka Banner" pitchFamily="2" charset="0"/>
                <a:cs typeface="Lucida Sans Unicode"/>
              </a:rPr>
              <a:t>(1672-1725</a:t>
            </a:r>
            <a:r>
              <a:rPr sz="2400" spc="-65" dirty="0">
                <a:solidFill>
                  <a:srgbClr val="583E24"/>
                </a:solidFill>
                <a:latin typeface="Calibri"/>
                <a:cs typeface="Calibri"/>
              </a:rPr>
              <a:t>)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236208" y="1280160"/>
            <a:ext cx="2468880" cy="3543300"/>
            <a:chOff x="6236208" y="1280160"/>
            <a:chExt cx="2468880" cy="3543300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36208" y="1280160"/>
              <a:ext cx="2468880" cy="35433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00216" y="1344168"/>
              <a:ext cx="2290572" cy="336499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281166" y="1325118"/>
              <a:ext cx="2329180" cy="3403600"/>
            </a:xfrm>
            <a:custGeom>
              <a:avLst/>
              <a:gdLst/>
              <a:ahLst/>
              <a:cxnLst/>
              <a:rect l="l" t="t" r="r" b="b"/>
              <a:pathLst>
                <a:path w="2329179" h="3403600">
                  <a:moveTo>
                    <a:pt x="0" y="3403091"/>
                  </a:moveTo>
                  <a:lnTo>
                    <a:pt x="2328672" y="3403091"/>
                  </a:lnTo>
                  <a:lnTo>
                    <a:pt x="2328672" y="0"/>
                  </a:lnTo>
                  <a:lnTo>
                    <a:pt x="0" y="0"/>
                  </a:lnTo>
                  <a:lnTo>
                    <a:pt x="0" y="3403091"/>
                  </a:lnTo>
                  <a:close/>
                </a:path>
              </a:pathLst>
            </a:custGeom>
            <a:ln w="38100">
              <a:solidFill>
                <a:srgbClr val="D0BC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219200" y="685800"/>
            <a:ext cx="836803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400" b="1" spc="-229" dirty="0" err="1">
                <a:latin typeface="Gabriola" pitchFamily="82" charset="0"/>
              </a:rPr>
              <a:t>Петр</a:t>
            </a:r>
            <a:r>
              <a:rPr sz="4400" b="1" spc="-229" dirty="0">
                <a:latin typeface="Gabriola" pitchFamily="82" charset="0"/>
              </a:rPr>
              <a:t> </a:t>
            </a:r>
            <a:r>
              <a:rPr lang="ru-RU" sz="4400" b="1" spc="-229" dirty="0" smtClean="0">
                <a:latin typeface="Gabriola" pitchFamily="82" charset="0"/>
              </a:rPr>
              <a:t> </a:t>
            </a:r>
            <a:r>
              <a:rPr sz="4400" b="1" spc="-229" dirty="0" err="1" smtClean="0">
                <a:latin typeface="Gabriola" pitchFamily="82" charset="0"/>
              </a:rPr>
              <a:t>Великий</a:t>
            </a:r>
            <a:r>
              <a:rPr sz="4400" b="1" spc="-229" dirty="0" smtClean="0">
                <a:latin typeface="Gabriola" pitchFamily="82" charset="0"/>
              </a:rPr>
              <a:t> </a:t>
            </a:r>
            <a:r>
              <a:rPr lang="ru-RU" sz="4400" b="1" spc="-229" dirty="0" smtClean="0">
                <a:latin typeface="Gabriola" pitchFamily="82" charset="0"/>
              </a:rPr>
              <a:t>-</a:t>
            </a:r>
            <a:r>
              <a:rPr sz="4400" b="1" spc="-229" dirty="0" smtClean="0">
                <a:latin typeface="Gabriola" pitchFamily="82" charset="0"/>
              </a:rPr>
              <a:t> </a:t>
            </a:r>
            <a:r>
              <a:rPr sz="4400" b="1" spc="-229" dirty="0" err="1" smtClean="0">
                <a:latin typeface="Gabriola" pitchFamily="82" charset="0"/>
              </a:rPr>
              <a:t>последний</a:t>
            </a:r>
            <a:r>
              <a:rPr sz="4400" b="1" spc="-229" dirty="0" smtClean="0">
                <a:latin typeface="Gabriola" pitchFamily="82" charset="0"/>
              </a:rPr>
              <a:t> </a:t>
            </a:r>
            <a:r>
              <a:rPr lang="ru-RU" sz="4400" b="1" spc="-229" dirty="0" smtClean="0">
                <a:latin typeface="Gabriola" pitchFamily="82" charset="0"/>
              </a:rPr>
              <a:t> </a:t>
            </a:r>
            <a:r>
              <a:rPr sz="4400" b="1" spc="-229" dirty="0" err="1" smtClean="0">
                <a:latin typeface="Gabriola" pitchFamily="82" charset="0"/>
              </a:rPr>
              <a:t>русский</a:t>
            </a:r>
            <a:r>
              <a:rPr sz="4400" b="1" spc="-229" dirty="0" smtClean="0">
                <a:latin typeface="Gabriola" pitchFamily="82" charset="0"/>
              </a:rPr>
              <a:t> </a:t>
            </a:r>
            <a:r>
              <a:rPr sz="4400" b="1" spc="-229" dirty="0">
                <a:latin typeface="Gabriola" pitchFamily="82" charset="0"/>
              </a:rPr>
              <a:t>царь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914400" y="1905000"/>
            <a:ext cx="4996180" cy="2494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7040" marR="492759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Palatino Linotype"/>
                <a:cs typeface="Palatino Linotype"/>
              </a:rPr>
              <a:t>Петр I вступил </a:t>
            </a:r>
            <a:r>
              <a:rPr sz="1800" spc="35" dirty="0">
                <a:latin typeface="Palatino Linotype"/>
                <a:cs typeface="Palatino Linotype"/>
              </a:rPr>
              <a:t>на </a:t>
            </a:r>
            <a:r>
              <a:rPr sz="1800" spc="-15" dirty="0">
                <a:latin typeface="Palatino Linotype"/>
                <a:cs typeface="Palatino Linotype"/>
              </a:rPr>
              <a:t>престол </a:t>
            </a:r>
            <a:r>
              <a:rPr sz="1800" spc="30" dirty="0">
                <a:latin typeface="Palatino Linotype"/>
                <a:cs typeface="Palatino Linotype"/>
              </a:rPr>
              <a:t>в </a:t>
            </a:r>
            <a:r>
              <a:rPr sz="1800" dirty="0">
                <a:latin typeface="Palatino Linotype"/>
                <a:cs typeface="Palatino Linotype"/>
              </a:rPr>
              <a:t>1682 </a:t>
            </a:r>
            <a:r>
              <a:rPr sz="1800" spc="30" dirty="0">
                <a:latin typeface="Palatino Linotype"/>
                <a:cs typeface="Palatino Linotype"/>
              </a:rPr>
              <a:t>году </a:t>
            </a:r>
            <a:r>
              <a:rPr sz="1800" spc="-440" dirty="0">
                <a:latin typeface="Palatino Linotype"/>
                <a:cs typeface="Palatino Linotype"/>
              </a:rPr>
              <a:t> </a:t>
            </a:r>
            <a:r>
              <a:rPr sz="1800" spc="20" dirty="0">
                <a:latin typeface="Palatino Linotype"/>
                <a:cs typeface="Palatino Linotype"/>
              </a:rPr>
              <a:t>как</a:t>
            </a:r>
            <a:r>
              <a:rPr sz="1800" spc="-10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последний</a:t>
            </a:r>
            <a:r>
              <a:rPr sz="1800" spc="20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царь</a:t>
            </a:r>
            <a:r>
              <a:rPr sz="1800" dirty="0">
                <a:latin typeface="Palatino Linotype"/>
                <a:cs typeface="Palatino Linotype"/>
              </a:rPr>
              <a:t> всея</a:t>
            </a:r>
            <a:r>
              <a:rPr sz="1800" spc="-5" dirty="0">
                <a:latin typeface="Palatino Linotype"/>
                <a:cs typeface="Palatino Linotype"/>
              </a:rPr>
              <a:t> </a:t>
            </a:r>
            <a:r>
              <a:rPr sz="1800" spc="5" dirty="0">
                <a:latin typeface="Palatino Linotype"/>
                <a:cs typeface="Palatino Linotype"/>
              </a:rPr>
              <a:t>Руси.</a:t>
            </a:r>
            <a:endParaRPr sz="1800" dirty="0">
              <a:latin typeface="Palatino Linotype"/>
              <a:cs typeface="Palatino Linotype"/>
            </a:endParaRPr>
          </a:p>
          <a:p>
            <a:pPr marR="45085" algn="ctr">
              <a:lnSpc>
                <a:spcPct val="100000"/>
              </a:lnSpc>
            </a:pPr>
            <a:r>
              <a:rPr sz="1800" spc="10" dirty="0">
                <a:latin typeface="Palatino Linotype"/>
                <a:cs typeface="Palatino Linotype"/>
              </a:rPr>
              <a:t>Сначала</a:t>
            </a:r>
            <a:r>
              <a:rPr sz="1800" spc="5" dirty="0">
                <a:latin typeface="Palatino Linotype"/>
                <a:cs typeface="Palatino Linotype"/>
              </a:rPr>
              <a:t> </a:t>
            </a:r>
            <a:r>
              <a:rPr sz="1800" spc="25" dirty="0">
                <a:latin typeface="Palatino Linotype"/>
                <a:cs typeface="Palatino Linotype"/>
              </a:rPr>
              <a:t>он</a:t>
            </a:r>
            <a:r>
              <a:rPr sz="1800" spc="5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руководил</a:t>
            </a:r>
            <a:r>
              <a:rPr sz="1800" spc="40" dirty="0">
                <a:latin typeface="Palatino Linotype"/>
                <a:cs typeface="Palatino Linotype"/>
              </a:rPr>
              <a:t> </a:t>
            </a:r>
            <a:r>
              <a:rPr sz="1800" spc="10" dirty="0">
                <a:latin typeface="Palatino Linotype"/>
                <a:cs typeface="Palatino Linotype"/>
              </a:rPr>
              <a:t>страной</a:t>
            </a:r>
            <a:endParaRPr sz="1800" dirty="0">
              <a:latin typeface="Palatino Linotype"/>
              <a:cs typeface="Palatino Linotype"/>
            </a:endParaRPr>
          </a:p>
          <a:p>
            <a:pPr marR="44450" algn="ctr">
              <a:lnSpc>
                <a:spcPct val="100000"/>
              </a:lnSpc>
            </a:pPr>
            <a:r>
              <a:rPr sz="1800" spc="-15" dirty="0">
                <a:latin typeface="Palatino Linotype"/>
                <a:cs typeface="Palatino Linotype"/>
              </a:rPr>
              <a:t>со</a:t>
            </a:r>
            <a:r>
              <a:rPr sz="1800" spc="-10" dirty="0">
                <a:latin typeface="Palatino Linotype"/>
                <a:cs typeface="Palatino Linotype"/>
              </a:rPr>
              <a:t> </a:t>
            </a:r>
            <a:r>
              <a:rPr sz="1800" spc="5" dirty="0">
                <a:latin typeface="Palatino Linotype"/>
                <a:cs typeface="Palatino Linotype"/>
              </a:rPr>
              <a:t>сводным</a:t>
            </a:r>
            <a:r>
              <a:rPr sz="1800" spc="30" dirty="0">
                <a:latin typeface="Palatino Linotype"/>
                <a:cs typeface="Palatino Linotype"/>
              </a:rPr>
              <a:t> </a:t>
            </a:r>
            <a:r>
              <a:rPr sz="1800" spc="-20" dirty="0">
                <a:latin typeface="Palatino Linotype"/>
                <a:cs typeface="Palatino Linotype"/>
              </a:rPr>
              <a:t>братом</a:t>
            </a:r>
            <a:r>
              <a:rPr sz="1800" spc="5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Иваном</a:t>
            </a:r>
            <a:r>
              <a:rPr sz="1800" spc="10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V</a:t>
            </a:r>
            <a:r>
              <a:rPr sz="1800" spc="5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—</a:t>
            </a:r>
          </a:p>
          <a:p>
            <a:pPr marL="12700" marR="5080" indent="54610">
              <a:lnSpc>
                <a:spcPct val="100000"/>
              </a:lnSpc>
            </a:pPr>
            <a:r>
              <a:rPr sz="1800" spc="-15" dirty="0">
                <a:latin typeface="Palatino Linotype"/>
                <a:cs typeface="Palatino Linotype"/>
              </a:rPr>
              <a:t>под</a:t>
            </a:r>
            <a:r>
              <a:rPr sz="1800" spc="35" dirty="0">
                <a:latin typeface="Palatino Linotype"/>
                <a:cs typeface="Palatino Linotype"/>
              </a:rPr>
              <a:t> </a:t>
            </a:r>
            <a:r>
              <a:rPr sz="1800" spc="5" dirty="0">
                <a:latin typeface="Palatino Linotype"/>
                <a:cs typeface="Palatino Linotype"/>
              </a:rPr>
              <a:t>регентством</a:t>
            </a:r>
            <a:r>
              <a:rPr sz="1800" spc="40" dirty="0">
                <a:latin typeface="Palatino Linotype"/>
                <a:cs typeface="Palatino Linotype"/>
              </a:rPr>
              <a:t> </a:t>
            </a:r>
            <a:r>
              <a:rPr sz="1800" spc="5" dirty="0">
                <a:latin typeface="Palatino Linotype"/>
                <a:cs typeface="Palatino Linotype"/>
              </a:rPr>
              <a:t>сестры </a:t>
            </a:r>
            <a:r>
              <a:rPr sz="1800" spc="35" dirty="0">
                <a:latin typeface="Palatino Linotype"/>
                <a:cs typeface="Palatino Linotype"/>
              </a:rPr>
              <a:t> </a:t>
            </a:r>
            <a:r>
              <a:rPr sz="1800" spc="20" dirty="0">
                <a:latin typeface="Palatino Linotype"/>
                <a:cs typeface="Palatino Linotype"/>
              </a:rPr>
              <a:t>Софьи</a:t>
            </a:r>
            <a:r>
              <a:rPr sz="1800" spc="40" dirty="0">
                <a:latin typeface="Palatino Linotype"/>
                <a:cs typeface="Palatino Linotype"/>
              </a:rPr>
              <a:t> </a:t>
            </a:r>
            <a:r>
              <a:rPr sz="1800" spc="10" dirty="0">
                <a:latin typeface="Palatino Linotype"/>
                <a:cs typeface="Palatino Linotype"/>
              </a:rPr>
              <a:t>Алексеевны, </a:t>
            </a:r>
            <a:r>
              <a:rPr sz="1800" spc="15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а</a:t>
            </a:r>
            <a:r>
              <a:rPr sz="1800" spc="-5" dirty="0">
                <a:latin typeface="Palatino Linotype"/>
                <a:cs typeface="Palatino Linotype"/>
              </a:rPr>
              <a:t> </a:t>
            </a:r>
            <a:r>
              <a:rPr sz="1800" spc="-30" dirty="0">
                <a:latin typeface="Palatino Linotype"/>
                <a:cs typeface="Palatino Linotype"/>
              </a:rPr>
              <a:t>потом</a:t>
            </a:r>
            <a:r>
              <a:rPr sz="1800" dirty="0">
                <a:latin typeface="Palatino Linotype"/>
                <a:cs typeface="Palatino Linotype"/>
              </a:rPr>
              <a:t> </a:t>
            </a:r>
            <a:r>
              <a:rPr sz="1800" spc="-30" dirty="0">
                <a:latin typeface="Palatino Linotype"/>
                <a:cs typeface="Palatino Linotype"/>
              </a:rPr>
              <a:t>за</a:t>
            </a:r>
            <a:r>
              <a:rPr sz="1800" spc="-15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29</a:t>
            </a:r>
            <a:r>
              <a:rPr sz="1800" spc="-10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лет </a:t>
            </a:r>
            <a:r>
              <a:rPr sz="1800" dirty="0">
                <a:latin typeface="Palatino Linotype"/>
                <a:cs typeface="Palatino Linotype"/>
              </a:rPr>
              <a:t>единодержавного</a:t>
            </a:r>
            <a:r>
              <a:rPr sz="1800" spc="50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правления</a:t>
            </a:r>
          </a:p>
          <a:p>
            <a:pPr marR="38735" algn="ctr">
              <a:lnSpc>
                <a:spcPct val="100000"/>
              </a:lnSpc>
            </a:pPr>
            <a:r>
              <a:rPr sz="1800" spc="5" dirty="0">
                <a:latin typeface="Palatino Linotype"/>
                <a:cs typeface="Palatino Linotype"/>
              </a:rPr>
              <a:t>радикально</a:t>
            </a:r>
            <a:r>
              <a:rPr sz="1800" spc="35" dirty="0">
                <a:latin typeface="Palatino Linotype"/>
                <a:cs typeface="Palatino Linotype"/>
              </a:rPr>
              <a:t> </a:t>
            </a:r>
            <a:r>
              <a:rPr sz="1800" spc="-15" dirty="0">
                <a:latin typeface="Palatino Linotype"/>
                <a:cs typeface="Palatino Linotype"/>
              </a:rPr>
              <a:t>изменил</a:t>
            </a:r>
            <a:r>
              <a:rPr sz="1800" spc="20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международный,</a:t>
            </a:r>
          </a:p>
          <a:p>
            <a:pPr marL="79375" marR="127635" algn="ctr">
              <a:lnSpc>
                <a:spcPct val="100000"/>
              </a:lnSpc>
            </a:pPr>
            <a:r>
              <a:rPr sz="1800" spc="-5" dirty="0">
                <a:latin typeface="Palatino Linotype"/>
                <a:cs typeface="Palatino Linotype"/>
              </a:rPr>
              <a:t>политический,</a:t>
            </a:r>
            <a:r>
              <a:rPr sz="1800" spc="35" dirty="0">
                <a:latin typeface="Palatino Linotype"/>
                <a:cs typeface="Palatino Linotype"/>
              </a:rPr>
              <a:t> </a:t>
            </a:r>
            <a:r>
              <a:rPr sz="1800" spc="-10" dirty="0">
                <a:latin typeface="Palatino Linotype"/>
                <a:cs typeface="Palatino Linotype"/>
              </a:rPr>
              <a:t>экономический,</a:t>
            </a:r>
            <a:r>
              <a:rPr sz="1800" spc="40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социальный </a:t>
            </a:r>
            <a:r>
              <a:rPr sz="1800" spc="-434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и</a:t>
            </a:r>
            <a:r>
              <a:rPr sz="1800" spc="5" dirty="0">
                <a:latin typeface="Palatino Linotype"/>
                <a:cs typeface="Palatino Linotype"/>
              </a:rPr>
              <a:t> </a:t>
            </a:r>
            <a:r>
              <a:rPr sz="1800" spc="20" dirty="0">
                <a:latin typeface="Palatino Linotype"/>
                <a:cs typeface="Palatino Linotype"/>
              </a:rPr>
              <a:t>культурный</a:t>
            </a:r>
            <a:r>
              <a:rPr sz="1800" spc="25" dirty="0">
                <a:latin typeface="Palatino Linotype"/>
                <a:cs typeface="Palatino Linotype"/>
              </a:rPr>
              <a:t> </a:t>
            </a:r>
            <a:r>
              <a:rPr sz="1800" spc="-10" dirty="0">
                <a:latin typeface="Palatino Linotype"/>
                <a:cs typeface="Palatino Linotype"/>
              </a:rPr>
              <a:t>облик</a:t>
            </a:r>
            <a:r>
              <a:rPr sz="1800" spc="25" dirty="0">
                <a:latin typeface="Palatino Linotype"/>
                <a:cs typeface="Palatino Linotype"/>
              </a:rPr>
              <a:t> </a:t>
            </a:r>
            <a:r>
              <a:rPr sz="1800" spc="-10" dirty="0">
                <a:latin typeface="Palatino Linotype"/>
                <a:cs typeface="Palatino Linotype"/>
              </a:rPr>
              <a:t>России.</a:t>
            </a:r>
            <a:endParaRPr sz="1800" dirty="0">
              <a:latin typeface="Palatino Linotype"/>
              <a:cs typeface="Palatino Linoty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s://lib.mordgpi.ru/virtual-exhibition/vistavki/anna_ahmatova/files/assets/common/page-substrates/page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52600" y="685800"/>
            <a:ext cx="632777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Создатель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Российской</a:t>
            </a:r>
            <a:r>
              <a:rPr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 </a:t>
            </a:r>
            <a:r>
              <a:rPr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Империи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3316" y="1472183"/>
            <a:ext cx="2504694" cy="2667762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609600" y="4392167"/>
            <a:ext cx="2529840" cy="1353820"/>
            <a:chOff x="609600" y="4392167"/>
            <a:chExt cx="2529840" cy="135382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4392167"/>
              <a:ext cx="2529840" cy="133045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1559" y="4521707"/>
              <a:ext cx="1702307" cy="122375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6844" y="4419599"/>
              <a:ext cx="2439924" cy="124053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56844" y="4419599"/>
              <a:ext cx="2440305" cy="1240790"/>
            </a:xfrm>
            <a:custGeom>
              <a:avLst/>
              <a:gdLst/>
              <a:ahLst/>
              <a:cxnLst/>
              <a:rect l="l" t="t" r="r" b="b"/>
              <a:pathLst>
                <a:path w="2440305" h="1240789">
                  <a:moveTo>
                    <a:pt x="155067" y="1085469"/>
                  </a:moveTo>
                  <a:lnTo>
                    <a:pt x="155067" y="77469"/>
                  </a:lnTo>
                  <a:lnTo>
                    <a:pt x="161159" y="47309"/>
                  </a:lnTo>
                  <a:lnTo>
                    <a:pt x="177774" y="22685"/>
                  </a:lnTo>
                  <a:lnTo>
                    <a:pt x="202419" y="6086"/>
                  </a:lnTo>
                  <a:lnTo>
                    <a:pt x="232600" y="0"/>
                  </a:lnTo>
                  <a:lnTo>
                    <a:pt x="2362327" y="0"/>
                  </a:lnTo>
                  <a:lnTo>
                    <a:pt x="2392560" y="6086"/>
                  </a:lnTo>
                  <a:lnTo>
                    <a:pt x="2417222" y="22685"/>
                  </a:lnTo>
                  <a:lnTo>
                    <a:pt x="2433835" y="47309"/>
                  </a:lnTo>
                  <a:lnTo>
                    <a:pt x="2439924" y="77469"/>
                  </a:lnTo>
                  <a:lnTo>
                    <a:pt x="2433835" y="107703"/>
                  </a:lnTo>
                  <a:lnTo>
                    <a:pt x="2417222" y="132365"/>
                  </a:lnTo>
                  <a:lnTo>
                    <a:pt x="2392560" y="148978"/>
                  </a:lnTo>
                  <a:lnTo>
                    <a:pt x="2362327" y="155067"/>
                  </a:lnTo>
                  <a:lnTo>
                    <a:pt x="2284857" y="155067"/>
                  </a:lnTo>
                  <a:lnTo>
                    <a:pt x="2284857" y="1162939"/>
                  </a:lnTo>
                  <a:lnTo>
                    <a:pt x="2278768" y="1193156"/>
                  </a:lnTo>
                  <a:lnTo>
                    <a:pt x="2262155" y="1217820"/>
                  </a:lnTo>
                  <a:lnTo>
                    <a:pt x="2237493" y="1234442"/>
                  </a:lnTo>
                  <a:lnTo>
                    <a:pt x="2207260" y="1240536"/>
                  </a:lnTo>
                  <a:lnTo>
                    <a:pt x="77533" y="1240536"/>
                  </a:lnTo>
                  <a:lnTo>
                    <a:pt x="47352" y="1234442"/>
                  </a:lnTo>
                  <a:lnTo>
                    <a:pt x="22707" y="1217820"/>
                  </a:lnTo>
                  <a:lnTo>
                    <a:pt x="6092" y="1193156"/>
                  </a:lnTo>
                  <a:lnTo>
                    <a:pt x="0" y="1162939"/>
                  </a:lnTo>
                  <a:lnTo>
                    <a:pt x="6092" y="1132778"/>
                  </a:lnTo>
                  <a:lnTo>
                    <a:pt x="22707" y="1108154"/>
                  </a:lnTo>
                  <a:lnTo>
                    <a:pt x="47352" y="1091555"/>
                  </a:lnTo>
                  <a:lnTo>
                    <a:pt x="77533" y="1085469"/>
                  </a:lnTo>
                  <a:lnTo>
                    <a:pt x="155067" y="1085469"/>
                  </a:lnTo>
                  <a:close/>
                </a:path>
              </a:pathLst>
            </a:custGeom>
            <a:ln w="9525">
              <a:solidFill>
                <a:srgbClr val="AD99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5921" y="4414837"/>
              <a:ext cx="125818" cy="16459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89444" y="4574666"/>
              <a:ext cx="2052320" cy="0"/>
            </a:xfrm>
            <a:custGeom>
              <a:avLst/>
              <a:gdLst/>
              <a:ahLst/>
              <a:cxnLst/>
              <a:rect l="l" t="t" r="r" b="b"/>
              <a:pathLst>
                <a:path w="2052320">
                  <a:moveTo>
                    <a:pt x="2052256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AD99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9614" y="5500306"/>
              <a:ext cx="87058" cy="164592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219200" y="4724400"/>
            <a:ext cx="1508354" cy="856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00000"/>
              </a:lnSpc>
              <a:spcBef>
                <a:spcPts val="100"/>
              </a:spcBef>
            </a:pPr>
            <a:r>
              <a:rPr b="1" spc="-155" dirty="0" err="1">
                <a:solidFill>
                  <a:srgbClr val="583E24"/>
                </a:solidFill>
                <a:latin typeface="Sitka Banner" pitchFamily="2" charset="0"/>
                <a:cs typeface="Lucida Sans Unicode"/>
              </a:rPr>
              <a:t>Герб</a:t>
            </a:r>
            <a:r>
              <a:rPr b="1" spc="-155" dirty="0">
                <a:solidFill>
                  <a:srgbClr val="583E24"/>
                </a:solidFill>
                <a:latin typeface="Sitka Banner" pitchFamily="2" charset="0"/>
                <a:cs typeface="Lucida Sans Unicode"/>
              </a:rPr>
              <a:t> </a:t>
            </a:r>
            <a:endParaRPr lang="en-US" b="1" spc="-155" dirty="0" smtClean="0">
              <a:solidFill>
                <a:srgbClr val="583E24"/>
              </a:solidFill>
              <a:latin typeface="Sitka Banner" pitchFamily="2" charset="0"/>
              <a:cs typeface="Lucida Sans Unicode"/>
            </a:endParaRPr>
          </a:p>
          <a:p>
            <a:pPr marL="12065" marR="5080" indent="-635" algn="ctr">
              <a:lnSpc>
                <a:spcPct val="100000"/>
              </a:lnSpc>
              <a:spcBef>
                <a:spcPts val="100"/>
              </a:spcBef>
            </a:pPr>
            <a:r>
              <a:rPr b="1" spc="-150" dirty="0" smtClean="0">
                <a:solidFill>
                  <a:srgbClr val="583E24"/>
                </a:solidFill>
                <a:latin typeface="Sitka Banner" pitchFamily="2" charset="0"/>
                <a:cs typeface="Lucida Sans Unicode"/>
              </a:rPr>
              <a:t> </a:t>
            </a:r>
            <a:r>
              <a:rPr b="1" spc="-140" dirty="0">
                <a:solidFill>
                  <a:srgbClr val="583E24"/>
                </a:solidFill>
                <a:latin typeface="Sitka Banner" pitchFamily="2" charset="0"/>
                <a:cs typeface="Lucida Sans Unicode"/>
              </a:rPr>
              <a:t>Рос</a:t>
            </a:r>
            <a:r>
              <a:rPr b="1" spc="-150" dirty="0">
                <a:solidFill>
                  <a:srgbClr val="583E24"/>
                </a:solidFill>
                <a:latin typeface="Sitka Banner" pitchFamily="2" charset="0"/>
                <a:cs typeface="Lucida Sans Unicode"/>
              </a:rPr>
              <a:t>сийской  </a:t>
            </a:r>
            <a:r>
              <a:rPr b="1" spc="-220" dirty="0">
                <a:solidFill>
                  <a:srgbClr val="583E24"/>
                </a:solidFill>
                <a:latin typeface="Sitka Banner" pitchFamily="2" charset="0"/>
                <a:cs typeface="Lucida Sans Unicode"/>
              </a:rPr>
              <a:t>Империи</a:t>
            </a:r>
            <a:endParaRPr b="1" dirty="0">
              <a:latin typeface="Sitka Banner" pitchFamily="2" charset="0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10000" y="1905000"/>
            <a:ext cx="4479290" cy="2494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93345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Palatino Linotype"/>
                <a:cs typeface="Palatino Linotype"/>
              </a:rPr>
              <a:t>2 ноября 1721 </a:t>
            </a:r>
            <a:r>
              <a:rPr sz="1800" spc="15" dirty="0">
                <a:latin typeface="Palatino Linotype"/>
                <a:cs typeface="Palatino Linotype"/>
              </a:rPr>
              <a:t>года </a:t>
            </a:r>
            <a:r>
              <a:rPr sz="1800" dirty="0">
                <a:latin typeface="Palatino Linotype"/>
                <a:cs typeface="Palatino Linotype"/>
              </a:rPr>
              <a:t>Петр I </a:t>
            </a:r>
            <a:r>
              <a:rPr sz="1800" spc="-5" dirty="0">
                <a:latin typeface="Palatino Linotype"/>
                <a:cs typeface="Palatino Linotype"/>
              </a:rPr>
              <a:t>принял </a:t>
            </a:r>
            <a:r>
              <a:rPr sz="1800" spc="10" dirty="0">
                <a:latin typeface="Palatino Linotype"/>
                <a:cs typeface="Palatino Linotype"/>
              </a:rPr>
              <a:t>титул </a:t>
            </a:r>
            <a:r>
              <a:rPr sz="1800" spc="-434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российского</a:t>
            </a:r>
            <a:r>
              <a:rPr sz="1800" spc="15" dirty="0">
                <a:latin typeface="Palatino Linotype"/>
                <a:cs typeface="Palatino Linotype"/>
              </a:rPr>
              <a:t> </a:t>
            </a:r>
            <a:r>
              <a:rPr sz="1800" spc="-15" dirty="0">
                <a:latin typeface="Palatino Linotype"/>
                <a:cs typeface="Palatino Linotype"/>
              </a:rPr>
              <a:t>императора.</a:t>
            </a:r>
            <a:endParaRPr sz="1800" dirty="0">
              <a:latin typeface="Palatino Linotype"/>
              <a:cs typeface="Palatino Linotype"/>
            </a:endParaRPr>
          </a:p>
          <a:p>
            <a:pPr marL="12700" marR="5080" algn="ctr">
              <a:lnSpc>
                <a:spcPct val="100000"/>
              </a:lnSpc>
            </a:pPr>
            <a:r>
              <a:rPr sz="1800" spc="10" dirty="0">
                <a:latin typeface="Palatino Linotype"/>
                <a:cs typeface="Palatino Linotype"/>
              </a:rPr>
              <a:t>Статус</a:t>
            </a:r>
            <a:r>
              <a:rPr sz="1800" spc="-10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«Отца </a:t>
            </a:r>
            <a:r>
              <a:rPr sz="1800" spc="10" dirty="0">
                <a:latin typeface="Palatino Linotype"/>
                <a:cs typeface="Palatino Linotype"/>
              </a:rPr>
              <a:t>Отечества,</a:t>
            </a:r>
            <a:r>
              <a:rPr sz="1800" spc="-15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Петра</a:t>
            </a:r>
            <a:r>
              <a:rPr sz="1800" spc="-15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Великого, </a:t>
            </a:r>
            <a:r>
              <a:rPr sz="1800" spc="-434" dirty="0">
                <a:latin typeface="Palatino Linotype"/>
                <a:cs typeface="Palatino Linotype"/>
              </a:rPr>
              <a:t> </a:t>
            </a:r>
            <a:r>
              <a:rPr sz="1800" spc="-20" dirty="0">
                <a:latin typeface="Palatino Linotype"/>
                <a:cs typeface="Palatino Linotype"/>
              </a:rPr>
              <a:t>Императора</a:t>
            </a:r>
            <a:r>
              <a:rPr sz="1800" spc="10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Всероссийского»</a:t>
            </a:r>
          </a:p>
          <a:p>
            <a:pPr marL="3175" algn="ctr">
              <a:lnSpc>
                <a:spcPct val="100000"/>
              </a:lnSpc>
            </a:pPr>
            <a:r>
              <a:rPr sz="1800" spc="-30" dirty="0">
                <a:latin typeface="Palatino Linotype"/>
                <a:cs typeface="Palatino Linotype"/>
              </a:rPr>
              <a:t>предложил</a:t>
            </a:r>
            <a:r>
              <a:rPr sz="1800" spc="-20" dirty="0">
                <a:latin typeface="Palatino Linotype"/>
                <a:cs typeface="Palatino Linotype"/>
              </a:rPr>
              <a:t> </a:t>
            </a:r>
            <a:r>
              <a:rPr sz="1800" spc="15" dirty="0">
                <a:latin typeface="Palatino Linotype"/>
                <a:cs typeface="Palatino Linotype"/>
              </a:rPr>
              <a:t>Сенат</a:t>
            </a:r>
            <a:endParaRPr sz="1800" dirty="0">
              <a:latin typeface="Palatino Linotype"/>
              <a:cs typeface="Palatino Linotype"/>
            </a:endParaRPr>
          </a:p>
          <a:p>
            <a:pPr marL="708660" marR="698500" algn="ctr">
              <a:lnSpc>
                <a:spcPct val="100000"/>
              </a:lnSpc>
            </a:pPr>
            <a:r>
              <a:rPr sz="1800" spc="30" dirty="0">
                <a:latin typeface="Palatino Linotype"/>
                <a:cs typeface="Palatino Linotype"/>
              </a:rPr>
              <a:t>в</a:t>
            </a:r>
            <a:r>
              <a:rPr sz="1800" spc="-20" dirty="0">
                <a:latin typeface="Palatino Linotype"/>
                <a:cs typeface="Palatino Linotype"/>
              </a:rPr>
              <a:t> </a:t>
            </a:r>
            <a:r>
              <a:rPr sz="1800" spc="20" dirty="0">
                <a:latin typeface="Palatino Linotype"/>
                <a:cs typeface="Palatino Linotype"/>
              </a:rPr>
              <a:t>честь</a:t>
            </a:r>
            <a:r>
              <a:rPr sz="1800" spc="-10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победы</a:t>
            </a:r>
            <a:r>
              <a:rPr sz="1800" spc="-15" dirty="0">
                <a:latin typeface="Palatino Linotype"/>
                <a:cs typeface="Palatino Linotype"/>
              </a:rPr>
              <a:t> </a:t>
            </a:r>
            <a:r>
              <a:rPr sz="1800" spc="30" dirty="0">
                <a:latin typeface="Palatino Linotype"/>
                <a:cs typeface="Palatino Linotype"/>
              </a:rPr>
              <a:t>над</a:t>
            </a:r>
            <a:r>
              <a:rPr sz="1800" spc="-5" dirty="0">
                <a:latin typeface="Palatino Linotype"/>
                <a:cs typeface="Palatino Linotype"/>
              </a:rPr>
              <a:t> </a:t>
            </a:r>
            <a:r>
              <a:rPr sz="1800" spc="-10" dirty="0">
                <a:latin typeface="Palatino Linotype"/>
                <a:cs typeface="Palatino Linotype"/>
              </a:rPr>
              <a:t>шведами </a:t>
            </a:r>
            <a:r>
              <a:rPr sz="1800" spc="-434" dirty="0">
                <a:latin typeface="Palatino Linotype"/>
                <a:cs typeface="Palatino Linotype"/>
              </a:rPr>
              <a:t> </a:t>
            </a:r>
            <a:r>
              <a:rPr sz="1800" spc="30" dirty="0">
                <a:latin typeface="Palatino Linotype"/>
                <a:cs typeface="Palatino Linotype"/>
              </a:rPr>
              <a:t>в</a:t>
            </a:r>
            <a:r>
              <a:rPr sz="1800" spc="-10" dirty="0">
                <a:latin typeface="Palatino Linotype"/>
                <a:cs typeface="Palatino Linotype"/>
              </a:rPr>
              <a:t> </a:t>
            </a:r>
            <a:r>
              <a:rPr sz="1800" spc="5" dirty="0">
                <a:latin typeface="Palatino Linotype"/>
                <a:cs typeface="Palatino Linotype"/>
              </a:rPr>
              <a:t>Северной</a:t>
            </a:r>
            <a:r>
              <a:rPr sz="1800" spc="30" dirty="0">
                <a:latin typeface="Palatino Linotype"/>
                <a:cs typeface="Palatino Linotype"/>
              </a:rPr>
              <a:t> </a:t>
            </a:r>
            <a:r>
              <a:rPr sz="1800" spc="10" dirty="0">
                <a:latin typeface="Palatino Linotype"/>
                <a:cs typeface="Palatino Linotype"/>
              </a:rPr>
              <a:t>войне.</a:t>
            </a:r>
            <a:endParaRPr sz="1800" dirty="0">
              <a:latin typeface="Palatino Linotype"/>
              <a:cs typeface="Palatino Linotype"/>
            </a:endParaRPr>
          </a:p>
          <a:p>
            <a:pPr marL="619125" marR="611505" indent="88265">
              <a:lnSpc>
                <a:spcPct val="100000"/>
              </a:lnSpc>
            </a:pPr>
            <a:r>
              <a:rPr sz="1800" dirty="0">
                <a:latin typeface="Palatino Linotype"/>
                <a:cs typeface="Palatino Linotype"/>
              </a:rPr>
              <a:t>Петр</a:t>
            </a:r>
            <a:r>
              <a:rPr sz="1800" spc="-5" dirty="0">
                <a:latin typeface="Palatino Linotype"/>
                <a:cs typeface="Palatino Linotype"/>
              </a:rPr>
              <a:t> Великий</a:t>
            </a:r>
            <a:r>
              <a:rPr sz="1800" spc="20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встал</a:t>
            </a:r>
            <a:r>
              <a:rPr sz="1800" spc="5" dirty="0">
                <a:latin typeface="Palatino Linotype"/>
                <a:cs typeface="Palatino Linotype"/>
              </a:rPr>
              <a:t> </a:t>
            </a:r>
            <a:r>
              <a:rPr sz="1800" spc="15" dirty="0">
                <a:latin typeface="Palatino Linotype"/>
                <a:cs typeface="Palatino Linotype"/>
              </a:rPr>
              <a:t>вровень </a:t>
            </a:r>
            <a:r>
              <a:rPr sz="1800" spc="20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с</a:t>
            </a:r>
            <a:r>
              <a:rPr sz="1800" spc="-30" dirty="0">
                <a:latin typeface="Palatino Linotype"/>
                <a:cs typeface="Palatino Linotype"/>
              </a:rPr>
              <a:t> </a:t>
            </a:r>
            <a:r>
              <a:rPr sz="1800" spc="-10" dirty="0">
                <a:latin typeface="Palatino Linotype"/>
                <a:cs typeface="Palatino Linotype"/>
              </a:rPr>
              <a:t>европейскими</a:t>
            </a:r>
            <a:r>
              <a:rPr sz="1800" spc="10" dirty="0">
                <a:latin typeface="Palatino Linotype"/>
                <a:cs typeface="Palatino Linotype"/>
              </a:rPr>
              <a:t> </a:t>
            </a:r>
            <a:r>
              <a:rPr sz="1800" spc="-15" dirty="0">
                <a:latin typeface="Palatino Linotype"/>
                <a:cs typeface="Palatino Linotype"/>
              </a:rPr>
              <a:t>правителями.</a:t>
            </a:r>
            <a:endParaRPr sz="1800" dirty="0">
              <a:latin typeface="Palatino Linotype"/>
              <a:cs typeface="Palatino Linoty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lib.mordgpi.ru/virtual-exhibition/vistavki/anna_ahmatova/files/assets/common/page-substrates/page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38200" y="685800"/>
            <a:ext cx="7451725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48690" marR="5080" indent="-936625" algn="ctr">
              <a:lnSpc>
                <a:spcPct val="100000"/>
              </a:lnSpc>
            </a:pPr>
            <a:r>
              <a:rPr b="1" kern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Реформатор. </a:t>
            </a:r>
            <a:r>
              <a:rPr lang="ru-RU" b="1" kern="300" spc="-114" dirty="0" smtClean="0">
                <a:latin typeface="Gabriola" pitchFamily="82" charset="0"/>
                <a:cs typeface="Times New Roman"/>
              </a:rPr>
              <a:t/>
            </a:r>
            <a:br>
              <a:rPr lang="ru-RU" b="1" kern="300" spc="-114" dirty="0" smtClean="0">
                <a:latin typeface="Gabriola" pitchFamily="82" charset="0"/>
                <a:cs typeface="Times New Roman"/>
              </a:rPr>
            </a:br>
            <a:r>
              <a:rPr b="1" kern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Один</a:t>
            </a:r>
            <a:r>
              <a:rPr b="1" kern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b="1" kern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b="1" kern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из</a:t>
            </a:r>
            <a:r>
              <a:rPr b="1" kern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b="1" kern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b="1" kern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наиболее</a:t>
            </a:r>
            <a:r>
              <a:rPr b="1" kern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b="1" kern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b="1" kern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ярких</a:t>
            </a:r>
            <a:r>
              <a:rPr b="1" kern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 </a:t>
            </a:r>
            <a:r>
              <a:rPr b="1" kern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государственных деятелей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09600" y="2590800"/>
            <a:ext cx="4166870" cy="1946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spc="5" dirty="0">
                <a:latin typeface="Palatino Linotype"/>
                <a:cs typeface="Palatino Linotype"/>
              </a:rPr>
              <a:t>Реформы </a:t>
            </a:r>
            <a:r>
              <a:rPr sz="1800" dirty="0">
                <a:latin typeface="Palatino Linotype"/>
                <a:cs typeface="Palatino Linotype"/>
              </a:rPr>
              <a:t>Петра I </a:t>
            </a:r>
            <a:r>
              <a:rPr sz="1800" spc="10" dirty="0">
                <a:latin typeface="Palatino Linotype"/>
                <a:cs typeface="Palatino Linotype"/>
              </a:rPr>
              <a:t>коснулись </a:t>
            </a:r>
            <a:r>
              <a:rPr sz="1800" spc="20" dirty="0">
                <a:latin typeface="Palatino Linotype"/>
                <a:cs typeface="Palatino Linotype"/>
              </a:rPr>
              <a:t>всех </a:t>
            </a:r>
            <a:r>
              <a:rPr sz="1800" spc="30" dirty="0">
                <a:latin typeface="Palatino Linotype"/>
                <a:cs typeface="Palatino Linotype"/>
              </a:rPr>
              <a:t>сфер </a:t>
            </a:r>
            <a:r>
              <a:rPr sz="1800" spc="-434" dirty="0">
                <a:latin typeface="Palatino Linotype"/>
                <a:cs typeface="Palatino Linotype"/>
              </a:rPr>
              <a:t> </a:t>
            </a:r>
            <a:r>
              <a:rPr sz="1800" spc="15" dirty="0">
                <a:latin typeface="Palatino Linotype"/>
                <a:cs typeface="Palatino Linotype"/>
              </a:rPr>
              <a:t>государственной</a:t>
            </a:r>
            <a:r>
              <a:rPr sz="1800" spc="40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и</a:t>
            </a:r>
            <a:r>
              <a:rPr sz="1800" spc="-10" dirty="0">
                <a:latin typeface="Palatino Linotype"/>
                <a:cs typeface="Palatino Linotype"/>
              </a:rPr>
              <a:t> </a:t>
            </a:r>
            <a:r>
              <a:rPr sz="1800" spc="10" dirty="0">
                <a:latin typeface="Palatino Linotype"/>
                <a:cs typeface="Palatino Linotype"/>
              </a:rPr>
              <a:t>общественной</a:t>
            </a:r>
            <a:endParaRPr sz="1800" dirty="0">
              <a:latin typeface="Palatino Linotype"/>
              <a:cs typeface="Palatino Linotype"/>
            </a:endParaRPr>
          </a:p>
          <a:p>
            <a:pPr marL="241300" marR="233679" algn="ctr">
              <a:lnSpc>
                <a:spcPct val="100000"/>
              </a:lnSpc>
            </a:pPr>
            <a:r>
              <a:rPr sz="1800" spc="-30" dirty="0">
                <a:latin typeface="Palatino Linotype"/>
                <a:cs typeface="Palatino Linotype"/>
              </a:rPr>
              <a:t>жизни</a:t>
            </a:r>
            <a:r>
              <a:rPr sz="1800" dirty="0">
                <a:latin typeface="Palatino Linotype"/>
                <a:cs typeface="Palatino Linotype"/>
              </a:rPr>
              <a:t> </a:t>
            </a:r>
            <a:r>
              <a:rPr sz="1800" spc="-15" dirty="0">
                <a:latin typeface="Palatino Linotype"/>
                <a:cs typeface="Palatino Linotype"/>
              </a:rPr>
              <a:t>державы.</a:t>
            </a:r>
            <a:r>
              <a:rPr sz="1800" dirty="0">
                <a:latin typeface="Palatino Linotype"/>
                <a:cs typeface="Palatino Linotype"/>
              </a:rPr>
              <a:t> </a:t>
            </a:r>
            <a:r>
              <a:rPr sz="1800" spc="10" dirty="0">
                <a:latin typeface="Palatino Linotype"/>
                <a:cs typeface="Palatino Linotype"/>
              </a:rPr>
              <a:t>Страна</a:t>
            </a:r>
            <a:r>
              <a:rPr sz="1800" spc="20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получила </a:t>
            </a:r>
            <a:r>
              <a:rPr sz="1800" spc="-434" dirty="0">
                <a:latin typeface="Palatino Linotype"/>
                <a:cs typeface="Palatino Linotype"/>
              </a:rPr>
              <a:t> </a:t>
            </a:r>
            <a:r>
              <a:rPr sz="1800" spc="-10" dirty="0">
                <a:latin typeface="Palatino Linotype"/>
                <a:cs typeface="Palatino Linotype"/>
              </a:rPr>
              <a:t>более</a:t>
            </a:r>
            <a:r>
              <a:rPr sz="1800" dirty="0">
                <a:latin typeface="Palatino Linotype"/>
                <a:cs typeface="Palatino Linotype"/>
              </a:rPr>
              <a:t> </a:t>
            </a:r>
            <a:r>
              <a:rPr sz="1800" spc="20" dirty="0">
                <a:latin typeface="Palatino Linotype"/>
                <a:cs typeface="Palatino Linotype"/>
              </a:rPr>
              <a:t>четкую</a:t>
            </a:r>
            <a:r>
              <a:rPr sz="1800" spc="-10" dirty="0">
                <a:latin typeface="Palatino Linotype"/>
                <a:cs typeface="Palatino Linotype"/>
              </a:rPr>
              <a:t> </a:t>
            </a:r>
            <a:r>
              <a:rPr sz="1800" spc="20" dirty="0">
                <a:latin typeface="Palatino Linotype"/>
                <a:cs typeface="Palatino Linotype"/>
              </a:rPr>
              <a:t>структуру</a:t>
            </a:r>
            <a:endParaRPr sz="1800" dirty="0">
              <a:latin typeface="Palatino Linotype"/>
              <a:cs typeface="Palatino Linotype"/>
            </a:endParaRPr>
          </a:p>
          <a:p>
            <a:pPr marL="342900" marR="334010" indent="-3810" algn="ctr">
              <a:lnSpc>
                <a:spcPct val="100000"/>
              </a:lnSpc>
            </a:pPr>
            <a:r>
              <a:rPr sz="1800" spc="20" dirty="0">
                <a:latin typeface="Palatino Linotype"/>
                <a:cs typeface="Palatino Linotype"/>
              </a:rPr>
              <a:t>государственного</a:t>
            </a:r>
            <a:r>
              <a:rPr sz="1800" spc="25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управления, </a:t>
            </a:r>
            <a:r>
              <a:rPr sz="1800" spc="5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взявшую</a:t>
            </a:r>
            <a:r>
              <a:rPr sz="1800" dirty="0">
                <a:latin typeface="Palatino Linotype"/>
                <a:cs typeface="Palatino Linotype"/>
              </a:rPr>
              <a:t> </a:t>
            </a:r>
            <a:r>
              <a:rPr sz="1800" spc="-15" dirty="0">
                <a:latin typeface="Palatino Linotype"/>
                <a:cs typeface="Palatino Linotype"/>
              </a:rPr>
              <a:t>под </a:t>
            </a:r>
            <a:r>
              <a:rPr sz="1800" spc="-20" dirty="0">
                <a:latin typeface="Palatino Linotype"/>
                <a:cs typeface="Palatino Linotype"/>
              </a:rPr>
              <a:t>жесткий </a:t>
            </a:r>
            <a:r>
              <a:rPr sz="1800" spc="10" dirty="0">
                <a:latin typeface="Palatino Linotype"/>
                <a:cs typeface="Palatino Linotype"/>
              </a:rPr>
              <a:t>контроль </a:t>
            </a:r>
            <a:r>
              <a:rPr sz="1800" spc="-434" dirty="0">
                <a:latin typeface="Palatino Linotype"/>
                <a:cs typeface="Palatino Linotype"/>
              </a:rPr>
              <a:t> </a:t>
            </a:r>
            <a:r>
              <a:rPr sz="1800" spc="5" dirty="0">
                <a:latin typeface="Palatino Linotype"/>
                <a:cs typeface="Palatino Linotype"/>
              </a:rPr>
              <a:t>все </a:t>
            </a:r>
            <a:r>
              <a:rPr sz="1800" spc="15" dirty="0">
                <a:latin typeface="Palatino Linotype"/>
                <a:cs typeface="Palatino Linotype"/>
              </a:rPr>
              <a:t>регионы </a:t>
            </a:r>
            <a:r>
              <a:rPr sz="1800" spc="10" dirty="0">
                <a:latin typeface="Palatino Linotype"/>
                <a:cs typeface="Palatino Linotype"/>
              </a:rPr>
              <a:t>государства.</a:t>
            </a:r>
            <a:endParaRPr sz="1800" dirty="0">
              <a:latin typeface="Palatino Linotype"/>
              <a:cs typeface="Palatino Linotype"/>
            </a:endParaRPr>
          </a:p>
        </p:txBody>
      </p:sp>
      <p:pic>
        <p:nvPicPr>
          <p:cNvPr id="16386" name="Picture 2" descr="https://skoborovskoe.ru/wp-content/uploads/2022/02/petr1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00600" y="2514600"/>
            <a:ext cx="3692511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lib.mordgpi.ru/virtual-exhibition/vistavki/anna_ahmatova/files/assets/common/page-substrates/page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object 2"/>
          <p:cNvSpPr txBox="1"/>
          <p:nvPr/>
        </p:nvSpPr>
        <p:spPr>
          <a:xfrm>
            <a:off x="4191000" y="1447800"/>
            <a:ext cx="4107179" cy="3592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Palatino Linotype"/>
                <a:cs typeface="Palatino Linotype"/>
              </a:rPr>
              <a:t>Небывалое</a:t>
            </a:r>
            <a:r>
              <a:rPr sz="1800" dirty="0">
                <a:latin typeface="Palatino Linotype"/>
                <a:cs typeface="Palatino Linotype"/>
              </a:rPr>
              <a:t> </a:t>
            </a:r>
            <a:r>
              <a:rPr sz="1800" spc="-10" dirty="0">
                <a:latin typeface="Palatino Linotype"/>
                <a:cs typeface="Palatino Linotype"/>
              </a:rPr>
              <a:t>развитие</a:t>
            </a:r>
            <a:endParaRPr sz="1800" dirty="0">
              <a:latin typeface="Palatino Linotype"/>
              <a:cs typeface="Palatino Linotype"/>
            </a:endParaRPr>
          </a:p>
          <a:p>
            <a:pPr algn="ctr">
              <a:lnSpc>
                <a:spcPct val="100000"/>
              </a:lnSpc>
            </a:pPr>
            <a:r>
              <a:rPr sz="1800" spc="-5" dirty="0">
                <a:latin typeface="Palatino Linotype"/>
                <a:cs typeface="Palatino Linotype"/>
              </a:rPr>
              <a:t>получила</a:t>
            </a:r>
            <a:r>
              <a:rPr sz="1800" spc="15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промышленность:</a:t>
            </a:r>
            <a:endParaRPr sz="1800" dirty="0">
              <a:latin typeface="Palatino Linotype"/>
              <a:cs typeface="Palatino Linotype"/>
            </a:endParaRPr>
          </a:p>
          <a:p>
            <a:pPr marL="1270" algn="ctr">
              <a:lnSpc>
                <a:spcPct val="100000"/>
              </a:lnSpc>
            </a:pPr>
            <a:r>
              <a:rPr sz="1800" spc="-30" dirty="0">
                <a:latin typeface="Palatino Linotype"/>
                <a:cs typeface="Palatino Linotype"/>
              </a:rPr>
              <a:t>за</a:t>
            </a:r>
            <a:r>
              <a:rPr sz="1800" spc="-25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30</a:t>
            </a:r>
            <a:r>
              <a:rPr sz="1800" spc="-20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лет</a:t>
            </a:r>
            <a:r>
              <a:rPr sz="1800" spc="-10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открылось</a:t>
            </a:r>
            <a:r>
              <a:rPr sz="1800" spc="15" dirty="0">
                <a:latin typeface="Palatino Linotype"/>
                <a:cs typeface="Palatino Linotype"/>
              </a:rPr>
              <a:t> </a:t>
            </a:r>
            <a:r>
              <a:rPr sz="1800" spc="-10" dirty="0">
                <a:latin typeface="Palatino Linotype"/>
                <a:cs typeface="Palatino Linotype"/>
              </a:rPr>
              <a:t>более</a:t>
            </a:r>
            <a:r>
              <a:rPr sz="1800" spc="5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200</a:t>
            </a:r>
            <a:r>
              <a:rPr sz="1800" spc="-25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заводов!</a:t>
            </a:r>
            <a:endParaRPr sz="1800" dirty="0">
              <a:latin typeface="Palatino Linotype"/>
              <a:cs typeface="Palatino Linotype"/>
            </a:endParaRPr>
          </a:p>
          <a:p>
            <a:pPr marL="410209" marR="400685" algn="ctr">
              <a:lnSpc>
                <a:spcPct val="100000"/>
              </a:lnSpc>
            </a:pPr>
            <a:r>
              <a:rPr sz="1800" spc="-10" dirty="0">
                <a:latin typeface="Palatino Linotype"/>
                <a:cs typeface="Palatino Linotype"/>
              </a:rPr>
              <a:t>Новой</a:t>
            </a:r>
            <a:r>
              <a:rPr sz="1800" spc="-5" dirty="0">
                <a:latin typeface="Palatino Linotype"/>
                <a:cs typeface="Palatino Linotype"/>
              </a:rPr>
              <a:t> </a:t>
            </a:r>
            <a:r>
              <a:rPr sz="1800" spc="20" dirty="0">
                <a:latin typeface="Palatino Linotype"/>
                <a:cs typeface="Palatino Linotype"/>
              </a:rPr>
              <a:t>финансовой </a:t>
            </a:r>
            <a:r>
              <a:rPr sz="1800" spc="-5" dirty="0">
                <a:latin typeface="Palatino Linotype"/>
                <a:cs typeface="Palatino Linotype"/>
              </a:rPr>
              <a:t>реформой </a:t>
            </a:r>
            <a:r>
              <a:rPr sz="1800" spc="-434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были</a:t>
            </a:r>
            <a:r>
              <a:rPr sz="1800" dirty="0">
                <a:latin typeface="Palatino Linotype"/>
                <a:cs typeface="Palatino Linotype"/>
              </a:rPr>
              <a:t> </a:t>
            </a:r>
            <a:r>
              <a:rPr sz="1800" spc="20" dirty="0">
                <a:latin typeface="Palatino Linotype"/>
                <a:cs typeface="Palatino Linotype"/>
              </a:rPr>
              <a:t>введены</a:t>
            </a:r>
            <a:r>
              <a:rPr sz="1800" spc="25" dirty="0">
                <a:latin typeface="Palatino Linotype"/>
                <a:cs typeface="Palatino Linotype"/>
              </a:rPr>
              <a:t> </a:t>
            </a:r>
            <a:r>
              <a:rPr sz="1800" spc="15" dirty="0">
                <a:latin typeface="Palatino Linotype"/>
                <a:cs typeface="Palatino Linotype"/>
              </a:rPr>
              <a:t>новые</a:t>
            </a:r>
            <a:r>
              <a:rPr sz="1800" spc="20" dirty="0">
                <a:latin typeface="Palatino Linotype"/>
                <a:cs typeface="Palatino Linotype"/>
              </a:rPr>
              <a:t> </a:t>
            </a:r>
            <a:r>
              <a:rPr sz="1800" spc="10" dirty="0">
                <a:latin typeface="Palatino Linotype"/>
                <a:cs typeface="Palatino Linotype"/>
              </a:rPr>
              <a:t>налоги, </a:t>
            </a:r>
            <a:r>
              <a:rPr sz="1800" spc="15" dirty="0">
                <a:latin typeface="Palatino Linotype"/>
                <a:cs typeface="Palatino Linotype"/>
              </a:rPr>
              <a:t> </a:t>
            </a:r>
            <a:r>
              <a:rPr sz="1800" spc="5" dirty="0">
                <a:latin typeface="Palatino Linotype"/>
                <a:cs typeface="Palatino Linotype"/>
              </a:rPr>
              <a:t>увеличившие</a:t>
            </a:r>
            <a:r>
              <a:rPr sz="1800" spc="35" dirty="0">
                <a:latin typeface="Palatino Linotype"/>
                <a:cs typeface="Palatino Linotype"/>
              </a:rPr>
              <a:t> </a:t>
            </a:r>
            <a:r>
              <a:rPr sz="1800" spc="5" dirty="0">
                <a:latin typeface="Palatino Linotype"/>
                <a:cs typeface="Palatino Linotype"/>
              </a:rPr>
              <a:t>годовой доход.</a:t>
            </a:r>
            <a:endParaRPr sz="1800" dirty="0">
              <a:latin typeface="Palatino Linotype"/>
              <a:cs typeface="Palatino Linotype"/>
            </a:endParaRPr>
          </a:p>
          <a:p>
            <a:pPr marL="12700" marR="5080" algn="ctr">
              <a:lnSpc>
                <a:spcPct val="100000"/>
              </a:lnSpc>
            </a:pPr>
            <a:r>
              <a:rPr sz="1800" spc="5" dirty="0">
                <a:latin typeface="Palatino Linotype"/>
                <a:cs typeface="Palatino Linotype"/>
              </a:rPr>
              <a:t>Открывались </a:t>
            </a:r>
            <a:r>
              <a:rPr sz="1800" spc="-10" dirty="0">
                <a:latin typeface="Palatino Linotype"/>
                <a:cs typeface="Palatino Linotype"/>
              </a:rPr>
              <a:t>школы </a:t>
            </a:r>
            <a:r>
              <a:rPr sz="1800" spc="-5" dirty="0">
                <a:latin typeface="Palatino Linotype"/>
                <a:cs typeface="Palatino Linotype"/>
              </a:rPr>
              <a:t>и </a:t>
            </a:r>
            <a:r>
              <a:rPr sz="1800" dirty="0">
                <a:latin typeface="Palatino Linotype"/>
                <a:cs typeface="Palatino Linotype"/>
              </a:rPr>
              <a:t>закладывались </a:t>
            </a:r>
            <a:r>
              <a:rPr sz="1800" spc="-434" dirty="0">
                <a:latin typeface="Palatino Linotype"/>
                <a:cs typeface="Palatino Linotype"/>
              </a:rPr>
              <a:t> </a:t>
            </a:r>
            <a:r>
              <a:rPr sz="1800" spc="10" dirty="0">
                <a:latin typeface="Palatino Linotype"/>
                <a:cs typeface="Palatino Linotype"/>
              </a:rPr>
              <a:t>университеты.</a:t>
            </a:r>
            <a:endParaRPr sz="1800" dirty="0">
              <a:latin typeface="Palatino Linotype"/>
              <a:cs typeface="Palatino Linotype"/>
            </a:endParaRPr>
          </a:p>
          <a:p>
            <a:pPr marL="121920" marR="114300" algn="ctr">
              <a:lnSpc>
                <a:spcPct val="100000"/>
              </a:lnSpc>
            </a:pPr>
            <a:r>
              <a:rPr sz="1800" spc="-5" dirty="0">
                <a:latin typeface="Palatino Linotype"/>
                <a:cs typeface="Palatino Linotype"/>
              </a:rPr>
              <a:t>Строились</a:t>
            </a:r>
            <a:r>
              <a:rPr sz="1800" spc="10" dirty="0">
                <a:latin typeface="Palatino Linotype"/>
                <a:cs typeface="Palatino Linotype"/>
              </a:rPr>
              <a:t> </a:t>
            </a:r>
            <a:r>
              <a:rPr sz="1800" spc="15" dirty="0">
                <a:latin typeface="Palatino Linotype"/>
                <a:cs typeface="Palatino Linotype"/>
              </a:rPr>
              <a:t>новые</a:t>
            </a:r>
            <a:r>
              <a:rPr sz="1800" spc="20" dirty="0">
                <a:latin typeface="Palatino Linotype"/>
                <a:cs typeface="Palatino Linotype"/>
              </a:rPr>
              <a:t> </a:t>
            </a:r>
            <a:r>
              <a:rPr sz="1800" spc="5" dirty="0">
                <a:latin typeface="Palatino Linotype"/>
                <a:cs typeface="Palatino Linotype"/>
              </a:rPr>
              <a:t>города</a:t>
            </a:r>
            <a:r>
              <a:rPr sz="1800" spc="10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и </a:t>
            </a:r>
            <a:r>
              <a:rPr sz="1800" spc="-10" dirty="0">
                <a:latin typeface="Palatino Linotype"/>
                <a:cs typeface="Palatino Linotype"/>
              </a:rPr>
              <a:t>поселки. </a:t>
            </a:r>
            <a:r>
              <a:rPr sz="1800" spc="-434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В </a:t>
            </a:r>
            <a:r>
              <a:rPr sz="1800" spc="20" dirty="0">
                <a:latin typeface="Palatino Linotype"/>
                <a:cs typeface="Palatino Linotype"/>
              </a:rPr>
              <a:t>культуру </a:t>
            </a:r>
            <a:r>
              <a:rPr sz="1800" spc="-5" dirty="0">
                <a:latin typeface="Palatino Linotype"/>
                <a:cs typeface="Palatino Linotype"/>
              </a:rPr>
              <a:t>и </a:t>
            </a:r>
            <a:r>
              <a:rPr sz="1800" spc="15" dirty="0">
                <a:latin typeface="Palatino Linotype"/>
                <a:cs typeface="Palatino Linotype"/>
              </a:rPr>
              <a:t>повседневную </a:t>
            </a:r>
            <a:r>
              <a:rPr sz="1800" spc="-25" dirty="0">
                <a:latin typeface="Palatino Linotype"/>
                <a:cs typeface="Palatino Linotype"/>
              </a:rPr>
              <a:t>жизнь </a:t>
            </a:r>
            <a:r>
              <a:rPr sz="1800" spc="-20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проникли</a:t>
            </a:r>
            <a:r>
              <a:rPr sz="1800" spc="30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европейские</a:t>
            </a:r>
            <a:r>
              <a:rPr sz="1800" spc="30" dirty="0">
                <a:latin typeface="Palatino Linotype"/>
                <a:cs typeface="Palatino Linotype"/>
              </a:rPr>
              <a:t> </a:t>
            </a:r>
            <a:r>
              <a:rPr sz="1800" spc="5" dirty="0">
                <a:latin typeface="Palatino Linotype"/>
                <a:cs typeface="Palatino Linotype"/>
              </a:rPr>
              <a:t>ценности.</a:t>
            </a:r>
            <a:endParaRPr sz="1800" dirty="0">
              <a:latin typeface="Palatino Linotype"/>
              <a:cs typeface="Palatino Linotype"/>
            </a:endParaRPr>
          </a:p>
          <a:p>
            <a:pPr marL="433070" marR="424815" indent="-635" algn="ctr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Palatino Linotype"/>
                <a:cs typeface="Palatino Linotype"/>
              </a:rPr>
              <a:t>И</a:t>
            </a:r>
            <a:r>
              <a:rPr sz="1800" spc="-15" dirty="0">
                <a:latin typeface="Palatino Linotype"/>
                <a:cs typeface="Palatino Linotype"/>
              </a:rPr>
              <a:t> </a:t>
            </a:r>
            <a:r>
              <a:rPr sz="1800" spc="-40" dirty="0">
                <a:latin typeface="Palatino Linotype"/>
                <a:cs typeface="Palatino Linotype"/>
              </a:rPr>
              <a:t>это</a:t>
            </a:r>
            <a:r>
              <a:rPr sz="1800" spc="-10" dirty="0">
                <a:latin typeface="Palatino Linotype"/>
                <a:cs typeface="Palatino Linotype"/>
              </a:rPr>
              <a:t> </a:t>
            </a:r>
            <a:r>
              <a:rPr sz="1800" spc="35" dirty="0">
                <a:latin typeface="Palatino Linotype"/>
                <a:cs typeface="Palatino Linotype"/>
              </a:rPr>
              <a:t>не</a:t>
            </a:r>
            <a:r>
              <a:rPr sz="1800" spc="-5" dirty="0">
                <a:latin typeface="Palatino Linotype"/>
                <a:cs typeface="Palatino Linotype"/>
              </a:rPr>
              <a:t> </a:t>
            </a:r>
            <a:r>
              <a:rPr sz="1800" spc="5" dirty="0">
                <a:latin typeface="Palatino Linotype"/>
                <a:cs typeface="Palatino Linotype"/>
              </a:rPr>
              <a:t>говоря</a:t>
            </a:r>
            <a:r>
              <a:rPr sz="1800" spc="15" dirty="0">
                <a:latin typeface="Palatino Linotype"/>
                <a:cs typeface="Palatino Linotype"/>
              </a:rPr>
              <a:t> </a:t>
            </a:r>
            <a:r>
              <a:rPr sz="1800" spc="-25" dirty="0">
                <a:latin typeface="Palatino Linotype"/>
                <a:cs typeface="Palatino Linotype"/>
              </a:rPr>
              <a:t>о</a:t>
            </a:r>
            <a:r>
              <a:rPr sz="1800" spc="-5" dirty="0">
                <a:latin typeface="Palatino Linotype"/>
                <a:cs typeface="Palatino Linotype"/>
              </a:rPr>
              <a:t> появлении </a:t>
            </a:r>
            <a:r>
              <a:rPr sz="1800" dirty="0">
                <a:latin typeface="Palatino Linotype"/>
                <a:cs typeface="Palatino Linotype"/>
              </a:rPr>
              <a:t> </a:t>
            </a:r>
            <a:r>
              <a:rPr sz="1800" spc="-10" dirty="0">
                <a:latin typeface="Palatino Linotype"/>
                <a:cs typeface="Palatino Linotype"/>
              </a:rPr>
              <a:t>боеспособной</a:t>
            </a:r>
            <a:r>
              <a:rPr sz="1800" spc="10" dirty="0">
                <a:latin typeface="Palatino Linotype"/>
                <a:cs typeface="Palatino Linotype"/>
              </a:rPr>
              <a:t> </a:t>
            </a:r>
            <a:r>
              <a:rPr sz="1800" spc="-20" dirty="0">
                <a:latin typeface="Palatino Linotype"/>
                <a:cs typeface="Palatino Linotype"/>
              </a:rPr>
              <a:t>армии</a:t>
            </a:r>
            <a:r>
              <a:rPr sz="1800" spc="15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и</a:t>
            </a:r>
            <a:r>
              <a:rPr sz="1800" spc="-15" dirty="0">
                <a:latin typeface="Palatino Linotype"/>
                <a:cs typeface="Palatino Linotype"/>
              </a:rPr>
              <a:t> </a:t>
            </a:r>
            <a:r>
              <a:rPr sz="1800" spc="15" dirty="0">
                <a:latin typeface="Palatino Linotype"/>
                <a:cs typeface="Palatino Linotype"/>
              </a:rPr>
              <a:t>флота.</a:t>
            </a:r>
            <a:endParaRPr sz="1800" dirty="0">
              <a:latin typeface="Palatino Linotype"/>
              <a:cs typeface="Palatino Linotyp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66800" y="1066800"/>
            <a:ext cx="3105595" cy="2633789"/>
            <a:chOff x="5047805" y="930084"/>
            <a:chExt cx="3603625" cy="269430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76443" y="958596"/>
              <a:ext cx="3546348" cy="263651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062092" y="944372"/>
              <a:ext cx="3575050" cy="2665730"/>
            </a:xfrm>
            <a:custGeom>
              <a:avLst/>
              <a:gdLst/>
              <a:ahLst/>
              <a:cxnLst/>
              <a:rect l="l" t="t" r="r" b="b"/>
              <a:pathLst>
                <a:path w="3575050" h="2665729">
                  <a:moveTo>
                    <a:pt x="453771" y="0"/>
                  </a:moveTo>
                  <a:lnTo>
                    <a:pt x="3575050" y="0"/>
                  </a:lnTo>
                  <a:lnTo>
                    <a:pt x="3575050" y="2211704"/>
                  </a:lnTo>
                  <a:lnTo>
                    <a:pt x="3572637" y="2257679"/>
                  </a:lnTo>
                  <a:lnTo>
                    <a:pt x="3565652" y="2302637"/>
                  </a:lnTo>
                  <a:lnTo>
                    <a:pt x="3554603" y="2346452"/>
                  </a:lnTo>
                  <a:lnTo>
                    <a:pt x="3539490" y="2387980"/>
                  </a:lnTo>
                  <a:lnTo>
                    <a:pt x="3520186" y="2427604"/>
                  </a:lnTo>
                  <a:lnTo>
                    <a:pt x="3497707" y="2465324"/>
                  </a:lnTo>
                  <a:lnTo>
                    <a:pt x="3471417" y="2500249"/>
                  </a:lnTo>
                  <a:lnTo>
                    <a:pt x="3442335" y="2532633"/>
                  </a:lnTo>
                  <a:lnTo>
                    <a:pt x="3409950" y="2561716"/>
                  </a:lnTo>
                  <a:lnTo>
                    <a:pt x="3375152" y="2587879"/>
                  </a:lnTo>
                  <a:lnTo>
                    <a:pt x="3337433" y="2610485"/>
                  </a:lnTo>
                  <a:lnTo>
                    <a:pt x="3298190" y="2629662"/>
                  </a:lnTo>
                  <a:lnTo>
                    <a:pt x="3256280" y="2644902"/>
                  </a:lnTo>
                  <a:lnTo>
                    <a:pt x="3212846" y="2655951"/>
                  </a:lnTo>
                  <a:lnTo>
                    <a:pt x="3167761" y="2662935"/>
                  </a:lnTo>
                  <a:lnTo>
                    <a:pt x="3121914" y="2665348"/>
                  </a:lnTo>
                  <a:lnTo>
                    <a:pt x="0" y="2665348"/>
                  </a:lnTo>
                  <a:lnTo>
                    <a:pt x="0" y="453643"/>
                  </a:lnTo>
                  <a:lnTo>
                    <a:pt x="2540" y="407669"/>
                  </a:lnTo>
                  <a:lnTo>
                    <a:pt x="9398" y="362585"/>
                  </a:lnTo>
                  <a:lnTo>
                    <a:pt x="20574" y="318769"/>
                  </a:lnTo>
                  <a:lnTo>
                    <a:pt x="35687" y="277367"/>
                  </a:lnTo>
                  <a:lnTo>
                    <a:pt x="54991" y="237616"/>
                  </a:lnTo>
                  <a:lnTo>
                    <a:pt x="77470" y="199898"/>
                  </a:lnTo>
                  <a:lnTo>
                    <a:pt x="103759" y="164973"/>
                  </a:lnTo>
                  <a:lnTo>
                    <a:pt x="133223" y="133095"/>
                  </a:lnTo>
                  <a:lnTo>
                    <a:pt x="165100" y="103631"/>
                  </a:lnTo>
                  <a:lnTo>
                    <a:pt x="200025" y="77342"/>
                  </a:lnTo>
                  <a:lnTo>
                    <a:pt x="237744" y="54863"/>
                  </a:lnTo>
                  <a:lnTo>
                    <a:pt x="277495" y="35560"/>
                  </a:lnTo>
                  <a:lnTo>
                    <a:pt x="318897" y="20447"/>
                  </a:lnTo>
                  <a:lnTo>
                    <a:pt x="362712" y="9398"/>
                  </a:lnTo>
                  <a:lnTo>
                    <a:pt x="407797" y="2412"/>
                  </a:lnTo>
                  <a:lnTo>
                    <a:pt x="453771" y="0"/>
                  </a:lnTo>
                  <a:close/>
                </a:path>
              </a:pathLst>
            </a:custGeom>
            <a:ln w="28575">
              <a:solidFill>
                <a:srgbClr val="D0BC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71600" y="4191000"/>
            <a:ext cx="1965198" cy="1968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lib.mordgpi.ru/virtual-exhibition/vistavki/anna_ahmatova/files/assets/common/page-substrates/page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76400" y="457200"/>
            <a:ext cx="629221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b="1" kern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Основатель Санкт-Петербурга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85800" y="1027557"/>
            <a:ext cx="7652841" cy="2228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Palatino Linotype"/>
                <a:cs typeface="Palatino Linotype"/>
              </a:rPr>
              <a:t>27</a:t>
            </a:r>
            <a:r>
              <a:rPr sz="1800" spc="-15" dirty="0">
                <a:latin typeface="Palatino Linotype"/>
                <a:cs typeface="Palatino Linotype"/>
              </a:rPr>
              <a:t> </a:t>
            </a:r>
            <a:r>
              <a:rPr sz="1800" spc="-35" dirty="0">
                <a:latin typeface="Palatino Linotype"/>
                <a:cs typeface="Palatino Linotype"/>
              </a:rPr>
              <a:t>мая</a:t>
            </a:r>
            <a:r>
              <a:rPr sz="1800" dirty="0">
                <a:latin typeface="Palatino Linotype"/>
                <a:cs typeface="Palatino Linotype"/>
              </a:rPr>
              <a:t> 1703</a:t>
            </a:r>
            <a:r>
              <a:rPr sz="1800" spc="5" dirty="0">
                <a:latin typeface="Palatino Linotype"/>
                <a:cs typeface="Palatino Linotype"/>
              </a:rPr>
              <a:t> </a:t>
            </a:r>
            <a:r>
              <a:rPr sz="1800" spc="15" dirty="0">
                <a:latin typeface="Palatino Linotype"/>
                <a:cs typeface="Palatino Linotype"/>
              </a:rPr>
              <a:t>года</a:t>
            </a:r>
            <a:r>
              <a:rPr sz="1800" spc="5" dirty="0">
                <a:latin typeface="Palatino Linotype"/>
                <a:cs typeface="Palatino Linotype"/>
              </a:rPr>
              <a:t> </a:t>
            </a:r>
            <a:r>
              <a:rPr sz="1800" spc="35" dirty="0">
                <a:latin typeface="Palatino Linotype"/>
                <a:cs typeface="Palatino Linotype"/>
              </a:rPr>
              <a:t>на</a:t>
            </a:r>
            <a:r>
              <a:rPr sz="1800" dirty="0">
                <a:latin typeface="Palatino Linotype"/>
                <a:cs typeface="Palatino Linotype"/>
              </a:rPr>
              <a:t> </a:t>
            </a:r>
            <a:r>
              <a:rPr sz="1800" spc="20" dirty="0">
                <a:latin typeface="Palatino Linotype"/>
                <a:cs typeface="Palatino Linotype"/>
              </a:rPr>
              <a:t>отвоеванных</a:t>
            </a:r>
            <a:r>
              <a:rPr sz="1800" spc="40" dirty="0">
                <a:latin typeface="Palatino Linotype"/>
                <a:cs typeface="Palatino Linotype"/>
              </a:rPr>
              <a:t> </a:t>
            </a:r>
            <a:r>
              <a:rPr sz="1800" spc="50" dirty="0">
                <a:latin typeface="Palatino Linotype"/>
                <a:cs typeface="Palatino Linotype"/>
              </a:rPr>
              <a:t>у</a:t>
            </a:r>
            <a:r>
              <a:rPr sz="1800" spc="-5" dirty="0">
                <a:latin typeface="Palatino Linotype"/>
                <a:cs typeface="Palatino Linotype"/>
              </a:rPr>
              <a:t> </a:t>
            </a:r>
            <a:r>
              <a:rPr sz="1800" spc="5" dirty="0">
                <a:latin typeface="Palatino Linotype"/>
                <a:cs typeface="Palatino Linotype"/>
              </a:rPr>
              <a:t>шведов</a:t>
            </a:r>
            <a:r>
              <a:rPr sz="1800" spc="25" dirty="0">
                <a:latin typeface="Palatino Linotype"/>
                <a:cs typeface="Palatino Linotype"/>
              </a:rPr>
              <a:t> </a:t>
            </a:r>
            <a:r>
              <a:rPr sz="1800" spc="-25" dirty="0">
                <a:latin typeface="Palatino Linotype"/>
                <a:cs typeface="Palatino Linotype"/>
              </a:rPr>
              <a:t>землях</a:t>
            </a:r>
            <a:r>
              <a:rPr sz="1800" spc="-5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Петр</a:t>
            </a:r>
            <a:r>
              <a:rPr sz="1800" spc="-10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I</a:t>
            </a:r>
          </a:p>
          <a:p>
            <a:pPr marL="12700" marR="5080" algn="ctr">
              <a:lnSpc>
                <a:spcPct val="100000"/>
              </a:lnSpc>
            </a:pPr>
            <a:r>
              <a:rPr sz="1800" spc="5" dirty="0">
                <a:latin typeface="Palatino Linotype"/>
                <a:cs typeface="Palatino Linotype"/>
              </a:rPr>
              <a:t>основал</a:t>
            </a:r>
            <a:r>
              <a:rPr sz="1800" spc="25" dirty="0">
                <a:latin typeface="Palatino Linotype"/>
                <a:cs typeface="Palatino Linotype"/>
              </a:rPr>
              <a:t> </a:t>
            </a:r>
            <a:r>
              <a:rPr sz="1800" spc="15" dirty="0">
                <a:latin typeface="Palatino Linotype"/>
                <a:cs typeface="Palatino Linotype"/>
              </a:rPr>
              <a:t>«Санкт</a:t>
            </a:r>
            <a:r>
              <a:rPr sz="1800" spc="10" dirty="0">
                <a:latin typeface="Palatino Linotype"/>
                <a:cs typeface="Palatino Linotype"/>
              </a:rPr>
              <a:t> Петербург».</a:t>
            </a:r>
            <a:r>
              <a:rPr sz="1800" spc="15" dirty="0">
                <a:latin typeface="Palatino Linotype"/>
                <a:cs typeface="Palatino Linotype"/>
              </a:rPr>
              <a:t> </a:t>
            </a:r>
            <a:r>
              <a:rPr sz="1800" spc="35" dirty="0">
                <a:latin typeface="Palatino Linotype"/>
                <a:cs typeface="Palatino Linotype"/>
              </a:rPr>
              <a:t>Он</a:t>
            </a:r>
            <a:r>
              <a:rPr sz="1800" dirty="0">
                <a:latin typeface="Palatino Linotype"/>
                <a:cs typeface="Palatino Linotype"/>
              </a:rPr>
              <a:t> </a:t>
            </a:r>
            <a:r>
              <a:rPr sz="1800" spc="10" dirty="0">
                <a:latin typeface="Palatino Linotype"/>
                <a:cs typeface="Palatino Linotype"/>
              </a:rPr>
              <a:t>начался</a:t>
            </a:r>
            <a:r>
              <a:rPr sz="1800" spc="20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с </a:t>
            </a:r>
            <a:r>
              <a:rPr sz="1800" spc="-5" dirty="0">
                <a:latin typeface="Palatino Linotype"/>
                <a:cs typeface="Palatino Linotype"/>
              </a:rPr>
              <a:t>Петропавловской</a:t>
            </a:r>
            <a:r>
              <a:rPr sz="1800" spc="40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крепости </a:t>
            </a:r>
            <a:r>
              <a:rPr sz="1800" spc="-434" dirty="0">
                <a:latin typeface="Palatino Linotype"/>
                <a:cs typeface="Palatino Linotype"/>
              </a:rPr>
              <a:t> </a:t>
            </a:r>
            <a:r>
              <a:rPr sz="1800" spc="35" dirty="0">
                <a:latin typeface="Palatino Linotype"/>
                <a:cs typeface="Palatino Linotype"/>
              </a:rPr>
              <a:t>на</a:t>
            </a:r>
            <a:r>
              <a:rPr sz="1800" dirty="0">
                <a:latin typeface="Palatino Linotype"/>
                <a:cs typeface="Palatino Linotype"/>
              </a:rPr>
              <a:t> </a:t>
            </a:r>
            <a:r>
              <a:rPr sz="1800" spc="-15" dirty="0">
                <a:latin typeface="Palatino Linotype"/>
                <a:cs typeface="Palatino Linotype"/>
              </a:rPr>
              <a:t>Заячьем</a:t>
            </a:r>
            <a:r>
              <a:rPr sz="1800" dirty="0">
                <a:latin typeface="Palatino Linotype"/>
                <a:cs typeface="Palatino Linotype"/>
              </a:rPr>
              <a:t> острове</a:t>
            </a:r>
            <a:r>
              <a:rPr sz="1800" spc="15" dirty="0">
                <a:latin typeface="Palatino Linotype"/>
                <a:cs typeface="Palatino Linotype"/>
              </a:rPr>
              <a:t> </a:t>
            </a:r>
            <a:r>
              <a:rPr sz="1800" spc="30" dirty="0">
                <a:latin typeface="Palatino Linotype"/>
                <a:cs typeface="Palatino Linotype"/>
              </a:rPr>
              <a:t>в</a:t>
            </a:r>
            <a:r>
              <a:rPr sz="1800" spc="10" dirty="0">
                <a:latin typeface="Palatino Linotype"/>
                <a:cs typeface="Palatino Linotype"/>
              </a:rPr>
              <a:t> </a:t>
            </a:r>
            <a:r>
              <a:rPr sz="1800" spc="5" dirty="0" err="1">
                <a:latin typeface="Palatino Linotype"/>
                <a:cs typeface="Palatino Linotype"/>
              </a:rPr>
              <a:t>дельте</a:t>
            </a:r>
            <a:r>
              <a:rPr sz="1800" spc="5" dirty="0">
                <a:latin typeface="Palatino Linotype"/>
                <a:cs typeface="Palatino Linotype"/>
              </a:rPr>
              <a:t> </a:t>
            </a:r>
            <a:r>
              <a:rPr sz="1800" spc="5" dirty="0" err="1" smtClean="0">
                <a:latin typeface="Palatino Linotype"/>
                <a:cs typeface="Palatino Linotype"/>
              </a:rPr>
              <a:t>Невы,</a:t>
            </a:r>
            <a:r>
              <a:rPr sz="1800" dirty="0" err="1" smtClean="0">
                <a:latin typeface="Palatino Linotype"/>
                <a:cs typeface="Palatino Linotype"/>
              </a:rPr>
              <a:t>а</a:t>
            </a:r>
            <a:r>
              <a:rPr sz="1800" spc="-10" dirty="0" smtClean="0">
                <a:latin typeface="Palatino Linotype"/>
                <a:cs typeface="Palatino Linotype"/>
              </a:rPr>
              <a:t> </a:t>
            </a:r>
            <a:r>
              <a:rPr sz="1800" spc="30" dirty="0">
                <a:latin typeface="Palatino Linotype"/>
                <a:cs typeface="Palatino Linotype"/>
              </a:rPr>
              <a:t>в</a:t>
            </a:r>
            <a:r>
              <a:rPr sz="1800" spc="10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1712</a:t>
            </a:r>
            <a:r>
              <a:rPr sz="1800" spc="-5" dirty="0">
                <a:latin typeface="Palatino Linotype"/>
                <a:cs typeface="Palatino Linotype"/>
              </a:rPr>
              <a:t> </a:t>
            </a:r>
            <a:r>
              <a:rPr sz="1800" spc="30" dirty="0">
                <a:latin typeface="Palatino Linotype"/>
                <a:cs typeface="Palatino Linotype"/>
              </a:rPr>
              <a:t>году</a:t>
            </a:r>
            <a:r>
              <a:rPr sz="1800" spc="10" dirty="0">
                <a:latin typeface="Palatino Linotype"/>
                <a:cs typeface="Palatino Linotype"/>
              </a:rPr>
              <a:t> </a:t>
            </a:r>
            <a:r>
              <a:rPr sz="1800" spc="-40" dirty="0">
                <a:latin typeface="Palatino Linotype"/>
                <a:cs typeface="Palatino Linotype"/>
              </a:rPr>
              <a:t>уже</a:t>
            </a:r>
            <a:r>
              <a:rPr sz="1800" dirty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стал</a:t>
            </a:r>
            <a:r>
              <a:rPr sz="1800" spc="-15" dirty="0">
                <a:latin typeface="Palatino Linotype"/>
                <a:cs typeface="Palatino Linotype"/>
              </a:rPr>
              <a:t> столицей</a:t>
            </a:r>
            <a:r>
              <a:rPr sz="1800" spc="20" dirty="0">
                <a:latin typeface="Palatino Linotype"/>
                <a:cs typeface="Palatino Linotype"/>
              </a:rPr>
              <a:t> </a:t>
            </a:r>
            <a:r>
              <a:rPr sz="1800" spc="15" dirty="0">
                <a:latin typeface="Palatino Linotype"/>
                <a:cs typeface="Palatino Linotype"/>
              </a:rPr>
              <a:t>страны</a:t>
            </a:r>
            <a:r>
              <a:rPr sz="1800" spc="20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—</a:t>
            </a:r>
            <a:r>
              <a:rPr sz="1800" spc="-5" dirty="0">
                <a:latin typeface="Palatino Linotype"/>
                <a:cs typeface="Palatino Linotype"/>
              </a:rPr>
              <a:t> </a:t>
            </a:r>
            <a:r>
              <a:rPr sz="1800" spc="-20" dirty="0" err="1">
                <a:latin typeface="Palatino Linotype"/>
                <a:cs typeface="Palatino Linotype"/>
              </a:rPr>
              <a:t>тем</a:t>
            </a:r>
            <a:r>
              <a:rPr sz="1800" spc="5" dirty="0">
                <a:latin typeface="Palatino Linotype"/>
                <a:cs typeface="Palatino Linotype"/>
              </a:rPr>
              <a:t> </a:t>
            </a:r>
            <a:r>
              <a:rPr sz="1800" spc="-10" dirty="0" err="1" smtClean="0">
                <a:latin typeface="Palatino Linotype"/>
                <a:cs typeface="Palatino Linotype"/>
              </a:rPr>
              <a:t>городом</a:t>
            </a:r>
            <a:r>
              <a:rPr sz="1800" spc="-10" dirty="0" smtClean="0">
                <a:latin typeface="Palatino Linotype"/>
                <a:cs typeface="Palatino Linotype"/>
              </a:rPr>
              <a:t>,</a:t>
            </a:r>
            <a:r>
              <a:rPr lang="ru-RU" dirty="0" smtClean="0">
                <a:latin typeface="Palatino Linotype"/>
                <a:cs typeface="Palatino Linotype"/>
              </a:rPr>
              <a:t>к</a:t>
            </a:r>
            <a:r>
              <a:rPr sz="1800" spc="-5" dirty="0" err="1" smtClean="0">
                <a:latin typeface="Palatino Linotype"/>
                <a:cs typeface="Palatino Linotype"/>
              </a:rPr>
              <a:t>оторый</a:t>
            </a:r>
            <a:r>
              <a:rPr sz="1800" spc="35" dirty="0" smtClean="0">
                <a:latin typeface="Palatino Linotype"/>
                <a:cs typeface="Palatino Linotype"/>
              </a:rPr>
              <a:t> </a:t>
            </a:r>
            <a:r>
              <a:rPr sz="1800" spc="5" dirty="0">
                <a:latin typeface="Palatino Linotype"/>
                <a:cs typeface="Palatino Linotype"/>
              </a:rPr>
              <a:t>итальянский</a:t>
            </a:r>
            <a:r>
              <a:rPr sz="1800" spc="50" dirty="0">
                <a:latin typeface="Palatino Linotype"/>
                <a:cs typeface="Palatino Linotype"/>
              </a:rPr>
              <a:t> </a:t>
            </a:r>
            <a:r>
              <a:rPr sz="1800" spc="10" dirty="0">
                <a:latin typeface="Palatino Linotype"/>
                <a:cs typeface="Palatino Linotype"/>
              </a:rPr>
              <a:t>путешественник</a:t>
            </a:r>
            <a:r>
              <a:rPr sz="1800" spc="50" dirty="0">
                <a:latin typeface="Palatino Linotype"/>
                <a:cs typeface="Palatino Linotype"/>
              </a:rPr>
              <a:t> </a:t>
            </a:r>
            <a:r>
              <a:rPr sz="1800" spc="30" dirty="0" err="1">
                <a:latin typeface="Palatino Linotype"/>
                <a:cs typeface="Palatino Linotype"/>
              </a:rPr>
              <a:t>Франческо</a:t>
            </a:r>
            <a:r>
              <a:rPr sz="1800" spc="50" dirty="0">
                <a:latin typeface="Palatino Linotype"/>
                <a:cs typeface="Palatino Linotype"/>
              </a:rPr>
              <a:t> </a:t>
            </a:r>
            <a:r>
              <a:rPr sz="1800" spc="5" dirty="0" err="1" smtClean="0">
                <a:latin typeface="Palatino Linotype"/>
                <a:cs typeface="Palatino Linotype"/>
              </a:rPr>
              <a:t>Альгаротти</a:t>
            </a:r>
            <a:r>
              <a:rPr lang="ru-RU" dirty="0" smtClean="0">
                <a:latin typeface="Palatino Linotype"/>
                <a:cs typeface="Palatino Linotype"/>
              </a:rPr>
              <a:t> </a:t>
            </a:r>
            <a:r>
              <a:rPr sz="1800" dirty="0" err="1" smtClean="0">
                <a:latin typeface="Palatino Linotype"/>
                <a:cs typeface="Palatino Linotype"/>
              </a:rPr>
              <a:t>назвал</a:t>
            </a:r>
            <a:r>
              <a:rPr sz="1800" spc="10" dirty="0" smtClean="0">
                <a:latin typeface="Palatino Linotype"/>
                <a:cs typeface="Palatino Linotype"/>
              </a:rPr>
              <a:t> </a:t>
            </a:r>
            <a:r>
              <a:rPr sz="1800" spc="-5" dirty="0">
                <a:latin typeface="Palatino Linotype"/>
                <a:cs typeface="Palatino Linotype"/>
              </a:rPr>
              <a:t>«окном,</a:t>
            </a:r>
            <a:r>
              <a:rPr sz="1800" spc="15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через </a:t>
            </a:r>
            <a:r>
              <a:rPr sz="1800" spc="-5" dirty="0">
                <a:latin typeface="Palatino Linotype"/>
                <a:cs typeface="Palatino Linotype"/>
              </a:rPr>
              <a:t>которое</a:t>
            </a:r>
            <a:r>
              <a:rPr sz="1800" spc="10" dirty="0">
                <a:latin typeface="Palatino Linotype"/>
                <a:cs typeface="Palatino Linotype"/>
              </a:rPr>
              <a:t> </a:t>
            </a:r>
            <a:r>
              <a:rPr sz="1800" spc="-10" dirty="0">
                <a:latin typeface="Palatino Linotype"/>
                <a:cs typeface="Palatino Linotype"/>
              </a:rPr>
              <a:t>Россия смотрит</a:t>
            </a:r>
            <a:r>
              <a:rPr sz="1800" spc="5" dirty="0">
                <a:latin typeface="Palatino Linotype"/>
                <a:cs typeface="Palatino Linotype"/>
              </a:rPr>
              <a:t> </a:t>
            </a:r>
            <a:r>
              <a:rPr sz="1800" spc="35" dirty="0">
                <a:latin typeface="Palatino Linotype"/>
                <a:cs typeface="Palatino Linotype"/>
              </a:rPr>
              <a:t>на</a:t>
            </a:r>
            <a:r>
              <a:rPr sz="1800" spc="-5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Европу», </a:t>
            </a:r>
            <a:r>
              <a:rPr sz="1800" spc="-434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а</a:t>
            </a:r>
            <a:r>
              <a:rPr sz="1800" spc="-15" dirty="0">
                <a:latin typeface="Palatino Linotype"/>
                <a:cs typeface="Palatino Linotype"/>
              </a:rPr>
              <a:t> </a:t>
            </a:r>
            <a:r>
              <a:rPr sz="1800" spc="10" dirty="0">
                <a:latin typeface="Palatino Linotype"/>
                <a:cs typeface="Palatino Linotype"/>
              </a:rPr>
              <a:t>Александр</a:t>
            </a:r>
            <a:r>
              <a:rPr sz="1800" spc="20" dirty="0">
                <a:latin typeface="Palatino Linotype"/>
                <a:cs typeface="Palatino Linotype"/>
              </a:rPr>
              <a:t> </a:t>
            </a:r>
            <a:r>
              <a:rPr sz="1800" spc="15" dirty="0">
                <a:latin typeface="Palatino Linotype"/>
                <a:cs typeface="Palatino Linotype"/>
              </a:rPr>
              <a:t>Пушкин</a:t>
            </a:r>
            <a:r>
              <a:rPr sz="1800" spc="20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подхватил</a:t>
            </a:r>
            <a:r>
              <a:rPr sz="1800" spc="10" dirty="0">
                <a:latin typeface="Palatino Linotype"/>
                <a:cs typeface="Palatino Linotype"/>
              </a:rPr>
              <a:t> </a:t>
            </a:r>
            <a:r>
              <a:rPr sz="1800" spc="30" dirty="0">
                <a:latin typeface="Palatino Linotype"/>
                <a:cs typeface="Palatino Linotype"/>
              </a:rPr>
              <a:t>в</a:t>
            </a:r>
            <a:r>
              <a:rPr sz="1800" spc="5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«Медном</a:t>
            </a:r>
            <a:r>
              <a:rPr sz="1800" spc="15" dirty="0">
                <a:latin typeface="Palatino Linotype"/>
                <a:cs typeface="Palatino Linotype"/>
              </a:rPr>
              <a:t> </a:t>
            </a:r>
            <a:r>
              <a:rPr sz="1800" spc="15" dirty="0" err="1">
                <a:latin typeface="Palatino Linotype"/>
                <a:cs typeface="Palatino Linotype"/>
              </a:rPr>
              <a:t>всаднике</a:t>
            </a:r>
            <a:r>
              <a:rPr sz="1800" spc="15" dirty="0" smtClean="0">
                <a:latin typeface="Palatino Linotype"/>
                <a:cs typeface="Palatino Linotype"/>
              </a:rPr>
              <a:t>»:</a:t>
            </a:r>
            <a:r>
              <a:rPr sz="1800" spc="-10" dirty="0" smtClean="0">
                <a:latin typeface="Palatino Linotype"/>
                <a:cs typeface="Palatino Linotype"/>
              </a:rPr>
              <a:t>«</a:t>
            </a:r>
            <a:r>
              <a:rPr sz="1800" spc="-10" dirty="0">
                <a:latin typeface="Palatino Linotype"/>
                <a:cs typeface="Palatino Linotype"/>
              </a:rPr>
              <a:t>Природой</a:t>
            </a:r>
            <a:r>
              <a:rPr sz="1800" spc="15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здесь</a:t>
            </a:r>
            <a:r>
              <a:rPr sz="1800" spc="-15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нам </a:t>
            </a:r>
            <a:r>
              <a:rPr sz="1800" spc="-5" dirty="0">
                <a:latin typeface="Palatino Linotype"/>
                <a:cs typeface="Palatino Linotype"/>
              </a:rPr>
              <a:t>суждено </a:t>
            </a:r>
            <a:r>
              <a:rPr sz="1800" spc="-434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В</a:t>
            </a:r>
            <a:r>
              <a:rPr sz="1800" spc="-5" dirty="0">
                <a:latin typeface="Palatino Linotype"/>
                <a:cs typeface="Palatino Linotype"/>
              </a:rPr>
              <a:t> </a:t>
            </a:r>
            <a:r>
              <a:rPr sz="1800" dirty="0">
                <a:latin typeface="Palatino Linotype"/>
                <a:cs typeface="Palatino Linotype"/>
              </a:rPr>
              <a:t>Европу </a:t>
            </a:r>
            <a:r>
              <a:rPr sz="1800" dirty="0" err="1">
                <a:latin typeface="Palatino Linotype"/>
                <a:cs typeface="Palatino Linotype"/>
              </a:rPr>
              <a:t>прорубить</a:t>
            </a:r>
            <a:r>
              <a:rPr sz="1800" spc="20" dirty="0">
                <a:latin typeface="Palatino Linotype"/>
                <a:cs typeface="Palatino Linotype"/>
              </a:rPr>
              <a:t> </a:t>
            </a:r>
            <a:r>
              <a:rPr sz="1800" spc="10" dirty="0" err="1" smtClean="0">
                <a:latin typeface="Palatino Linotype"/>
                <a:cs typeface="Palatino Linotype"/>
              </a:rPr>
              <a:t>окно</a:t>
            </a:r>
            <a:r>
              <a:rPr sz="1800" spc="10" dirty="0" smtClean="0">
                <a:latin typeface="Palatino Linotype"/>
                <a:cs typeface="Palatino Linotype"/>
              </a:rPr>
              <a:t>,</a:t>
            </a:r>
            <a:r>
              <a:rPr lang="ru-RU" sz="1800" spc="10" dirty="0" smtClean="0">
                <a:latin typeface="Palatino Linotype"/>
                <a:cs typeface="Palatino Linotype"/>
              </a:rPr>
              <a:t> </a:t>
            </a:r>
            <a:r>
              <a:rPr sz="1800" spc="-5" dirty="0" err="1" smtClean="0">
                <a:latin typeface="Palatino Linotype"/>
                <a:cs typeface="Palatino Linotype"/>
              </a:rPr>
              <a:t>Ногою</a:t>
            </a:r>
            <a:r>
              <a:rPr sz="1800" spc="-5" dirty="0" smtClean="0">
                <a:latin typeface="Palatino Linotype"/>
                <a:cs typeface="Palatino Linotype"/>
              </a:rPr>
              <a:t> </a:t>
            </a:r>
            <a:r>
              <a:rPr sz="1800" spc="5" dirty="0">
                <a:latin typeface="Palatino Linotype"/>
                <a:cs typeface="Palatino Linotype"/>
              </a:rPr>
              <a:t>твердой</a:t>
            </a:r>
            <a:r>
              <a:rPr sz="1800" spc="10" dirty="0">
                <a:latin typeface="Palatino Linotype"/>
                <a:cs typeface="Palatino Linotype"/>
              </a:rPr>
              <a:t> стать</a:t>
            </a:r>
            <a:r>
              <a:rPr sz="1800" spc="-10" dirty="0">
                <a:latin typeface="Palatino Linotype"/>
                <a:cs typeface="Palatino Linotype"/>
              </a:rPr>
              <a:t> </a:t>
            </a:r>
            <a:r>
              <a:rPr sz="1800" spc="-15" dirty="0">
                <a:latin typeface="Palatino Linotype"/>
                <a:cs typeface="Palatino Linotype"/>
              </a:rPr>
              <a:t>при</a:t>
            </a:r>
            <a:r>
              <a:rPr sz="1800" spc="-5" dirty="0">
                <a:latin typeface="Palatino Linotype"/>
                <a:cs typeface="Palatino Linotype"/>
              </a:rPr>
              <a:t> </a:t>
            </a:r>
            <a:r>
              <a:rPr sz="1800" spc="-20" dirty="0">
                <a:latin typeface="Palatino Linotype"/>
                <a:cs typeface="Palatino Linotype"/>
              </a:rPr>
              <a:t>море».</a:t>
            </a:r>
            <a:endParaRPr sz="1800" dirty="0">
              <a:latin typeface="Palatino Linotype"/>
              <a:cs typeface="Palatino Linotype"/>
            </a:endParaRPr>
          </a:p>
        </p:txBody>
      </p:sp>
      <p:pic>
        <p:nvPicPr>
          <p:cNvPr id="14338" name="Picture 2" descr="http://900igr.net/up/datai/129867/0031-033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3352800"/>
            <a:ext cx="4201089" cy="28751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lib.mordgpi.ru/virtual-exhibition/vistavki/anna_ahmatova/files/assets/common/page-substrates/page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xfrm>
            <a:off x="533400" y="1371600"/>
            <a:ext cx="8024926" cy="2769235"/>
          </a:xfrm>
          <a:prstGeom prst="rect">
            <a:avLst/>
          </a:prstGeom>
        </p:spPr>
        <p:txBody>
          <a:bodyPr vert="horz" wrap="square" lIns="0" tIns="67817" rIns="0" bIns="0" rtlCol="0">
            <a:spAutoFit/>
          </a:bodyPr>
          <a:lstStyle/>
          <a:p>
            <a:pPr marL="360680" marR="352425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8</a:t>
            </a:r>
            <a:r>
              <a:rPr spc="-10" dirty="0"/>
              <a:t> </a:t>
            </a:r>
            <a:r>
              <a:rPr spc="10" dirty="0"/>
              <a:t>февраля</a:t>
            </a:r>
            <a:r>
              <a:rPr spc="25" dirty="0"/>
              <a:t> </a:t>
            </a:r>
            <a:r>
              <a:rPr dirty="0"/>
              <a:t>1724 </a:t>
            </a:r>
            <a:r>
              <a:rPr spc="15" dirty="0"/>
              <a:t>года</a:t>
            </a:r>
            <a:r>
              <a:rPr spc="5" dirty="0"/>
              <a:t> </a:t>
            </a:r>
            <a:r>
              <a:rPr dirty="0"/>
              <a:t>Петр</a:t>
            </a:r>
            <a:r>
              <a:rPr spc="5" dirty="0"/>
              <a:t> </a:t>
            </a:r>
            <a:r>
              <a:rPr dirty="0"/>
              <a:t>I</a:t>
            </a:r>
            <a:r>
              <a:rPr spc="10" dirty="0"/>
              <a:t> учредил</a:t>
            </a:r>
            <a:r>
              <a:rPr spc="30" dirty="0"/>
              <a:t> в</a:t>
            </a:r>
            <a:r>
              <a:rPr spc="-5" dirty="0"/>
              <a:t> </a:t>
            </a:r>
            <a:r>
              <a:rPr spc="-10" dirty="0"/>
              <a:t>России</a:t>
            </a:r>
            <a:r>
              <a:rPr spc="10" dirty="0"/>
              <a:t> </a:t>
            </a:r>
            <a:r>
              <a:rPr spc="-10" dirty="0"/>
              <a:t>Академию</a:t>
            </a:r>
            <a:r>
              <a:rPr dirty="0"/>
              <a:t> </a:t>
            </a:r>
            <a:r>
              <a:rPr spc="40" dirty="0"/>
              <a:t>наук</a:t>
            </a:r>
            <a:r>
              <a:rPr spc="25" dirty="0"/>
              <a:t> </a:t>
            </a:r>
            <a:r>
              <a:rPr dirty="0"/>
              <a:t>— </a:t>
            </a:r>
            <a:r>
              <a:rPr spc="-434" dirty="0"/>
              <a:t> </a:t>
            </a:r>
            <a:r>
              <a:rPr spc="20" dirty="0"/>
              <a:t>сегодня</a:t>
            </a:r>
            <a:r>
              <a:rPr spc="5" dirty="0"/>
              <a:t> </a:t>
            </a:r>
            <a:r>
              <a:rPr spc="-40" dirty="0"/>
              <a:t>это</a:t>
            </a:r>
            <a:r>
              <a:rPr dirty="0"/>
              <a:t> </a:t>
            </a:r>
            <a:r>
              <a:rPr spc="30" dirty="0"/>
              <a:t>День</a:t>
            </a:r>
            <a:r>
              <a:rPr dirty="0"/>
              <a:t> </a:t>
            </a:r>
            <a:r>
              <a:rPr spc="-10" dirty="0"/>
              <a:t>российской</a:t>
            </a:r>
            <a:r>
              <a:rPr spc="25" dirty="0"/>
              <a:t> </a:t>
            </a:r>
            <a:r>
              <a:rPr spc="20" dirty="0"/>
              <a:t>науки.</a:t>
            </a:r>
          </a:p>
          <a:p>
            <a:pPr algn="ctr">
              <a:lnSpc>
                <a:spcPct val="100000"/>
              </a:lnSpc>
            </a:pPr>
            <a:r>
              <a:rPr dirty="0"/>
              <a:t>К</a:t>
            </a:r>
            <a:r>
              <a:rPr spc="10" dirty="0"/>
              <a:t> </a:t>
            </a:r>
            <a:r>
              <a:rPr spc="-10" dirty="0"/>
              <a:t>тому</a:t>
            </a:r>
            <a:r>
              <a:rPr spc="5" dirty="0"/>
              <a:t> </a:t>
            </a:r>
            <a:r>
              <a:rPr dirty="0"/>
              <a:t>времени</a:t>
            </a:r>
            <a:r>
              <a:rPr spc="35" dirty="0"/>
              <a:t> </a:t>
            </a:r>
            <a:r>
              <a:rPr dirty="0"/>
              <a:t>монарх</a:t>
            </a:r>
            <a:r>
              <a:rPr spc="15" dirty="0"/>
              <a:t> </a:t>
            </a:r>
            <a:r>
              <a:rPr spc="-40" dirty="0"/>
              <a:t>уже</a:t>
            </a:r>
            <a:r>
              <a:rPr dirty="0"/>
              <a:t> </a:t>
            </a:r>
            <a:r>
              <a:rPr spc="-5" dirty="0"/>
              <a:t>был</a:t>
            </a:r>
            <a:r>
              <a:rPr spc="10" dirty="0"/>
              <a:t> </a:t>
            </a:r>
            <a:r>
              <a:rPr dirty="0"/>
              <a:t>членом</a:t>
            </a:r>
            <a:r>
              <a:rPr spc="20" dirty="0"/>
              <a:t> </a:t>
            </a:r>
            <a:r>
              <a:rPr spc="10" dirty="0"/>
              <a:t>французской</a:t>
            </a:r>
            <a:r>
              <a:rPr spc="20" dirty="0"/>
              <a:t> </a:t>
            </a:r>
            <a:r>
              <a:rPr spc="-5" dirty="0"/>
              <a:t>Академии</a:t>
            </a:r>
          </a:p>
          <a:p>
            <a:pPr algn="ctr">
              <a:lnSpc>
                <a:spcPct val="100000"/>
              </a:lnSpc>
            </a:pPr>
            <a:r>
              <a:rPr spc="-5" dirty="0"/>
              <a:t>и</a:t>
            </a:r>
            <a:r>
              <a:rPr dirty="0"/>
              <a:t> </a:t>
            </a:r>
            <a:r>
              <a:rPr spc="-5" dirty="0"/>
              <a:t>знал,</a:t>
            </a:r>
            <a:r>
              <a:rPr spc="10" dirty="0"/>
              <a:t> </a:t>
            </a:r>
            <a:r>
              <a:rPr spc="15" dirty="0"/>
              <a:t>как</a:t>
            </a:r>
            <a:r>
              <a:rPr spc="5" dirty="0"/>
              <a:t> </a:t>
            </a:r>
            <a:r>
              <a:rPr spc="15" dirty="0"/>
              <a:t>устроены</a:t>
            </a:r>
            <a:r>
              <a:rPr spc="10" dirty="0"/>
              <a:t> </a:t>
            </a:r>
            <a:r>
              <a:rPr spc="35" dirty="0"/>
              <a:t>научные</a:t>
            </a:r>
            <a:r>
              <a:rPr spc="30" dirty="0"/>
              <a:t> </a:t>
            </a:r>
            <a:r>
              <a:rPr spc="-5" dirty="0"/>
              <a:t>сообщества</a:t>
            </a:r>
            <a:r>
              <a:rPr dirty="0"/>
              <a:t> </a:t>
            </a:r>
            <a:r>
              <a:rPr spc="-10" dirty="0"/>
              <a:t>Европы.</a:t>
            </a:r>
            <a:r>
              <a:rPr spc="40" dirty="0"/>
              <a:t> </a:t>
            </a:r>
            <a:r>
              <a:rPr spc="-20" dirty="0"/>
              <a:t>Поэтому</a:t>
            </a:r>
            <a:r>
              <a:rPr dirty="0"/>
              <a:t> </a:t>
            </a:r>
            <a:r>
              <a:rPr spc="-20" dirty="0"/>
              <a:t>решил</a:t>
            </a:r>
          </a:p>
          <a:p>
            <a:pPr algn="ctr">
              <a:lnSpc>
                <a:spcPct val="100000"/>
              </a:lnSpc>
            </a:pPr>
            <a:r>
              <a:rPr spc="5" dirty="0"/>
              <a:t>объединить</a:t>
            </a:r>
            <a:r>
              <a:rPr spc="35" dirty="0"/>
              <a:t> </a:t>
            </a:r>
            <a:r>
              <a:rPr spc="-15" dirty="0"/>
              <a:t>под</a:t>
            </a:r>
            <a:r>
              <a:rPr spc="5" dirty="0"/>
              <a:t> </a:t>
            </a:r>
            <a:r>
              <a:rPr spc="-5" dirty="0"/>
              <a:t>Академией</a:t>
            </a:r>
            <a:r>
              <a:rPr spc="15" dirty="0"/>
              <a:t> </a:t>
            </a:r>
            <a:r>
              <a:rPr spc="-5" dirty="0"/>
              <a:t>свою</a:t>
            </a:r>
            <a:r>
              <a:rPr spc="20" dirty="0"/>
              <a:t> </a:t>
            </a:r>
            <a:r>
              <a:rPr spc="15" dirty="0"/>
              <a:t>личную</a:t>
            </a:r>
            <a:r>
              <a:rPr spc="35" dirty="0"/>
              <a:t> </a:t>
            </a:r>
            <a:r>
              <a:rPr dirty="0"/>
              <a:t>библиотеку</a:t>
            </a:r>
            <a:r>
              <a:rPr spc="25" dirty="0"/>
              <a:t> </a:t>
            </a:r>
            <a:r>
              <a:rPr spc="-5" dirty="0"/>
              <a:t>и</a:t>
            </a:r>
            <a:r>
              <a:rPr spc="15" dirty="0"/>
              <a:t> </a:t>
            </a:r>
            <a:r>
              <a:rPr spc="10" dirty="0"/>
              <a:t>Кунсткамеру.</a:t>
            </a:r>
          </a:p>
          <a:p>
            <a:pPr marL="529590" marR="523875" algn="ctr">
              <a:lnSpc>
                <a:spcPct val="100000"/>
              </a:lnSpc>
            </a:pPr>
            <a:r>
              <a:rPr dirty="0"/>
              <a:t>Петр I </a:t>
            </a:r>
            <a:r>
              <a:rPr spc="-5" dirty="0"/>
              <a:t>хотел,</a:t>
            </a:r>
            <a:r>
              <a:rPr spc="15" dirty="0"/>
              <a:t> </a:t>
            </a:r>
            <a:r>
              <a:rPr spc="10" dirty="0"/>
              <a:t>чтобы </a:t>
            </a:r>
            <a:r>
              <a:rPr spc="25" dirty="0"/>
              <a:t>члены</a:t>
            </a:r>
            <a:r>
              <a:rPr spc="10" dirty="0"/>
              <a:t> </a:t>
            </a:r>
            <a:r>
              <a:rPr spc="-5" dirty="0"/>
              <a:t>Академии</a:t>
            </a:r>
            <a:r>
              <a:rPr spc="25" dirty="0"/>
              <a:t> </a:t>
            </a:r>
            <a:r>
              <a:rPr spc="-5" dirty="0"/>
              <a:t>«делали</a:t>
            </a:r>
            <a:r>
              <a:rPr spc="10" dirty="0"/>
              <a:t> </a:t>
            </a:r>
            <a:r>
              <a:rPr spc="-5" dirty="0"/>
              <a:t>изобретения», </a:t>
            </a:r>
            <a:r>
              <a:rPr spc="-434" dirty="0"/>
              <a:t> </a:t>
            </a:r>
            <a:r>
              <a:rPr dirty="0"/>
              <a:t>выступали</a:t>
            </a:r>
            <a:r>
              <a:rPr spc="20" dirty="0"/>
              <a:t> </a:t>
            </a:r>
            <a:r>
              <a:rPr dirty="0"/>
              <a:t>«с </a:t>
            </a:r>
            <a:r>
              <a:rPr spc="-10" dirty="0"/>
              <a:t>докладами</a:t>
            </a:r>
            <a:r>
              <a:rPr spc="20" dirty="0"/>
              <a:t> </a:t>
            </a:r>
            <a:r>
              <a:rPr spc="-5" dirty="0"/>
              <a:t>и </a:t>
            </a:r>
            <a:r>
              <a:rPr spc="-10" dirty="0"/>
              <a:t>советами»</a:t>
            </a:r>
            <a:r>
              <a:rPr spc="15" dirty="0"/>
              <a:t> </a:t>
            </a:r>
            <a:r>
              <a:rPr spc="-5" dirty="0"/>
              <a:t>и</a:t>
            </a:r>
            <a:r>
              <a:rPr spc="10" dirty="0"/>
              <a:t> </a:t>
            </a:r>
            <a:r>
              <a:rPr spc="-10" dirty="0"/>
              <a:t>систематизировали </a:t>
            </a:r>
            <a:r>
              <a:rPr spc="-5" dirty="0"/>
              <a:t> </a:t>
            </a:r>
            <a:r>
              <a:rPr spc="35" dirty="0"/>
              <a:t>научные</a:t>
            </a:r>
            <a:r>
              <a:rPr spc="20" dirty="0"/>
              <a:t> </a:t>
            </a:r>
            <a:r>
              <a:rPr spc="5" dirty="0"/>
              <a:t>знания</a:t>
            </a:r>
            <a:r>
              <a:rPr spc="25" dirty="0"/>
              <a:t> </a:t>
            </a:r>
            <a:r>
              <a:rPr spc="30" dirty="0"/>
              <a:t>в</a:t>
            </a:r>
            <a:r>
              <a:rPr spc="-5" dirty="0"/>
              <a:t> </a:t>
            </a:r>
            <a:r>
              <a:rPr spc="-10" dirty="0"/>
              <a:t>России.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09800" y="609600"/>
            <a:ext cx="482980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4000" b="1" kern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Основал Академию наук</a:t>
            </a: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62200" y="3733800"/>
            <a:ext cx="3907030" cy="2483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lib.mordgpi.ru/virtual-exhibition/vistavki/anna_ahmatova/files/assets/common/page-substrates/page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71600" y="533400"/>
            <a:ext cx="639064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000" b="1" kern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Открыл первый в стране музей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62000" y="1295400"/>
            <a:ext cx="7696200" cy="2967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2540" algn="ctr">
              <a:lnSpc>
                <a:spcPct val="100000"/>
              </a:lnSpc>
              <a:spcBef>
                <a:spcPts val="100"/>
              </a:spcBef>
            </a:pPr>
            <a:r>
              <a:rPr sz="1600" b="1" spc="10" dirty="0">
                <a:latin typeface="Palatino Linotype"/>
                <a:cs typeface="Palatino Linotype"/>
              </a:rPr>
              <a:t>Когда</a:t>
            </a:r>
            <a:r>
              <a:rPr sz="1600" b="1" spc="5" dirty="0">
                <a:latin typeface="Palatino Linotype"/>
                <a:cs typeface="Palatino Linotype"/>
              </a:rPr>
              <a:t> </a:t>
            </a:r>
            <a:r>
              <a:rPr sz="1600" b="1" dirty="0">
                <a:latin typeface="Palatino Linotype"/>
                <a:cs typeface="Palatino Linotype"/>
              </a:rPr>
              <a:t>правитель</a:t>
            </a:r>
            <a:r>
              <a:rPr sz="1600" b="1" spc="30" dirty="0">
                <a:latin typeface="Palatino Linotype"/>
                <a:cs typeface="Palatino Linotype"/>
              </a:rPr>
              <a:t> </a:t>
            </a:r>
            <a:r>
              <a:rPr sz="1600" b="1" spc="10" dirty="0">
                <a:latin typeface="Palatino Linotype"/>
                <a:cs typeface="Palatino Linotype"/>
              </a:rPr>
              <a:t>увидел</a:t>
            </a:r>
            <a:r>
              <a:rPr sz="1600" b="1" spc="25" dirty="0">
                <a:latin typeface="Palatino Linotype"/>
                <a:cs typeface="Palatino Linotype"/>
              </a:rPr>
              <a:t> </a:t>
            </a:r>
            <a:r>
              <a:rPr sz="1600" b="1" spc="35" dirty="0">
                <a:latin typeface="Palatino Linotype"/>
                <a:cs typeface="Palatino Linotype"/>
              </a:rPr>
              <a:t>на</a:t>
            </a:r>
            <a:r>
              <a:rPr sz="1600" b="1" spc="5" dirty="0">
                <a:latin typeface="Palatino Linotype"/>
                <a:cs typeface="Palatino Linotype"/>
              </a:rPr>
              <a:t> </a:t>
            </a:r>
            <a:r>
              <a:rPr sz="1600" b="1" spc="-10" dirty="0">
                <a:latin typeface="Palatino Linotype"/>
                <a:cs typeface="Palatino Linotype"/>
              </a:rPr>
              <a:t>Василевском</a:t>
            </a:r>
            <a:r>
              <a:rPr sz="1600" b="1" spc="30" dirty="0">
                <a:latin typeface="Palatino Linotype"/>
                <a:cs typeface="Palatino Linotype"/>
              </a:rPr>
              <a:t> </a:t>
            </a:r>
            <a:r>
              <a:rPr sz="1600" b="1" spc="-5" dirty="0">
                <a:latin typeface="Palatino Linotype"/>
                <a:cs typeface="Palatino Linotype"/>
              </a:rPr>
              <a:t>острове</a:t>
            </a:r>
            <a:r>
              <a:rPr sz="1600" b="1" spc="20" dirty="0">
                <a:latin typeface="Palatino Linotype"/>
                <a:cs typeface="Palatino Linotype"/>
              </a:rPr>
              <a:t> странную </a:t>
            </a:r>
            <a:r>
              <a:rPr sz="1600" b="1" spc="10" dirty="0">
                <a:latin typeface="Palatino Linotype"/>
                <a:cs typeface="Palatino Linotype"/>
              </a:rPr>
              <a:t>кривую</a:t>
            </a:r>
            <a:r>
              <a:rPr sz="1600" b="1" spc="25" dirty="0">
                <a:latin typeface="Palatino Linotype"/>
                <a:cs typeface="Palatino Linotype"/>
              </a:rPr>
              <a:t> </a:t>
            </a:r>
            <a:r>
              <a:rPr sz="1600" b="1" spc="-5" dirty="0">
                <a:latin typeface="Palatino Linotype"/>
                <a:cs typeface="Palatino Linotype"/>
              </a:rPr>
              <a:t>березу, </a:t>
            </a:r>
            <a:r>
              <a:rPr sz="1600" b="1" spc="-434" dirty="0">
                <a:latin typeface="Palatino Linotype"/>
                <a:cs typeface="Palatino Linotype"/>
              </a:rPr>
              <a:t> </a:t>
            </a:r>
            <a:r>
              <a:rPr sz="1600" b="1" spc="-5" dirty="0">
                <a:latin typeface="Palatino Linotype"/>
                <a:cs typeface="Palatino Linotype"/>
              </a:rPr>
              <a:t>вросшую</a:t>
            </a:r>
            <a:r>
              <a:rPr sz="1600" b="1" spc="15" dirty="0">
                <a:latin typeface="Palatino Linotype"/>
                <a:cs typeface="Palatino Linotype"/>
              </a:rPr>
              <a:t> </a:t>
            </a:r>
            <a:r>
              <a:rPr sz="1600" b="1" spc="30" dirty="0">
                <a:latin typeface="Palatino Linotype"/>
                <a:cs typeface="Palatino Linotype"/>
              </a:rPr>
              <a:t>в</a:t>
            </a:r>
            <a:r>
              <a:rPr sz="1600" b="1" spc="15" dirty="0">
                <a:latin typeface="Palatino Linotype"/>
                <a:cs typeface="Palatino Linotype"/>
              </a:rPr>
              <a:t> другое</a:t>
            </a:r>
            <a:r>
              <a:rPr sz="1600" b="1" spc="25" dirty="0">
                <a:latin typeface="Palatino Linotype"/>
                <a:cs typeface="Palatino Linotype"/>
              </a:rPr>
              <a:t> </a:t>
            </a:r>
            <a:r>
              <a:rPr sz="1600" b="1" dirty="0">
                <a:latin typeface="Palatino Linotype"/>
                <a:cs typeface="Palatino Linotype"/>
              </a:rPr>
              <a:t>дерево,</a:t>
            </a:r>
            <a:r>
              <a:rPr sz="1600" b="1" spc="25" dirty="0">
                <a:latin typeface="Palatino Linotype"/>
                <a:cs typeface="Palatino Linotype"/>
              </a:rPr>
              <a:t> </a:t>
            </a:r>
            <a:r>
              <a:rPr sz="1600" b="1" spc="50" dirty="0">
                <a:latin typeface="Palatino Linotype"/>
                <a:cs typeface="Palatino Linotype"/>
              </a:rPr>
              <a:t>у</a:t>
            </a:r>
            <a:r>
              <a:rPr sz="1600" b="1" spc="-5" dirty="0">
                <a:latin typeface="Palatino Linotype"/>
                <a:cs typeface="Palatino Linotype"/>
              </a:rPr>
              <a:t> </a:t>
            </a:r>
            <a:r>
              <a:rPr sz="1600" b="1" spc="25" dirty="0">
                <a:latin typeface="Palatino Linotype"/>
                <a:cs typeface="Palatino Linotype"/>
              </a:rPr>
              <a:t>него </a:t>
            </a:r>
            <a:r>
              <a:rPr sz="1600" b="1" spc="-10" dirty="0">
                <a:latin typeface="Palatino Linotype"/>
                <a:cs typeface="Palatino Linotype"/>
              </a:rPr>
              <a:t>зародилась</a:t>
            </a:r>
            <a:r>
              <a:rPr sz="1600" b="1" spc="20" dirty="0">
                <a:latin typeface="Palatino Linotype"/>
                <a:cs typeface="Palatino Linotype"/>
              </a:rPr>
              <a:t> </a:t>
            </a:r>
            <a:r>
              <a:rPr sz="1600" b="1" spc="-5" dirty="0">
                <a:latin typeface="Palatino Linotype"/>
                <a:cs typeface="Palatino Linotype"/>
              </a:rPr>
              <a:t>идея</a:t>
            </a:r>
            <a:r>
              <a:rPr sz="1600" b="1" spc="5" dirty="0">
                <a:latin typeface="Palatino Linotype"/>
                <a:cs typeface="Palatino Linotype"/>
              </a:rPr>
              <a:t> </a:t>
            </a:r>
            <a:r>
              <a:rPr sz="1600" b="1" dirty="0">
                <a:latin typeface="Palatino Linotype"/>
                <a:cs typeface="Palatino Linotype"/>
              </a:rPr>
              <a:t>создать</a:t>
            </a:r>
            <a:r>
              <a:rPr sz="1600" b="1" spc="5" dirty="0">
                <a:latin typeface="Palatino Linotype"/>
                <a:cs typeface="Palatino Linotype"/>
              </a:rPr>
              <a:t> </a:t>
            </a:r>
            <a:r>
              <a:rPr sz="1600" b="1" spc="-15" dirty="0">
                <a:latin typeface="Palatino Linotype"/>
                <a:cs typeface="Palatino Linotype"/>
              </a:rPr>
              <a:t>музей,</a:t>
            </a:r>
            <a:r>
              <a:rPr sz="1600" b="1" spc="5" dirty="0">
                <a:latin typeface="Palatino Linotype"/>
                <a:cs typeface="Palatino Linotype"/>
              </a:rPr>
              <a:t> </a:t>
            </a:r>
            <a:r>
              <a:rPr sz="1600" b="1" spc="30" dirty="0">
                <a:latin typeface="Palatino Linotype"/>
                <a:cs typeface="Palatino Linotype"/>
              </a:rPr>
              <a:t>в</a:t>
            </a:r>
            <a:r>
              <a:rPr sz="1600" b="1" spc="15" dirty="0">
                <a:latin typeface="Palatino Linotype"/>
                <a:cs typeface="Palatino Linotype"/>
              </a:rPr>
              <a:t> </a:t>
            </a:r>
            <a:r>
              <a:rPr sz="1600" b="1" spc="-15" dirty="0">
                <a:latin typeface="Palatino Linotype"/>
                <a:cs typeface="Palatino Linotype"/>
              </a:rPr>
              <a:t>котором </a:t>
            </a:r>
            <a:r>
              <a:rPr sz="1600" b="1" spc="-434" dirty="0">
                <a:latin typeface="Palatino Linotype"/>
                <a:cs typeface="Palatino Linotype"/>
              </a:rPr>
              <a:t> </a:t>
            </a:r>
            <a:r>
              <a:rPr sz="1600" b="1" spc="-5" dirty="0">
                <a:latin typeface="Palatino Linotype"/>
                <a:cs typeface="Palatino Linotype"/>
              </a:rPr>
              <a:t>были</a:t>
            </a:r>
            <a:r>
              <a:rPr sz="1600" b="1" spc="10" dirty="0">
                <a:latin typeface="Palatino Linotype"/>
                <a:cs typeface="Palatino Linotype"/>
              </a:rPr>
              <a:t> </a:t>
            </a:r>
            <a:r>
              <a:rPr sz="1600" b="1" spc="5" dirty="0">
                <a:latin typeface="Palatino Linotype"/>
                <a:cs typeface="Palatino Linotype"/>
              </a:rPr>
              <a:t>бы</a:t>
            </a:r>
            <a:r>
              <a:rPr sz="1600" b="1" spc="10" dirty="0">
                <a:latin typeface="Palatino Linotype"/>
                <a:cs typeface="Palatino Linotype"/>
              </a:rPr>
              <a:t> </a:t>
            </a:r>
            <a:r>
              <a:rPr sz="1600" b="1" spc="5" dirty="0">
                <a:latin typeface="Palatino Linotype"/>
                <a:cs typeface="Palatino Linotype"/>
              </a:rPr>
              <a:t>собраны</a:t>
            </a:r>
            <a:r>
              <a:rPr sz="1600" b="1" spc="10" dirty="0">
                <a:latin typeface="Palatino Linotype"/>
                <a:cs typeface="Palatino Linotype"/>
              </a:rPr>
              <a:t> </a:t>
            </a:r>
            <a:r>
              <a:rPr sz="1600" b="1" spc="-5" dirty="0">
                <a:latin typeface="Palatino Linotype"/>
                <a:cs typeface="Palatino Linotype"/>
              </a:rPr>
              <a:t>экспонаты</a:t>
            </a:r>
            <a:r>
              <a:rPr sz="1600" b="1" spc="5" dirty="0">
                <a:latin typeface="Palatino Linotype"/>
                <a:cs typeface="Palatino Linotype"/>
              </a:rPr>
              <a:t> </a:t>
            </a:r>
            <a:r>
              <a:rPr sz="1600" b="1" dirty="0">
                <a:latin typeface="Palatino Linotype"/>
                <a:cs typeface="Palatino Linotype"/>
              </a:rPr>
              <a:t>с </a:t>
            </a:r>
            <a:r>
              <a:rPr sz="1600" b="1" spc="-10" dirty="0">
                <a:latin typeface="Palatino Linotype"/>
                <a:cs typeface="Palatino Linotype"/>
              </a:rPr>
              <a:t>разными</a:t>
            </a:r>
            <a:r>
              <a:rPr sz="1600" b="1" spc="20" dirty="0">
                <a:latin typeface="Palatino Linotype"/>
                <a:cs typeface="Palatino Linotype"/>
              </a:rPr>
              <a:t> </a:t>
            </a:r>
            <a:r>
              <a:rPr sz="1600" b="1" spc="-10" dirty="0">
                <a:latin typeface="Palatino Linotype"/>
                <a:cs typeface="Palatino Linotype"/>
              </a:rPr>
              <a:t>природными</a:t>
            </a:r>
            <a:r>
              <a:rPr sz="1600" b="1" spc="45" dirty="0">
                <a:latin typeface="Palatino Linotype"/>
                <a:cs typeface="Palatino Linotype"/>
              </a:rPr>
              <a:t> </a:t>
            </a:r>
            <a:r>
              <a:rPr sz="1600" b="1" dirty="0">
                <a:latin typeface="Palatino Linotype"/>
                <a:cs typeface="Palatino Linotype"/>
              </a:rPr>
              <a:t>отклонениями.</a:t>
            </a:r>
          </a:p>
          <a:p>
            <a:pPr marL="361315" marR="352425" algn="ctr">
              <a:lnSpc>
                <a:spcPct val="100000"/>
              </a:lnSpc>
            </a:pPr>
            <a:r>
              <a:rPr sz="1600" b="1" dirty="0">
                <a:latin typeface="Palatino Linotype"/>
                <a:cs typeface="Palatino Linotype"/>
              </a:rPr>
              <a:t>В 1714</a:t>
            </a:r>
            <a:r>
              <a:rPr sz="1600" b="1" spc="5" dirty="0">
                <a:latin typeface="Palatino Linotype"/>
                <a:cs typeface="Palatino Linotype"/>
              </a:rPr>
              <a:t> </a:t>
            </a:r>
            <a:r>
              <a:rPr sz="1600" b="1" spc="30" dirty="0">
                <a:latin typeface="Palatino Linotype"/>
                <a:cs typeface="Palatino Linotype"/>
              </a:rPr>
              <a:t>году</a:t>
            </a:r>
            <a:r>
              <a:rPr sz="1600" b="1" dirty="0">
                <a:latin typeface="Palatino Linotype"/>
                <a:cs typeface="Palatino Linotype"/>
              </a:rPr>
              <a:t> </a:t>
            </a:r>
            <a:r>
              <a:rPr sz="1600" b="1" spc="-35" dirty="0">
                <a:latin typeface="Palatino Linotype"/>
                <a:cs typeface="Palatino Linotype"/>
              </a:rPr>
              <a:t>по</a:t>
            </a:r>
            <a:r>
              <a:rPr sz="1600" b="1" spc="-5" dirty="0">
                <a:latin typeface="Palatino Linotype"/>
                <a:cs typeface="Palatino Linotype"/>
              </a:rPr>
              <a:t> </a:t>
            </a:r>
            <a:r>
              <a:rPr sz="1600" b="1" spc="10" dirty="0">
                <a:latin typeface="Palatino Linotype"/>
                <a:cs typeface="Palatino Linotype"/>
              </a:rPr>
              <a:t>его </a:t>
            </a:r>
            <a:r>
              <a:rPr sz="1600" b="1" spc="-5" dirty="0">
                <a:latin typeface="Palatino Linotype"/>
                <a:cs typeface="Palatino Linotype"/>
              </a:rPr>
              <a:t>приказу</a:t>
            </a:r>
            <a:r>
              <a:rPr sz="1600" b="1" dirty="0">
                <a:latin typeface="Palatino Linotype"/>
                <a:cs typeface="Palatino Linotype"/>
              </a:rPr>
              <a:t> </a:t>
            </a:r>
            <a:r>
              <a:rPr sz="1600" b="1" spc="30" dirty="0">
                <a:latin typeface="Palatino Linotype"/>
                <a:cs typeface="Palatino Linotype"/>
              </a:rPr>
              <a:t>в</a:t>
            </a:r>
            <a:r>
              <a:rPr sz="1600" b="1" spc="20" dirty="0">
                <a:latin typeface="Palatino Linotype"/>
                <a:cs typeface="Palatino Linotype"/>
              </a:rPr>
              <a:t> </a:t>
            </a:r>
            <a:r>
              <a:rPr sz="1600" b="1" spc="10" dirty="0">
                <a:latin typeface="Palatino Linotype"/>
                <a:cs typeface="Palatino Linotype"/>
              </a:rPr>
              <a:t>Петербург</a:t>
            </a:r>
            <a:r>
              <a:rPr sz="1600" b="1" spc="20" dirty="0">
                <a:latin typeface="Palatino Linotype"/>
                <a:cs typeface="Palatino Linotype"/>
              </a:rPr>
              <a:t> </a:t>
            </a:r>
            <a:r>
              <a:rPr sz="1600" b="1" spc="-40" dirty="0">
                <a:latin typeface="Palatino Linotype"/>
                <a:cs typeface="Palatino Linotype"/>
              </a:rPr>
              <a:t>из</a:t>
            </a:r>
            <a:r>
              <a:rPr sz="1600" b="1" spc="10" dirty="0">
                <a:latin typeface="Palatino Linotype"/>
                <a:cs typeface="Palatino Linotype"/>
              </a:rPr>
              <a:t> </a:t>
            </a:r>
            <a:r>
              <a:rPr sz="1600" b="1" spc="5" dirty="0">
                <a:latin typeface="Palatino Linotype"/>
                <a:cs typeface="Palatino Linotype"/>
              </a:rPr>
              <a:t>Москвы</a:t>
            </a:r>
            <a:r>
              <a:rPr sz="1600" b="1" spc="15" dirty="0">
                <a:latin typeface="Palatino Linotype"/>
                <a:cs typeface="Palatino Linotype"/>
              </a:rPr>
              <a:t> </a:t>
            </a:r>
            <a:r>
              <a:rPr sz="1600" b="1" spc="-15" dirty="0">
                <a:latin typeface="Palatino Linotype"/>
                <a:cs typeface="Palatino Linotype"/>
              </a:rPr>
              <a:t>привезли</a:t>
            </a:r>
            <a:r>
              <a:rPr sz="1600" b="1" spc="15" dirty="0">
                <a:latin typeface="Palatino Linotype"/>
                <a:cs typeface="Palatino Linotype"/>
              </a:rPr>
              <a:t> </a:t>
            </a:r>
            <a:r>
              <a:rPr sz="1600" b="1" dirty="0">
                <a:latin typeface="Palatino Linotype"/>
                <a:cs typeface="Palatino Linotype"/>
              </a:rPr>
              <a:t>первую </a:t>
            </a:r>
            <a:r>
              <a:rPr sz="1600" b="1" spc="-434" dirty="0">
                <a:latin typeface="Palatino Linotype"/>
                <a:cs typeface="Palatino Linotype"/>
              </a:rPr>
              <a:t> </a:t>
            </a:r>
            <a:r>
              <a:rPr sz="1600" b="1" spc="10" dirty="0">
                <a:latin typeface="Palatino Linotype"/>
                <a:cs typeface="Palatino Linotype"/>
              </a:rPr>
              <a:t>собранную</a:t>
            </a:r>
            <a:r>
              <a:rPr sz="1600" b="1" spc="15" dirty="0">
                <a:latin typeface="Palatino Linotype"/>
                <a:cs typeface="Palatino Linotype"/>
              </a:rPr>
              <a:t> </a:t>
            </a:r>
            <a:r>
              <a:rPr sz="1600" b="1" spc="-15" dirty="0">
                <a:latin typeface="Palatino Linotype"/>
                <a:cs typeface="Palatino Linotype"/>
              </a:rPr>
              <a:t>Петром</a:t>
            </a:r>
            <a:r>
              <a:rPr sz="1600" b="1" dirty="0">
                <a:latin typeface="Palatino Linotype"/>
                <a:cs typeface="Palatino Linotype"/>
              </a:rPr>
              <a:t> </a:t>
            </a:r>
            <a:r>
              <a:rPr sz="1600" b="1" spc="-10" dirty="0">
                <a:latin typeface="Palatino Linotype"/>
                <a:cs typeface="Palatino Linotype"/>
              </a:rPr>
              <a:t>коллекцию</a:t>
            </a:r>
            <a:r>
              <a:rPr sz="1600" b="1" spc="20" dirty="0">
                <a:latin typeface="Palatino Linotype"/>
                <a:cs typeface="Palatino Linotype"/>
              </a:rPr>
              <a:t> </a:t>
            </a:r>
            <a:r>
              <a:rPr sz="1600" b="1" dirty="0">
                <a:latin typeface="Palatino Linotype"/>
                <a:cs typeface="Palatino Linotype"/>
              </a:rPr>
              <a:t>редкостей,</a:t>
            </a:r>
          </a:p>
          <a:p>
            <a:pPr marL="1270" algn="ctr">
              <a:lnSpc>
                <a:spcPct val="100000"/>
              </a:lnSpc>
            </a:pPr>
            <a:r>
              <a:rPr sz="1600" b="1" spc="-5" dirty="0">
                <a:latin typeface="Palatino Linotype"/>
                <a:cs typeface="Palatino Linotype"/>
              </a:rPr>
              <a:t>которая</a:t>
            </a:r>
            <a:r>
              <a:rPr sz="1600" b="1" spc="15" dirty="0">
                <a:latin typeface="Palatino Linotype"/>
                <a:cs typeface="Palatino Linotype"/>
              </a:rPr>
              <a:t> </a:t>
            </a:r>
            <a:r>
              <a:rPr sz="1600" b="1" spc="-5" dirty="0">
                <a:latin typeface="Palatino Linotype"/>
                <a:cs typeface="Palatino Linotype"/>
              </a:rPr>
              <a:t>и стала</a:t>
            </a:r>
            <a:r>
              <a:rPr sz="1600" b="1" spc="5" dirty="0">
                <a:latin typeface="Palatino Linotype"/>
                <a:cs typeface="Palatino Linotype"/>
              </a:rPr>
              <a:t> </a:t>
            </a:r>
            <a:r>
              <a:rPr sz="1600" b="1" dirty="0">
                <a:latin typeface="Palatino Linotype"/>
                <a:cs typeface="Palatino Linotype"/>
              </a:rPr>
              <a:t>основой</a:t>
            </a:r>
            <a:r>
              <a:rPr sz="1600" b="1" spc="25" dirty="0">
                <a:latin typeface="Palatino Linotype"/>
                <a:cs typeface="Palatino Linotype"/>
              </a:rPr>
              <a:t> </a:t>
            </a:r>
            <a:r>
              <a:rPr sz="1600" b="1" spc="-25" dirty="0">
                <a:latin typeface="Palatino Linotype"/>
                <a:cs typeface="Palatino Linotype"/>
              </a:rPr>
              <a:t>музея</a:t>
            </a:r>
            <a:r>
              <a:rPr sz="1600" b="1" spc="5" dirty="0">
                <a:latin typeface="Palatino Linotype"/>
                <a:cs typeface="Palatino Linotype"/>
              </a:rPr>
              <a:t> Кунсткамеры.</a:t>
            </a:r>
            <a:endParaRPr sz="1600" b="1" dirty="0">
              <a:latin typeface="Palatino Linotype"/>
              <a:cs typeface="Palatino Linotype"/>
            </a:endParaRPr>
          </a:p>
          <a:p>
            <a:pPr marL="635" algn="ctr">
              <a:lnSpc>
                <a:spcPct val="100000"/>
              </a:lnSpc>
              <a:spcBef>
                <a:spcPts val="5"/>
              </a:spcBef>
            </a:pPr>
            <a:r>
              <a:rPr sz="1600" b="1" spc="-10" dirty="0">
                <a:latin typeface="Palatino Linotype"/>
                <a:cs typeface="Palatino Linotype"/>
              </a:rPr>
              <a:t>Посещая</a:t>
            </a:r>
            <a:r>
              <a:rPr sz="1600" b="1" spc="5" dirty="0">
                <a:latin typeface="Palatino Linotype"/>
                <a:cs typeface="Palatino Linotype"/>
              </a:rPr>
              <a:t> </a:t>
            </a:r>
            <a:r>
              <a:rPr sz="1600" b="1" spc="-10" dirty="0">
                <a:latin typeface="Palatino Linotype"/>
                <a:cs typeface="Palatino Linotype"/>
              </a:rPr>
              <a:t>европейские</a:t>
            </a:r>
            <a:r>
              <a:rPr sz="1600" b="1" spc="35" dirty="0">
                <a:latin typeface="Palatino Linotype"/>
                <a:cs typeface="Palatino Linotype"/>
              </a:rPr>
              <a:t> </a:t>
            </a:r>
            <a:r>
              <a:rPr sz="1600" b="1" spc="15" dirty="0">
                <a:latin typeface="Palatino Linotype"/>
                <a:cs typeface="Palatino Linotype"/>
              </a:rPr>
              <a:t>страны</a:t>
            </a:r>
            <a:r>
              <a:rPr sz="1600" b="1" spc="10" dirty="0">
                <a:latin typeface="Palatino Linotype"/>
                <a:cs typeface="Palatino Linotype"/>
              </a:rPr>
              <a:t> </a:t>
            </a:r>
            <a:r>
              <a:rPr sz="1600" b="1" spc="30" dirty="0">
                <a:latin typeface="Palatino Linotype"/>
                <a:cs typeface="Palatino Linotype"/>
              </a:rPr>
              <a:t>в</a:t>
            </a:r>
            <a:r>
              <a:rPr sz="1600" b="1" spc="5" dirty="0">
                <a:latin typeface="Palatino Linotype"/>
                <a:cs typeface="Palatino Linotype"/>
              </a:rPr>
              <a:t> </a:t>
            </a:r>
            <a:r>
              <a:rPr sz="1600" b="1" dirty="0">
                <a:latin typeface="Palatino Linotype"/>
                <a:cs typeface="Palatino Linotype"/>
              </a:rPr>
              <a:t>1697</a:t>
            </a:r>
            <a:r>
              <a:rPr sz="1600" b="1" spc="20" dirty="0">
                <a:latin typeface="Palatino Linotype"/>
                <a:cs typeface="Palatino Linotype"/>
              </a:rPr>
              <a:t> </a:t>
            </a:r>
            <a:r>
              <a:rPr sz="1600" b="1" dirty="0">
                <a:latin typeface="Palatino Linotype"/>
                <a:cs typeface="Palatino Linotype"/>
              </a:rPr>
              <a:t>–</a:t>
            </a:r>
            <a:r>
              <a:rPr sz="1600" b="1" spc="-5" dirty="0">
                <a:latin typeface="Palatino Linotype"/>
                <a:cs typeface="Palatino Linotype"/>
              </a:rPr>
              <a:t> </a:t>
            </a:r>
            <a:r>
              <a:rPr sz="1600" b="1" dirty="0">
                <a:latin typeface="Palatino Linotype"/>
                <a:cs typeface="Palatino Linotype"/>
              </a:rPr>
              <a:t>1698</a:t>
            </a:r>
            <a:r>
              <a:rPr sz="1600" b="1" spc="5" dirty="0">
                <a:latin typeface="Palatino Linotype"/>
                <a:cs typeface="Palatino Linotype"/>
              </a:rPr>
              <a:t> </a:t>
            </a:r>
            <a:r>
              <a:rPr sz="1600" b="1" spc="15" dirty="0">
                <a:latin typeface="Palatino Linotype"/>
                <a:cs typeface="Palatino Linotype"/>
              </a:rPr>
              <a:t>годах,</a:t>
            </a:r>
            <a:r>
              <a:rPr sz="1600" b="1" spc="10" dirty="0">
                <a:latin typeface="Palatino Linotype"/>
                <a:cs typeface="Palatino Linotype"/>
              </a:rPr>
              <a:t> </a:t>
            </a:r>
            <a:r>
              <a:rPr sz="1600" b="1" dirty="0">
                <a:latin typeface="Palatino Linotype"/>
                <a:cs typeface="Palatino Linotype"/>
              </a:rPr>
              <a:t>Петр</a:t>
            </a:r>
            <a:r>
              <a:rPr sz="1600" b="1" spc="5" dirty="0">
                <a:latin typeface="Palatino Linotype"/>
                <a:cs typeface="Palatino Linotype"/>
              </a:rPr>
              <a:t> </a:t>
            </a:r>
            <a:r>
              <a:rPr sz="1600" b="1" spc="-5" dirty="0">
                <a:latin typeface="Palatino Linotype"/>
                <a:cs typeface="Palatino Linotype"/>
              </a:rPr>
              <a:t>стал собирать</a:t>
            </a:r>
            <a:endParaRPr sz="1600" b="1" dirty="0">
              <a:latin typeface="Palatino Linotype"/>
              <a:cs typeface="Palatino Linotype"/>
            </a:endParaRPr>
          </a:p>
          <a:p>
            <a:pPr marL="24765" marR="17145" algn="ctr">
              <a:lnSpc>
                <a:spcPct val="100000"/>
              </a:lnSpc>
            </a:pPr>
            <a:r>
              <a:rPr sz="1600" b="1" spc="-10" dirty="0">
                <a:latin typeface="Palatino Linotype"/>
                <a:cs typeface="Palatino Linotype"/>
              </a:rPr>
              <a:t>коллекции</a:t>
            </a:r>
            <a:r>
              <a:rPr sz="1600" b="1" spc="15" dirty="0">
                <a:latin typeface="Palatino Linotype"/>
                <a:cs typeface="Palatino Linotype"/>
              </a:rPr>
              <a:t> </a:t>
            </a:r>
            <a:r>
              <a:rPr sz="1600" b="1" spc="10" dirty="0">
                <a:latin typeface="Palatino Linotype"/>
                <a:cs typeface="Palatino Linotype"/>
              </a:rPr>
              <a:t>разных</a:t>
            </a:r>
            <a:r>
              <a:rPr sz="1600" b="1" spc="15" dirty="0">
                <a:latin typeface="Palatino Linotype"/>
                <a:cs typeface="Palatino Linotype"/>
              </a:rPr>
              <a:t> </a:t>
            </a:r>
            <a:r>
              <a:rPr sz="1600" b="1" dirty="0">
                <a:latin typeface="Palatino Linotype"/>
                <a:cs typeface="Palatino Linotype"/>
              </a:rPr>
              <a:t>редкостей,</a:t>
            </a:r>
            <a:r>
              <a:rPr sz="1600" b="1" spc="20" dirty="0">
                <a:latin typeface="Palatino Linotype"/>
                <a:cs typeface="Palatino Linotype"/>
              </a:rPr>
              <a:t> </a:t>
            </a:r>
            <a:r>
              <a:rPr sz="1600" b="1" dirty="0">
                <a:latin typeface="Palatino Linotype"/>
                <a:cs typeface="Palatino Linotype"/>
              </a:rPr>
              <a:t>а</a:t>
            </a:r>
            <a:r>
              <a:rPr sz="1600" b="1" spc="-10" dirty="0">
                <a:latin typeface="Palatino Linotype"/>
                <a:cs typeface="Palatino Linotype"/>
              </a:rPr>
              <a:t> </a:t>
            </a:r>
            <a:r>
              <a:rPr sz="1600" b="1" spc="-25" dirty="0">
                <a:latin typeface="Palatino Linotype"/>
                <a:cs typeface="Palatino Linotype"/>
              </a:rPr>
              <a:t>также</a:t>
            </a:r>
            <a:r>
              <a:rPr sz="1600" b="1" spc="5" dirty="0">
                <a:latin typeface="Palatino Linotype"/>
                <a:cs typeface="Palatino Linotype"/>
              </a:rPr>
              <a:t> </a:t>
            </a:r>
            <a:r>
              <a:rPr sz="1600" b="1" spc="10" dirty="0">
                <a:latin typeface="Palatino Linotype"/>
                <a:cs typeface="Palatino Linotype"/>
              </a:rPr>
              <a:t>инструменты,</a:t>
            </a:r>
            <a:r>
              <a:rPr sz="1600" b="1" spc="30" dirty="0">
                <a:latin typeface="Palatino Linotype"/>
                <a:cs typeface="Palatino Linotype"/>
              </a:rPr>
              <a:t> </a:t>
            </a:r>
            <a:r>
              <a:rPr sz="1600" b="1" spc="-10" dirty="0">
                <a:latin typeface="Palatino Linotype"/>
                <a:cs typeface="Palatino Linotype"/>
              </a:rPr>
              <a:t>приборы,</a:t>
            </a:r>
            <a:r>
              <a:rPr sz="1600" b="1" spc="35" dirty="0">
                <a:latin typeface="Palatino Linotype"/>
                <a:cs typeface="Palatino Linotype"/>
              </a:rPr>
              <a:t> </a:t>
            </a:r>
            <a:r>
              <a:rPr sz="1600" b="1" spc="-10" dirty="0">
                <a:latin typeface="Palatino Linotype"/>
                <a:cs typeface="Palatino Linotype"/>
              </a:rPr>
              <a:t>материалы, </a:t>
            </a:r>
            <a:r>
              <a:rPr sz="1600" b="1" spc="-434" dirty="0">
                <a:latin typeface="Palatino Linotype"/>
                <a:cs typeface="Palatino Linotype"/>
              </a:rPr>
              <a:t> </a:t>
            </a:r>
            <a:r>
              <a:rPr sz="1600" b="1" spc="30" dirty="0">
                <a:latin typeface="Palatino Linotype"/>
                <a:cs typeface="Palatino Linotype"/>
              </a:rPr>
              <a:t>книги</a:t>
            </a:r>
            <a:r>
              <a:rPr sz="1600" b="1" spc="25" dirty="0">
                <a:latin typeface="Palatino Linotype"/>
                <a:cs typeface="Palatino Linotype"/>
              </a:rPr>
              <a:t> </a:t>
            </a:r>
            <a:r>
              <a:rPr sz="1600" b="1" spc="-5" dirty="0">
                <a:latin typeface="Palatino Linotype"/>
                <a:cs typeface="Palatino Linotype"/>
              </a:rPr>
              <a:t>и </a:t>
            </a:r>
            <a:r>
              <a:rPr sz="1600" b="1" spc="5" dirty="0">
                <a:latin typeface="Palatino Linotype"/>
                <a:cs typeface="Palatino Linotype"/>
              </a:rPr>
              <a:t>т.д.,</a:t>
            </a:r>
            <a:r>
              <a:rPr sz="1600" b="1" spc="-15" dirty="0">
                <a:latin typeface="Palatino Linotype"/>
                <a:cs typeface="Palatino Linotype"/>
              </a:rPr>
              <a:t> </a:t>
            </a:r>
            <a:r>
              <a:rPr sz="1600" b="1" spc="5" dirty="0">
                <a:latin typeface="Palatino Linotype"/>
                <a:cs typeface="Palatino Linotype"/>
              </a:rPr>
              <a:t>все, </a:t>
            </a:r>
            <a:r>
              <a:rPr sz="1600" b="1" spc="15" dirty="0">
                <a:latin typeface="Palatino Linotype"/>
                <a:cs typeface="Palatino Linotype"/>
              </a:rPr>
              <a:t>что</a:t>
            </a:r>
            <a:r>
              <a:rPr sz="1600" b="1" dirty="0">
                <a:latin typeface="Palatino Linotype"/>
                <a:cs typeface="Palatino Linotype"/>
              </a:rPr>
              <a:t> </a:t>
            </a:r>
            <a:r>
              <a:rPr sz="1600" b="1" spc="-10" dirty="0">
                <a:latin typeface="Palatino Linotype"/>
                <a:cs typeface="Palatino Linotype"/>
              </a:rPr>
              <a:t>представляло</a:t>
            </a:r>
            <a:r>
              <a:rPr sz="1600" b="1" spc="25" dirty="0">
                <a:latin typeface="Palatino Linotype"/>
                <a:cs typeface="Palatino Linotype"/>
              </a:rPr>
              <a:t> </a:t>
            </a:r>
            <a:r>
              <a:rPr sz="1600" b="1" spc="-10" dirty="0">
                <a:latin typeface="Palatino Linotype"/>
                <a:cs typeface="Palatino Linotype"/>
              </a:rPr>
              <a:t>для</a:t>
            </a:r>
            <a:r>
              <a:rPr sz="1600" b="1" dirty="0">
                <a:latin typeface="Palatino Linotype"/>
                <a:cs typeface="Palatino Linotype"/>
              </a:rPr>
              <a:t> </a:t>
            </a:r>
            <a:r>
              <a:rPr sz="1600" b="1" spc="30" dirty="0">
                <a:latin typeface="Palatino Linotype"/>
                <a:cs typeface="Palatino Linotype"/>
              </a:rPr>
              <a:t>него</a:t>
            </a:r>
            <a:r>
              <a:rPr sz="1600" b="1" spc="5" dirty="0">
                <a:latin typeface="Palatino Linotype"/>
                <a:cs typeface="Palatino Linotype"/>
              </a:rPr>
              <a:t> </a:t>
            </a:r>
            <a:r>
              <a:rPr sz="1600" b="1" spc="10" dirty="0">
                <a:latin typeface="Palatino Linotype"/>
                <a:cs typeface="Palatino Linotype"/>
              </a:rPr>
              <a:t>интерес.</a:t>
            </a:r>
            <a:endParaRPr sz="1600" b="1" dirty="0">
              <a:latin typeface="Palatino Linotype"/>
              <a:cs typeface="Palatino Linotype"/>
            </a:endParaRPr>
          </a:p>
          <a:p>
            <a:pPr algn="ctr">
              <a:lnSpc>
                <a:spcPct val="100000"/>
              </a:lnSpc>
            </a:pPr>
            <a:r>
              <a:rPr sz="1600" b="1" dirty="0">
                <a:latin typeface="Palatino Linotype"/>
                <a:cs typeface="Palatino Linotype"/>
              </a:rPr>
              <a:t>Эти</a:t>
            </a:r>
            <a:r>
              <a:rPr sz="1600" b="1" spc="-5" dirty="0">
                <a:latin typeface="Palatino Linotype"/>
                <a:cs typeface="Palatino Linotype"/>
              </a:rPr>
              <a:t> экспонаты</a:t>
            </a:r>
            <a:r>
              <a:rPr sz="1600" b="1" spc="5" dirty="0">
                <a:latin typeface="Palatino Linotype"/>
                <a:cs typeface="Palatino Linotype"/>
              </a:rPr>
              <a:t> </a:t>
            </a:r>
            <a:r>
              <a:rPr sz="1600" b="1" spc="30" dirty="0">
                <a:latin typeface="Palatino Linotype"/>
                <a:cs typeface="Palatino Linotype"/>
              </a:rPr>
              <a:t>в</a:t>
            </a:r>
            <a:r>
              <a:rPr sz="1600" b="1" spc="-5" dirty="0">
                <a:latin typeface="Palatino Linotype"/>
                <a:cs typeface="Palatino Linotype"/>
              </a:rPr>
              <a:t> </a:t>
            </a:r>
            <a:r>
              <a:rPr sz="1600" b="1" dirty="0">
                <a:latin typeface="Palatino Linotype"/>
                <a:cs typeface="Palatino Linotype"/>
              </a:rPr>
              <a:t>будущем </a:t>
            </a:r>
            <a:r>
              <a:rPr sz="1600" b="1" spc="-5" dirty="0">
                <a:latin typeface="Palatino Linotype"/>
                <a:cs typeface="Palatino Linotype"/>
              </a:rPr>
              <a:t>были</a:t>
            </a:r>
            <a:r>
              <a:rPr sz="1600" b="1" spc="20" dirty="0">
                <a:latin typeface="Palatino Linotype"/>
                <a:cs typeface="Palatino Linotype"/>
              </a:rPr>
              <a:t> </a:t>
            </a:r>
            <a:r>
              <a:rPr sz="1600" b="1" spc="-10" dirty="0">
                <a:latin typeface="Palatino Linotype"/>
                <a:cs typeface="Palatino Linotype"/>
              </a:rPr>
              <a:t>помещены </a:t>
            </a:r>
            <a:r>
              <a:rPr sz="1600" b="1" spc="30" dirty="0">
                <a:latin typeface="Palatino Linotype"/>
                <a:cs typeface="Palatino Linotype"/>
              </a:rPr>
              <a:t>в</a:t>
            </a:r>
            <a:r>
              <a:rPr sz="1600" b="1" spc="-10" dirty="0">
                <a:latin typeface="Palatino Linotype"/>
                <a:cs typeface="Palatino Linotype"/>
              </a:rPr>
              <a:t> </a:t>
            </a:r>
            <a:r>
              <a:rPr sz="1600" b="1" spc="10" dirty="0">
                <a:latin typeface="Palatino Linotype"/>
                <a:cs typeface="Palatino Linotype"/>
              </a:rPr>
              <a:t>Кунсткамеру,</a:t>
            </a:r>
            <a:endParaRPr sz="1600" b="1" dirty="0">
              <a:latin typeface="Palatino Linotype"/>
              <a:cs typeface="Palatino Linotype"/>
            </a:endParaRPr>
          </a:p>
          <a:p>
            <a:pPr marL="2540" algn="ctr">
              <a:lnSpc>
                <a:spcPct val="100000"/>
              </a:lnSpc>
            </a:pPr>
            <a:r>
              <a:rPr sz="1600" b="1" spc="-5" dirty="0">
                <a:latin typeface="Palatino Linotype"/>
                <a:cs typeface="Palatino Linotype"/>
              </a:rPr>
              <a:t>первый</a:t>
            </a:r>
            <a:r>
              <a:rPr sz="1600" b="1" spc="20" dirty="0">
                <a:latin typeface="Palatino Linotype"/>
                <a:cs typeface="Palatino Linotype"/>
              </a:rPr>
              <a:t> </a:t>
            </a:r>
            <a:r>
              <a:rPr sz="1600" b="1" spc="-5" dirty="0">
                <a:latin typeface="Palatino Linotype"/>
                <a:cs typeface="Palatino Linotype"/>
              </a:rPr>
              <a:t>российский</a:t>
            </a:r>
            <a:r>
              <a:rPr sz="1600" b="1" spc="45" dirty="0">
                <a:latin typeface="Palatino Linotype"/>
                <a:cs typeface="Palatino Linotype"/>
              </a:rPr>
              <a:t> </a:t>
            </a:r>
            <a:r>
              <a:rPr sz="1600" b="1" spc="20" dirty="0">
                <a:latin typeface="Palatino Linotype"/>
                <a:cs typeface="Palatino Linotype"/>
              </a:rPr>
              <a:t>естественно–научный</a:t>
            </a:r>
            <a:r>
              <a:rPr sz="1600" b="1" spc="55" dirty="0">
                <a:latin typeface="Palatino Linotype"/>
                <a:cs typeface="Palatino Linotype"/>
              </a:rPr>
              <a:t> </a:t>
            </a:r>
            <a:r>
              <a:rPr sz="1600" b="1" spc="-20" dirty="0">
                <a:latin typeface="Palatino Linotype"/>
                <a:cs typeface="Palatino Linotype"/>
              </a:rPr>
              <a:t>музей.</a:t>
            </a:r>
            <a:endParaRPr sz="1600" b="1" dirty="0">
              <a:latin typeface="Palatino Linotype"/>
              <a:cs typeface="Palatino Linotype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048000" y="4343400"/>
            <a:ext cx="3297554" cy="2199005"/>
            <a:chOff x="5335841" y="4264469"/>
            <a:chExt cx="3297554" cy="219900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64479" y="4293146"/>
              <a:ext cx="3240024" cy="214122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350128" y="4278757"/>
              <a:ext cx="3268979" cy="2170430"/>
            </a:xfrm>
            <a:custGeom>
              <a:avLst/>
              <a:gdLst/>
              <a:ahLst/>
              <a:cxnLst/>
              <a:rect l="l" t="t" r="r" b="b"/>
              <a:pathLst>
                <a:path w="3268979" h="2170429">
                  <a:moveTo>
                    <a:pt x="371094" y="0"/>
                  </a:moveTo>
                  <a:lnTo>
                    <a:pt x="3268726" y="0"/>
                  </a:lnTo>
                  <a:lnTo>
                    <a:pt x="3268726" y="1799488"/>
                  </a:lnTo>
                  <a:lnTo>
                    <a:pt x="3261360" y="1873745"/>
                  </a:lnTo>
                  <a:lnTo>
                    <a:pt x="3239389" y="1943569"/>
                  </a:lnTo>
                  <a:lnTo>
                    <a:pt x="3205606" y="2006320"/>
                  </a:lnTo>
                  <a:lnTo>
                    <a:pt x="3160141" y="2061222"/>
                  </a:lnTo>
                  <a:lnTo>
                    <a:pt x="3105277" y="2106637"/>
                  </a:lnTo>
                  <a:lnTo>
                    <a:pt x="3042157" y="2140851"/>
                  </a:lnTo>
                  <a:lnTo>
                    <a:pt x="2972307" y="2162771"/>
                  </a:lnTo>
                  <a:lnTo>
                    <a:pt x="2898013" y="2170176"/>
                  </a:lnTo>
                  <a:lnTo>
                    <a:pt x="0" y="2170176"/>
                  </a:lnTo>
                  <a:lnTo>
                    <a:pt x="0" y="371094"/>
                  </a:lnTo>
                  <a:lnTo>
                    <a:pt x="2159" y="333629"/>
                  </a:lnTo>
                  <a:lnTo>
                    <a:pt x="16637" y="260858"/>
                  </a:lnTo>
                  <a:lnTo>
                    <a:pt x="45085" y="194437"/>
                  </a:lnTo>
                  <a:lnTo>
                    <a:pt x="85090" y="135382"/>
                  </a:lnTo>
                  <a:lnTo>
                    <a:pt x="135382" y="85090"/>
                  </a:lnTo>
                  <a:lnTo>
                    <a:pt x="194437" y="45085"/>
                  </a:lnTo>
                  <a:lnTo>
                    <a:pt x="260858" y="16637"/>
                  </a:lnTo>
                  <a:lnTo>
                    <a:pt x="333629" y="2159"/>
                  </a:lnTo>
                  <a:lnTo>
                    <a:pt x="371094" y="0"/>
                  </a:lnTo>
                  <a:close/>
                </a:path>
              </a:pathLst>
            </a:custGeom>
            <a:ln w="28575">
              <a:solidFill>
                <a:srgbClr val="D0BC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</TotalTime>
  <Words>1349</Words>
  <Application>Microsoft Office PowerPoint</Application>
  <PresentationFormat>Экран (4:3)</PresentationFormat>
  <Paragraphs>130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Office Theme</vt:lpstr>
      <vt:lpstr>Петр Великий –   первый  Российский  Император</vt:lpstr>
      <vt:lpstr>Слайд 2</vt:lpstr>
      <vt:lpstr>Петр  Великий - последний  русский царь</vt:lpstr>
      <vt:lpstr>Создатель  Российской   Империи</vt:lpstr>
      <vt:lpstr>Реформатор.  Один  из  наиболее  ярких  государственных деятелей</vt:lpstr>
      <vt:lpstr>Слайд 6</vt:lpstr>
      <vt:lpstr>Основатель Санкт-Петербурга</vt:lpstr>
      <vt:lpstr>Основал Академию наук</vt:lpstr>
      <vt:lpstr>Открыл первый в стране музей</vt:lpstr>
      <vt:lpstr>Обязал всех учиться</vt:lpstr>
      <vt:lpstr>Табель о рангах</vt:lpstr>
      <vt:lpstr>Построил по всей России заводы</vt:lpstr>
      <vt:lpstr>Сделал армию регулярной</vt:lpstr>
      <vt:lpstr>Слайд 14</vt:lpstr>
      <vt:lpstr>Слайд 15</vt:lpstr>
      <vt:lpstr>Создал русский флот</vt:lpstr>
      <vt:lpstr>Поделил страну на регионы</vt:lpstr>
      <vt:lpstr>Взял курс на европейские ценности</vt:lpstr>
      <vt:lpstr>Ввел новую систему летоисчисления  и календарь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ok</cp:lastModifiedBy>
  <cp:revision>6</cp:revision>
  <dcterms:created xsi:type="dcterms:W3CDTF">2022-06-04T06:18:47Z</dcterms:created>
  <dcterms:modified xsi:type="dcterms:W3CDTF">2022-06-07T06:53:38Z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2021-03-16T00:00:00Z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2022-06-04T00:00:00Z</vt:filetime>
  </property>
</Properties>
</file>