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Source Sans 3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Trebuchet MS" pitchFamily="34" charset="0"/>
      <p:regular r:id="rId18"/>
      <p:bold r:id="rId19"/>
      <p:italic r:id="rId20"/>
      <p:boldItalic r:id="rId21"/>
    </p:embeddedFont>
    <p:embeddedFont>
      <p:font typeface="Georgia" pitchFamily="18" charset="0"/>
      <p:regular r:id="rId22"/>
      <p:bold r:id="rId23"/>
      <p:italic r:id="rId24"/>
      <p:boldItalic r:id="rId25"/>
    </p:embeddedFont>
    <p:embeddedFont>
      <p:font typeface="Lora" charset="-52"/>
      <p:regular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90" d="100"/>
          <a:sy n="90" d="100"/>
        </p:scale>
        <p:origin x="-120" y="21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DF912-6783-434D-A239-E206B48784D6}" type="datetimeFigureOut">
              <a:rPr lang="ru-RU" smtClean="0"/>
              <a:t>20.09.2025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83FD3-2680-4CFC-9A52-69ED9D197D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06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640304"/>
            <a:ext cx="14630400" cy="358929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4630400" cy="46403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182773"/>
            <a:ext cx="14630400" cy="274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920240"/>
            <a:ext cx="14630400" cy="61264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8072" y="6063055"/>
            <a:ext cx="9019216" cy="1058543"/>
          </a:xfrm>
        </p:spPr>
        <p:txBody>
          <a:bodyPr>
            <a:normAutofit/>
          </a:bodyPr>
          <a:lstStyle>
            <a:lvl1pPr marL="0" indent="0" algn="l">
              <a:buNone/>
              <a:defRPr sz="3100">
                <a:solidFill>
                  <a:schemeClr val="tx2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8130" y="3758749"/>
            <a:ext cx="11480562" cy="2151800"/>
          </a:xfrm>
          <a:effectLst/>
        </p:spPr>
        <p:txBody>
          <a:bodyPr>
            <a:noAutofit/>
          </a:bodyPr>
          <a:lstStyle>
            <a:lvl1pPr marL="914354" indent="-653110" algn="l">
              <a:defRPr sz="7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0" y="877823"/>
            <a:ext cx="10241280" cy="41696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46013" y="451821"/>
            <a:ext cx="3291840" cy="6286007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18582" y="877823"/>
            <a:ext cx="7726859" cy="5873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877824"/>
            <a:ext cx="10241280" cy="41696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40304"/>
            <a:ext cx="14630400" cy="3589296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4630400" cy="46403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182773"/>
            <a:ext cx="14630400" cy="274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920240"/>
            <a:ext cx="14630400" cy="61264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112" y="2607178"/>
            <a:ext cx="9546666" cy="2908015"/>
          </a:xfrm>
          <a:effectLst/>
        </p:spPr>
        <p:txBody>
          <a:bodyPr anchor="b"/>
          <a:lstStyle>
            <a:lvl1pPr algn="r">
              <a:defRPr sz="6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901" y="5529013"/>
            <a:ext cx="9552790" cy="1002552"/>
          </a:xfrm>
        </p:spPr>
        <p:txBody>
          <a:bodyPr anchor="t"/>
          <a:lstStyle>
            <a:lvl1pPr marL="0" indent="0" algn="r">
              <a:buNone/>
              <a:defRPr sz="2900">
                <a:solidFill>
                  <a:schemeClr val="tx2"/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799" y="877823"/>
            <a:ext cx="5354726" cy="41696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7432243" y="877824"/>
            <a:ext cx="5354726" cy="41696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877824"/>
            <a:ext cx="5354726" cy="76771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0315" y="1680392"/>
            <a:ext cx="5354726" cy="329184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5683" y="877824"/>
            <a:ext cx="5354726" cy="76771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marL="0" lvl="0" indent="0" algn="ctr" defTabSz="1306220" rtl="0" eaLnBrk="1" latinLnBrk="0" hangingPunct="1">
              <a:spcBef>
                <a:spcPct val="20000"/>
              </a:spcBef>
              <a:spcAft>
                <a:spcPts val="42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0" y="1678838"/>
            <a:ext cx="5354726" cy="329184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553" y="2651760"/>
            <a:ext cx="5817736" cy="1510192"/>
          </a:xfrm>
          <a:effectLst/>
        </p:spPr>
        <p:txBody>
          <a:bodyPr anchor="b">
            <a:noAutofit/>
          </a:bodyPr>
          <a:lstStyle>
            <a:lvl1pPr marL="326555" indent="-326555" algn="l">
              <a:defRPr sz="40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9625" y="877824"/>
            <a:ext cx="6427336" cy="5873676"/>
          </a:xfrm>
        </p:spPr>
        <p:txBody>
          <a:bodyPr anchor="ctr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0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1224" y="4197362"/>
            <a:ext cx="5421856" cy="2567422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640304"/>
            <a:ext cx="14630400" cy="3589296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4630400" cy="46403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182773"/>
            <a:ext cx="14630400" cy="274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920240"/>
            <a:ext cx="14630400" cy="61264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0280" y="1371600"/>
            <a:ext cx="6583680" cy="375336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9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4619" y="1212583"/>
            <a:ext cx="5910582" cy="2595624"/>
          </a:xfrm>
        </p:spPr>
        <p:txBody>
          <a:bodyPr anchor="b"/>
          <a:lstStyle>
            <a:lvl1pPr marL="261244" indent="-261244">
              <a:buFont typeface="Georgia" pitchFamily="18" charset="0"/>
              <a:buChar char="*"/>
              <a:defRPr sz="23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29" y="5357305"/>
            <a:ext cx="10213661" cy="1371600"/>
          </a:xfrm>
        </p:spPr>
        <p:txBody>
          <a:bodyPr anchor="b">
            <a:noAutofit/>
          </a:bodyPr>
          <a:lstStyle>
            <a:lvl1pPr algn="l">
              <a:defRPr sz="6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26480"/>
            <a:ext cx="14630400" cy="210312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4630400" cy="61264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521965"/>
            <a:ext cx="14630400" cy="274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920240"/>
            <a:ext cx="14630400" cy="61264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9263" y="5246602"/>
            <a:ext cx="10420018" cy="1371600"/>
          </a:xfrm>
          <a:prstGeom prst="rect">
            <a:avLst/>
          </a:prstGeom>
          <a:effectLst/>
        </p:spPr>
        <p:txBody>
          <a:bodyPr vert="horz" lIns="130622" tIns="65311" rIns="130622" bIns="65311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878712"/>
            <a:ext cx="10241280" cy="4169664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5520" y="7406641"/>
            <a:ext cx="40233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519" y="7406641"/>
            <a:ext cx="5364482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7406641"/>
            <a:ext cx="292608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457177" indent="-457177" algn="r" defTabSz="130622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6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6555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83732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75598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67464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85455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77321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808374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65551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96604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420376" y="4654943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38512F"/>
                </a:solidFill>
                <a:latin typeface="Lora" charset="-52"/>
                <a:ea typeface="Lora" pitchFamily="34" charset="-122"/>
                <a:cs typeface="Lora" pitchFamily="34" charset="-120"/>
              </a:rPr>
              <a:t>125 лет со дня рождения Сергея Ивановича Ожегова</a:t>
            </a:r>
            <a:endParaRPr lang="en-US" sz="4400" b="1" dirty="0">
              <a:latin typeface="Lora" charset="-52"/>
            </a:endParaRPr>
          </a:p>
        </p:txBody>
      </p:sp>
      <p:sp>
        <p:nvSpPr>
          <p:cNvPr id="4" name="Text 1"/>
          <p:cNvSpPr/>
          <p:nvPr/>
        </p:nvSpPr>
        <p:spPr>
          <a:xfrm>
            <a:off x="6420376" y="2331248"/>
            <a:ext cx="7468553" cy="1126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400"/>
              </a:lnSpc>
              <a:spcBef>
                <a:spcPts val="600"/>
              </a:spcBef>
              <a:buNone/>
            </a:pPr>
            <a:r>
              <a:rPr lang="en-US" sz="5400" b="1" i="1" dirty="0">
                <a:solidFill>
                  <a:srgbClr val="38512F"/>
                </a:solidFill>
                <a:latin typeface="Georgia" pitchFamily="18" charset="0"/>
                <a:ea typeface="Lora" pitchFamily="34" charset="-122"/>
                <a:cs typeface="Lora" pitchFamily="34" charset="-120"/>
              </a:rPr>
              <a:t>«Хранитель русского слова</a:t>
            </a:r>
            <a:r>
              <a:rPr lang="en-US" sz="5400" b="1" i="1" dirty="0" smtClean="0">
                <a:solidFill>
                  <a:srgbClr val="38512F"/>
                </a:solidFill>
                <a:latin typeface="Georgia" pitchFamily="18" charset="0"/>
                <a:ea typeface="Lora" pitchFamily="34" charset="-122"/>
                <a:cs typeface="Lora" pitchFamily="34" charset="-120"/>
              </a:rPr>
              <a:t>»</a:t>
            </a:r>
            <a:endParaRPr lang="en-US" sz="5400" b="1" i="1" dirty="0">
              <a:latin typeface="Georgia" pitchFamily="18" charset="0"/>
            </a:endParaRPr>
          </a:p>
        </p:txBody>
      </p:sp>
      <p:pic>
        <p:nvPicPr>
          <p:cNvPr id="1026" name="Picture 2" descr="C:\Users\Вадим\Desktop\Y3nmJnILDK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8"/>
          <a:stretch/>
        </p:blipFill>
        <p:spPr bwMode="auto">
          <a:xfrm>
            <a:off x="267550" y="705481"/>
            <a:ext cx="5651985" cy="696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8204" y="516267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Сергей Иванович Ожегов: хранитель русского слова</a:t>
            </a:r>
            <a:endParaRPr lang="en-US" sz="4400" b="1" dirty="0"/>
          </a:p>
        </p:txBody>
      </p:sp>
      <p:sp>
        <p:nvSpPr>
          <p:cNvPr id="3" name="Text 1"/>
          <p:cNvSpPr/>
          <p:nvPr/>
        </p:nvSpPr>
        <p:spPr>
          <a:xfrm>
            <a:off x="1047690" y="1808370"/>
            <a:ext cx="12744986" cy="844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Его словарь — это не просто книга, это живой памятник русскому языку, фундамент нашей культуры речи.</a:t>
            </a:r>
            <a:endParaRPr lang="en-US" sz="2650" b="1" dirty="0"/>
          </a:p>
        </p:txBody>
      </p:sp>
      <p:sp>
        <p:nvSpPr>
          <p:cNvPr id="5" name="Text 3"/>
          <p:cNvSpPr/>
          <p:nvPr/>
        </p:nvSpPr>
        <p:spPr>
          <a:xfrm>
            <a:off x="6959064" y="3329317"/>
            <a:ext cx="740182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355600" algn="just">
              <a:lnSpc>
                <a:spcPts val="3000"/>
              </a:lnSpc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Вклад Сергея Ивановича Ожегова продолжает жить и влиять на миллионы людей, помогая им осваивать богатство и красоту русского слова.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indent="355600" algn="just">
              <a:lnSpc>
                <a:spcPts val="3000"/>
              </a:lnSpc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Его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труд — это неиссякаемый источник знаний, который будет служить ещё многим поколениям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indent="355600" algn="just">
              <a:lnSpc>
                <a:spcPts val="3000"/>
              </a:lnSpc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Спасибо за сохранение и развитие богатства русского языка!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https://avatars.mds.yandex.net/i?id=5906e441ea37f042fe767e71854ed4be20e08306-1097694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" y="2772076"/>
            <a:ext cx="6679932" cy="50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010979" y="601630"/>
            <a:ext cx="1227308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Путь к языку: истоки великого лексикографа</a:t>
            </a:r>
            <a:endParaRPr lang="en-US" sz="4400" b="1" dirty="0"/>
          </a:p>
        </p:txBody>
      </p:sp>
      <p:sp>
        <p:nvSpPr>
          <p:cNvPr id="4" name="Text 2"/>
          <p:cNvSpPr/>
          <p:nvPr/>
        </p:nvSpPr>
        <p:spPr>
          <a:xfrm>
            <a:off x="6708808" y="1414363"/>
            <a:ext cx="7421078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269875" algn="just">
              <a:lnSpc>
                <a:spcPts val="3000"/>
              </a:lnSpc>
              <a:buNone/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Сергей Иванович Ожегов, чьё имя стало синонимом русского словаря, родился 22 сентября 1900 года в живописном посёлке Каменное Тверской губернии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ru-RU" sz="3200" b="1" i="1" dirty="0" smtClean="0">
              <a:solidFill>
                <a:schemeClr val="accent1">
                  <a:lumMod val="50000"/>
                </a:schemeClr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indent="269875" algn="just">
              <a:lnSpc>
                <a:spcPts val="3000"/>
              </a:lnSpc>
              <a:buNone/>
            </a:pP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Его корни уходят глубоко в интеллектуальную почву: отец был инженером-технологом на бумажной фабрике, а мать, акушерка, вела свою родословную от известного филолога Г.П. Павского. </a:t>
            </a:r>
            <a:endParaRPr lang="ru-RU" sz="3200" b="1" i="1" dirty="0" smtClean="0">
              <a:solidFill>
                <a:schemeClr val="accent1">
                  <a:lumMod val="50000"/>
                </a:schemeClr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indent="269875" algn="just">
              <a:lnSpc>
                <a:spcPts val="3000"/>
              </a:lnSpc>
              <a:buNone/>
            </a:pP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Эта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семейная среда, несомненно, заложила основы его будущих академических стремлений. </a:t>
            </a:r>
            <a:endParaRPr lang="ru-RU" sz="3200" b="1" i="1" dirty="0" smtClean="0">
              <a:solidFill>
                <a:schemeClr val="accent1">
                  <a:lumMod val="50000"/>
                </a:schemeClr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indent="269875" algn="just">
              <a:lnSpc>
                <a:spcPts val="3000"/>
              </a:lnSpc>
              <a:buNone/>
            </a:pP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1909 году семья переехала в Петербург, где юный Сергей успешно окончил гимназию, открыв для себя мир знаний.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s://avatars.mds.yandex.net/i?id=bdaee1a2c07b7b8ccc646d668434e403799acf06-448822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69" y="2291445"/>
            <a:ext cx="6356560" cy="44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54790" y="894810"/>
            <a:ext cx="1132082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Военное время и академические ступени</a:t>
            </a:r>
            <a:endParaRPr lang="en-US" sz="4400" b="1" dirty="0"/>
          </a:p>
        </p:txBody>
      </p:sp>
      <p:sp>
        <p:nvSpPr>
          <p:cNvPr id="3" name="Text 1"/>
          <p:cNvSpPr/>
          <p:nvPr/>
        </p:nvSpPr>
        <p:spPr>
          <a:xfrm>
            <a:off x="6371924" y="2106622"/>
            <a:ext cx="728599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355600" algn="just">
              <a:lnSpc>
                <a:spcPts val="3000"/>
              </a:lnSpc>
              <a:buSzPct val="100000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 1918 году Сергей Ожегов поступил на престижный факультет языкознания Петроградского университета, но его учёба была прервана вихрем Гражданской войны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indent="355600" algn="just">
              <a:lnSpc>
                <a:spcPts val="3000"/>
              </a:lnSpc>
              <a:buSzPct val="100000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Он служил в Красной Армии, принимая участие в боевых действиях на Западном фронте и Украине, что закалило его характер и расширило кругозор.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indent="355600" algn="just">
              <a:lnSpc>
                <a:spcPts val="3000"/>
              </a:lnSpc>
              <a:buSzPct val="100000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 1922 году, после демобилизации, Ожегов вернулся к прерванному образованию и с отличием окончил университет в 1926 году, полностью погрузившись в мир филологии</a:t>
            </a:r>
            <a:r>
              <a:rPr lang="en-US" sz="185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en-US" sz="185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ts val="3000"/>
              </a:lnSpc>
              <a:buSzPct val="100000"/>
            </a:pPr>
            <a:endParaRPr lang="en-US" sz="2800" dirty="0" smtClean="0"/>
          </a:p>
          <a:p>
            <a:pPr algn="just">
              <a:lnSpc>
                <a:spcPts val="3000"/>
              </a:lnSpc>
              <a:buSzPct val="100000"/>
            </a:pP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837724" y="4017876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3000"/>
              </a:lnSpc>
              <a:buSzPct val="100000"/>
              <a:buChar char="•"/>
            </a:pPr>
            <a:endParaRPr lang="en-US" sz="1850" dirty="0"/>
          </a:p>
        </p:txBody>
      </p:sp>
      <p:pic>
        <p:nvPicPr>
          <p:cNvPr id="3074" name="Picture 2" descr="https://avatars.mds.yandex.net/i?id=bb7b26ed0bb7f9b27a05f11d2933f2db8e926d5c-1644861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4" y="1953928"/>
            <a:ext cx="5754338" cy="488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732873" y="726989"/>
            <a:ext cx="1018320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Становление маэстро слова</a:t>
            </a:r>
            <a:endParaRPr lang="en-US" sz="4400" b="1" dirty="0"/>
          </a:p>
        </p:txBody>
      </p:sp>
      <p:sp>
        <p:nvSpPr>
          <p:cNvPr id="4" name="Text 1"/>
          <p:cNvSpPr/>
          <p:nvPr/>
        </p:nvSpPr>
        <p:spPr>
          <a:xfrm>
            <a:off x="471963" y="1877980"/>
            <a:ext cx="7285999" cy="3064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355600" algn="just">
              <a:lnSpc>
                <a:spcPts val="3000"/>
              </a:lnSpc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Начало лингвистической карьеры Сергея Ивановича ознаменовалось работой под руководством таких светил российской лингвистики, как В.В. Виноградов и Л.В. Щерба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indent="355600" algn="just">
              <a:lnSpc>
                <a:spcPts val="3000"/>
              </a:lnSpc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 конца 1920-х годов он активно участвовал в создании фундаментального «Толкового словаря русского языка» под редакцией Д.Н. Ушакова.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indent="355600" algn="just">
              <a:lnSpc>
                <a:spcPts val="3000"/>
              </a:lnSpc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1936 году Ожегов переехал в Москву, где начал преподавать и плодотворно работать в Институте языка и письменности Академии наук СССР, углубляя свои исследования в области лексикографии.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https://avatars.mds.yandex.net/i?id=c3c57ee6b604b9685b369343edc757ad60698f6c-1631461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46" y="1646973"/>
            <a:ext cx="6410426" cy="5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1925054" y="652356"/>
            <a:ext cx="11742496" cy="1522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Наука сквозь огонь: Ожегов в годы Великой Отечественной войны</a:t>
            </a:r>
            <a:endParaRPr lang="en-US" sz="4400" b="1" dirty="0"/>
          </a:p>
        </p:txBody>
      </p:sp>
      <p:sp>
        <p:nvSpPr>
          <p:cNvPr id="5" name="Text 2"/>
          <p:cNvSpPr/>
          <p:nvPr/>
        </p:nvSpPr>
        <p:spPr>
          <a:xfrm>
            <a:off x="6420377" y="2175309"/>
            <a:ext cx="7622882" cy="3447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355600" algn="just">
              <a:lnSpc>
                <a:spcPts val="3000"/>
              </a:lnSpc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Несмотря на суровые испытания Великой Отечественной войны, Сергей Иванович Ожегов оставался в осаждённой Москве.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indent="355600" algn="just">
              <a:lnSpc>
                <a:spcPts val="3000"/>
              </a:lnSpc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Он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продолжал свою преподавательскую и научную деятельность, читая лекции по русской палеографии – науке о древних рукописях.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indent="355600" algn="just">
              <a:lnSpc>
                <a:spcPts val="3000"/>
              </a:lnSpc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Именно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 эти тяжёлые годы, когда страна боролась за выживание, Ожегов приступил к колоссальному труду — созданию собственного однотомного «Словаря русского языка».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indent="355600" algn="just">
              <a:lnSpc>
                <a:spcPts val="3000"/>
              </a:lnSpc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Это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был не просто научный проект, а глубокий вклад в сохранение и развитие русской культуры в самое мрачное время.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https://avatars.mds.yandex.net/i?id=9ea6df9249d816b0c81f2d9e15fd1c9d8406bff2-4237119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r="17682"/>
          <a:stretch/>
        </p:blipFill>
        <p:spPr bwMode="auto">
          <a:xfrm>
            <a:off x="789271" y="2175309"/>
            <a:ext cx="5053264" cy="53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925052" y="497970"/>
            <a:ext cx="10876547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«Словарь русского языка» — бессмертное наследие</a:t>
            </a:r>
            <a:endParaRPr lang="en-US" sz="4400" b="1" dirty="0"/>
          </a:p>
        </p:txBody>
      </p:sp>
      <p:sp>
        <p:nvSpPr>
          <p:cNvPr id="4" name="Text 1"/>
          <p:cNvSpPr/>
          <p:nvPr/>
        </p:nvSpPr>
        <p:spPr>
          <a:xfrm>
            <a:off x="308334" y="1918667"/>
            <a:ext cx="7517005" cy="3830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355600" algn="just">
              <a:lnSpc>
                <a:spcPts val="3000"/>
              </a:lnSpc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Первое издание «Словаря русского языка» Сергея Ивановича Ожегова, вышедшее в 1949 году, стало настоящим прорывом в отечественной лексикографии.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indent="355600" algn="just">
              <a:lnSpc>
                <a:spcPts val="3000"/>
              </a:lnSpc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Он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содержал около 50 000 слов и в кратчайшие сроки завоевал любовь и признание миллионов читателей, став настольной книгой для нескольких поколений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indent="355600" algn="just">
              <a:lnSpc>
                <a:spcPts val="3000"/>
              </a:lnSpc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За время жизни автора и после его смерти словарь выдержал 23 переиздания, постоянно пополняясь и отражая динамику развития языка.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indent="355600" algn="just">
              <a:lnSpc>
                <a:spcPts val="3000"/>
              </a:lnSpc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Современные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издания включают уже около 80 000 слов и выражений, что делает его незаменимым путеводителем по богатствам русского языка.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https://avatars.mds.yandex.net/i?id=2768b819d9db420071c922fb4185096b_sr-16487560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1" t="21882" r="9263" b="2451"/>
          <a:stretch/>
        </p:blipFill>
        <p:spPr bwMode="auto">
          <a:xfrm>
            <a:off x="8268100" y="2223437"/>
            <a:ext cx="6178198" cy="49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2487690" y="824708"/>
            <a:ext cx="9654897" cy="695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Хранитель культуры речи и её маяк</a:t>
            </a:r>
            <a:endParaRPr lang="en-US" sz="4350" b="1" dirty="0"/>
          </a:p>
        </p:txBody>
      </p:sp>
      <p:sp>
        <p:nvSpPr>
          <p:cNvPr id="4" name="Shape 2"/>
          <p:cNvSpPr/>
          <p:nvPr/>
        </p:nvSpPr>
        <p:spPr>
          <a:xfrm>
            <a:off x="827842" y="2284928"/>
            <a:ext cx="4167188" cy="5295543"/>
          </a:xfrm>
          <a:prstGeom prst="roundRect">
            <a:avLst>
              <a:gd name="adj" fmla="val 3511"/>
            </a:avLst>
          </a:prstGeom>
          <a:solidFill>
            <a:srgbClr val="FEF5E7"/>
          </a:solidFill>
          <a:ln w="30480">
            <a:solidFill>
              <a:srgbClr val="D9CDBA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97362" y="2284928"/>
            <a:ext cx="121920" cy="5295543"/>
          </a:xfrm>
          <a:prstGeom prst="roundRect">
            <a:avLst>
              <a:gd name="adj" fmla="val 29101"/>
            </a:avLst>
          </a:prstGeom>
          <a:solidFill>
            <a:srgbClr val="38512F"/>
          </a:solidFill>
          <a:ln/>
        </p:spPr>
      </p:sp>
      <p:sp>
        <p:nvSpPr>
          <p:cNvPr id="6" name="Text 4"/>
          <p:cNvSpPr/>
          <p:nvPr/>
        </p:nvSpPr>
        <p:spPr>
          <a:xfrm>
            <a:off x="1186220" y="2551867"/>
            <a:ext cx="3541871" cy="834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60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Основатель сектора культуры речи</a:t>
            </a:r>
            <a:endParaRPr lang="en-US" sz="2600" b="1" dirty="0"/>
          </a:p>
        </p:txBody>
      </p:sp>
      <p:sp>
        <p:nvSpPr>
          <p:cNvPr id="7" name="Text 5"/>
          <p:cNvSpPr/>
          <p:nvPr/>
        </p:nvSpPr>
        <p:spPr>
          <a:xfrm>
            <a:off x="1186220" y="3528536"/>
            <a:ext cx="3541871" cy="37849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 1952 году Сергей Иванович возглавил и основал сектор культуры речи Института русского языка АН СССР, став первым его заведующим. Этот шаг подчеркнул его глубокое понимание важности правильного, чистого и выразительного русского языка для общества.</a:t>
            </a:r>
            <a:endParaRPr lang="en-US" sz="1850" b="1" dirty="0"/>
          </a:p>
        </p:txBody>
      </p:sp>
      <p:sp>
        <p:nvSpPr>
          <p:cNvPr id="8" name="Shape 6"/>
          <p:cNvSpPr/>
          <p:nvPr/>
        </p:nvSpPr>
        <p:spPr>
          <a:xfrm>
            <a:off x="5231487" y="2284928"/>
            <a:ext cx="4167307" cy="5295543"/>
          </a:xfrm>
          <a:prstGeom prst="roundRect">
            <a:avLst>
              <a:gd name="adj" fmla="val 3511"/>
            </a:avLst>
          </a:prstGeom>
          <a:solidFill>
            <a:srgbClr val="FEF5E7"/>
          </a:solidFill>
          <a:ln w="30480">
            <a:solidFill>
              <a:srgbClr val="D9CDBA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201007" y="2284928"/>
            <a:ext cx="121920" cy="5295543"/>
          </a:xfrm>
          <a:prstGeom prst="roundRect">
            <a:avLst>
              <a:gd name="adj" fmla="val 29101"/>
            </a:avLst>
          </a:prstGeom>
          <a:solidFill>
            <a:srgbClr val="38512F"/>
          </a:solidFill>
          <a:ln/>
        </p:spPr>
      </p:sp>
      <p:sp>
        <p:nvSpPr>
          <p:cNvPr id="10" name="Text 8"/>
          <p:cNvSpPr/>
          <p:nvPr/>
        </p:nvSpPr>
        <p:spPr>
          <a:xfrm>
            <a:off x="5589865" y="2551867"/>
            <a:ext cx="3541990" cy="834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60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Редактор важнейших справочников</a:t>
            </a:r>
            <a:endParaRPr lang="en-US" sz="2600" b="1" dirty="0"/>
          </a:p>
        </p:txBody>
      </p:sp>
      <p:sp>
        <p:nvSpPr>
          <p:cNvPr id="11" name="Text 9"/>
          <p:cNvSpPr/>
          <p:nvPr/>
        </p:nvSpPr>
        <p:spPr>
          <a:xfrm>
            <a:off x="5589865" y="3528536"/>
            <a:ext cx="3541990" cy="3406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Ожегов активно участвовал в создании и редактировании таких ключевых изданий, как «Орфографический словарь русского языка» и словари произносительных норм. Его работа сформировала эталоны русской речи для многих лет вперёд.</a:t>
            </a:r>
            <a:endParaRPr lang="en-US" sz="1850" b="1" dirty="0"/>
          </a:p>
        </p:txBody>
      </p:sp>
      <p:sp>
        <p:nvSpPr>
          <p:cNvPr id="12" name="Shape 10"/>
          <p:cNvSpPr/>
          <p:nvPr/>
        </p:nvSpPr>
        <p:spPr>
          <a:xfrm>
            <a:off x="9635252" y="2284928"/>
            <a:ext cx="4167188" cy="5295543"/>
          </a:xfrm>
          <a:prstGeom prst="roundRect">
            <a:avLst>
              <a:gd name="adj" fmla="val 3511"/>
            </a:avLst>
          </a:prstGeom>
          <a:solidFill>
            <a:srgbClr val="FEF5E7"/>
          </a:solidFill>
          <a:ln w="30480">
            <a:solidFill>
              <a:srgbClr val="D9CDB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4772" y="2284928"/>
            <a:ext cx="121920" cy="5295543"/>
          </a:xfrm>
          <a:prstGeom prst="roundRect">
            <a:avLst>
              <a:gd name="adj" fmla="val 29101"/>
            </a:avLst>
          </a:prstGeom>
          <a:solidFill>
            <a:srgbClr val="38512F"/>
          </a:solidFill>
          <a:ln/>
        </p:spPr>
      </p:sp>
      <p:sp>
        <p:nvSpPr>
          <p:cNvPr id="14" name="Text 12"/>
          <p:cNvSpPr/>
          <p:nvPr/>
        </p:nvSpPr>
        <p:spPr>
          <a:xfrm>
            <a:off x="9993630" y="2551867"/>
            <a:ext cx="3541871" cy="834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60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Создание Справочной службы</a:t>
            </a:r>
            <a:endParaRPr lang="en-US" sz="2600" b="1" dirty="0"/>
          </a:p>
        </p:txBody>
      </p:sp>
      <p:sp>
        <p:nvSpPr>
          <p:cNvPr id="15" name="Text 13"/>
          <p:cNvSpPr/>
          <p:nvPr/>
        </p:nvSpPr>
        <p:spPr>
          <a:xfrm>
            <a:off x="9993630" y="3528536"/>
            <a:ext cx="3541871" cy="3406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 его инициативе была создана уникальная Справочная служба русского языка, которая оказывала неоценимую помощь организациям и частным лицам в вопросах правильности речи, орфографии и произношения, демонстрируя практическую ценность лингвистики.</a:t>
            </a:r>
            <a:endParaRPr lang="en-US" sz="185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577" y="641414"/>
            <a:ext cx="5454316" cy="725744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641414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Гений слова: личность и научный метод</a:t>
            </a:r>
            <a:endParaRPr lang="en-US" sz="4400" b="1" dirty="0"/>
          </a:p>
        </p:txBody>
      </p:sp>
      <p:sp>
        <p:nvSpPr>
          <p:cNvPr id="4" name="Text 1"/>
          <p:cNvSpPr/>
          <p:nvPr/>
        </p:nvSpPr>
        <p:spPr>
          <a:xfrm>
            <a:off x="510139" y="2160185"/>
            <a:ext cx="7796138" cy="3447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355600" algn="just">
              <a:lnSpc>
                <a:spcPts val="3000"/>
              </a:lnSpc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Сергей Иванович Ожегов был выдающейся личностью, обладавшей феноменальной памятью, острым умом и невероятно тонким чутьём слова.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indent="355600" algn="just">
              <a:lnSpc>
                <a:spcPts val="3000"/>
              </a:lnSpc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Его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научный подход был многогранен: он не только систематизировал лексику, но и глубоко изучал живую разговорную речь, историю литературного языка и вопросы социолингвистики, стремясь понять, как язык живёт и развивается в обществе.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indent="355600" algn="just">
              <a:lnSpc>
                <a:spcPts val="3000"/>
              </a:lnSpc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Одним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из его уникальных проектов стал словарь к пьесам А.Н. Островского — бесценное исследование московской речи XIX века, демонстрирующее его глубокое погружение в культурное наследие.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79978" y="528093"/>
            <a:ext cx="12830144" cy="838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Признание и бессмертная память</a:t>
            </a:r>
            <a:endParaRPr lang="en-US" sz="4100" b="1" dirty="0"/>
          </a:p>
        </p:txBody>
      </p:sp>
      <p:sp>
        <p:nvSpPr>
          <p:cNvPr id="4" name="Text 1"/>
          <p:cNvSpPr/>
          <p:nvPr/>
        </p:nvSpPr>
        <p:spPr>
          <a:xfrm>
            <a:off x="4504954" y="1733860"/>
            <a:ext cx="3520202" cy="7865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2450" b="1" i="1" dirty="0">
                <a:solidFill>
                  <a:schemeClr val="accent1">
                    <a:lumMod val="50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Выдающийся учёный и педагог</a:t>
            </a:r>
            <a:endParaRPr lang="en-US" sz="24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4504953" y="2743153"/>
            <a:ext cx="3647645" cy="3922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269875" algn="just">
              <a:lnSpc>
                <a:spcPts val="2800"/>
              </a:lnSpc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Сергей Иванович Ожегов был не только профессором и доктором филологических наук, но и признанным педагогом, чьи идеи и подходы сформировали целую плеяду лингвистов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marL="0" indent="0" algn="just">
              <a:lnSpc>
                <a:spcPts val="28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Его вклад в науку был отмечен многочисленными наградами и званиями, а его авторитет в филологическом сообществе был непререкаем.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10317462" y="3974373"/>
            <a:ext cx="3322354" cy="393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2450" b="1" i="1" dirty="0" smtClean="0">
                <a:solidFill>
                  <a:schemeClr val="accent1">
                    <a:lumMod val="50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Вечная </a:t>
            </a:r>
            <a:r>
              <a:rPr lang="en-US" sz="2450" b="1" i="1" dirty="0">
                <a:solidFill>
                  <a:schemeClr val="accent1">
                    <a:lumMod val="50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память</a:t>
            </a:r>
            <a:endParaRPr lang="en-US" sz="24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9817768" y="4351658"/>
            <a:ext cx="4466123" cy="3329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355600" algn="just">
              <a:lnSpc>
                <a:spcPts val="2800"/>
              </a:lnSpc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Умер Сергей Иванович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Ожегов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в Москве 15 декабря 1964 года. Урна с его прахом покоится в стене некрополя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Новодевичье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го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кладбищ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а.</a:t>
            </a:r>
          </a:p>
          <a:p>
            <a:pPr indent="355600" algn="just">
              <a:lnSpc>
                <a:spcPts val="28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В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2020 году, в честь 120-летия со дня его рождения, компания Google посвятила ему дудл, подчеркнув его мировое значение и неоценимый вклад в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сохранение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культурного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наследия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172" name="Picture 4" descr="https://avatars.mds.yandex.net/i?id=7cdff129dda95cc056e700de44450fa0d5edf3bf-12497467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1" t="1260" r="33645" b="19041"/>
          <a:stretch/>
        </p:blipFill>
        <p:spPr bwMode="auto">
          <a:xfrm>
            <a:off x="307973" y="1638372"/>
            <a:ext cx="4021561" cy="542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vatars.mds.yandex.net/i?id=1848cc0514e7521a254042c75fcc08af7e94d2fe-533271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834" y="1137721"/>
            <a:ext cx="3965609" cy="283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</TotalTime>
  <Words>864</Words>
  <Application>Microsoft Office PowerPoint</Application>
  <PresentationFormat>Произвольный</PresentationFormat>
  <Paragraphs>58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Source Sans 3</vt:lpstr>
      <vt:lpstr>Calibri</vt:lpstr>
      <vt:lpstr>Trebuchet MS</vt:lpstr>
      <vt:lpstr>Georgia</vt:lpstr>
      <vt:lpstr>Lora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Вадим</cp:lastModifiedBy>
  <cp:revision>15</cp:revision>
  <dcterms:created xsi:type="dcterms:W3CDTF">2025-09-19T18:47:47Z</dcterms:created>
  <dcterms:modified xsi:type="dcterms:W3CDTF">2025-09-20T17:19:55Z</dcterms:modified>
</cp:coreProperties>
</file>