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60" r:id="rId3"/>
    <p:sldId id="262" r:id="rId4"/>
    <p:sldId id="263" r:id="rId5"/>
    <p:sldId id="265" r:id="rId6"/>
    <p:sldId id="266" r:id="rId7"/>
    <p:sldId id="264" r:id="rId8"/>
    <p:sldId id="267" r:id="rId9"/>
    <p:sldId id="268" r:id="rId10"/>
    <p:sldId id="270" r:id="rId11"/>
    <p:sldId id="269" r:id="rId12"/>
    <p:sldId id="271" r:id="rId13"/>
    <p:sldId id="272" r:id="rId14"/>
    <p:sldId id="273" r:id="rId15"/>
    <p:sldId id="274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lend.ru/events/4983/" TargetMode="External"/><Relationship Id="rId2" Type="http://schemas.openxmlformats.org/officeDocument/2006/relationships/hyperlink" Target="https://www.calend.ru/persons/1812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 rot="10800000">
            <a:off x="4427984" y="188640"/>
            <a:ext cx="4320480" cy="1224136"/>
          </a:xfrm>
          <a:prstGeom prst="flowChartDelay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843808" y="188640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solidFill>
                  <a:srgbClr val="FFFFCC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«Есть высшая смелость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смелость</a:t>
            </a: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изобретения» 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А. С. Пушкин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916832"/>
            <a:ext cx="62646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95250" algn="l"/>
                <a:tab pos="630238" algn="l"/>
                <a:tab pos="993775" algn="l"/>
              </a:tabLst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«Топ - 15 </a:t>
            </a:r>
          </a:p>
          <a:p>
            <a:pPr algn="ctr"/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интересных открытий</a:t>
            </a:r>
          </a:p>
          <a:p>
            <a:pPr algn="ctr"/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и изобретений» </a:t>
            </a:r>
          </a:p>
        </p:txBody>
      </p:sp>
      <p:pic>
        <p:nvPicPr>
          <p:cNvPr id="16388" name="Picture 4" descr="https://sun9-67.userapi.com/c855216/v855216612/1fd40e/8iGGgpTJCK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2924944"/>
            <a:ext cx="3394348" cy="3564065"/>
          </a:xfrm>
          <a:prstGeom prst="rect">
            <a:avLst/>
          </a:prstGeom>
          <a:noFill/>
        </p:spPr>
      </p:pic>
      <p:pic>
        <p:nvPicPr>
          <p:cNvPr id="16390" name="Picture 6" descr="http://ae01.alicdn.com/kf/Hbdf4f8b92c7f480f9d520673a14518920/3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CE3E9"/>
              </a:clrFrom>
              <a:clrTo>
                <a:srgbClr val="DCE3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800000">
            <a:off x="539552" y="404664"/>
            <a:ext cx="2130424" cy="2130424"/>
          </a:xfrm>
          <a:prstGeom prst="rect">
            <a:avLst/>
          </a:prstGeom>
          <a:noFill/>
        </p:spPr>
      </p:pic>
      <p:pic>
        <p:nvPicPr>
          <p:cNvPr id="16392" name="Picture 8" descr="https://thumbs.dreamstime.com/b/%D0%BF%D1%80%D0%BE%D1%81%D1%82%D0%BE%D0%B9-%D1%8D%D1%81%D0%BA%D0%B8%D0%B7-%D0%BD%D0%B0%D1%83%D0%BA%D0%B8-45855062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581128"/>
            <a:ext cx="2051686" cy="187472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419872" y="5013176"/>
            <a:ext cx="1316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апрель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1880" y="5949280"/>
            <a:ext cx="18635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онлайн-презентация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24 апреля 1883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Газированная вода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923928" y="4077072"/>
            <a:ext cx="4968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/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была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запатентована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газированная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Этим «изобретением» мир обязан британскому химику, богослову и философу Джозефу Пристли, открывшему одно из свойств диоксида углерода, с помощью которого и стало возможным создать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газированную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воду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s://pbs.twimg.com/media/ET3FSCyWsAETgbx.jpg"/>
          <p:cNvPicPr>
            <a:picLocks noChangeAspect="1" noChangeArrowheads="1"/>
          </p:cNvPicPr>
          <p:nvPr/>
        </p:nvPicPr>
        <p:blipFill>
          <a:blip r:embed="rId2" cstate="print"/>
          <a:srcRect l="65933" b="7465"/>
          <a:stretch>
            <a:fillRect/>
          </a:stretch>
        </p:blipFill>
        <p:spPr bwMode="auto">
          <a:xfrm>
            <a:off x="4788024" y="764704"/>
            <a:ext cx="1984276" cy="2593101"/>
          </a:xfrm>
          <a:prstGeom prst="rect">
            <a:avLst/>
          </a:prstGeom>
          <a:noFill/>
        </p:spPr>
      </p:pic>
      <p:pic>
        <p:nvPicPr>
          <p:cNvPr id="23556" name="Picture 4" descr="https://pbs.twimg.com/media/ET3FSCyWsAETgbx.jpg"/>
          <p:cNvPicPr>
            <a:picLocks noChangeAspect="1" noChangeArrowheads="1"/>
          </p:cNvPicPr>
          <p:nvPr/>
        </p:nvPicPr>
        <p:blipFill>
          <a:blip r:embed="rId2" cstate="print"/>
          <a:srcRect r="34481"/>
          <a:stretch>
            <a:fillRect/>
          </a:stretch>
        </p:blipFill>
        <p:spPr bwMode="auto">
          <a:xfrm>
            <a:off x="395536" y="1700808"/>
            <a:ext cx="3516508" cy="2582196"/>
          </a:xfrm>
          <a:prstGeom prst="rect">
            <a:avLst/>
          </a:prstGeom>
          <a:noFill/>
        </p:spPr>
      </p:pic>
      <p:pic>
        <p:nvPicPr>
          <p:cNvPr id="23558" name="Picture 6" descr="https://sun9-76.userapi.com/c857124/v857124242/15c118/tNalUSvvNX8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4365104"/>
            <a:ext cx="2909292" cy="21819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7 апреля 1795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836712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Единица длины- метр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2420888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457200"/>
            <a:r>
              <a:rPr lang="ru-RU" b="1" dirty="0" smtClean="0"/>
              <a:t> 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 Франции принят закон, по которому основной единицей длины стал метр. </a:t>
            </a:r>
          </a:p>
          <a:p>
            <a:pPr indent="-4572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В дальнейшем на метрическую систему мер перешли практически все страны мира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6146" name="Picture 2" descr="https://mypresentation.ru/documents_6/f6e6fc279db0190fa60b4111bb30dc73/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836712"/>
            <a:ext cx="4104456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https://theslide.ru/img/thumbs/e5ec3145958934c55f22b1f55382978b-800x.jpg"/>
          <p:cNvPicPr>
            <a:picLocks noChangeAspect="1" noChangeArrowheads="1"/>
          </p:cNvPicPr>
          <p:nvPr/>
        </p:nvPicPr>
        <p:blipFill>
          <a:blip r:embed="rId3" cstate="print"/>
          <a:srcRect l="3301" t="49920" r="6925" b="13540"/>
          <a:stretch>
            <a:fillRect/>
          </a:stretch>
        </p:blipFill>
        <p:spPr bwMode="auto">
          <a:xfrm>
            <a:off x="1331640" y="4725144"/>
            <a:ext cx="6696744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3 апреля 1973 года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124744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Сотовый телефон</a:t>
            </a:r>
          </a:p>
        </p:txBody>
      </p:sp>
      <p:pic>
        <p:nvPicPr>
          <p:cNvPr id="5122" name="Picture 2" descr="https://lh4.googleusercontent.com/ikcQrrahlTR27vcxoA9NUAdGI9m19xQ0TV4E6oRDEj8Md-WqCY7sPADm4CRYuWZSHKbRigjG1uCYsvwA_rPPxJGYhp63bF5BeT9plZ0m2oD4Sw7KQV-8Y0vBRUvKCaUjuvdJUA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836712"/>
            <a:ext cx="1854206" cy="2472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51520" y="1988840"/>
            <a:ext cx="374441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Этот день считается началом новой эпохи в области телекоммуникаций. 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Американский инженер и физик Мартин Купер сделал первый в мире звонок по сотовому телефону! 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тот момент ученый работал в компании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Motorola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»: тогда мобильные телефоны были огромными, и Купер одним из первых высказал идею о необходимости уменьшить сотовый до таких размеров, чтобы его можно было носить с собой.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AutoShape 4" descr="https://vse-krugom.ru/wp-content/uploads/2014/03/Motorola-DynaTAC-8000-%D0%BF%D0%B5%D1%80%D0%B2%D1%8B%D0%B9-%D0%BC%D0%BE%D0%B1%D0%B8%D0%BB%D1%8C%D0%BD%D0%B8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6" name="AutoShape 6" descr="https://vse-krugom.ru/wp-content/uploads/2014/03/Motorola-DynaTAC-8000-%D0%BF%D0%B5%D1%80%D0%B2%D1%8B%D0%B9-%D0%BC%D0%BE%D0%B1%D0%B8%D0%BB%D1%8C%D0%BD%D0%B8%D0%BA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8" name="Picture 8" descr="https://avatars.mds.yandex.net/get-zen_doc/28845/pub_5d73bc14e4f39f00af2a6d72_5d73bc380ce57b00afde34de/scale_12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645024"/>
            <a:ext cx="399644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12 апреля 1961 года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124744"/>
            <a:ext cx="5328592" cy="1168539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Первый полет человека в космос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924944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12 апреля 1961 года гражданин Советского Союза старший лейтенант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/>
              </a:rPr>
              <a:t>Ю.А. Гагарин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на космическом корабле «Восток»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3"/>
              </a:rPr>
              <a:t>впервые в мире совершил орбитальный облет Земли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открыв эпоху пилотируемых космических полетов.</a:t>
            </a:r>
          </a:p>
          <a:p>
            <a:pPr indent="457200" fontAlgn="base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Полет, длившийся всего 108 минут,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стал мощным прорывом в освоении космоса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8" name="AutoShape 2" descr="https://i.ytimg.com/vi/rQkFZ_7F6ck/maxresdefault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0" name="AutoShape 4" descr="https://p.calameoassets.com/170418093857-8cd8ab1559720fe149b44b1350da480a/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2" name="AutoShape 6" descr="https://p.calameoassets.com/170418093857-8cd8ab1559720fe149b44b1350da480a/p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ds04.infourok.ru/uploads/ex/06a8/000c3ba7-27faaeae/img17.jpg"/>
          <p:cNvPicPr>
            <a:picLocks noChangeAspect="1" noChangeArrowheads="1"/>
          </p:cNvPicPr>
          <p:nvPr/>
        </p:nvPicPr>
        <p:blipFill>
          <a:blip r:embed="rId4" cstate="print"/>
          <a:srcRect l="7476" t="21000" r="18500" b="2351"/>
          <a:stretch>
            <a:fillRect/>
          </a:stretch>
        </p:blipFill>
        <p:spPr bwMode="auto">
          <a:xfrm>
            <a:off x="5292080" y="3717032"/>
            <a:ext cx="3059847" cy="2376264"/>
          </a:xfrm>
          <a:prstGeom prst="rect">
            <a:avLst/>
          </a:prstGeom>
          <a:noFill/>
        </p:spPr>
      </p:pic>
      <p:sp>
        <p:nvSpPr>
          <p:cNvPr id="4106" name="AutoShape 10" descr="https://a.d-cd.net/jkAAAgFJq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https://a.d-cd.net/jkAAAgFJq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0" name="AutoShape 14" descr="https://a.d-cd.net/jkAAAgFJquA-96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2" name="Picture 16" descr="https://ds03.infourok.ru/uploads/ex/0945/00007e74-7ed33dc4/img20.jpg"/>
          <p:cNvPicPr>
            <a:picLocks noChangeAspect="1" noChangeArrowheads="1"/>
          </p:cNvPicPr>
          <p:nvPr/>
        </p:nvPicPr>
        <p:blipFill>
          <a:blip r:embed="rId5" cstate="print"/>
          <a:srcRect l="61812" t="20600" r="5113" b="17451"/>
          <a:stretch>
            <a:fillRect/>
          </a:stretch>
        </p:blipFill>
        <p:spPr bwMode="auto">
          <a:xfrm>
            <a:off x="5004048" y="908720"/>
            <a:ext cx="1728192" cy="24276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25 апреля 1953 года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124744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ДНК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208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Совершив невероятный научный подвиг,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Фрэнсис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Крик и Джеймс Уотсон разгадали структуру дезоксирибонуклеиновой кислоты, более известной по сокращению ДНК.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этом им помогали коллеги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Розалинд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Франклин и Морис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Уилкинс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ДНК присутствует в миллиардах клеток, составляющих наше тело. Это химическое соединение, которое является носителем генетической информации и содержит «инструкции» по построению организма.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snippets_images/1841060/rtha6db4ec916fe146021d149a1e8a6e074/414x3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836712"/>
            <a:ext cx="1686711" cy="21606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6" name="Picture 4" descr="https://avatars.mds.yandex.net/get-snippets_images/1587647/rthebc6eeafbee9ca80fed7a0dc4eb2dc92/414x3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861048"/>
            <a:ext cx="3943350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30 апреля 1992 года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1124744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Интернет</a:t>
            </a:r>
          </a:p>
        </p:txBody>
      </p:sp>
      <p:pic>
        <p:nvPicPr>
          <p:cNvPr id="2051" name="Picture 3" descr="Тим Бернерс-Ли AP Photo/Lionel Cironnea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052736"/>
            <a:ext cx="4036845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23528" y="2564904"/>
            <a:ext cx="36004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Женеве объявлено, что технология Всемирной паутины (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World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Wide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Web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), разработанная сотрудником Европейской лаборатории физики элементарных частиц (CERN) англичанином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Тимом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Бернесом-Ли, будет для всех бесплатной. </a:t>
            </a:r>
          </a:p>
          <a:p>
            <a:pPr marL="0" marR="0" lvl="0" indent="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Вот тут-то Интернет и зашагал вперед семимильными шагами</a:t>
            </a:r>
            <a:endParaRPr kumimoji="0" lang="ru-RU" sz="4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http://www.ceo.ru/files/news/news_pics/6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933056"/>
            <a:ext cx="3459932" cy="23066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yt3.ggpht.com/a/AATXAJxehFDKn9ScrkUTnHPaxwFaAGQZSZUwk8g94p7G=s900-c-k-c0xffffffff-no-rj-mo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8750"/>
          <a:stretch>
            <a:fillRect/>
          </a:stretch>
        </p:blipFill>
        <p:spPr bwMode="auto">
          <a:xfrm>
            <a:off x="1043608" y="2564904"/>
            <a:ext cx="2808312" cy="3672408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 rot="1450882">
            <a:off x="3400643" y="554345"/>
            <a:ext cx="3717772" cy="2952328"/>
          </a:xfrm>
          <a:prstGeom prst="cloudCallout">
            <a:avLst>
              <a:gd name="adj1" fmla="val -44469"/>
              <a:gd name="adj2" fmla="val 886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563888" y="836712"/>
            <a:ext cx="3592179" cy="2123658"/>
          </a:xfrm>
          <a:prstGeom prst="rect">
            <a:avLst/>
          </a:prstGeom>
          <a:noFill/>
          <a:scene3d>
            <a:camera prst="orthographicFron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</a:p>
          <a:p>
            <a:pPr algn="ctr"/>
            <a:r>
              <a:rPr lang="ru-RU" sz="4400" b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3200" b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/>
          <p:cNvSpPr>
            <a:spLocks noChangeArrowheads="1"/>
          </p:cNvSpPr>
          <p:nvPr/>
        </p:nvSpPr>
        <p:spPr bwMode="auto">
          <a:xfrm flipH="1">
            <a:off x="5580112" y="188640"/>
            <a:ext cx="3347864" cy="649188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 апреля 1890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4" name="Picture 2" descr="https://eponym.ru/GaleryImages/ZRKOXK4E2MWORR5CHQXYAKSV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28922"/>
            <a:ext cx="4536504" cy="3529078"/>
          </a:xfrm>
          <a:prstGeom prst="flowChartDelay">
            <a:avLst/>
          </a:prstGeom>
          <a:ln>
            <a:solidFill>
              <a:schemeClr val="bg1"/>
            </a:solidFill>
          </a:ln>
          <a:effectLst>
            <a:softEdge rad="112500"/>
          </a:effec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0" y="1484784"/>
            <a:ext cx="6156176" cy="1514773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Патент на первый троллейбус</a:t>
            </a:r>
          </a:p>
        </p:txBody>
      </p:sp>
      <p:pic>
        <p:nvPicPr>
          <p:cNvPr id="29698" name="Picture 2" descr="https://upload.wikimedia.org/wikipedia/commons/thumb/0/0b/Cyclopedia_of_applied_electricity_-_a_general_reference_work_on_direct-current_generators_and_motors%2C_storage_batteries%2C_electrochemistry%2C_welding%2C_electric_wiring%2C_meters%2C_electric_lighting%2C_electric_%2814800278203%29.jpg/1133px-thumbna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052736"/>
            <a:ext cx="3672408" cy="2520280"/>
          </a:xfrm>
          <a:prstGeom prst="flowChartAlternateProcess">
            <a:avLst/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Прямоугольник 11"/>
          <p:cNvSpPr/>
          <p:nvPr/>
        </p:nvSpPr>
        <p:spPr>
          <a:xfrm>
            <a:off x="4932040" y="3933056"/>
            <a:ext cx="421196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Бельгийский эмигрант Шарль Ван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Деполь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получил в США патент на первый троллейбус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580112" y="188640"/>
            <a:ext cx="3347864" cy="649188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1 апреля 1890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764704"/>
            <a:ext cx="6156176" cy="1514773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Электронный микроскоп</a:t>
            </a:r>
          </a:p>
        </p:txBody>
      </p:sp>
      <p:pic>
        <p:nvPicPr>
          <p:cNvPr id="3074" name="Picture 2" descr="https://doctorc.net/Labs/Lab2/IMAGES/HILLIER%20AT%20THE%20RCA%201945%20%20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052736"/>
            <a:ext cx="2382025" cy="3053878"/>
          </a:xfrm>
          <a:prstGeom prst="flowChartAlternateProcess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71600" y="4653136"/>
            <a:ext cx="727280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В Нью-Джерси впервые демонстрируется электронный микроскоп.</a:t>
            </a:r>
          </a:p>
          <a:p>
            <a:pPr indent="539750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Электронный микроскоп (ЭМ) — это прибор, который позволяет получать изображение объектов с максимальным увеличением до 106 раз, благодаря использованию, в отличие от оптического микроскопа, вместо светового потока пучка электронов с энергиями 200 В ÷ 400 кэВ и более (например, просвечивающие электронные микроскопы высокого разрешения с ускоряющим напряжением 1 МВ).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4" descr="https://optica100.ru/images/articles/Hooke_Microscop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36912"/>
            <a:ext cx="2220009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580112" y="188640"/>
            <a:ext cx="3347864" cy="649188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4 апреля 1775</a:t>
            </a:r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8136904" cy="1687890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Патент</a:t>
            </a:r>
            <a:r>
              <a:rPr lang="ru-RU" sz="2000" b="1" dirty="0" smtClean="0">
                <a:ln>
                  <a:solidFill>
                    <a:schemeClr val="bg1">
                      <a:lumMod val="85000"/>
                      <a:lumOff val="15000"/>
                    </a:schemeClr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на механический ткацкий станок с ножным приводом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0" name="Picture 2" descr="https://static2.gazeta.ua/img2/cache/preview/958/958615_w_450.jpg?v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924944"/>
            <a:ext cx="4286250" cy="3429001"/>
          </a:xfrm>
          <a:prstGeom prst="flowChartDelay">
            <a:avLst/>
          </a:prstGeom>
          <a:noFill/>
        </p:spPr>
      </p:pic>
      <p:pic>
        <p:nvPicPr>
          <p:cNvPr id="2052" name="Picture 4" descr="https://www.thefamouspeople.com/profiles/images/edmund-cartwright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980728"/>
            <a:ext cx="1944216" cy="2376264"/>
          </a:xfrm>
          <a:prstGeom prst="roundRect">
            <a:avLst>
              <a:gd name="adj" fmla="val 16667"/>
            </a:avLst>
          </a:prstGeom>
          <a:ln>
            <a:solidFill>
              <a:srgbClr val="92D05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4644008" y="3933056"/>
            <a:ext cx="42484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 1775году 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Картрайт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 получил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патент на механический ткацкий 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станок с ножным приводом, который в 40 раз увеличил производительность труда.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796136" y="188640"/>
            <a:ext cx="3131840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7 апреля 1827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Первые спички</a:t>
            </a:r>
          </a:p>
        </p:txBody>
      </p:sp>
      <p:pic>
        <p:nvPicPr>
          <p:cNvPr id="19458" name="Picture 2" descr="https://pbs.twimg.com/media/C8yIOSsU0AEfXf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725144"/>
            <a:ext cx="2736304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https://mtdata.ru/u10/photoFF7D/20422246860-0/origin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4F6F5"/>
              </a:clrFrom>
              <a:clrTo>
                <a:srgbClr val="F4F6F5">
                  <a:alpha val="0"/>
                </a:srgbClr>
              </a:clrTo>
            </a:clrChange>
          </a:blip>
          <a:srcRect l="54337" t="9450" r="7076" b="39101"/>
          <a:stretch>
            <a:fillRect/>
          </a:stretch>
        </p:blipFill>
        <p:spPr bwMode="auto">
          <a:xfrm>
            <a:off x="467544" y="1844824"/>
            <a:ext cx="2664296" cy="2664296"/>
          </a:xfrm>
          <a:prstGeom prst="rect">
            <a:avLst/>
          </a:prstGeom>
          <a:noFill/>
        </p:spPr>
      </p:pic>
      <p:pic>
        <p:nvPicPr>
          <p:cNvPr id="19464" name="Picture 8" descr="https://s3.amazonaws.com/s3.timetoast.com/public/uploads/photos/9771557/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1929865" cy="2463657"/>
          </a:xfrm>
          <a:prstGeom prst="roundRect">
            <a:avLst>
              <a:gd name="adj" fmla="val 16667"/>
            </a:avLst>
          </a:prstGeom>
          <a:ln>
            <a:solidFill>
              <a:schemeClr val="tx1">
                <a:lumMod val="9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4355976" y="429309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Он стал экспериментировать, и 7 апреля 1827 года состоялась первая коммерческая сделка: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Уокер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продал адвокату Никсону первые спички, состоявшие из смеси бертолетовой соли, белого фосфора и клея.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80112" y="908721"/>
            <a:ext cx="35638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Английский фармацевт Джон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Уокер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придумал свое изобретение совершенно случайно. В 1826 году он, поскольку являлся фармацевтом, смешивал химикаты с помощью палки. На конце этой палки образовалась засохшая капля. Чтобы убрать ее, он чиркнул палкой по полу. Вспыхнул огонь!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10 апреля 1849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0" y="908720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Патент на булавку</a:t>
            </a:r>
          </a:p>
        </p:txBody>
      </p:sp>
      <p:pic>
        <p:nvPicPr>
          <p:cNvPr id="18434" name="Picture 2" descr="http://i.piccy.info/i9/3ed1aaf6ed41c1a2749a97ad2be7cd17/1523346712/35199/1211761/c402ebacc5dd171524eadd0774f474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097010"/>
            <a:ext cx="3456384" cy="1331990"/>
          </a:xfrm>
          <a:prstGeom prst="rect">
            <a:avLst/>
          </a:prstGeom>
          <a:noFill/>
        </p:spPr>
      </p:pic>
      <p:pic>
        <p:nvPicPr>
          <p:cNvPr id="18436" name="Picture 4" descr="http://i.mycdn.me/i?r=AzEPZsRbOZEKgBhR0XGMT1RkBRbL7_qq1psgulFtEjco8qaKTM5SRkZCeTgDn6uOyic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3789040"/>
            <a:ext cx="3665637" cy="2678091"/>
          </a:xfrm>
          <a:prstGeom prst="rect">
            <a:avLst/>
          </a:prstGeom>
          <a:noFill/>
        </p:spPr>
      </p:pic>
      <p:pic>
        <p:nvPicPr>
          <p:cNvPr id="18438" name="Picture 6" descr="https://interesnoo.xyz/wp-content/uploads/2020/01/izobretateli-uolter-hant-i-bezopasnye-bulavki_tumb_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764704"/>
            <a:ext cx="1872208" cy="2425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283968" y="342900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Нью-йоркский механик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Уолтер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Хант запатентовал безопасную булавку. Ему нужно было срочно заплатить долг в 15 долларов, а денег не было. 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Подумав пару часиков, он сделал эскиз простенькой проволочной застежки.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 одного конца у нее была кольцевая пружинка, а с другого пластинчатый замочек («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приемничек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») для кончика иглы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задержка 8"/>
          <p:cNvSpPr/>
          <p:nvPr/>
        </p:nvSpPr>
        <p:spPr>
          <a:xfrm>
            <a:off x="179512" y="2636912"/>
            <a:ext cx="4248472" cy="3816424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8 апреля 1766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5328592" cy="1168539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Патент на первую пожарную лестницу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355976" y="2852936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Америке была запатентована первая в мире пожарная лестница. Значение данного изобретения сложно переоценить, ведь оно не раз спасало жизни людей.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Необходимость данного изобретения возникла в связи с постройкой первых многоэтажных зданий, когда спасать людей в случае пожара из самых верхних помещений было очень проблематично.</a:t>
            </a:r>
          </a:p>
          <a:p>
            <a:pPr indent="457200" fontAlgn="base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Эта первая запатентованная лестница была высотой чуть менее 10 метров.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www.nmosktoday.ru/news_images/anons/492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8"/>
            <a:ext cx="2944839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https://dmitrovskiy.mos.ru/phono-news/%D0%9B%D0%B5%D1%81%D1%82%D0%BD%D0%B8%D1%86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980728"/>
            <a:ext cx="4286250" cy="15716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20 апреля 1902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Чистый радий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492896"/>
            <a:ext cx="39604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Радий (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) Пьер и Мария Кюри открыли еще в 1898 году, о чем сделали доклад во Французской академии наук. </a:t>
            </a:r>
          </a:p>
          <a:p>
            <a:pPr indent="457200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Однако то был не чистый радий, а его смесь с другим радиоактивным элементом — барием. Кюри получили ее из отходов, оставшихся после выделения урана из урановой руды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0" name="Picture 2" descr="https://r.mt.ru/r5/photo5EA2/20877499239-0/jpg/bp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908720"/>
            <a:ext cx="2148321" cy="27962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8" name="Picture 2" descr="https://fsd.videouroki.net/products/conspekty/fizika9/55-radioaktivnost-al-fa-bieta-i-ghamma-izluchieniia-pravilo-smieshchieniia.files/image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4293096"/>
            <a:ext cx="4423817" cy="235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задержка 6"/>
          <p:cNvSpPr/>
          <p:nvPr/>
        </p:nvSpPr>
        <p:spPr>
          <a:xfrm>
            <a:off x="179512" y="2132856"/>
            <a:ext cx="6192688" cy="352839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 flipH="1">
            <a:off x="5436096" y="188640"/>
            <a:ext cx="3419872" cy="519351"/>
          </a:xfrm>
          <a:prstGeom prst="flowChartDelay">
            <a:avLst/>
          </a:prstGeom>
          <a:solidFill>
            <a:schemeClr val="accent3">
              <a:lumMod val="50000"/>
            </a:scheme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Arial Black" pitchFamily="34" charset="0"/>
              </a:rPr>
              <a:t>18 апреля 1927 год </a:t>
            </a:r>
            <a:endParaRPr lang="ru-RU" dirty="0">
              <a:solidFill>
                <a:srgbClr val="FFFF00"/>
              </a:solidFill>
              <a:latin typeface="Arial Black" pitchFamily="34" charset="0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51520" y="980728"/>
            <a:ext cx="5328592" cy="649188"/>
          </a:xfrm>
          <a:prstGeom prst="flowChartDelay">
            <a:avLst/>
          </a:prstGeom>
          <a:solidFill>
            <a:srgbClr val="626000"/>
          </a:solidFill>
          <a:ln w="9525" algn="ctr">
            <a:solidFill>
              <a:srgbClr val="DDDDDD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4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Arial Black" pitchFamily="34" charset="0"/>
              </a:rPr>
              <a:t>Аппарат ИВЛ</a:t>
            </a:r>
          </a:p>
        </p:txBody>
      </p:sp>
      <p:pic>
        <p:nvPicPr>
          <p:cNvPr id="21506" name="Picture 2" descr="http://man.claw.ru/shared/text/2530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052736"/>
            <a:ext cx="2839577" cy="2068835"/>
          </a:xfrm>
          <a:prstGeom prst="rect">
            <a:avLst/>
          </a:prstGeom>
          <a:noFill/>
        </p:spPr>
      </p:pic>
      <p:pic>
        <p:nvPicPr>
          <p:cNvPr id="21508" name="Picture 4" descr="https://iknigi.net/books_files/online_html/111836/b00001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4077072"/>
            <a:ext cx="3189167" cy="23574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2564904"/>
            <a:ext cx="554461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79388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Ленинградский комитет по делам изобретений запатентовал прибор искусственного дыхания. </a:t>
            </a:r>
          </a:p>
          <a:p>
            <a:pPr indent="179388"/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Аппарат искусственной вентиляции лёгких (аппарат ИВЛ) — это медицинское оборудование, которое предназначено для принудительной подачи газовой смеси (кислород и сжатый осушенный воздух) в лёгкие с целью насыщения крови кислородом и удаления из лёгки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х углекислого газа.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423</TotalTime>
  <Words>530</Words>
  <Application>Microsoft Office PowerPoint</Application>
  <PresentationFormat>Экран (4:3)</PresentationFormat>
  <Paragraphs>73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Метро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ok</dc:creator>
  <cp:lastModifiedBy>ok</cp:lastModifiedBy>
  <cp:revision>13</cp:revision>
  <dcterms:created xsi:type="dcterms:W3CDTF">2021-04-01T07:51:52Z</dcterms:created>
  <dcterms:modified xsi:type="dcterms:W3CDTF">2021-04-12T09:14:33Z</dcterms:modified>
</cp:coreProperties>
</file>