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1" r:id="rId3"/>
    <p:sldId id="256" r:id="rId4"/>
    <p:sldId id="257" r:id="rId5"/>
    <p:sldId id="259" r:id="rId6"/>
    <p:sldId id="262" r:id="rId7"/>
    <p:sldId id="263" r:id="rId8"/>
    <p:sldId id="265" r:id="rId9"/>
    <p:sldId id="260" r:id="rId10"/>
    <p:sldId id="264" r:id="rId11"/>
    <p:sldId id="266" r:id="rId12"/>
    <p:sldId id="267" r:id="rId13"/>
    <p:sldId id="268" r:id="rId14"/>
    <p:sldId id="269" r:id="rId15"/>
    <p:sldId id="270" r:id="rId16"/>
    <p:sldId id="271" r:id="rId17"/>
    <p:sldId id="274" r:id="rId18"/>
    <p:sldId id="276" r:id="rId19"/>
    <p:sldId id="278" r:id="rId20"/>
    <p:sldId id="279" r:id="rId21"/>
    <p:sldId id="280" r:id="rId22"/>
    <p:sldId id="285"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DEFE006-D06F-4394-9F45-9F68D8A68114}" type="datetimeFigureOut">
              <a:rPr lang="ru-RU"/>
              <a:pPr>
                <a:defRPr/>
              </a:pPr>
              <a:t>19.12.2022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04455B1-73C9-4F15-9DD9-A2136153F981}" type="slidenum">
              <a:rPr lang="ru-RU"/>
              <a:pPr>
                <a:defRPr/>
              </a:pPr>
              <a:t>‹#›</a:t>
            </a:fld>
            <a:endParaRPr lang="ru-RU"/>
          </a:p>
        </p:txBody>
      </p:sp>
    </p:spTree>
  </p:cSld>
  <p:clrMapOvr>
    <a:masterClrMapping/>
  </p:clrMapOvr>
  <p:transition>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250C801-0281-4D1D-BD9E-7E910C2D20FC}" type="datetimeFigureOut">
              <a:rPr lang="ru-RU"/>
              <a:pPr>
                <a:defRPr/>
              </a:pPr>
              <a:t>19.12.2022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C7468C2-DFF3-4F70-957B-A4D9C697D55F}" type="slidenum">
              <a:rPr lang="ru-RU"/>
              <a:pPr>
                <a:defRPr/>
              </a:pPr>
              <a:t>‹#›</a:t>
            </a:fld>
            <a:endParaRPr lang="ru-RU"/>
          </a:p>
        </p:txBody>
      </p:sp>
    </p:spTree>
  </p:cSld>
  <p:clrMapOvr>
    <a:masterClrMapping/>
  </p:clrMapOvr>
  <p:transition>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1C1D43A-477E-4D7D-A7AC-5D797DEB4414}" type="datetimeFigureOut">
              <a:rPr lang="ru-RU"/>
              <a:pPr>
                <a:defRPr/>
              </a:pPr>
              <a:t>19.12.2022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7F16996-1E67-4E20-8A7D-7241D319B766}" type="slidenum">
              <a:rPr lang="ru-RU"/>
              <a:pPr>
                <a:defRPr/>
              </a:pPr>
              <a:t>‹#›</a:t>
            </a:fld>
            <a:endParaRPr lang="ru-RU"/>
          </a:p>
        </p:txBody>
      </p:sp>
    </p:spTree>
  </p:cSld>
  <p:clrMapOvr>
    <a:masterClrMapping/>
  </p:clrMapOvr>
  <p:transition>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E1CBED2-2284-4A38-9180-2EEE9185C24E}" type="datetimeFigureOut">
              <a:rPr lang="ru-RU"/>
              <a:pPr>
                <a:defRPr/>
              </a:pPr>
              <a:t>19.12.2022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34B864F-5A85-4EC6-AC38-3C56D5296817}" type="slidenum">
              <a:rPr lang="ru-RU"/>
              <a:pPr>
                <a:defRPr/>
              </a:pPr>
              <a:t>‹#›</a:t>
            </a:fld>
            <a:endParaRPr lang="ru-RU"/>
          </a:p>
        </p:txBody>
      </p:sp>
    </p:spTree>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939E8DA-6F3C-4D9F-AA0C-8E48837BE15A}" type="datetimeFigureOut">
              <a:rPr lang="ru-RU"/>
              <a:pPr>
                <a:defRPr/>
              </a:pPr>
              <a:t>19.12.2022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63D4AC7-F620-4E7B-857A-4583425BCD9F}" type="slidenum">
              <a:rPr lang="ru-RU"/>
              <a:pPr>
                <a:defRPr/>
              </a:pPr>
              <a:t>‹#›</a:t>
            </a:fld>
            <a:endParaRPr lang="ru-RU"/>
          </a:p>
        </p:txBody>
      </p:sp>
    </p:spTree>
  </p:cSld>
  <p:clrMapOvr>
    <a:masterClrMapping/>
  </p:clrMapOvr>
  <p:transition>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945A6A4-341E-4C52-BA6D-9E4144164147}" type="datetimeFigureOut">
              <a:rPr lang="ru-RU"/>
              <a:pPr>
                <a:defRPr/>
              </a:pPr>
              <a:t>19.12.2022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D32577D-07D0-4F36-AE58-BB1E339BB434}" type="slidenum">
              <a:rPr lang="ru-RU"/>
              <a:pPr>
                <a:defRPr/>
              </a:pPr>
              <a:t>‹#›</a:t>
            </a:fld>
            <a:endParaRPr lang="ru-RU"/>
          </a:p>
        </p:txBody>
      </p:sp>
    </p:spTree>
  </p:cSld>
  <p:clrMapOvr>
    <a:masterClrMapping/>
  </p:clrMapOvr>
  <p:transition>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92CC8FF8-788F-48A9-833E-2AD90FAFA38C}" type="datetimeFigureOut">
              <a:rPr lang="ru-RU"/>
              <a:pPr>
                <a:defRPr/>
              </a:pPr>
              <a:t>19.12.2022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5C7F1A8B-5F31-48C3-9EA6-E45975BCB9BF}" type="slidenum">
              <a:rPr lang="ru-RU"/>
              <a:pPr>
                <a:defRPr/>
              </a:pPr>
              <a:t>‹#›</a:t>
            </a:fld>
            <a:endParaRPr lang="ru-RU"/>
          </a:p>
        </p:txBody>
      </p:sp>
    </p:spTree>
  </p:cSld>
  <p:clrMapOvr>
    <a:masterClrMapping/>
  </p:clrMapOvr>
  <p:transition>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3777873-6574-43C2-B2FE-D214008407BC}" type="datetimeFigureOut">
              <a:rPr lang="ru-RU"/>
              <a:pPr>
                <a:defRPr/>
              </a:pPr>
              <a:t>19.12.2022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B664A85-293A-435F-AC94-FA72C4C24A26}" type="slidenum">
              <a:rPr lang="ru-RU"/>
              <a:pPr>
                <a:defRPr/>
              </a:pPr>
              <a:t>‹#›</a:t>
            </a:fld>
            <a:endParaRPr lang="ru-RU"/>
          </a:p>
        </p:txBody>
      </p:sp>
    </p:spTree>
  </p:cSld>
  <p:clrMapOvr>
    <a:masterClrMapping/>
  </p:clrMapOvr>
  <p:transition>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8C84E89-F138-4E7B-96E0-F611FC79E3A9}" type="datetimeFigureOut">
              <a:rPr lang="ru-RU"/>
              <a:pPr>
                <a:defRPr/>
              </a:pPr>
              <a:t>19.12.2022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186EC90-7393-4BE0-BC29-372D1E1AB568}" type="slidenum">
              <a:rPr lang="ru-RU"/>
              <a:pPr>
                <a:defRPr/>
              </a:pPr>
              <a:t>‹#›</a:t>
            </a:fld>
            <a:endParaRPr lang="ru-RU"/>
          </a:p>
        </p:txBody>
      </p:sp>
    </p:spTree>
  </p:cSld>
  <p:clrMapOvr>
    <a:masterClrMapping/>
  </p:clrMapOvr>
  <p:transition>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0F15408-028B-4CFE-A91E-E8422FAB948B}" type="datetimeFigureOut">
              <a:rPr lang="ru-RU"/>
              <a:pPr>
                <a:defRPr/>
              </a:pPr>
              <a:t>19.12.2022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B10BB54-F715-4825-8FCD-D52604150331}" type="slidenum">
              <a:rPr lang="ru-RU"/>
              <a:pPr>
                <a:defRPr/>
              </a:pPr>
              <a:t>‹#›</a:t>
            </a:fld>
            <a:endParaRPr lang="ru-RU"/>
          </a:p>
        </p:txBody>
      </p:sp>
    </p:spTree>
  </p:cSld>
  <p:clrMapOvr>
    <a:masterClrMapping/>
  </p:clrMapOvr>
  <p:transition>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9BFFBE7-3712-4755-AE16-12786403389B}" type="datetimeFigureOut">
              <a:rPr lang="ru-RU"/>
              <a:pPr>
                <a:defRPr/>
              </a:pPr>
              <a:t>19.12.2022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AD3C80F-09C0-4BE8-A391-702A645C0DB4}" type="slidenum">
              <a:rPr lang="ru-RU"/>
              <a:pPr>
                <a:defRPr/>
              </a:pPr>
              <a:t>‹#›</a:t>
            </a:fld>
            <a:endParaRPr lang="ru-RU"/>
          </a:p>
        </p:txBody>
      </p:sp>
    </p:spTree>
  </p:cSld>
  <p:clrMapOvr>
    <a:masterClrMapping/>
  </p:clrMapOvr>
  <p:transition>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94C4102-5666-4CE7-BCD4-16668BACF8C1}" type="datetimeFigureOut">
              <a:rPr lang="ru-RU"/>
              <a:pPr>
                <a:defRPr/>
              </a:pPr>
              <a:t>19.12.2022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8FC211AE-F454-4FE2-816A-83B682E11BE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amond/>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cstate="email"/>
          <a:srcRect/>
          <a:stretch>
            <a:fillRect/>
          </a:stretch>
        </p:blipFill>
        <p:spPr bwMode="auto">
          <a:xfrm>
            <a:off x="467544" y="1556792"/>
            <a:ext cx="8136904" cy="4752528"/>
          </a:xfrm>
          <a:prstGeom prst="rect">
            <a:avLst/>
          </a:prstGeom>
          <a:noFill/>
          <a:ln w="9525">
            <a:noFill/>
            <a:miter lim="800000"/>
            <a:headEnd/>
            <a:tailEnd/>
          </a:ln>
          <a:effectLst/>
        </p:spPr>
      </p:pic>
      <p:pic>
        <p:nvPicPr>
          <p:cNvPr id="5" name="Picture 2" descr="https://fsd.multiurok.ru/html/2019/11/13/s_5dcc39d0a5912/img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6" name="Прямоугольник 5"/>
          <p:cNvSpPr/>
          <p:nvPr/>
        </p:nvSpPr>
        <p:spPr>
          <a:xfrm>
            <a:off x="899592" y="2492896"/>
            <a:ext cx="5026633" cy="1569660"/>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«Отечество мое – </a:t>
            </a:r>
            <a:endParaRPr lang="ru-RU"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ru-RU"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Россия</a:t>
            </a:r>
            <a:r>
              <a:rPr lang="ru-RU"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0721" name="Rectangle 1"/>
          <p:cNvSpPr>
            <a:spLocks noChangeArrowheads="1"/>
          </p:cNvSpPr>
          <p:nvPr/>
        </p:nvSpPr>
        <p:spPr bwMode="auto">
          <a:xfrm>
            <a:off x="467544" y="476672"/>
            <a:ext cx="626469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25 декабря – День принятия Федеральных конституционных законов о Государственных символах Российской Федерации</a:t>
            </a:r>
            <a:endParaRPr kumimoji="0" lang="ru-RU" sz="2400" b="0"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8" name="TextBox 7"/>
          <p:cNvSpPr txBox="1"/>
          <p:nvPr/>
        </p:nvSpPr>
        <p:spPr>
          <a:xfrm>
            <a:off x="3275856" y="5301208"/>
            <a:ext cx="2414187" cy="369332"/>
          </a:xfrm>
          <a:prstGeom prst="rect">
            <a:avLst/>
          </a:prstGeom>
          <a:noFill/>
        </p:spPr>
        <p:txBody>
          <a:bodyPr wrap="none" rtlCol="0">
            <a:spAutoFit/>
          </a:bodyPr>
          <a:lstStyle/>
          <a:p>
            <a:r>
              <a:rPr lang="ru-RU" b="1" dirty="0" err="1" smtClean="0">
                <a:latin typeface="Times New Roman" pitchFamily="18" charset="0"/>
                <a:cs typeface="Times New Roman" pitchFamily="18" charset="0"/>
              </a:rPr>
              <a:t>Онлайн-информация</a:t>
            </a:r>
            <a:endParaRPr lang="ru-RU" b="1" dirty="0">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fsd.multiurok.ru/html/2019/11/13/s_5dcc39d0a5912/img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Содержимое 4"/>
          <p:cNvSpPr>
            <a:spLocks noGrp="1"/>
          </p:cNvSpPr>
          <p:nvPr>
            <p:ph sz="half" idx="1"/>
          </p:nvPr>
        </p:nvSpPr>
        <p:spPr>
          <a:xfrm>
            <a:off x="251520" y="260648"/>
            <a:ext cx="6552728" cy="2448271"/>
          </a:xfrm>
        </p:spPr>
        <p:txBody>
          <a:bodyPr/>
          <a:lstStyle/>
          <a:p>
            <a:pPr>
              <a:buNone/>
            </a:pPr>
            <a:r>
              <a:rPr lang="ru-RU" dirty="0" smtClean="0"/>
              <a:t>   </a:t>
            </a:r>
          </a:p>
          <a:p>
            <a:pPr indent="342900">
              <a:buNone/>
            </a:pPr>
            <a:r>
              <a:rPr lang="ru-RU" sz="2400" dirty="0" smtClean="0"/>
              <a:t>     </a:t>
            </a:r>
            <a:r>
              <a:rPr lang="ru-RU" sz="2000" b="1" dirty="0" smtClean="0">
                <a:solidFill>
                  <a:srgbClr val="C00000"/>
                </a:solidFill>
                <a:latin typeface="Times New Roman" pitchFamily="18" charset="0"/>
                <a:cs typeface="Times New Roman" pitchFamily="18" charset="0"/>
              </a:rPr>
              <a:t>Символами знаменитого русского гостеприимства издревле являются хлеб да соль.</a:t>
            </a:r>
          </a:p>
          <a:p>
            <a:pPr indent="342900">
              <a:buNone/>
            </a:pPr>
            <a:r>
              <a:rPr lang="ru-RU" sz="2000" b="1" dirty="0" smtClean="0">
                <a:solidFill>
                  <a:srgbClr val="C00000"/>
                </a:solidFill>
                <a:latin typeface="Times New Roman" pitchFamily="18" charset="0"/>
                <a:cs typeface="Times New Roman" pitchFamily="18" charset="0"/>
              </a:rPr>
              <a:t>         Какая беседа без хлеба и соли?</a:t>
            </a:r>
          </a:p>
          <a:p>
            <a:pPr>
              <a:buNone/>
            </a:pPr>
            <a:r>
              <a:rPr lang="ru-RU" sz="1400" b="1" dirty="0" smtClean="0">
                <a:solidFill>
                  <a:srgbClr val="C00000"/>
                </a:solidFill>
              </a:rPr>
              <a:t> </a:t>
            </a:r>
          </a:p>
          <a:p>
            <a:pPr>
              <a:buNone/>
            </a:pPr>
            <a:r>
              <a:rPr lang="ru-RU" sz="1400" b="1" dirty="0" smtClean="0">
                <a:solidFill>
                  <a:srgbClr val="C00000"/>
                </a:solidFill>
              </a:rPr>
              <a:t>         </a:t>
            </a:r>
            <a:endParaRPr lang="ru-RU" sz="1400" b="1" dirty="0" smtClean="0">
              <a:solidFill>
                <a:srgbClr val="FF0000"/>
              </a:solidFill>
            </a:endParaRPr>
          </a:p>
          <a:p>
            <a:pPr>
              <a:buNone/>
            </a:pPr>
            <a:endParaRPr lang="ru-RU" sz="2400" dirty="0">
              <a:solidFill>
                <a:srgbClr val="FF0000"/>
              </a:solidFill>
            </a:endParaRPr>
          </a:p>
        </p:txBody>
      </p:sp>
      <p:pic>
        <p:nvPicPr>
          <p:cNvPr id="9219" name="Picture 3" descr="C:\Users\rekom\Desktop\221198_original.jpg"/>
          <p:cNvPicPr>
            <a:picLocks noGrp="1" noChangeAspect="1" noChangeArrowheads="1"/>
          </p:cNvPicPr>
          <p:nvPr>
            <p:ph sz="half" idx="2"/>
          </p:nvPr>
        </p:nvPicPr>
        <p:blipFill>
          <a:blip r:embed="rId3" cstate="email"/>
          <a:srcRect/>
          <a:stretch>
            <a:fillRect/>
          </a:stretch>
        </p:blipFill>
        <p:spPr bwMode="auto">
          <a:xfrm>
            <a:off x="1547664" y="1916832"/>
            <a:ext cx="3528392" cy="2668346"/>
          </a:xfrm>
          <a:prstGeom prst="rect">
            <a:avLst/>
          </a:prstGeom>
          <a:noFill/>
        </p:spPr>
      </p:pic>
      <p:sp>
        <p:nvSpPr>
          <p:cNvPr id="7" name="Прямоугольник 6"/>
          <p:cNvSpPr/>
          <p:nvPr/>
        </p:nvSpPr>
        <p:spPr>
          <a:xfrm>
            <a:off x="467544" y="4869160"/>
            <a:ext cx="5508104" cy="1015663"/>
          </a:xfrm>
          <a:prstGeom prst="rect">
            <a:avLst/>
          </a:prstGeom>
        </p:spPr>
        <p:txBody>
          <a:bodyPr wrap="square">
            <a:spAutoFit/>
          </a:bodyPr>
          <a:lstStyle/>
          <a:p>
            <a:r>
              <a:rPr lang="ru-RU" sz="2000" b="1" dirty="0" smtClean="0">
                <a:solidFill>
                  <a:srgbClr val="FF0000"/>
                </a:solidFill>
                <a:latin typeface="Times New Roman" pitchFamily="18" charset="0"/>
                <a:cs typeface="Times New Roman" pitchFamily="18" charset="0"/>
              </a:rPr>
              <a:t>Без хлеба и соли на свете нет доли!</a:t>
            </a:r>
            <a:br>
              <a:rPr lang="ru-RU" sz="2000" b="1" dirty="0" smtClean="0">
                <a:solidFill>
                  <a:srgbClr val="FF0000"/>
                </a:solidFill>
                <a:latin typeface="Times New Roman" pitchFamily="18" charset="0"/>
                <a:cs typeface="Times New Roman" pitchFamily="18" charset="0"/>
              </a:rPr>
            </a:br>
            <a:r>
              <a:rPr lang="ru-RU" sz="2000" b="1" dirty="0" smtClean="0">
                <a:solidFill>
                  <a:srgbClr val="FF0000"/>
                </a:solidFill>
                <a:latin typeface="Times New Roman" pitchFamily="18" charset="0"/>
                <a:cs typeface="Times New Roman" pitchFamily="18" charset="0"/>
              </a:rPr>
              <a:t>Без хлеба и соли вся жизнь станет пресной,</a:t>
            </a:r>
            <a:br>
              <a:rPr lang="ru-RU" sz="2000" b="1" dirty="0" smtClean="0">
                <a:solidFill>
                  <a:srgbClr val="FF0000"/>
                </a:solidFill>
                <a:latin typeface="Times New Roman" pitchFamily="18" charset="0"/>
                <a:cs typeface="Times New Roman" pitchFamily="18" charset="0"/>
              </a:rPr>
            </a:br>
            <a:r>
              <a:rPr lang="ru-RU" sz="2000" b="1" dirty="0" smtClean="0">
                <a:solidFill>
                  <a:srgbClr val="FF0000"/>
                </a:solidFill>
                <a:latin typeface="Times New Roman" pitchFamily="18" charset="0"/>
                <a:cs typeface="Times New Roman" pitchFamily="18" charset="0"/>
              </a:rPr>
              <a:t>Без хлеба и соли не будет и песни.</a:t>
            </a:r>
            <a:endParaRPr lang="ru-RU" sz="20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fsd.multiurok.ru/html/2019/11/13/s_5dcc39d0a5912/img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Содержимое 4"/>
          <p:cNvSpPr>
            <a:spLocks noGrp="1"/>
          </p:cNvSpPr>
          <p:nvPr>
            <p:ph sz="half" idx="1"/>
          </p:nvPr>
        </p:nvSpPr>
        <p:spPr>
          <a:xfrm>
            <a:off x="323528" y="1844824"/>
            <a:ext cx="6923112" cy="4525963"/>
          </a:xfrm>
        </p:spPr>
        <p:txBody>
          <a:bodyPr/>
          <a:lstStyle/>
          <a:p>
            <a:pPr>
              <a:buNone/>
            </a:pPr>
            <a:r>
              <a:rPr lang="ru-RU" sz="1600" b="1" dirty="0" smtClean="0">
                <a:solidFill>
                  <a:srgbClr val="C00000"/>
                </a:solidFill>
              </a:rPr>
              <a:t> </a:t>
            </a:r>
          </a:p>
          <a:p>
            <a:pPr>
              <a:buNone/>
            </a:pPr>
            <a:r>
              <a:rPr lang="ru-RU" sz="1400" b="1" dirty="0" smtClean="0">
                <a:solidFill>
                  <a:srgbClr val="C00000"/>
                </a:solidFill>
              </a:rPr>
              <a:t>        </a:t>
            </a:r>
          </a:p>
          <a:p>
            <a:pPr>
              <a:buNone/>
            </a:pPr>
            <a:r>
              <a:rPr lang="ru-RU" sz="1400" b="1" dirty="0" smtClean="0">
                <a:solidFill>
                  <a:srgbClr val="C00000"/>
                </a:solidFill>
              </a:rPr>
              <a:t>         </a:t>
            </a:r>
          </a:p>
          <a:p>
            <a:pPr indent="342900">
              <a:buNone/>
            </a:pPr>
            <a:r>
              <a:rPr lang="ru-RU" sz="1400" b="1" dirty="0" smtClean="0">
                <a:solidFill>
                  <a:srgbClr val="C00000"/>
                </a:solidFill>
              </a:rPr>
              <a:t>         </a:t>
            </a:r>
            <a:r>
              <a:rPr lang="ru-RU" sz="1800" b="1" dirty="0" smtClean="0">
                <a:solidFill>
                  <a:srgbClr val="C00000"/>
                </a:solidFill>
                <a:latin typeface="Times New Roman" pitchFamily="18" charset="0"/>
                <a:cs typeface="Times New Roman" pitchFamily="18" charset="0"/>
              </a:rPr>
              <a:t>Символов России много: Кремль, Знамя Победы, березы, блины, баня, матрёшки, валенки, балалайка и т.д. </a:t>
            </a:r>
            <a:endParaRPr lang="ru-RU" sz="1800" b="1" dirty="0" smtClean="0">
              <a:solidFill>
                <a:srgbClr val="C00000"/>
              </a:solidFill>
              <a:latin typeface="Times New Roman" pitchFamily="18" charset="0"/>
              <a:cs typeface="Times New Roman" pitchFamily="18" charset="0"/>
            </a:endParaRPr>
          </a:p>
          <a:p>
            <a:pPr indent="342900">
              <a:buNone/>
            </a:pPr>
            <a:r>
              <a:rPr lang="ru-RU" sz="1800" b="1" dirty="0" smtClean="0">
                <a:solidFill>
                  <a:srgbClr val="C00000"/>
                </a:solidFill>
                <a:latin typeface="Times New Roman" pitchFamily="18" charset="0"/>
                <a:cs typeface="Times New Roman" pitchFamily="18" charset="0"/>
              </a:rPr>
              <a:t>Но </a:t>
            </a:r>
            <a:r>
              <a:rPr lang="ru-RU" sz="1800" b="1" dirty="0" smtClean="0">
                <a:solidFill>
                  <a:srgbClr val="C00000"/>
                </a:solidFill>
                <a:latin typeface="Times New Roman" pitchFamily="18" charset="0"/>
                <a:cs typeface="Times New Roman" pitchFamily="18" charset="0"/>
              </a:rPr>
              <a:t>есть особые символы, они называются государственными символами и закреплены в основном законе нашей страны – Конституции России.</a:t>
            </a:r>
            <a:endParaRPr lang="ru-RU" sz="1400" b="1" dirty="0" smtClean="0">
              <a:solidFill>
                <a:srgbClr val="C00000"/>
              </a:solidFill>
              <a:latin typeface="Times New Roman" pitchFamily="18" charset="0"/>
              <a:cs typeface="Times New Roman" pitchFamily="18" charset="0"/>
            </a:endParaRPr>
          </a:p>
          <a:p>
            <a:pPr>
              <a:buNone/>
            </a:pPr>
            <a:endParaRPr lang="ru-RU" dirty="0"/>
          </a:p>
        </p:txBody>
      </p:sp>
      <p:pic>
        <p:nvPicPr>
          <p:cNvPr id="10244" name="Picture 4" descr="C:\Users\rekom\Desktop\0_6fd68_2dc25afa_XL.png"/>
          <p:cNvPicPr>
            <a:picLocks noGrp="1" noChangeAspect="1" noChangeArrowheads="1"/>
          </p:cNvPicPr>
          <p:nvPr>
            <p:ph sz="half" idx="2"/>
          </p:nvPr>
        </p:nvPicPr>
        <p:blipFill>
          <a:blip r:embed="rId3" cstate="email"/>
          <a:srcRect/>
          <a:stretch>
            <a:fillRect/>
          </a:stretch>
        </p:blipFill>
        <p:spPr bwMode="auto">
          <a:xfrm>
            <a:off x="2123728" y="332656"/>
            <a:ext cx="3456384" cy="2213578"/>
          </a:xfrm>
          <a:prstGeom prst="rect">
            <a:avLst/>
          </a:prstGeom>
          <a:noFill/>
        </p:spPr>
      </p:pic>
      <p:pic>
        <p:nvPicPr>
          <p:cNvPr id="10245" name="Picture 5" descr="C:\Users\rekom\Desktop\main_big.jpg"/>
          <p:cNvPicPr>
            <a:picLocks noChangeAspect="1" noChangeArrowheads="1"/>
          </p:cNvPicPr>
          <p:nvPr/>
        </p:nvPicPr>
        <p:blipFill>
          <a:blip r:embed="rId4" cstate="email"/>
          <a:srcRect/>
          <a:stretch>
            <a:fillRect/>
          </a:stretch>
        </p:blipFill>
        <p:spPr bwMode="auto">
          <a:xfrm>
            <a:off x="2483768" y="4437112"/>
            <a:ext cx="2448272" cy="1836204"/>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fsd.multiurok.ru/html/2019/11/13/s_5dcc39d0a5912/img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Содержимое 4"/>
          <p:cNvSpPr>
            <a:spLocks noGrp="1"/>
          </p:cNvSpPr>
          <p:nvPr>
            <p:ph sz="half" idx="1"/>
          </p:nvPr>
        </p:nvSpPr>
        <p:spPr>
          <a:xfrm>
            <a:off x="0" y="2332037"/>
            <a:ext cx="6552728" cy="4525963"/>
          </a:xfrm>
        </p:spPr>
        <p:txBody>
          <a:bodyPr/>
          <a:lstStyle/>
          <a:p>
            <a:pPr>
              <a:buNone/>
            </a:pPr>
            <a:r>
              <a:rPr lang="ru-RU" sz="1400" b="1" dirty="0" smtClean="0">
                <a:solidFill>
                  <a:srgbClr val="C00000"/>
                </a:solidFill>
              </a:rPr>
              <a:t>      </a:t>
            </a:r>
          </a:p>
          <a:p>
            <a:pPr indent="342900">
              <a:buNone/>
            </a:pPr>
            <a:r>
              <a:rPr lang="ru-RU" sz="1400" b="1" dirty="0" smtClean="0">
                <a:solidFill>
                  <a:srgbClr val="C00000"/>
                </a:solidFill>
              </a:rPr>
              <a:t>         </a:t>
            </a:r>
            <a:r>
              <a:rPr lang="ru-RU" sz="1600" b="1" dirty="0" smtClean="0">
                <a:solidFill>
                  <a:srgbClr val="C00000"/>
                </a:solidFill>
                <a:latin typeface="Times New Roman" pitchFamily="18" charset="0"/>
                <a:cs typeface="Times New Roman" pitchFamily="18" charset="0"/>
              </a:rPr>
              <a:t>Государственными символами в любой стране являются государственный герб, государственный флаг, государственный гимн.</a:t>
            </a:r>
          </a:p>
          <a:p>
            <a:pPr indent="342900">
              <a:buNone/>
            </a:pPr>
            <a:r>
              <a:rPr lang="ru-RU" sz="1600" b="1" dirty="0" smtClean="0">
                <a:solidFill>
                  <a:srgbClr val="C00000"/>
                </a:solidFill>
                <a:latin typeface="Times New Roman" pitchFamily="18" charset="0"/>
                <a:cs typeface="Times New Roman" pitchFamily="18" charset="0"/>
              </a:rPr>
              <a:t>         Без них никак нельзя. Изображение герба и флага помещают на государственных учреждениях, на военной форме, морских кораблях, воздушных лайнерах, космических ракетах… Гербовой печатью скрепляются все важные документы. Без государственной символики не обходится ни одно событие государственной важности - будь то международный форум, спортивные состязания или военный парад.</a:t>
            </a:r>
          </a:p>
          <a:p>
            <a:pPr indent="342900">
              <a:buNone/>
            </a:pPr>
            <a:r>
              <a:rPr lang="ru-RU" sz="1600" b="1" dirty="0" smtClean="0">
                <a:solidFill>
                  <a:srgbClr val="C00000"/>
                </a:solidFill>
                <a:latin typeface="Times New Roman" pitchFamily="18" charset="0"/>
                <a:cs typeface="Times New Roman" pitchFamily="18" charset="0"/>
              </a:rPr>
              <a:t>         Отдавая почести символам государства, мы тем самым проявляем уважение к своей Родине. Сегодня мы поближе познакомимся с символами России.</a:t>
            </a:r>
          </a:p>
          <a:p>
            <a:pPr indent="342900">
              <a:buNone/>
            </a:pPr>
            <a:endParaRPr lang="ru-RU" sz="1600" b="1" dirty="0" smtClean="0">
              <a:solidFill>
                <a:srgbClr val="C00000"/>
              </a:solidFill>
              <a:latin typeface="Times New Roman" pitchFamily="18" charset="0"/>
              <a:cs typeface="Times New Roman" pitchFamily="18" charset="0"/>
            </a:endParaRPr>
          </a:p>
        </p:txBody>
      </p:sp>
      <p:pic>
        <p:nvPicPr>
          <p:cNvPr id="11267" name="Picture 3" descr="C:\Users\rekom\Desktop\494207.jpg"/>
          <p:cNvPicPr>
            <a:picLocks noGrp="1" noChangeAspect="1" noChangeArrowheads="1"/>
          </p:cNvPicPr>
          <p:nvPr>
            <p:ph sz="half" idx="2"/>
          </p:nvPr>
        </p:nvPicPr>
        <p:blipFill>
          <a:blip r:embed="rId3" cstate="email"/>
          <a:srcRect/>
          <a:stretch>
            <a:fillRect/>
          </a:stretch>
        </p:blipFill>
        <p:spPr bwMode="auto">
          <a:xfrm>
            <a:off x="323528" y="332656"/>
            <a:ext cx="3168352" cy="2020090"/>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fsd.multiurok.ru/html/2019/11/13/s_5dcc39d0a5912/img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Содержимое 4"/>
          <p:cNvSpPr>
            <a:spLocks noGrp="1"/>
          </p:cNvSpPr>
          <p:nvPr>
            <p:ph sz="half" idx="1"/>
          </p:nvPr>
        </p:nvSpPr>
        <p:spPr>
          <a:xfrm>
            <a:off x="0" y="836712"/>
            <a:ext cx="7164288" cy="4525963"/>
          </a:xfrm>
        </p:spPr>
        <p:txBody>
          <a:bodyPr/>
          <a:lstStyle/>
          <a:p>
            <a:pPr>
              <a:buNone/>
            </a:pPr>
            <a:r>
              <a:rPr lang="ru-RU" sz="1600" b="1" dirty="0" smtClean="0">
                <a:solidFill>
                  <a:srgbClr val="C00000"/>
                </a:solidFill>
              </a:rPr>
              <a:t>  </a:t>
            </a:r>
          </a:p>
          <a:p>
            <a:pPr>
              <a:buNone/>
            </a:pPr>
            <a:r>
              <a:rPr lang="ru-RU" sz="1400" b="1" dirty="0" smtClean="0">
                <a:solidFill>
                  <a:srgbClr val="C00000"/>
                </a:solidFill>
              </a:rPr>
              <a:t>       </a:t>
            </a:r>
          </a:p>
          <a:p>
            <a:pPr indent="342900">
              <a:buNone/>
            </a:pPr>
            <a:r>
              <a:rPr lang="ru-RU" sz="1400" b="1" dirty="0" smtClean="0">
                <a:solidFill>
                  <a:srgbClr val="C00000"/>
                </a:solidFill>
              </a:rPr>
              <a:t>        </a:t>
            </a:r>
            <a:endParaRPr lang="ru-RU" sz="1800" b="1" dirty="0" smtClean="0">
              <a:solidFill>
                <a:srgbClr val="C00000"/>
              </a:solidFill>
              <a:latin typeface="Times New Roman" pitchFamily="18" charset="0"/>
              <a:cs typeface="Times New Roman" pitchFamily="18" charset="0"/>
            </a:endParaRPr>
          </a:p>
          <a:p>
            <a:pPr indent="342900">
              <a:buNone/>
            </a:pPr>
            <a:r>
              <a:rPr lang="ru-RU" sz="1800" b="1" dirty="0" smtClean="0">
                <a:solidFill>
                  <a:srgbClr val="C00000"/>
                </a:solidFill>
                <a:latin typeface="Times New Roman" pitchFamily="18" charset="0"/>
                <a:cs typeface="Times New Roman" pitchFamily="18" charset="0"/>
              </a:rPr>
              <a:t>        Флаг – это прикреплённое к древку полотнище определённого цвета или нескольких цветов.</a:t>
            </a:r>
          </a:p>
          <a:p>
            <a:pPr indent="342900">
              <a:buNone/>
            </a:pPr>
            <a:r>
              <a:rPr lang="ru-RU" sz="1800" b="1" dirty="0" smtClean="0">
                <a:solidFill>
                  <a:srgbClr val="C00000"/>
                </a:solidFill>
                <a:latin typeface="Times New Roman" pitchFamily="18" charset="0"/>
                <a:cs typeface="Times New Roman" pitchFamily="18" charset="0"/>
              </a:rPr>
              <a:t>        Над Большим Кремлевским дворцом, где находится место пребывания Президента России всегда, ночью и днем, в хорошую погоду и в ненастье развивается бело-сине-красное полотнище. Такой же флаг мы видим и над другими зданиями, где находятся органы власти России. Это государственный флаг нашей Родины, один из важнейших символов государства.</a:t>
            </a:r>
          </a:p>
          <a:p>
            <a:pPr>
              <a:buNone/>
            </a:pPr>
            <a:endParaRPr lang="ru-RU" sz="1600" b="1" dirty="0">
              <a:solidFill>
                <a:srgbClr val="C00000"/>
              </a:solidFill>
            </a:endParaRPr>
          </a:p>
        </p:txBody>
      </p:sp>
      <p:pic>
        <p:nvPicPr>
          <p:cNvPr id="12291" name="Picture 3" descr="C:\Users\rekom\Desktop\3169001-ab8a38561d53e92b.gif"/>
          <p:cNvPicPr>
            <a:picLocks noGrp="1" noChangeAspect="1" noChangeArrowheads="1" noCrop="1"/>
          </p:cNvPicPr>
          <p:nvPr>
            <p:ph sz="half" idx="2"/>
          </p:nvPr>
        </p:nvPicPr>
        <p:blipFill>
          <a:blip r:embed="rId3" cstate="email"/>
          <a:srcRect/>
          <a:stretch>
            <a:fillRect/>
          </a:stretch>
        </p:blipFill>
        <p:spPr bwMode="auto">
          <a:xfrm>
            <a:off x="323528" y="260648"/>
            <a:ext cx="2151333" cy="1440160"/>
          </a:xfrm>
          <a:prstGeom prst="rect">
            <a:avLst/>
          </a:prstGeom>
          <a:noFill/>
        </p:spPr>
      </p:pic>
      <p:sp>
        <p:nvSpPr>
          <p:cNvPr id="7" name="Прямоугольник 6"/>
          <p:cNvSpPr/>
          <p:nvPr/>
        </p:nvSpPr>
        <p:spPr>
          <a:xfrm>
            <a:off x="3131840" y="404664"/>
            <a:ext cx="2842830" cy="523220"/>
          </a:xfrm>
          <a:prstGeom prst="rect">
            <a:avLst/>
          </a:prstGeom>
        </p:spPr>
        <p:txBody>
          <a:bodyPr wrap="none">
            <a:spAutoFit/>
          </a:bodyPr>
          <a:lstStyle/>
          <a:p>
            <a:r>
              <a:rPr lang="ru-RU" sz="2800" b="1" dirty="0" smtClean="0">
                <a:solidFill>
                  <a:srgbClr val="C00000"/>
                </a:solidFill>
                <a:latin typeface="Times New Roman" pitchFamily="18" charset="0"/>
                <a:cs typeface="Times New Roman" pitchFamily="18" charset="0"/>
              </a:rPr>
              <a:t>Что такое флаг?</a:t>
            </a:r>
            <a:endParaRPr lang="ru-RU" sz="2800" dirty="0"/>
          </a:p>
        </p:txBody>
      </p:sp>
      <p:sp>
        <p:nvSpPr>
          <p:cNvPr id="8" name="Прямоугольник 7"/>
          <p:cNvSpPr/>
          <p:nvPr/>
        </p:nvSpPr>
        <p:spPr>
          <a:xfrm>
            <a:off x="179512" y="3933056"/>
            <a:ext cx="6912768" cy="2585323"/>
          </a:xfrm>
          <a:prstGeom prst="rect">
            <a:avLst/>
          </a:prstGeom>
        </p:spPr>
        <p:txBody>
          <a:bodyPr wrap="square">
            <a:spAutoFit/>
          </a:bodyPr>
          <a:lstStyle/>
          <a:p>
            <a:pPr indent="457200">
              <a:buNone/>
            </a:pPr>
            <a:r>
              <a:rPr lang="ru-RU" b="1" dirty="0" smtClean="0">
                <a:solidFill>
                  <a:srgbClr val="C00000"/>
                </a:solidFill>
                <a:latin typeface="Times New Roman" pitchFamily="18" charset="0"/>
                <a:cs typeface="Times New Roman" pitchFamily="18" charset="0"/>
              </a:rPr>
              <a:t>А что символизируют три цвета флага?</a:t>
            </a:r>
          </a:p>
          <a:p>
            <a:pPr indent="457200">
              <a:buNone/>
            </a:pPr>
            <a:r>
              <a:rPr lang="ru-RU" b="1" dirty="0" smtClean="0">
                <a:solidFill>
                  <a:srgbClr val="C00000"/>
                </a:solidFill>
                <a:latin typeface="Times New Roman" pitchFamily="18" charset="0"/>
                <a:cs typeface="Times New Roman" pitchFamily="18" charset="0"/>
              </a:rPr>
              <a:t>Есть </a:t>
            </a:r>
            <a:r>
              <a:rPr lang="ru-RU" b="1" dirty="0" smtClean="0">
                <a:solidFill>
                  <a:srgbClr val="C00000"/>
                </a:solidFill>
                <a:latin typeface="Times New Roman" pitchFamily="18" charset="0"/>
                <a:cs typeface="Times New Roman" pitchFamily="18" charset="0"/>
              </a:rPr>
              <a:t>разные версии. По одной, это единство моря, земли и неба</a:t>
            </a:r>
            <a:r>
              <a:rPr lang="ru-RU" b="1" dirty="0" smtClean="0">
                <a:solidFill>
                  <a:srgbClr val="C00000"/>
                </a:solidFill>
                <a:latin typeface="Times New Roman" pitchFamily="18" charset="0"/>
                <a:cs typeface="Times New Roman" pitchFamily="18" charset="0"/>
              </a:rPr>
              <a:t>.</a:t>
            </a:r>
          </a:p>
          <a:p>
            <a:pPr indent="457200">
              <a:buNone/>
            </a:pPr>
            <a:r>
              <a:rPr lang="ru-RU" b="1" dirty="0" smtClean="0">
                <a:solidFill>
                  <a:srgbClr val="C00000"/>
                </a:solidFill>
                <a:latin typeface="Times New Roman" pitchFamily="18" charset="0"/>
                <a:cs typeface="Times New Roman" pitchFamily="18" charset="0"/>
              </a:rPr>
              <a:t> </a:t>
            </a:r>
            <a:r>
              <a:rPr lang="ru-RU" b="1" dirty="0" smtClean="0">
                <a:solidFill>
                  <a:srgbClr val="C00000"/>
                </a:solidFill>
                <a:latin typeface="Times New Roman" pitchFamily="18" charset="0"/>
                <a:cs typeface="Times New Roman" pitchFamily="18" charset="0"/>
              </a:rPr>
              <a:t>По другой это содружество трех славянских народов. </a:t>
            </a:r>
            <a:endParaRPr lang="ru-RU" b="1" dirty="0" smtClean="0">
              <a:solidFill>
                <a:srgbClr val="C00000"/>
              </a:solidFill>
              <a:latin typeface="Times New Roman" pitchFamily="18" charset="0"/>
              <a:cs typeface="Times New Roman" pitchFamily="18" charset="0"/>
            </a:endParaRPr>
          </a:p>
          <a:p>
            <a:pPr indent="457200">
              <a:buNone/>
            </a:pPr>
            <a:r>
              <a:rPr lang="ru-RU" b="1" dirty="0" smtClean="0">
                <a:solidFill>
                  <a:srgbClr val="C00000"/>
                </a:solidFill>
                <a:latin typeface="Times New Roman" pitchFamily="18" charset="0"/>
                <a:cs typeface="Times New Roman" pitchFamily="18" charset="0"/>
              </a:rPr>
              <a:t>По </a:t>
            </a:r>
            <a:r>
              <a:rPr lang="ru-RU" b="1" dirty="0" smtClean="0">
                <a:solidFill>
                  <a:srgbClr val="C00000"/>
                </a:solidFill>
                <a:latin typeface="Times New Roman" pitchFamily="18" charset="0"/>
                <a:cs typeface="Times New Roman" pitchFamily="18" charset="0"/>
              </a:rPr>
              <a:t>третьей, цвета флага символизировали : белый – веру, чистоту; синий – небо, благородство, верность; красный – героизм, отвагу, смелость. </a:t>
            </a:r>
            <a:endParaRPr lang="ru-RU" b="1" dirty="0" smtClean="0">
              <a:solidFill>
                <a:srgbClr val="C00000"/>
              </a:solidFill>
              <a:latin typeface="Times New Roman" pitchFamily="18" charset="0"/>
              <a:cs typeface="Times New Roman" pitchFamily="18" charset="0"/>
            </a:endParaRPr>
          </a:p>
          <a:p>
            <a:pPr indent="457200">
              <a:buNone/>
            </a:pPr>
            <a:r>
              <a:rPr lang="ru-RU" b="1" dirty="0" smtClean="0">
                <a:solidFill>
                  <a:srgbClr val="C00000"/>
                </a:solidFill>
                <a:latin typeface="Times New Roman" pitchFamily="18" charset="0"/>
                <a:cs typeface="Times New Roman" pitchFamily="18" charset="0"/>
              </a:rPr>
              <a:t>Есть </a:t>
            </a:r>
            <a:r>
              <a:rPr lang="ru-RU" b="1" dirty="0" smtClean="0">
                <a:solidFill>
                  <a:srgbClr val="C00000"/>
                </a:solidFill>
                <a:latin typeface="Times New Roman" pitchFamily="18" charset="0"/>
                <a:cs typeface="Times New Roman" pitchFamily="18" charset="0"/>
              </a:rPr>
              <a:t>и такая версия: белый – вера, синий – надежда, а красный – любовь.</a:t>
            </a:r>
            <a:endParaRPr lang="ru-RU" b="1" dirty="0" smtClean="0">
              <a:solidFill>
                <a:srgbClr val="C0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p:txBody>
          <a:bodyPr/>
          <a:lstStyle/>
          <a:p>
            <a:pPr>
              <a:buNone/>
            </a:pPr>
            <a:r>
              <a:rPr lang="ru-RU" sz="1600" b="1" dirty="0" smtClean="0">
                <a:solidFill>
                  <a:srgbClr val="C00000"/>
                </a:solidFill>
              </a:rPr>
              <a:t>     </a:t>
            </a:r>
          </a:p>
          <a:p>
            <a:pPr>
              <a:buNone/>
            </a:pPr>
            <a:r>
              <a:rPr lang="ru-RU" sz="1400" b="1" dirty="0" smtClean="0">
                <a:solidFill>
                  <a:srgbClr val="C00000"/>
                </a:solidFill>
              </a:rPr>
              <a:t>       </a:t>
            </a:r>
          </a:p>
          <a:p>
            <a:pPr>
              <a:buNone/>
            </a:pPr>
            <a:r>
              <a:rPr lang="ru-RU" sz="1400" b="1" dirty="0" smtClean="0">
                <a:solidFill>
                  <a:srgbClr val="C00000"/>
                </a:solidFill>
              </a:rPr>
              <a:t>        А что символизируют три цвета флага?</a:t>
            </a:r>
          </a:p>
          <a:p>
            <a:pPr>
              <a:buNone/>
            </a:pPr>
            <a:r>
              <a:rPr lang="ru-RU" sz="1400" b="1" dirty="0" smtClean="0">
                <a:solidFill>
                  <a:srgbClr val="C00000"/>
                </a:solidFill>
              </a:rPr>
              <a:t>        Есть разные версии. По одной, это единство моря, земли и неба. По другой это содружество трех славянских народов. По третьей, цвета флага символизировали : белый – веру, чистоту; синий – небо, благородство, верность; красный – героизм, отвагу, смелость. Есть и такая версия: белый – вера, синий – надежда, а красный – любовь.</a:t>
            </a:r>
          </a:p>
          <a:p>
            <a:pPr>
              <a:buNone/>
            </a:pPr>
            <a:endParaRPr lang="ru-RU" sz="1600" b="1" dirty="0">
              <a:solidFill>
                <a:srgbClr val="C00000"/>
              </a:solidFill>
            </a:endParaRPr>
          </a:p>
        </p:txBody>
      </p:sp>
      <p:pic>
        <p:nvPicPr>
          <p:cNvPr id="13314" name="Picture 2" descr="C:\Users\rekom\Desktop\3169001-ab8a38561d53e92b.gif"/>
          <p:cNvPicPr>
            <a:picLocks noGrp="1" noChangeAspect="1" noChangeArrowheads="1" noCrop="1"/>
          </p:cNvPicPr>
          <p:nvPr>
            <p:ph sz="half" idx="2"/>
          </p:nvPr>
        </p:nvPicPr>
        <p:blipFill>
          <a:blip r:embed="rId2" cstate="email"/>
          <a:srcRect/>
          <a:stretch>
            <a:fillRect/>
          </a:stretch>
        </p:blipFill>
        <p:spPr bwMode="auto">
          <a:xfrm>
            <a:off x="4572000" y="1988840"/>
            <a:ext cx="3600400" cy="2633016"/>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fsd.multiurok.ru/html/2019/11/13/s_5dcc39d0a5912/img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Содержимое 4"/>
          <p:cNvSpPr>
            <a:spLocks noGrp="1"/>
          </p:cNvSpPr>
          <p:nvPr>
            <p:ph sz="half" idx="1"/>
          </p:nvPr>
        </p:nvSpPr>
        <p:spPr>
          <a:xfrm>
            <a:off x="0" y="1988840"/>
            <a:ext cx="6516216" cy="4525963"/>
          </a:xfrm>
        </p:spPr>
        <p:txBody>
          <a:bodyPr/>
          <a:lstStyle/>
          <a:p>
            <a:pPr>
              <a:buNone/>
            </a:pPr>
            <a:r>
              <a:rPr lang="ru-RU" sz="2400" dirty="0" smtClean="0"/>
              <a:t>   </a:t>
            </a:r>
          </a:p>
          <a:p>
            <a:pPr indent="342900">
              <a:buNone/>
            </a:pPr>
            <a:r>
              <a:rPr lang="ru-RU" sz="2400" dirty="0" smtClean="0"/>
              <a:t>     </a:t>
            </a:r>
            <a:r>
              <a:rPr lang="ru-RU" sz="1800" b="1" dirty="0" smtClean="0">
                <a:solidFill>
                  <a:srgbClr val="C00000"/>
                </a:solidFill>
                <a:latin typeface="Times New Roman" pitchFamily="18" charset="0"/>
                <a:cs typeface="Times New Roman" pitchFamily="18" charset="0"/>
              </a:rPr>
              <a:t>Помимо государственного флага в Российской Федерации есть еще два особых знамени. </a:t>
            </a:r>
            <a:endParaRPr lang="ru-RU" sz="1800" b="1" dirty="0" smtClean="0">
              <a:solidFill>
                <a:srgbClr val="C00000"/>
              </a:solidFill>
              <a:latin typeface="Times New Roman" pitchFamily="18" charset="0"/>
              <a:cs typeface="Times New Roman" pitchFamily="18" charset="0"/>
            </a:endParaRPr>
          </a:p>
          <a:p>
            <a:pPr indent="342900">
              <a:buNone/>
            </a:pPr>
            <a:r>
              <a:rPr lang="ru-RU" sz="1800" b="1" dirty="0" smtClean="0">
                <a:solidFill>
                  <a:srgbClr val="C00000"/>
                </a:solidFill>
                <a:latin typeface="Times New Roman" pitchFamily="18" charset="0"/>
                <a:cs typeface="Times New Roman" pitchFamily="18" charset="0"/>
              </a:rPr>
              <a:t>Первое </a:t>
            </a:r>
            <a:r>
              <a:rPr lang="ru-RU" sz="1800" b="1" dirty="0" smtClean="0">
                <a:solidFill>
                  <a:srgbClr val="C00000"/>
                </a:solidFill>
                <a:latin typeface="Times New Roman" pitchFamily="18" charset="0"/>
                <a:cs typeface="Times New Roman" pitchFamily="18" charset="0"/>
              </a:rPr>
              <a:t>из них знамя вооруженных сил России, представляющее собой красное полотнище</a:t>
            </a:r>
            <a:r>
              <a:rPr lang="ru-RU" sz="1800" b="1" i="1" dirty="0" smtClean="0">
                <a:solidFill>
                  <a:srgbClr val="C00000"/>
                </a:solidFill>
                <a:latin typeface="Times New Roman" pitchFamily="18" charset="0"/>
                <a:cs typeface="Times New Roman" pitchFamily="18" charset="0"/>
              </a:rPr>
              <a:t>. </a:t>
            </a:r>
            <a:endParaRPr lang="ru-RU" sz="1800" b="1" i="1" dirty="0" smtClean="0">
              <a:solidFill>
                <a:srgbClr val="C00000"/>
              </a:solidFill>
              <a:latin typeface="Times New Roman" pitchFamily="18" charset="0"/>
              <a:cs typeface="Times New Roman" pitchFamily="18" charset="0"/>
            </a:endParaRPr>
          </a:p>
          <a:p>
            <a:pPr indent="342900">
              <a:buNone/>
            </a:pPr>
            <a:r>
              <a:rPr lang="ru-RU" sz="1800" b="1" dirty="0" smtClean="0">
                <a:solidFill>
                  <a:srgbClr val="C00000"/>
                </a:solidFill>
                <a:latin typeface="Times New Roman" pitchFamily="18" charset="0"/>
                <a:cs typeface="Times New Roman" pitchFamily="18" charset="0"/>
              </a:rPr>
              <a:t>Это </a:t>
            </a:r>
            <a:r>
              <a:rPr lang="ru-RU" sz="1800" b="1" dirty="0" smtClean="0">
                <a:solidFill>
                  <a:srgbClr val="C00000"/>
                </a:solidFill>
                <a:latin typeface="Times New Roman" pitchFamily="18" charset="0"/>
                <a:cs typeface="Times New Roman" pitchFamily="18" charset="0"/>
              </a:rPr>
              <a:t>знамя Победы, под которым воевали наши деды и прадеды, которое взвилось над Рейхстагом как знак взятия Берлина в годы Великой Отечественной войны. </a:t>
            </a:r>
            <a:endParaRPr lang="ru-RU" sz="1800" b="1" dirty="0" smtClean="0">
              <a:solidFill>
                <a:srgbClr val="C00000"/>
              </a:solidFill>
              <a:latin typeface="Times New Roman" pitchFamily="18" charset="0"/>
              <a:cs typeface="Times New Roman" pitchFamily="18" charset="0"/>
            </a:endParaRPr>
          </a:p>
          <a:p>
            <a:pPr indent="342900">
              <a:buNone/>
            </a:pPr>
            <a:r>
              <a:rPr lang="ru-RU" sz="1800" b="1" dirty="0" smtClean="0">
                <a:solidFill>
                  <a:srgbClr val="C00000"/>
                </a:solidFill>
                <a:latin typeface="Times New Roman" pitchFamily="18" charset="0"/>
                <a:cs typeface="Times New Roman" pitchFamily="18" charset="0"/>
              </a:rPr>
              <a:t>Второе </a:t>
            </a:r>
            <a:r>
              <a:rPr lang="ru-RU" sz="1800" b="1" dirty="0" smtClean="0">
                <a:solidFill>
                  <a:srgbClr val="C00000"/>
                </a:solidFill>
                <a:latin typeface="Times New Roman" pitchFamily="18" charset="0"/>
                <a:cs typeface="Times New Roman" pitchFamily="18" charset="0"/>
              </a:rPr>
              <a:t>знамя  это знамя военно-морского флота</a:t>
            </a:r>
            <a:r>
              <a:rPr lang="ru-RU" sz="1800" b="1" i="1" dirty="0" smtClean="0">
                <a:solidFill>
                  <a:srgbClr val="C00000"/>
                </a:solidFill>
                <a:latin typeface="Times New Roman" pitchFamily="18" charset="0"/>
                <a:cs typeface="Times New Roman" pitchFamily="18" charset="0"/>
              </a:rPr>
              <a:t>. </a:t>
            </a:r>
            <a:r>
              <a:rPr lang="ru-RU" sz="1800" b="1" dirty="0" smtClean="0">
                <a:solidFill>
                  <a:srgbClr val="C00000"/>
                </a:solidFill>
                <a:latin typeface="Times New Roman" pitchFamily="18" charset="0"/>
                <a:cs typeface="Times New Roman" pitchFamily="18" charset="0"/>
              </a:rPr>
              <a:t>Российскому военно-морскому флоту, подчеркивая преемственность славных традиций флота Петра Великого, по наследству перешел бело-голубой Андреевский флаг.</a:t>
            </a:r>
            <a:endParaRPr lang="ru-RU" sz="1400" b="1" dirty="0" smtClean="0">
              <a:solidFill>
                <a:srgbClr val="C00000"/>
              </a:solidFill>
              <a:latin typeface="Times New Roman" pitchFamily="18" charset="0"/>
              <a:cs typeface="Times New Roman" pitchFamily="18" charset="0"/>
            </a:endParaRPr>
          </a:p>
          <a:p>
            <a:pPr>
              <a:buNone/>
            </a:pPr>
            <a:endParaRPr lang="ru-RU" sz="1400" b="1" dirty="0">
              <a:solidFill>
                <a:srgbClr val="C00000"/>
              </a:solidFill>
            </a:endParaRPr>
          </a:p>
        </p:txBody>
      </p:sp>
      <p:pic>
        <p:nvPicPr>
          <p:cNvPr id="14338" name="Picture 2" descr="C:\Users\rekom\Desktop\2620628_ussr_flag.gif"/>
          <p:cNvPicPr>
            <a:picLocks noGrp="1" noChangeAspect="1" noChangeArrowheads="1" noCrop="1"/>
          </p:cNvPicPr>
          <p:nvPr>
            <p:ph sz="half" idx="2"/>
          </p:nvPr>
        </p:nvPicPr>
        <p:blipFill>
          <a:blip r:embed="rId3" cstate="email"/>
          <a:srcRect/>
          <a:stretch>
            <a:fillRect/>
          </a:stretch>
        </p:blipFill>
        <p:spPr bwMode="auto">
          <a:xfrm>
            <a:off x="539552" y="260648"/>
            <a:ext cx="2736304" cy="1854206"/>
          </a:xfrm>
          <a:prstGeom prst="rect">
            <a:avLst/>
          </a:prstGeom>
          <a:noFill/>
        </p:spPr>
      </p:pic>
      <p:pic>
        <p:nvPicPr>
          <p:cNvPr id="14339" name="Picture 3" descr="C:\Users\rekom\Desktop\auwsoals.png"/>
          <p:cNvPicPr>
            <a:picLocks noChangeAspect="1" noChangeArrowheads="1"/>
          </p:cNvPicPr>
          <p:nvPr/>
        </p:nvPicPr>
        <p:blipFill>
          <a:blip r:embed="rId4" cstate="email"/>
          <a:srcRect/>
          <a:stretch>
            <a:fillRect/>
          </a:stretch>
        </p:blipFill>
        <p:spPr bwMode="auto">
          <a:xfrm>
            <a:off x="3779912" y="188640"/>
            <a:ext cx="2915747" cy="2374457"/>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fsd.multiurok.ru/html/2019/11/13/s_5dcc39d0a5912/img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Содержимое 4"/>
          <p:cNvSpPr>
            <a:spLocks noGrp="1"/>
          </p:cNvSpPr>
          <p:nvPr>
            <p:ph sz="half" idx="1"/>
          </p:nvPr>
        </p:nvSpPr>
        <p:spPr>
          <a:xfrm>
            <a:off x="2483768" y="0"/>
            <a:ext cx="5472608" cy="3284984"/>
          </a:xfrm>
        </p:spPr>
        <p:txBody>
          <a:bodyPr/>
          <a:lstStyle/>
          <a:p>
            <a:pPr>
              <a:buNone/>
            </a:pPr>
            <a:r>
              <a:rPr lang="ru-RU" dirty="0" smtClean="0"/>
              <a:t>   </a:t>
            </a:r>
          </a:p>
          <a:p>
            <a:pPr marL="0" indent="269875">
              <a:buNone/>
            </a:pPr>
            <a:r>
              <a:rPr lang="ru-RU" sz="1600" dirty="0" smtClean="0"/>
              <a:t>    </a:t>
            </a:r>
            <a:r>
              <a:rPr lang="ru-RU" sz="1600" b="1" dirty="0" smtClean="0">
                <a:solidFill>
                  <a:srgbClr val="C00000"/>
                </a:solidFill>
                <a:latin typeface="Times New Roman" pitchFamily="18" charset="0"/>
                <a:cs typeface="Times New Roman" pitchFamily="18" charset="0"/>
              </a:rPr>
              <a:t>У каждого государства есть свой герб.      </a:t>
            </a:r>
          </a:p>
          <a:p>
            <a:pPr marL="0" indent="179388">
              <a:buNone/>
            </a:pPr>
            <a:r>
              <a:rPr lang="ru-RU" sz="1600" b="1" dirty="0" smtClean="0">
                <a:solidFill>
                  <a:srgbClr val="C00000"/>
                </a:solidFill>
                <a:latin typeface="Times New Roman" pitchFamily="18" charset="0"/>
                <a:cs typeface="Times New Roman" pitchFamily="18" charset="0"/>
              </a:rPr>
              <a:t>        А что означает слово «герб»? </a:t>
            </a:r>
          </a:p>
          <a:p>
            <a:pPr marL="0" indent="179388">
              <a:buNone/>
            </a:pPr>
            <a:r>
              <a:rPr lang="ru-RU" sz="1600" b="1" dirty="0" smtClean="0">
                <a:solidFill>
                  <a:srgbClr val="C00000"/>
                </a:solidFill>
                <a:latin typeface="Times New Roman" pitchFamily="18" charset="0"/>
                <a:cs typeface="Times New Roman" pitchFamily="18" charset="0"/>
              </a:rPr>
              <a:t>        Оно происходит от немецкого слова «наследство или наследие». Это главный символ любого государства. Это отличительный знак, эмблема государства, города, сословия, рода. Его изображение помещается на флагах, монетах, печатях, бланках, марках, чтобы показать принадлежность к тому или иному государству.</a:t>
            </a:r>
          </a:p>
          <a:p>
            <a:pPr>
              <a:buNone/>
            </a:pPr>
            <a:endParaRPr lang="ru-RU" sz="1400" b="1" dirty="0">
              <a:solidFill>
                <a:srgbClr val="C00000"/>
              </a:solidFill>
            </a:endParaRPr>
          </a:p>
        </p:txBody>
      </p:sp>
      <p:pic>
        <p:nvPicPr>
          <p:cNvPr id="15365" name="Picture 5" descr="C:\Users\rekom\Desktop\Russia_coa.png"/>
          <p:cNvPicPr>
            <a:picLocks noGrp="1" noChangeAspect="1" noChangeArrowheads="1"/>
          </p:cNvPicPr>
          <p:nvPr>
            <p:ph sz="half" idx="2"/>
          </p:nvPr>
        </p:nvPicPr>
        <p:blipFill>
          <a:blip r:embed="rId3" cstate="email"/>
          <a:srcRect/>
          <a:stretch>
            <a:fillRect/>
          </a:stretch>
        </p:blipFill>
        <p:spPr bwMode="auto">
          <a:xfrm>
            <a:off x="251521" y="332656"/>
            <a:ext cx="1944216" cy="2333060"/>
          </a:xfrm>
          <a:prstGeom prst="rect">
            <a:avLst/>
          </a:prstGeom>
          <a:noFill/>
        </p:spPr>
      </p:pic>
      <p:sp>
        <p:nvSpPr>
          <p:cNvPr id="7" name="Прямоугольник 6"/>
          <p:cNvSpPr/>
          <p:nvPr/>
        </p:nvSpPr>
        <p:spPr>
          <a:xfrm>
            <a:off x="323528" y="2564904"/>
            <a:ext cx="6300192" cy="2308324"/>
          </a:xfrm>
          <a:prstGeom prst="rect">
            <a:avLst/>
          </a:prstGeom>
        </p:spPr>
        <p:txBody>
          <a:bodyPr wrap="square">
            <a:spAutoFit/>
          </a:bodyPr>
          <a:lstStyle/>
          <a:p>
            <a:pPr indent="457200">
              <a:buNone/>
            </a:pPr>
            <a:r>
              <a:rPr lang="ru-RU" sz="1600" b="1" dirty="0" smtClean="0">
                <a:solidFill>
                  <a:srgbClr val="C00000"/>
                </a:solidFill>
                <a:latin typeface="Times New Roman" pitchFamily="18" charset="0"/>
                <a:cs typeface="Times New Roman" pitchFamily="18" charset="0"/>
              </a:rPr>
              <a:t>У России очень красивый герб. Это очень древний герб. Он появился </a:t>
            </a:r>
            <a:r>
              <a:rPr lang="ru-RU" sz="1600" b="1" dirty="0" smtClean="0">
                <a:solidFill>
                  <a:srgbClr val="C00000"/>
                </a:solidFill>
                <a:latin typeface="Times New Roman" pitchFamily="18" charset="0"/>
                <a:cs typeface="Times New Roman" pitchFamily="18" charset="0"/>
              </a:rPr>
              <a:t> </a:t>
            </a:r>
            <a:r>
              <a:rPr lang="ru-RU" sz="1600" b="1" dirty="0" smtClean="0">
                <a:solidFill>
                  <a:srgbClr val="C00000"/>
                </a:solidFill>
                <a:latin typeface="Times New Roman" pitchFamily="18" charset="0"/>
                <a:cs typeface="Times New Roman" pitchFamily="18" charset="0"/>
              </a:rPr>
              <a:t>500 лет назад. На нём изображён двуглавый золотой орёл на фоне российского флага. Орёл – символ солнца, небесной силы, огня и бессмертия. Над орлом 3 короны (две малые и одна большая), в лапах орла скипетр и держава, а на груди на красном щите всадник, поражающий копьем дракона. Двуглавый орел в нашем гербе является символом единства народов России, живущих как в европейской, так и в азиатской ее частях. Поэтому одна голова орла смотрит на запад, а другая на восток</a:t>
            </a:r>
            <a:endParaRPr lang="ru-RU" dirty="0">
              <a:latin typeface="Times New Roman" pitchFamily="18" charset="0"/>
              <a:cs typeface="Times New Roman" pitchFamily="18" charset="0"/>
            </a:endParaRPr>
          </a:p>
        </p:txBody>
      </p:sp>
      <p:sp>
        <p:nvSpPr>
          <p:cNvPr id="8" name="Прямоугольник 7"/>
          <p:cNvSpPr/>
          <p:nvPr/>
        </p:nvSpPr>
        <p:spPr>
          <a:xfrm>
            <a:off x="323528" y="4869160"/>
            <a:ext cx="6408712" cy="1569660"/>
          </a:xfrm>
          <a:prstGeom prst="rect">
            <a:avLst/>
          </a:prstGeom>
        </p:spPr>
        <p:txBody>
          <a:bodyPr wrap="square">
            <a:spAutoFit/>
          </a:bodyPr>
          <a:lstStyle/>
          <a:p>
            <a:pPr indent="457200"/>
            <a:r>
              <a:rPr lang="ru-RU" sz="1600" b="1" dirty="0" smtClean="0">
                <a:solidFill>
                  <a:srgbClr val="C00000"/>
                </a:solidFill>
                <a:latin typeface="Times New Roman" pitchFamily="18" charset="0"/>
                <a:cs typeface="Times New Roman" pitchFamily="18" charset="0"/>
              </a:rPr>
              <a:t>Короны над головами орла рассматриваются как символы союза республик, краев, областей, из которых состоит Российская Федерация. Скипетр и держава означают сильную государственную власть, защиту страны и ее единство. Внутри российского герба – герб Москвы. На нём на красном фоне изображён Георгий Победоносец, поражающий копьём дракона.</a:t>
            </a:r>
            <a:endParaRPr lang="ru-RU" sz="16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fsd.multiurok.ru/html/2019/11/13/s_5dcc39d0a5912/img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Содержимое 4"/>
          <p:cNvSpPr>
            <a:spLocks noGrp="1"/>
          </p:cNvSpPr>
          <p:nvPr>
            <p:ph sz="half" idx="1"/>
          </p:nvPr>
        </p:nvSpPr>
        <p:spPr>
          <a:xfrm>
            <a:off x="1907704" y="0"/>
            <a:ext cx="4968552" cy="1728192"/>
          </a:xfrm>
        </p:spPr>
        <p:txBody>
          <a:bodyPr/>
          <a:lstStyle/>
          <a:p>
            <a:pPr>
              <a:buNone/>
            </a:pPr>
            <a:r>
              <a:rPr lang="ru-RU" sz="1600" b="1" dirty="0" smtClean="0">
                <a:solidFill>
                  <a:srgbClr val="C00000"/>
                </a:solidFill>
              </a:rPr>
              <a:t>   </a:t>
            </a:r>
          </a:p>
          <a:p>
            <a:pPr>
              <a:buNone/>
            </a:pPr>
            <a:r>
              <a:rPr lang="ru-RU" sz="1400" b="1" dirty="0" smtClean="0">
                <a:solidFill>
                  <a:srgbClr val="C00000"/>
                </a:solidFill>
              </a:rPr>
              <a:t>         </a:t>
            </a:r>
          </a:p>
          <a:p>
            <a:pPr indent="342900">
              <a:buNone/>
            </a:pPr>
            <a:r>
              <a:rPr lang="ru-RU" sz="1600" b="1" dirty="0" smtClean="0">
                <a:solidFill>
                  <a:srgbClr val="C00000"/>
                </a:solidFill>
                <a:latin typeface="Times New Roman" pitchFamily="18" charset="0"/>
                <a:cs typeface="Times New Roman" pitchFamily="18" charset="0"/>
              </a:rPr>
              <a:t>        </a:t>
            </a:r>
            <a:r>
              <a:rPr lang="ru-RU" sz="1700" b="1" dirty="0" smtClean="0">
                <a:solidFill>
                  <a:srgbClr val="C00000"/>
                </a:solidFill>
                <a:latin typeface="Times New Roman" pitchFamily="18" charset="0"/>
                <a:cs typeface="Times New Roman" pitchFamily="18" charset="0"/>
              </a:rPr>
              <a:t>Часто на праздниках, демонстрациях, военных парадах мы слышим торжественную величественную песню, называемую гимном. Все люди встают, военные отдают честь, военные салютуют оружием. </a:t>
            </a:r>
            <a:endParaRPr lang="ru-RU" sz="1700" b="1" dirty="0" smtClean="0">
              <a:solidFill>
                <a:srgbClr val="C00000"/>
              </a:solidFill>
              <a:latin typeface="Times New Roman" pitchFamily="18" charset="0"/>
              <a:cs typeface="Times New Roman" pitchFamily="18" charset="0"/>
            </a:endParaRPr>
          </a:p>
          <a:p>
            <a:pPr indent="342900">
              <a:buNone/>
            </a:pPr>
            <a:r>
              <a:rPr lang="ru-RU" sz="1700" b="1" dirty="0" smtClean="0">
                <a:solidFill>
                  <a:srgbClr val="C00000"/>
                </a:solidFill>
                <a:latin typeface="Times New Roman" pitchFamily="18" charset="0"/>
                <a:cs typeface="Times New Roman" pitchFamily="18" charset="0"/>
              </a:rPr>
              <a:t>Все </a:t>
            </a:r>
            <a:r>
              <a:rPr lang="ru-RU" sz="1700" b="1" dirty="0" smtClean="0">
                <a:solidFill>
                  <a:srgbClr val="C00000"/>
                </a:solidFill>
                <a:latin typeface="Times New Roman" pitchFamily="18" charset="0"/>
                <a:cs typeface="Times New Roman" pitchFamily="18" charset="0"/>
              </a:rPr>
              <a:t>торжественно, красиво и строго.</a:t>
            </a:r>
          </a:p>
          <a:p>
            <a:pPr indent="342900">
              <a:buNone/>
            </a:pPr>
            <a:r>
              <a:rPr lang="ru-RU" sz="1700" b="1" dirty="0" smtClean="0">
                <a:solidFill>
                  <a:srgbClr val="C00000"/>
                </a:solidFill>
                <a:latin typeface="Times New Roman" pitchFamily="18" charset="0"/>
                <a:cs typeface="Times New Roman" pitchFamily="18" charset="0"/>
              </a:rPr>
              <a:t>А </a:t>
            </a:r>
            <a:r>
              <a:rPr lang="ru-RU" sz="1700" b="1" dirty="0" smtClean="0">
                <a:solidFill>
                  <a:srgbClr val="C00000"/>
                </a:solidFill>
                <a:latin typeface="Times New Roman" pitchFamily="18" charset="0"/>
                <a:cs typeface="Times New Roman" pitchFamily="18" charset="0"/>
              </a:rPr>
              <a:t>что такое государственный гимн?</a:t>
            </a:r>
          </a:p>
          <a:p>
            <a:pPr>
              <a:buNone/>
            </a:pPr>
            <a:endParaRPr lang="ru-RU" sz="1400" b="1" dirty="0">
              <a:solidFill>
                <a:srgbClr val="C00000"/>
              </a:solidFill>
            </a:endParaRPr>
          </a:p>
        </p:txBody>
      </p:sp>
      <p:pic>
        <p:nvPicPr>
          <p:cNvPr id="18434" name="Picture 2" descr="C:\Users\rekom\Desktop\1298584498_9785714009808.jpg"/>
          <p:cNvPicPr>
            <a:picLocks noGrp="1" noChangeAspect="1" noChangeArrowheads="1"/>
          </p:cNvPicPr>
          <p:nvPr>
            <p:ph sz="half" idx="2"/>
          </p:nvPr>
        </p:nvPicPr>
        <p:blipFill>
          <a:blip r:embed="rId3" cstate="email"/>
          <a:srcRect/>
          <a:stretch>
            <a:fillRect/>
          </a:stretch>
        </p:blipFill>
        <p:spPr bwMode="auto">
          <a:xfrm>
            <a:off x="251520" y="332656"/>
            <a:ext cx="1656184" cy="2289036"/>
          </a:xfrm>
          <a:prstGeom prst="rect">
            <a:avLst/>
          </a:prstGeom>
          <a:noFill/>
        </p:spPr>
      </p:pic>
      <p:pic>
        <p:nvPicPr>
          <p:cNvPr id="7" name="Picture 2" descr="C:\Users\rekom\Desktop\800x600_U75wtsyPN0wZEpVzJXp1.jpg"/>
          <p:cNvPicPr>
            <a:picLocks noChangeAspect="1" noChangeArrowheads="1"/>
          </p:cNvPicPr>
          <p:nvPr/>
        </p:nvPicPr>
        <p:blipFill>
          <a:blip r:embed="rId4" cstate="email"/>
          <a:srcRect l="21177" r="22991"/>
          <a:stretch>
            <a:fillRect/>
          </a:stretch>
        </p:blipFill>
        <p:spPr bwMode="auto">
          <a:xfrm>
            <a:off x="251520" y="2996952"/>
            <a:ext cx="1824612" cy="2448272"/>
          </a:xfrm>
          <a:prstGeom prst="rect">
            <a:avLst/>
          </a:prstGeom>
          <a:noFill/>
          <a:ln w="9525">
            <a:noFill/>
            <a:miter lim="800000"/>
            <a:headEnd/>
            <a:tailEnd/>
          </a:ln>
        </p:spPr>
      </p:pic>
      <p:sp>
        <p:nvSpPr>
          <p:cNvPr id="8" name="Прямоугольник 7"/>
          <p:cNvSpPr/>
          <p:nvPr/>
        </p:nvSpPr>
        <p:spPr>
          <a:xfrm>
            <a:off x="2195736" y="3068960"/>
            <a:ext cx="4536504" cy="3416320"/>
          </a:xfrm>
          <a:prstGeom prst="rect">
            <a:avLst/>
          </a:prstGeom>
        </p:spPr>
        <p:txBody>
          <a:bodyPr wrap="square">
            <a:spAutoFit/>
          </a:bodyPr>
          <a:lstStyle/>
          <a:p>
            <a:pPr indent="457200"/>
            <a:r>
              <a:rPr lang="ru-RU" b="1" dirty="0" smtClean="0">
                <a:solidFill>
                  <a:srgbClr val="C00000"/>
                </a:solidFill>
                <a:latin typeface="Times New Roman" pitchFamily="18" charset="0"/>
                <a:cs typeface="Times New Roman" pitchFamily="18" charset="0"/>
              </a:rPr>
              <a:t>Гимн - это торжественная песня, исполняемая в особых торжественных случаях. </a:t>
            </a:r>
            <a:endParaRPr lang="ru-RU" b="1" dirty="0" smtClean="0">
              <a:solidFill>
                <a:srgbClr val="C00000"/>
              </a:solidFill>
              <a:latin typeface="Times New Roman" pitchFamily="18" charset="0"/>
              <a:cs typeface="Times New Roman" pitchFamily="18" charset="0"/>
            </a:endParaRPr>
          </a:p>
          <a:p>
            <a:pPr indent="457200"/>
            <a:r>
              <a:rPr lang="ru-RU" b="1" dirty="0" smtClean="0">
                <a:solidFill>
                  <a:srgbClr val="C00000"/>
                </a:solidFill>
                <a:latin typeface="Times New Roman" pitchFamily="18" charset="0"/>
                <a:cs typeface="Times New Roman" pitchFamily="18" charset="0"/>
              </a:rPr>
              <a:t>Каждое </a:t>
            </a:r>
            <a:r>
              <a:rPr lang="ru-RU" b="1" dirty="0" smtClean="0">
                <a:solidFill>
                  <a:srgbClr val="C00000"/>
                </a:solidFill>
                <a:latin typeface="Times New Roman" pitchFamily="18" charset="0"/>
                <a:cs typeface="Times New Roman" pitchFamily="18" charset="0"/>
              </a:rPr>
              <a:t>государство имеет свой гимн. Гимн это песня, посвященная своей Родине, это символ государства, такой же, как герб и флаг. </a:t>
            </a:r>
            <a:endParaRPr lang="ru-RU" b="1" dirty="0" smtClean="0">
              <a:solidFill>
                <a:srgbClr val="C00000"/>
              </a:solidFill>
              <a:latin typeface="Times New Roman" pitchFamily="18" charset="0"/>
              <a:cs typeface="Times New Roman" pitchFamily="18" charset="0"/>
            </a:endParaRPr>
          </a:p>
          <a:p>
            <a:pPr indent="457200"/>
            <a:r>
              <a:rPr lang="ru-RU" b="1" dirty="0" smtClean="0">
                <a:solidFill>
                  <a:srgbClr val="C00000"/>
                </a:solidFill>
                <a:latin typeface="Times New Roman" pitchFamily="18" charset="0"/>
                <a:cs typeface="Times New Roman" pitchFamily="18" charset="0"/>
              </a:rPr>
              <a:t>Музыку </a:t>
            </a:r>
            <a:r>
              <a:rPr lang="ru-RU" b="1" dirty="0" smtClean="0">
                <a:solidFill>
                  <a:srgbClr val="C00000"/>
                </a:solidFill>
                <a:latin typeface="Times New Roman" pitchFamily="18" charset="0"/>
                <a:cs typeface="Times New Roman" pitchFamily="18" charset="0"/>
              </a:rPr>
              <a:t>для нашего гимна написал композитор Александр  Александров, слова Сергея Михалкова. </a:t>
            </a:r>
            <a:endParaRPr lang="ru-RU" b="1" dirty="0" smtClean="0">
              <a:solidFill>
                <a:srgbClr val="C00000"/>
              </a:solidFill>
              <a:latin typeface="Times New Roman" pitchFamily="18" charset="0"/>
              <a:cs typeface="Times New Roman" pitchFamily="18" charset="0"/>
            </a:endParaRPr>
          </a:p>
          <a:p>
            <a:pPr indent="457200"/>
            <a:r>
              <a:rPr lang="ru-RU" b="1" dirty="0" smtClean="0">
                <a:solidFill>
                  <a:srgbClr val="C00000"/>
                </a:solidFill>
                <a:latin typeface="Times New Roman" pitchFamily="18" charset="0"/>
                <a:cs typeface="Times New Roman" pitchFamily="18" charset="0"/>
              </a:rPr>
              <a:t>Запомните</a:t>
            </a:r>
            <a:r>
              <a:rPr lang="ru-RU" b="1" dirty="0" smtClean="0">
                <a:solidFill>
                  <a:srgbClr val="C00000"/>
                </a:solidFill>
                <a:latin typeface="Times New Roman" pitchFamily="18" charset="0"/>
                <a:cs typeface="Times New Roman" pitchFamily="18" charset="0"/>
              </a:rPr>
              <a:t>, что гимн государства надо слушать стоя.</a:t>
            </a:r>
            <a:endParaRPr lang="ru-RU"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fsd.multiurok.ru/html/2019/11/13/s_5dcc39d0a5912/img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Содержимое 4"/>
          <p:cNvSpPr>
            <a:spLocks noGrp="1"/>
          </p:cNvSpPr>
          <p:nvPr>
            <p:ph sz="half" idx="1"/>
          </p:nvPr>
        </p:nvSpPr>
        <p:spPr>
          <a:xfrm>
            <a:off x="251520" y="1700808"/>
            <a:ext cx="6815608" cy="2177083"/>
          </a:xfrm>
        </p:spPr>
        <p:txBody>
          <a:bodyPr/>
          <a:lstStyle/>
          <a:p>
            <a:pPr indent="342900">
              <a:buNone/>
            </a:pPr>
            <a:r>
              <a:rPr lang="ru-RU" sz="1600" b="1" dirty="0" smtClean="0">
                <a:solidFill>
                  <a:srgbClr val="C00000"/>
                </a:solidFill>
              </a:rPr>
              <a:t>  </a:t>
            </a:r>
          </a:p>
          <a:p>
            <a:pPr indent="342900">
              <a:buNone/>
            </a:pPr>
            <a:r>
              <a:rPr lang="ru-RU" sz="1400" b="1" dirty="0" smtClean="0">
                <a:solidFill>
                  <a:srgbClr val="C00000"/>
                </a:solidFill>
              </a:rPr>
              <a:t>       </a:t>
            </a:r>
          </a:p>
          <a:p>
            <a:pPr indent="342900">
              <a:buNone/>
            </a:pPr>
            <a:r>
              <a:rPr lang="ru-RU" sz="1400" b="1" dirty="0" smtClean="0">
                <a:solidFill>
                  <a:srgbClr val="C00000"/>
                </a:solidFill>
              </a:rPr>
              <a:t>         </a:t>
            </a:r>
            <a:r>
              <a:rPr lang="ru-RU" sz="1600" b="1" dirty="0" smtClean="0">
                <a:solidFill>
                  <a:srgbClr val="C00000"/>
                </a:solidFill>
                <a:latin typeface="Times New Roman" pitchFamily="18" charset="0"/>
                <a:cs typeface="Times New Roman" pitchFamily="18" charset="0"/>
              </a:rPr>
              <a:t>Государства отличаются друг от друга не только символами, языком, историей, но и традициями, обычаями и устным народным творчеством.</a:t>
            </a:r>
          </a:p>
          <a:p>
            <a:pPr indent="342900">
              <a:buNone/>
            </a:pPr>
            <a:r>
              <a:rPr lang="ru-RU" sz="1600" b="1" dirty="0" smtClean="0">
                <a:solidFill>
                  <a:srgbClr val="C00000"/>
                </a:solidFill>
                <a:latin typeface="Times New Roman" pitchFamily="18" charset="0"/>
                <a:cs typeface="Times New Roman" pitchFamily="18" charset="0"/>
              </a:rPr>
              <a:t>        Большой популярностью у русского народа пользуются частушки.</a:t>
            </a:r>
          </a:p>
          <a:p>
            <a:pPr indent="342900">
              <a:buNone/>
            </a:pPr>
            <a:r>
              <a:rPr lang="ru-RU" sz="1600" b="1" dirty="0" smtClean="0">
                <a:solidFill>
                  <a:srgbClr val="C00000"/>
                </a:solidFill>
                <a:latin typeface="Times New Roman" pitchFamily="18" charset="0"/>
                <a:cs typeface="Times New Roman" pitchFamily="18" charset="0"/>
              </a:rPr>
              <a:t>        Частушки поются для того, чтобы развеселить публику и посоревноваться в остроумии.</a:t>
            </a:r>
          </a:p>
          <a:p>
            <a:pPr indent="342900">
              <a:buNone/>
            </a:pPr>
            <a:r>
              <a:rPr lang="ru-RU" sz="1600" b="1" dirty="0" smtClean="0">
                <a:solidFill>
                  <a:srgbClr val="C00000"/>
                </a:solidFill>
                <a:latin typeface="Times New Roman" pitchFamily="18" charset="0"/>
                <a:cs typeface="Times New Roman" pitchFamily="18" charset="0"/>
              </a:rPr>
              <a:t>        Издавна на Руси любил народ ещё один жанр устного народного творчества - загадки. </a:t>
            </a:r>
          </a:p>
          <a:p>
            <a:pPr indent="342900">
              <a:buNone/>
            </a:pPr>
            <a:endParaRPr lang="ru-RU" sz="1800" b="1" dirty="0">
              <a:solidFill>
                <a:srgbClr val="C00000"/>
              </a:solidFill>
              <a:latin typeface="Times New Roman" pitchFamily="18" charset="0"/>
              <a:cs typeface="Times New Roman" pitchFamily="18" charset="0"/>
            </a:endParaRPr>
          </a:p>
        </p:txBody>
      </p:sp>
      <p:pic>
        <p:nvPicPr>
          <p:cNvPr id="20482" name="Picture 2" descr="C:\Users\rekom\Desktop\560.jpg"/>
          <p:cNvPicPr>
            <a:picLocks noGrp="1" noChangeAspect="1" noChangeArrowheads="1"/>
          </p:cNvPicPr>
          <p:nvPr>
            <p:ph sz="half" idx="2"/>
          </p:nvPr>
        </p:nvPicPr>
        <p:blipFill>
          <a:blip r:embed="rId3" cstate="email"/>
          <a:srcRect b="6792"/>
          <a:stretch>
            <a:fillRect/>
          </a:stretch>
        </p:blipFill>
        <p:spPr bwMode="auto">
          <a:xfrm>
            <a:off x="827584" y="404664"/>
            <a:ext cx="2683594" cy="1728192"/>
          </a:xfrm>
          <a:prstGeom prst="rect">
            <a:avLst/>
          </a:prstGeom>
          <a:noFill/>
        </p:spPr>
      </p:pic>
      <p:sp>
        <p:nvSpPr>
          <p:cNvPr id="7" name="Прямоугольник 6"/>
          <p:cNvSpPr/>
          <p:nvPr/>
        </p:nvSpPr>
        <p:spPr>
          <a:xfrm>
            <a:off x="467544" y="4797152"/>
            <a:ext cx="5400600" cy="1477328"/>
          </a:xfrm>
          <a:prstGeom prst="rect">
            <a:avLst/>
          </a:prstGeom>
        </p:spPr>
        <p:txBody>
          <a:bodyPr wrap="square">
            <a:spAutoFit/>
          </a:bodyPr>
          <a:lstStyle/>
          <a:p>
            <a:pPr indent="457200"/>
            <a:r>
              <a:rPr lang="ru-RU" b="1" dirty="0" smtClean="0">
                <a:solidFill>
                  <a:srgbClr val="C00000"/>
                </a:solidFill>
                <a:latin typeface="Times New Roman" pitchFamily="18" charset="0"/>
                <a:cs typeface="Times New Roman" pitchFamily="18" charset="0"/>
              </a:rPr>
              <a:t>У каждого человека есть Родина и каждый любит её. </a:t>
            </a:r>
            <a:endParaRPr lang="ru-RU" b="1" dirty="0" smtClean="0">
              <a:solidFill>
                <a:srgbClr val="C00000"/>
              </a:solidFill>
              <a:latin typeface="Times New Roman" pitchFamily="18" charset="0"/>
              <a:cs typeface="Times New Roman" pitchFamily="18" charset="0"/>
            </a:endParaRPr>
          </a:p>
          <a:p>
            <a:pPr indent="457200"/>
            <a:r>
              <a:rPr lang="ru-RU" b="1" dirty="0" smtClean="0">
                <a:solidFill>
                  <a:srgbClr val="C00000"/>
                </a:solidFill>
                <a:latin typeface="Times New Roman" pitchFamily="18" charset="0"/>
                <a:cs typeface="Times New Roman" pitchFamily="18" charset="0"/>
              </a:rPr>
              <a:t>Любит </a:t>
            </a:r>
            <a:r>
              <a:rPr lang="ru-RU" b="1" dirty="0" smtClean="0">
                <a:solidFill>
                  <a:srgbClr val="C00000"/>
                </a:solidFill>
                <a:latin typeface="Times New Roman" pitchFamily="18" charset="0"/>
                <a:cs typeface="Times New Roman" pitchFamily="18" charset="0"/>
              </a:rPr>
              <a:t>место, где он родился и живёт</a:t>
            </a:r>
            <a:r>
              <a:rPr lang="ru-RU" b="1" dirty="0" smtClean="0">
                <a:solidFill>
                  <a:srgbClr val="C00000"/>
                </a:solidFill>
                <a:latin typeface="Times New Roman" pitchFamily="18" charset="0"/>
                <a:cs typeface="Times New Roman" pitchFamily="18" charset="0"/>
              </a:rPr>
              <a:t>.</a:t>
            </a:r>
          </a:p>
          <a:p>
            <a:pPr indent="457200"/>
            <a:r>
              <a:rPr lang="ru-RU" b="1" dirty="0" smtClean="0">
                <a:solidFill>
                  <a:srgbClr val="C00000"/>
                </a:solidFill>
                <a:latin typeface="Times New Roman" pitchFamily="18" charset="0"/>
                <a:cs typeface="Times New Roman" pitchFamily="18" charset="0"/>
              </a:rPr>
              <a:t> </a:t>
            </a:r>
            <a:r>
              <a:rPr lang="ru-RU" b="1" dirty="0" smtClean="0">
                <a:solidFill>
                  <a:srgbClr val="C00000"/>
                </a:solidFill>
                <a:latin typeface="Times New Roman" pitchFamily="18" charset="0"/>
                <a:cs typeface="Times New Roman" pitchFamily="18" charset="0"/>
              </a:rPr>
              <a:t>Любит родные леса и поля, любит людей, с которыми он живёт, любит свой народ. </a:t>
            </a:r>
            <a:endParaRPr lang="ru-RU" dirty="0">
              <a:latin typeface="Times New Roman" pitchFamily="18" charset="0"/>
              <a:cs typeface="Times New Roman" pitchFamily="18" charset="0"/>
            </a:endParaRPr>
          </a:p>
        </p:txBody>
      </p:sp>
      <p:pic>
        <p:nvPicPr>
          <p:cNvPr id="8" name="Picture 6" descr="C:\Users\rekom\Desktop\Мой класс\ФОТО-МОЙ КЛАСС\7 КЛАСС-ФОТО\Весна в парке\парк-2\DSCN1005.JPG"/>
          <p:cNvPicPr>
            <a:picLocks noChangeAspect="1" noChangeArrowheads="1"/>
          </p:cNvPicPr>
          <p:nvPr/>
        </p:nvPicPr>
        <p:blipFill>
          <a:blip r:embed="rId4" cstate="email"/>
          <a:srcRect/>
          <a:stretch>
            <a:fillRect/>
          </a:stretch>
        </p:blipFill>
        <p:spPr bwMode="auto">
          <a:xfrm>
            <a:off x="3851920" y="404664"/>
            <a:ext cx="2592288" cy="1800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fsd.multiurok.ru/html/2019/11/13/s_5dcc39d0a5912/img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Содержимое 4"/>
          <p:cNvSpPr>
            <a:spLocks noGrp="1"/>
          </p:cNvSpPr>
          <p:nvPr>
            <p:ph sz="half" idx="1"/>
          </p:nvPr>
        </p:nvSpPr>
        <p:spPr>
          <a:xfrm>
            <a:off x="0" y="2348880"/>
            <a:ext cx="6203032" cy="3412976"/>
          </a:xfrm>
        </p:spPr>
        <p:txBody>
          <a:bodyPr/>
          <a:lstStyle/>
          <a:p>
            <a:pPr>
              <a:buNone/>
            </a:pPr>
            <a:r>
              <a:rPr lang="ru-RU" dirty="0" smtClean="0"/>
              <a:t>    </a:t>
            </a:r>
          </a:p>
          <a:p>
            <a:pPr>
              <a:buNone/>
            </a:pPr>
            <a:r>
              <a:rPr lang="ru-RU" sz="1400" b="1" dirty="0" smtClean="0">
                <a:solidFill>
                  <a:srgbClr val="C00000"/>
                </a:solidFill>
              </a:rPr>
              <a:t>    </a:t>
            </a:r>
          </a:p>
          <a:p>
            <a:pPr indent="342900">
              <a:buNone/>
            </a:pPr>
            <a:r>
              <a:rPr lang="ru-RU" sz="1400" b="1" dirty="0" smtClean="0">
                <a:solidFill>
                  <a:srgbClr val="C00000"/>
                </a:solidFill>
              </a:rPr>
              <a:t>         </a:t>
            </a:r>
            <a:r>
              <a:rPr lang="ru-RU" sz="1800" b="1" dirty="0" smtClean="0">
                <a:solidFill>
                  <a:srgbClr val="C00000"/>
                </a:solidFill>
                <a:latin typeface="Times New Roman" pitchFamily="18" charset="0"/>
                <a:cs typeface="Times New Roman" pitchFamily="18" charset="0"/>
              </a:rPr>
              <a:t>Как пишет в толковом словаре С.И.Ожегов “Родина это отечество, родная сторона.”</a:t>
            </a:r>
          </a:p>
          <a:p>
            <a:pPr indent="342900">
              <a:buNone/>
            </a:pPr>
            <a:r>
              <a:rPr lang="ru-RU" sz="1800" b="1" dirty="0" smtClean="0">
                <a:solidFill>
                  <a:srgbClr val="C00000"/>
                </a:solidFill>
                <a:latin typeface="Times New Roman" pitchFamily="18" charset="0"/>
                <a:cs typeface="Times New Roman" pitchFamily="18" charset="0"/>
              </a:rPr>
              <a:t>         О том, как бережно всегда относился русский народ к своей Родине, говорится в пословицах.</a:t>
            </a:r>
          </a:p>
          <a:p>
            <a:pPr indent="342900">
              <a:buNone/>
            </a:pPr>
            <a:r>
              <a:rPr lang="ru-RU" sz="1800" b="1" dirty="0" smtClean="0">
                <a:solidFill>
                  <a:srgbClr val="FF0000"/>
                </a:solidFill>
                <a:latin typeface="Times New Roman" pitchFamily="18" charset="0"/>
                <a:cs typeface="Times New Roman" pitchFamily="18" charset="0"/>
              </a:rPr>
              <a:t>    </a:t>
            </a:r>
          </a:p>
          <a:p>
            <a:pPr indent="342900">
              <a:buNone/>
            </a:pPr>
            <a:r>
              <a:rPr lang="ru-RU" sz="1800" b="1" dirty="0" smtClean="0">
                <a:solidFill>
                  <a:srgbClr val="FF0000"/>
                </a:solidFill>
                <a:latin typeface="Times New Roman" pitchFamily="18" charset="0"/>
                <a:cs typeface="Times New Roman" pitchFamily="18" charset="0"/>
              </a:rPr>
              <a:t>        Родина мать – умей за нее постоять.</a:t>
            </a:r>
          </a:p>
          <a:p>
            <a:pPr indent="342900">
              <a:buNone/>
            </a:pPr>
            <a:r>
              <a:rPr lang="ru-RU" sz="1800" b="1" dirty="0" smtClean="0">
                <a:solidFill>
                  <a:srgbClr val="FF0000"/>
                </a:solidFill>
                <a:latin typeface="Times New Roman" pitchFamily="18" charset="0"/>
                <a:cs typeface="Times New Roman" pitchFamily="18" charset="0"/>
              </a:rPr>
              <a:t>        Жить – Родине служить.</a:t>
            </a:r>
          </a:p>
          <a:p>
            <a:pPr indent="342900">
              <a:buNone/>
            </a:pPr>
            <a:r>
              <a:rPr lang="ru-RU" sz="1800" b="1" dirty="0" smtClean="0">
                <a:solidFill>
                  <a:srgbClr val="FF0000"/>
                </a:solidFill>
                <a:latin typeface="Times New Roman" pitchFamily="18" charset="0"/>
                <a:cs typeface="Times New Roman" pitchFamily="18" charset="0"/>
              </a:rPr>
              <a:t>        Человек без Родины, что соловей без   песни.</a:t>
            </a:r>
          </a:p>
          <a:p>
            <a:pPr indent="342900">
              <a:buNone/>
            </a:pPr>
            <a:r>
              <a:rPr lang="ru-RU" sz="1800" b="1" dirty="0" smtClean="0">
                <a:solidFill>
                  <a:srgbClr val="FF0000"/>
                </a:solidFill>
                <a:latin typeface="Times New Roman" pitchFamily="18" charset="0"/>
                <a:cs typeface="Times New Roman" pitchFamily="18" charset="0"/>
              </a:rPr>
              <a:t>        Где кто родится, там и пригодится.</a:t>
            </a:r>
            <a:endParaRPr lang="ru-RU" sz="1400" b="1" dirty="0" smtClean="0">
              <a:solidFill>
                <a:srgbClr val="FF0000"/>
              </a:solidFill>
              <a:latin typeface="Times New Roman" pitchFamily="18" charset="0"/>
              <a:cs typeface="Times New Roman" pitchFamily="18" charset="0"/>
            </a:endParaRPr>
          </a:p>
          <a:p>
            <a:pPr>
              <a:buNone/>
            </a:pPr>
            <a:endParaRPr lang="ru-RU" sz="1400" b="1" dirty="0">
              <a:solidFill>
                <a:srgbClr val="FF0000"/>
              </a:solidFill>
            </a:endParaRPr>
          </a:p>
        </p:txBody>
      </p:sp>
      <p:pic>
        <p:nvPicPr>
          <p:cNvPr id="22532" name="Picture 4" descr="C:\Users\rekom\Desktop\1196790970_toropets_russia.jpg"/>
          <p:cNvPicPr>
            <a:picLocks noGrp="1" noChangeAspect="1" noChangeArrowheads="1"/>
          </p:cNvPicPr>
          <p:nvPr>
            <p:ph sz="half" idx="2"/>
          </p:nvPr>
        </p:nvPicPr>
        <p:blipFill>
          <a:blip r:embed="rId3" cstate="email"/>
          <a:srcRect/>
          <a:stretch>
            <a:fillRect/>
          </a:stretch>
        </p:blipFill>
        <p:spPr bwMode="auto">
          <a:xfrm>
            <a:off x="2195736" y="332656"/>
            <a:ext cx="3360373" cy="2520280"/>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fsd.multiurok.ru/html/2019/11/13/s_5dcc39d0a5912/img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Содержимое 4"/>
          <p:cNvSpPr>
            <a:spLocks noGrp="1"/>
          </p:cNvSpPr>
          <p:nvPr>
            <p:ph sz="half" idx="1"/>
          </p:nvPr>
        </p:nvSpPr>
        <p:spPr>
          <a:xfrm>
            <a:off x="755576" y="692696"/>
            <a:ext cx="5400600" cy="4785395"/>
          </a:xfrm>
        </p:spPr>
        <p:txBody>
          <a:bodyPr/>
          <a:lstStyle/>
          <a:p>
            <a:pPr>
              <a:buNone/>
            </a:pPr>
            <a:r>
              <a:rPr lang="ru-RU" sz="2400" dirty="0" smtClean="0"/>
              <a:t>     </a:t>
            </a:r>
          </a:p>
          <a:p>
            <a:pPr>
              <a:buNone/>
            </a:pPr>
            <a:r>
              <a:rPr lang="ru-RU" sz="2000" b="1" dirty="0" smtClean="0">
                <a:solidFill>
                  <a:srgbClr val="C00000"/>
                </a:solidFill>
              </a:rPr>
              <a:t>     </a:t>
            </a:r>
          </a:p>
          <a:p>
            <a:pPr>
              <a:buNone/>
            </a:pPr>
            <a:r>
              <a:rPr lang="ru-RU" sz="2000" b="1" dirty="0" smtClean="0">
                <a:solidFill>
                  <a:srgbClr val="C00000"/>
                </a:solidFill>
              </a:rPr>
              <a:t>      </a:t>
            </a:r>
            <a:r>
              <a:rPr lang="ru-RU" sz="1800" b="1" dirty="0" smtClean="0">
                <a:solidFill>
                  <a:srgbClr val="FF0000"/>
                </a:solidFill>
                <a:latin typeface="Times New Roman" pitchFamily="18" charset="0"/>
                <a:cs typeface="Times New Roman" pitchFamily="18" charset="0"/>
              </a:rPr>
              <a:t>Откуда начинается Россия?</a:t>
            </a:r>
            <a:br>
              <a:rPr lang="ru-RU" sz="1800" b="1" dirty="0" smtClean="0">
                <a:solidFill>
                  <a:srgbClr val="FF0000"/>
                </a:solidFill>
                <a:latin typeface="Times New Roman" pitchFamily="18" charset="0"/>
                <a:cs typeface="Times New Roman" pitchFamily="18" charset="0"/>
              </a:rPr>
            </a:br>
            <a:r>
              <a:rPr lang="ru-RU" sz="1800" b="1" dirty="0" smtClean="0">
                <a:solidFill>
                  <a:srgbClr val="FF0000"/>
                </a:solidFill>
                <a:latin typeface="Times New Roman" pitchFamily="18" charset="0"/>
                <a:cs typeface="Times New Roman" pitchFamily="18" charset="0"/>
              </a:rPr>
              <a:t>С Курил? С Камчатки? Или с Командор?</a:t>
            </a:r>
            <a:br>
              <a:rPr lang="ru-RU" sz="1800" b="1" dirty="0" smtClean="0">
                <a:solidFill>
                  <a:srgbClr val="FF0000"/>
                </a:solidFill>
                <a:latin typeface="Times New Roman" pitchFamily="18" charset="0"/>
                <a:cs typeface="Times New Roman" pitchFamily="18" charset="0"/>
              </a:rPr>
            </a:br>
            <a:r>
              <a:rPr lang="ru-RU" sz="1800" b="1" dirty="0" smtClean="0">
                <a:solidFill>
                  <a:srgbClr val="FF0000"/>
                </a:solidFill>
                <a:latin typeface="Times New Roman" pitchFamily="18" charset="0"/>
                <a:cs typeface="Times New Roman" pitchFamily="18" charset="0"/>
              </a:rPr>
              <a:t>О чём грустят глаза её степные, </a:t>
            </a:r>
            <a:br>
              <a:rPr lang="ru-RU" sz="1800" b="1" dirty="0" smtClean="0">
                <a:solidFill>
                  <a:srgbClr val="FF0000"/>
                </a:solidFill>
                <a:latin typeface="Times New Roman" pitchFamily="18" charset="0"/>
                <a:cs typeface="Times New Roman" pitchFamily="18" charset="0"/>
              </a:rPr>
            </a:br>
            <a:r>
              <a:rPr lang="ru-RU" sz="1800" b="1" dirty="0" smtClean="0">
                <a:solidFill>
                  <a:srgbClr val="FF0000"/>
                </a:solidFill>
                <a:latin typeface="Times New Roman" pitchFamily="18" charset="0"/>
                <a:cs typeface="Times New Roman" pitchFamily="18" charset="0"/>
              </a:rPr>
              <a:t>Над камышами всех её озёр?</a:t>
            </a:r>
            <a:br>
              <a:rPr lang="ru-RU" sz="1800" b="1" dirty="0" smtClean="0">
                <a:solidFill>
                  <a:srgbClr val="FF0000"/>
                </a:solidFill>
                <a:latin typeface="Times New Roman" pitchFamily="18" charset="0"/>
                <a:cs typeface="Times New Roman" pitchFamily="18" charset="0"/>
              </a:rPr>
            </a:br>
            <a:r>
              <a:rPr lang="ru-RU" sz="1800" b="1" dirty="0" smtClean="0">
                <a:solidFill>
                  <a:srgbClr val="FF0000"/>
                </a:solidFill>
                <a:latin typeface="Times New Roman" pitchFamily="18" charset="0"/>
                <a:cs typeface="Times New Roman" pitchFamily="18" charset="0"/>
              </a:rPr>
              <a:t>Россия начинается с пристрастья,</a:t>
            </a:r>
            <a:br>
              <a:rPr lang="ru-RU" sz="1800" b="1" dirty="0" smtClean="0">
                <a:solidFill>
                  <a:srgbClr val="FF0000"/>
                </a:solidFill>
                <a:latin typeface="Times New Roman" pitchFamily="18" charset="0"/>
                <a:cs typeface="Times New Roman" pitchFamily="18" charset="0"/>
              </a:rPr>
            </a:br>
            <a:r>
              <a:rPr lang="ru-RU" sz="1800" b="1" dirty="0" smtClean="0">
                <a:solidFill>
                  <a:srgbClr val="FF0000"/>
                </a:solidFill>
                <a:latin typeface="Times New Roman" pitchFamily="18" charset="0"/>
                <a:cs typeface="Times New Roman" pitchFamily="18" charset="0"/>
              </a:rPr>
              <a:t>К труду, к терпенью, к правде, к доброте.</a:t>
            </a:r>
            <a:br>
              <a:rPr lang="ru-RU" sz="1800" b="1" dirty="0" smtClean="0">
                <a:solidFill>
                  <a:srgbClr val="FF0000"/>
                </a:solidFill>
                <a:latin typeface="Times New Roman" pitchFamily="18" charset="0"/>
                <a:cs typeface="Times New Roman" pitchFamily="18" charset="0"/>
              </a:rPr>
            </a:br>
            <a:r>
              <a:rPr lang="ru-RU" sz="1800" b="1" dirty="0" smtClean="0">
                <a:solidFill>
                  <a:srgbClr val="FF0000"/>
                </a:solidFill>
                <a:latin typeface="Times New Roman" pitchFamily="18" charset="0"/>
                <a:cs typeface="Times New Roman" pitchFamily="18" charset="0"/>
              </a:rPr>
              <a:t>Вот в чём её звезда. Она прекрасна!</a:t>
            </a:r>
            <a:br>
              <a:rPr lang="ru-RU" sz="1800" b="1" dirty="0" smtClean="0">
                <a:solidFill>
                  <a:srgbClr val="FF0000"/>
                </a:solidFill>
                <a:latin typeface="Times New Roman" pitchFamily="18" charset="0"/>
                <a:cs typeface="Times New Roman" pitchFamily="18" charset="0"/>
              </a:rPr>
            </a:br>
            <a:r>
              <a:rPr lang="ru-RU" sz="1800" b="1" dirty="0" smtClean="0">
                <a:solidFill>
                  <a:srgbClr val="FF0000"/>
                </a:solidFill>
                <a:latin typeface="Times New Roman" pitchFamily="18" charset="0"/>
                <a:cs typeface="Times New Roman" pitchFamily="18" charset="0"/>
              </a:rPr>
              <a:t>Она горит и светит в темноте.</a:t>
            </a:r>
            <a:br>
              <a:rPr lang="ru-RU" sz="1800" b="1" dirty="0" smtClean="0">
                <a:solidFill>
                  <a:srgbClr val="FF0000"/>
                </a:solidFill>
                <a:latin typeface="Times New Roman" pitchFamily="18" charset="0"/>
                <a:cs typeface="Times New Roman" pitchFamily="18" charset="0"/>
              </a:rPr>
            </a:br>
            <a:r>
              <a:rPr lang="ru-RU" sz="1800" b="1" dirty="0" smtClean="0">
                <a:solidFill>
                  <a:srgbClr val="FF0000"/>
                </a:solidFill>
                <a:latin typeface="Times New Roman" pitchFamily="18" charset="0"/>
                <a:cs typeface="Times New Roman" pitchFamily="18" charset="0"/>
              </a:rPr>
              <a:t>Отсюда все дела её большие, её неповторимая судьба.</a:t>
            </a:r>
            <a:br>
              <a:rPr lang="ru-RU" sz="1800" b="1" dirty="0" smtClean="0">
                <a:solidFill>
                  <a:srgbClr val="FF0000"/>
                </a:solidFill>
                <a:latin typeface="Times New Roman" pitchFamily="18" charset="0"/>
                <a:cs typeface="Times New Roman" pitchFamily="18" charset="0"/>
              </a:rPr>
            </a:br>
            <a:r>
              <a:rPr lang="ru-RU" sz="1800" b="1" dirty="0" smtClean="0">
                <a:solidFill>
                  <a:srgbClr val="FF0000"/>
                </a:solidFill>
                <a:latin typeface="Times New Roman" pitchFamily="18" charset="0"/>
                <a:cs typeface="Times New Roman" pitchFamily="18" charset="0"/>
              </a:rPr>
              <a:t>И если ты причастен к ней, – Россия, </a:t>
            </a:r>
            <a:br>
              <a:rPr lang="ru-RU" sz="1800" b="1" dirty="0" smtClean="0">
                <a:solidFill>
                  <a:srgbClr val="FF0000"/>
                </a:solidFill>
                <a:latin typeface="Times New Roman" pitchFamily="18" charset="0"/>
                <a:cs typeface="Times New Roman" pitchFamily="18" charset="0"/>
              </a:rPr>
            </a:br>
            <a:r>
              <a:rPr lang="ru-RU" sz="1800" b="1" dirty="0" smtClean="0">
                <a:solidFill>
                  <a:srgbClr val="FF0000"/>
                </a:solidFill>
                <a:latin typeface="Times New Roman" pitchFamily="18" charset="0"/>
                <a:cs typeface="Times New Roman" pitchFamily="18" charset="0"/>
              </a:rPr>
              <a:t>Не с гор берёт начало, а с тебя.</a:t>
            </a:r>
            <a:endParaRPr lang="ru-RU" sz="1400" b="1" dirty="0" smtClean="0">
              <a:solidFill>
                <a:srgbClr val="FF0000"/>
              </a:solidFill>
              <a:latin typeface="Times New Roman" pitchFamily="18" charset="0"/>
              <a:cs typeface="Times New Roman" pitchFamily="18" charset="0"/>
            </a:endParaRPr>
          </a:p>
          <a:p>
            <a:pPr>
              <a:buNone/>
            </a:pPr>
            <a:endParaRPr lang="ru-RU" sz="1400" b="1" dirty="0">
              <a:solidFill>
                <a:srgbClr val="C00000"/>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fsd.multiurok.ru/html/2019/11/13/s_5dcc39d0a5912/img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Содержимое 4"/>
          <p:cNvSpPr>
            <a:spLocks noGrp="1"/>
          </p:cNvSpPr>
          <p:nvPr>
            <p:ph sz="half" idx="1"/>
          </p:nvPr>
        </p:nvSpPr>
        <p:spPr>
          <a:xfrm>
            <a:off x="395536" y="2564904"/>
            <a:ext cx="6120680" cy="3096345"/>
          </a:xfrm>
        </p:spPr>
        <p:txBody>
          <a:bodyPr/>
          <a:lstStyle/>
          <a:p>
            <a:pPr>
              <a:buNone/>
            </a:pPr>
            <a:r>
              <a:rPr lang="ru-RU" sz="1600" b="1" dirty="0" smtClean="0">
                <a:solidFill>
                  <a:srgbClr val="C00000"/>
                </a:solidFill>
              </a:rPr>
              <a:t>  </a:t>
            </a:r>
          </a:p>
          <a:p>
            <a:pPr>
              <a:buNone/>
            </a:pPr>
            <a:r>
              <a:rPr lang="ru-RU" sz="1400" b="1" dirty="0" smtClean="0">
                <a:solidFill>
                  <a:srgbClr val="C00000"/>
                </a:solidFill>
              </a:rPr>
              <a:t>       </a:t>
            </a:r>
          </a:p>
          <a:p>
            <a:pPr indent="342900">
              <a:buNone/>
            </a:pPr>
            <a:r>
              <a:rPr lang="ru-RU" sz="1400" b="1" dirty="0" smtClean="0">
                <a:solidFill>
                  <a:srgbClr val="C00000"/>
                </a:solidFill>
              </a:rPr>
              <a:t>         </a:t>
            </a:r>
            <a:r>
              <a:rPr lang="ru-RU" sz="1800" b="1" dirty="0" smtClean="0">
                <a:solidFill>
                  <a:srgbClr val="C00000"/>
                </a:solidFill>
                <a:latin typeface="Times New Roman" pitchFamily="18" charset="0"/>
                <a:cs typeface="Times New Roman" pitchFamily="18" charset="0"/>
              </a:rPr>
              <a:t>Историю своей страны и своего народа должен знать любой уважающий себя человек.</a:t>
            </a:r>
          </a:p>
          <a:p>
            <a:pPr indent="342900">
              <a:buNone/>
            </a:pPr>
            <a:r>
              <a:rPr lang="ru-RU" sz="1800" b="1" dirty="0" smtClean="0">
                <a:solidFill>
                  <a:srgbClr val="C00000"/>
                </a:solidFill>
                <a:latin typeface="Times New Roman" pitchFamily="18" charset="0"/>
                <a:cs typeface="Times New Roman" pitchFamily="18" charset="0"/>
              </a:rPr>
              <a:t>        Для того, чтобы вечно жило творчество русского народа, необходимо беречь наше русское государство, нашу Россию.</a:t>
            </a:r>
          </a:p>
          <a:p>
            <a:pPr indent="342900">
              <a:buNone/>
            </a:pPr>
            <a:r>
              <a:rPr lang="ru-RU" sz="1800" b="1" dirty="0" smtClean="0">
                <a:solidFill>
                  <a:srgbClr val="C00000"/>
                </a:solidFill>
                <a:latin typeface="Times New Roman" pitchFamily="18" charset="0"/>
                <a:cs typeface="Times New Roman" pitchFamily="18" charset="0"/>
              </a:rPr>
              <a:t>      </a:t>
            </a:r>
          </a:p>
          <a:p>
            <a:pPr indent="342900">
              <a:buNone/>
            </a:pPr>
            <a:r>
              <a:rPr lang="ru-RU" sz="1800" b="1" dirty="0" smtClean="0">
                <a:solidFill>
                  <a:srgbClr val="FF0000"/>
                </a:solidFill>
                <a:latin typeface="Times New Roman" pitchFamily="18" charset="0"/>
                <a:cs typeface="Times New Roman" pitchFamily="18" charset="0"/>
              </a:rPr>
              <a:t>Л</a:t>
            </a:r>
            <a:r>
              <a:rPr lang="ru-RU" sz="1800" b="1" dirty="0" smtClean="0">
                <a:solidFill>
                  <a:srgbClr val="FF0000"/>
                </a:solidFill>
                <a:latin typeface="Times New Roman" pitchFamily="18" charset="0"/>
                <a:cs typeface="Times New Roman" pitchFamily="18" charset="0"/>
              </a:rPr>
              <a:t>юбите </a:t>
            </a:r>
            <a:r>
              <a:rPr lang="ru-RU" sz="1800" b="1" dirty="0" smtClean="0">
                <a:solidFill>
                  <a:srgbClr val="FF0000"/>
                </a:solidFill>
                <a:latin typeface="Times New Roman" pitchFamily="18" charset="0"/>
                <a:cs typeface="Times New Roman" pitchFamily="18" charset="0"/>
              </a:rPr>
              <a:t>свою Родину и помните, что каждый из нас – её частичка.</a:t>
            </a:r>
          </a:p>
          <a:p>
            <a:pPr>
              <a:buNone/>
            </a:pPr>
            <a:endParaRPr lang="ru-RU" sz="1800" dirty="0">
              <a:latin typeface="Times New Roman" pitchFamily="18" charset="0"/>
              <a:cs typeface="Times New Roman" pitchFamily="18" charset="0"/>
            </a:endParaRPr>
          </a:p>
        </p:txBody>
      </p:sp>
      <p:pic>
        <p:nvPicPr>
          <p:cNvPr id="23555" name="Picture 3" descr="C:\Users\rekom\Desktop\666px-Moskva_plastika_kniezata_Dmitrija_Michajlovica_Požarskeho11.jpg"/>
          <p:cNvPicPr>
            <a:picLocks noGrp="1" noChangeAspect="1" noChangeArrowheads="1"/>
          </p:cNvPicPr>
          <p:nvPr>
            <p:ph sz="half" idx="2"/>
          </p:nvPr>
        </p:nvPicPr>
        <p:blipFill>
          <a:blip r:embed="rId3" cstate="email"/>
          <a:srcRect/>
          <a:stretch>
            <a:fillRect/>
          </a:stretch>
        </p:blipFill>
        <p:spPr bwMode="auto">
          <a:xfrm>
            <a:off x="2267744" y="332656"/>
            <a:ext cx="2952328" cy="2448272"/>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fsd.multiurok.ru/html/2019/11/13/s_5dcc39d0a5912/img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Содержимое 4"/>
          <p:cNvSpPr>
            <a:spLocks noGrp="1"/>
          </p:cNvSpPr>
          <p:nvPr>
            <p:ph sz="half" idx="1"/>
          </p:nvPr>
        </p:nvSpPr>
        <p:spPr>
          <a:xfrm>
            <a:off x="611560" y="620688"/>
            <a:ext cx="6336704" cy="4525963"/>
          </a:xfrm>
        </p:spPr>
        <p:txBody>
          <a:bodyPr/>
          <a:lstStyle/>
          <a:p>
            <a:pPr>
              <a:buNone/>
            </a:pPr>
            <a:endParaRPr lang="ru-RU" sz="1600" b="1" dirty="0" smtClean="0">
              <a:solidFill>
                <a:srgbClr val="C00000"/>
              </a:solidFill>
            </a:endParaRPr>
          </a:p>
          <a:p>
            <a:pPr>
              <a:buNone/>
            </a:pPr>
            <a:r>
              <a:rPr lang="ru-RU" sz="2400" b="1" dirty="0" smtClean="0">
                <a:solidFill>
                  <a:srgbClr val="FF0000"/>
                </a:solidFill>
                <a:latin typeface="Times New Roman" pitchFamily="18" charset="0"/>
                <a:cs typeface="Times New Roman" pitchFamily="18" charset="0"/>
              </a:rPr>
              <a:t>Берегите Россию – нет России другой,</a:t>
            </a:r>
          </a:p>
          <a:p>
            <a:pPr>
              <a:buNone/>
            </a:pPr>
            <a:r>
              <a:rPr lang="ru-RU" sz="2400" b="1" dirty="0" smtClean="0">
                <a:solidFill>
                  <a:srgbClr val="FF0000"/>
                </a:solidFill>
                <a:latin typeface="Times New Roman" pitchFamily="18" charset="0"/>
                <a:cs typeface="Times New Roman" pitchFamily="18" charset="0"/>
              </a:rPr>
              <a:t>Берегите её тишину и покой,</a:t>
            </a:r>
          </a:p>
          <a:p>
            <a:pPr>
              <a:buNone/>
            </a:pPr>
            <a:r>
              <a:rPr lang="ru-RU" sz="2400" b="1" dirty="0" smtClean="0">
                <a:solidFill>
                  <a:srgbClr val="FF0000"/>
                </a:solidFill>
                <a:latin typeface="Times New Roman" pitchFamily="18" charset="0"/>
                <a:cs typeface="Times New Roman" pitchFamily="18" charset="0"/>
              </a:rPr>
              <a:t>Это небо и солнце, это хлеб на столе,</a:t>
            </a:r>
          </a:p>
          <a:p>
            <a:pPr>
              <a:buNone/>
            </a:pPr>
            <a:r>
              <a:rPr lang="ru-RU" sz="2400" b="1" dirty="0" smtClean="0">
                <a:solidFill>
                  <a:srgbClr val="FF0000"/>
                </a:solidFill>
                <a:latin typeface="Times New Roman" pitchFamily="18" charset="0"/>
                <a:cs typeface="Times New Roman" pitchFamily="18" charset="0"/>
              </a:rPr>
              <a:t>И родное оконце в позабытом селе…</a:t>
            </a:r>
          </a:p>
          <a:p>
            <a:pPr>
              <a:buNone/>
            </a:pPr>
            <a:r>
              <a:rPr lang="ru-RU" sz="2400" b="1" dirty="0" smtClean="0">
                <a:solidFill>
                  <a:srgbClr val="FF0000"/>
                </a:solidFill>
                <a:latin typeface="Times New Roman" pitchFamily="18" charset="0"/>
                <a:cs typeface="Times New Roman" pitchFamily="18" charset="0"/>
              </a:rPr>
              <a:t>Берегите Россию!</a:t>
            </a:r>
          </a:p>
          <a:p>
            <a:pPr>
              <a:buNone/>
            </a:pPr>
            <a:r>
              <a:rPr lang="ru-RU" sz="2400" b="1" dirty="0" smtClean="0">
                <a:solidFill>
                  <a:srgbClr val="FF0000"/>
                </a:solidFill>
                <a:latin typeface="Times New Roman" pitchFamily="18" charset="0"/>
                <a:cs typeface="Times New Roman" pitchFamily="18" charset="0"/>
              </a:rPr>
              <a:t>Без неё вам не жить.</a:t>
            </a:r>
          </a:p>
          <a:p>
            <a:pPr>
              <a:buNone/>
            </a:pPr>
            <a:r>
              <a:rPr lang="ru-RU" sz="2400" b="1" dirty="0" smtClean="0">
                <a:solidFill>
                  <a:srgbClr val="FF0000"/>
                </a:solidFill>
                <a:latin typeface="Times New Roman" pitchFamily="18" charset="0"/>
                <a:cs typeface="Times New Roman" pitchFamily="18" charset="0"/>
              </a:rPr>
              <a:t>Берегите её, чтобы вечно ей быть,</a:t>
            </a:r>
          </a:p>
          <a:p>
            <a:pPr>
              <a:buNone/>
            </a:pPr>
            <a:r>
              <a:rPr lang="ru-RU" sz="2400" b="1" dirty="0" smtClean="0">
                <a:solidFill>
                  <a:srgbClr val="FF0000"/>
                </a:solidFill>
                <a:latin typeface="Times New Roman" pitchFamily="18" charset="0"/>
                <a:cs typeface="Times New Roman" pitchFamily="18" charset="0"/>
              </a:rPr>
              <a:t>Нашей правдой и силой, всею нашей</a:t>
            </a:r>
          </a:p>
          <a:p>
            <a:pPr>
              <a:buNone/>
            </a:pPr>
            <a:r>
              <a:rPr lang="ru-RU" sz="2400" b="1" dirty="0" smtClean="0">
                <a:solidFill>
                  <a:srgbClr val="FF0000"/>
                </a:solidFill>
                <a:latin typeface="Times New Roman" pitchFamily="18" charset="0"/>
                <a:cs typeface="Times New Roman" pitchFamily="18" charset="0"/>
              </a:rPr>
              <a:t>судьбой,</a:t>
            </a:r>
          </a:p>
          <a:p>
            <a:pPr>
              <a:buNone/>
            </a:pPr>
            <a:r>
              <a:rPr lang="ru-RU" sz="2400" b="1" dirty="0" smtClean="0">
                <a:solidFill>
                  <a:srgbClr val="FF0000"/>
                </a:solidFill>
                <a:latin typeface="Times New Roman" pitchFamily="18" charset="0"/>
                <a:cs typeface="Times New Roman" pitchFamily="18" charset="0"/>
              </a:rPr>
              <a:t>Берегите Россию – нет России другой</a:t>
            </a:r>
            <a:r>
              <a:rPr lang="ru-RU" sz="1800" b="1" dirty="0" smtClean="0">
                <a:solidFill>
                  <a:srgbClr val="FF0000"/>
                </a:solidFill>
              </a:rPr>
              <a:t>.</a:t>
            </a:r>
          </a:p>
          <a:p>
            <a:pPr>
              <a:buNone/>
            </a:pPr>
            <a:endParaRPr lang="ru-RU" sz="2000" b="1" dirty="0">
              <a:solidFill>
                <a:srgbClr val="FF0000"/>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fsd.multiurok.ru/html/2019/11/13/s_5dcc39d0a5912/img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TextBox 5"/>
          <p:cNvSpPr txBox="1"/>
          <p:nvPr/>
        </p:nvSpPr>
        <p:spPr>
          <a:xfrm>
            <a:off x="2843808" y="2132856"/>
            <a:ext cx="2018886" cy="1569660"/>
          </a:xfrm>
          <a:prstGeom prst="rect">
            <a:avLst/>
          </a:prstGeom>
          <a:noFill/>
        </p:spPr>
        <p:txBody>
          <a:bodyPr wrap="none" rtlCol="0">
            <a:spAutoFit/>
          </a:bodyPr>
          <a:lstStyle/>
          <a:p>
            <a:pPr algn="ctr"/>
            <a:r>
              <a:rPr lang="ru-RU" sz="3200" b="1" dirty="0" smtClean="0">
                <a:solidFill>
                  <a:srgbClr val="002060"/>
                </a:solidFill>
                <a:latin typeface="Times New Roman" pitchFamily="18" charset="0"/>
                <a:cs typeface="Times New Roman" pitchFamily="18" charset="0"/>
              </a:rPr>
              <a:t>Спасибо</a:t>
            </a:r>
          </a:p>
          <a:p>
            <a:pPr algn="ctr"/>
            <a:r>
              <a:rPr lang="ru-RU" sz="3200" b="1" dirty="0" smtClean="0">
                <a:solidFill>
                  <a:srgbClr val="002060"/>
                </a:solidFill>
                <a:latin typeface="Times New Roman" pitchFamily="18" charset="0"/>
                <a:cs typeface="Times New Roman" pitchFamily="18" charset="0"/>
              </a:rPr>
              <a:t> за </a:t>
            </a:r>
          </a:p>
          <a:p>
            <a:pPr algn="ctr"/>
            <a:r>
              <a:rPr lang="ru-RU" sz="3200" b="1" dirty="0" smtClean="0">
                <a:solidFill>
                  <a:srgbClr val="002060"/>
                </a:solidFill>
                <a:latin typeface="Times New Roman" pitchFamily="18" charset="0"/>
                <a:cs typeface="Times New Roman" pitchFamily="18" charset="0"/>
              </a:rPr>
              <a:t>внимание</a:t>
            </a:r>
            <a:endParaRPr lang="ru-RU" sz="3200" b="1" dirty="0">
              <a:solidFill>
                <a:srgbClr val="002060"/>
              </a:solidFill>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fsd.multiurok.ru/html/2019/11/13/s_5dcc39d0a5912/img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Содержимое 4"/>
          <p:cNvSpPr>
            <a:spLocks noGrp="1"/>
          </p:cNvSpPr>
          <p:nvPr>
            <p:ph sz="half" idx="1"/>
          </p:nvPr>
        </p:nvSpPr>
        <p:spPr>
          <a:xfrm>
            <a:off x="827584" y="2348880"/>
            <a:ext cx="6126832" cy="3877891"/>
          </a:xfrm>
        </p:spPr>
        <p:txBody>
          <a:bodyPr/>
          <a:lstStyle/>
          <a:p>
            <a:pPr>
              <a:buNone/>
            </a:pPr>
            <a:r>
              <a:rPr lang="ru-RU" dirty="0" smtClean="0"/>
              <a:t>    </a:t>
            </a:r>
          </a:p>
          <a:p>
            <a:pPr>
              <a:buNone/>
            </a:pPr>
            <a:r>
              <a:rPr lang="ru-RU" sz="1400" b="1" dirty="0" smtClean="0">
                <a:solidFill>
                  <a:srgbClr val="FF0000"/>
                </a:solidFill>
              </a:rPr>
              <a:t>     </a:t>
            </a:r>
          </a:p>
          <a:p>
            <a:pPr>
              <a:buNone/>
            </a:pPr>
            <a:r>
              <a:rPr lang="ru-RU" sz="1400" b="1" dirty="0" smtClean="0">
                <a:solidFill>
                  <a:srgbClr val="FF0000"/>
                </a:solidFill>
              </a:rPr>
              <a:t>         </a:t>
            </a:r>
            <a:r>
              <a:rPr lang="ru-RU" sz="1800" b="1" dirty="0" smtClean="0">
                <a:solidFill>
                  <a:srgbClr val="FF0000"/>
                </a:solidFill>
                <a:latin typeface="Times New Roman" pitchFamily="18" charset="0"/>
                <a:cs typeface="Times New Roman" pitchFamily="18" charset="0"/>
              </a:rPr>
              <a:t>Россия, Русь, куда я ни взгляну,</a:t>
            </a:r>
            <a:br>
              <a:rPr lang="ru-RU" sz="1800" b="1" dirty="0" smtClean="0">
                <a:solidFill>
                  <a:srgbClr val="FF0000"/>
                </a:solidFill>
                <a:latin typeface="Times New Roman" pitchFamily="18" charset="0"/>
                <a:cs typeface="Times New Roman" pitchFamily="18" charset="0"/>
              </a:rPr>
            </a:br>
            <a:r>
              <a:rPr lang="ru-RU" sz="1800" b="1" dirty="0" smtClean="0">
                <a:solidFill>
                  <a:srgbClr val="FF0000"/>
                </a:solidFill>
                <a:latin typeface="Times New Roman" pitchFamily="18" charset="0"/>
                <a:cs typeface="Times New Roman" pitchFamily="18" charset="0"/>
              </a:rPr>
              <a:t>За все твои страдания и битвы</a:t>
            </a:r>
            <a:br>
              <a:rPr lang="ru-RU" sz="1800" b="1" dirty="0" smtClean="0">
                <a:solidFill>
                  <a:srgbClr val="FF0000"/>
                </a:solidFill>
                <a:latin typeface="Times New Roman" pitchFamily="18" charset="0"/>
                <a:cs typeface="Times New Roman" pitchFamily="18" charset="0"/>
              </a:rPr>
            </a:br>
            <a:r>
              <a:rPr lang="ru-RU" sz="1800" b="1" dirty="0" smtClean="0">
                <a:solidFill>
                  <a:srgbClr val="FF0000"/>
                </a:solidFill>
                <a:latin typeface="Times New Roman" pitchFamily="18" charset="0"/>
                <a:cs typeface="Times New Roman" pitchFamily="18" charset="0"/>
              </a:rPr>
              <a:t>Люблю твою, Россия, старину,</a:t>
            </a:r>
            <a:br>
              <a:rPr lang="ru-RU" sz="1800" b="1" dirty="0" smtClean="0">
                <a:solidFill>
                  <a:srgbClr val="FF0000"/>
                </a:solidFill>
                <a:latin typeface="Times New Roman" pitchFamily="18" charset="0"/>
                <a:cs typeface="Times New Roman" pitchFamily="18" charset="0"/>
              </a:rPr>
            </a:br>
            <a:r>
              <a:rPr lang="ru-RU" sz="1800" b="1" dirty="0" smtClean="0">
                <a:solidFill>
                  <a:srgbClr val="FF0000"/>
                </a:solidFill>
                <a:latin typeface="Times New Roman" pitchFamily="18" charset="0"/>
                <a:cs typeface="Times New Roman" pitchFamily="18" charset="0"/>
              </a:rPr>
              <a:t>Твои леса, погосты и молитвы.</a:t>
            </a:r>
            <a:br>
              <a:rPr lang="ru-RU" sz="1800" b="1" dirty="0" smtClean="0">
                <a:solidFill>
                  <a:srgbClr val="FF0000"/>
                </a:solidFill>
                <a:latin typeface="Times New Roman" pitchFamily="18" charset="0"/>
                <a:cs typeface="Times New Roman" pitchFamily="18" charset="0"/>
              </a:rPr>
            </a:br>
            <a:r>
              <a:rPr lang="ru-RU" sz="1800" b="1" dirty="0" smtClean="0">
                <a:solidFill>
                  <a:srgbClr val="FF0000"/>
                </a:solidFill>
                <a:latin typeface="Times New Roman" pitchFamily="18" charset="0"/>
                <a:cs typeface="Times New Roman" pitchFamily="18" charset="0"/>
              </a:rPr>
              <a:t>Люблю твои избушки и цветы,</a:t>
            </a:r>
            <a:br>
              <a:rPr lang="ru-RU" sz="1800" b="1" dirty="0" smtClean="0">
                <a:solidFill>
                  <a:srgbClr val="FF0000"/>
                </a:solidFill>
                <a:latin typeface="Times New Roman" pitchFamily="18" charset="0"/>
                <a:cs typeface="Times New Roman" pitchFamily="18" charset="0"/>
              </a:rPr>
            </a:br>
            <a:r>
              <a:rPr lang="ru-RU" sz="1800" b="1" dirty="0" smtClean="0">
                <a:solidFill>
                  <a:srgbClr val="FF0000"/>
                </a:solidFill>
                <a:latin typeface="Times New Roman" pitchFamily="18" charset="0"/>
                <a:cs typeface="Times New Roman" pitchFamily="18" charset="0"/>
              </a:rPr>
              <a:t>И небеса, горящие от зноя,</a:t>
            </a:r>
            <a:br>
              <a:rPr lang="ru-RU" sz="1800" b="1" dirty="0" smtClean="0">
                <a:solidFill>
                  <a:srgbClr val="FF0000"/>
                </a:solidFill>
                <a:latin typeface="Times New Roman" pitchFamily="18" charset="0"/>
                <a:cs typeface="Times New Roman" pitchFamily="18" charset="0"/>
              </a:rPr>
            </a:br>
            <a:r>
              <a:rPr lang="ru-RU" sz="1800" b="1" dirty="0" smtClean="0">
                <a:solidFill>
                  <a:srgbClr val="FF0000"/>
                </a:solidFill>
                <a:latin typeface="Times New Roman" pitchFamily="18" charset="0"/>
                <a:cs typeface="Times New Roman" pitchFamily="18" charset="0"/>
              </a:rPr>
              <a:t>И шёпот ив у смутной у воды,</a:t>
            </a:r>
            <a:br>
              <a:rPr lang="ru-RU" sz="1800" b="1" dirty="0" smtClean="0">
                <a:solidFill>
                  <a:srgbClr val="FF0000"/>
                </a:solidFill>
                <a:latin typeface="Times New Roman" pitchFamily="18" charset="0"/>
                <a:cs typeface="Times New Roman" pitchFamily="18" charset="0"/>
              </a:rPr>
            </a:br>
            <a:r>
              <a:rPr lang="ru-RU" sz="1800" b="1" dirty="0" smtClean="0">
                <a:solidFill>
                  <a:srgbClr val="FF0000"/>
                </a:solidFill>
                <a:latin typeface="Times New Roman" pitchFamily="18" charset="0"/>
                <a:cs typeface="Times New Roman" pitchFamily="18" charset="0"/>
              </a:rPr>
              <a:t>Люблю навек, до вечного покоя.</a:t>
            </a:r>
            <a:endParaRPr lang="ru-RU" sz="1400" b="1" dirty="0" smtClean="0">
              <a:solidFill>
                <a:srgbClr val="FF0000"/>
              </a:solidFill>
              <a:latin typeface="Times New Roman" pitchFamily="18" charset="0"/>
              <a:cs typeface="Times New Roman" pitchFamily="18" charset="0"/>
            </a:endParaRPr>
          </a:p>
          <a:p>
            <a:pPr>
              <a:buNone/>
            </a:pPr>
            <a:endParaRPr lang="ru-RU" sz="1400" b="1" dirty="0" smtClean="0">
              <a:solidFill>
                <a:srgbClr val="C00000"/>
              </a:solidFill>
            </a:endParaRPr>
          </a:p>
          <a:p>
            <a:pPr>
              <a:buNone/>
            </a:pPr>
            <a:endParaRPr lang="ru-RU" sz="1600" b="1" dirty="0">
              <a:solidFill>
                <a:srgbClr val="C00000"/>
              </a:solidFill>
            </a:endParaRPr>
          </a:p>
        </p:txBody>
      </p:sp>
      <p:pic>
        <p:nvPicPr>
          <p:cNvPr id="2051" name="Picture 3" descr="C:\Users\rekom\Desktop\Mountain-Forest-01-1024x1280.jpg"/>
          <p:cNvPicPr>
            <a:picLocks noGrp="1" noChangeAspect="1" noChangeArrowheads="1"/>
          </p:cNvPicPr>
          <p:nvPr>
            <p:ph sz="half" idx="2"/>
          </p:nvPr>
        </p:nvPicPr>
        <p:blipFill>
          <a:blip r:embed="rId3" cstate="email"/>
          <a:srcRect/>
          <a:stretch>
            <a:fillRect/>
          </a:stretch>
        </p:blipFill>
        <p:spPr bwMode="auto">
          <a:xfrm>
            <a:off x="1475656" y="404664"/>
            <a:ext cx="3672408" cy="2304256"/>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fsd.multiurok.ru/html/2019/11/13/s_5dcc39d0a5912/img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Содержимое 4"/>
          <p:cNvSpPr>
            <a:spLocks noGrp="1"/>
          </p:cNvSpPr>
          <p:nvPr>
            <p:ph sz="half" idx="1"/>
          </p:nvPr>
        </p:nvSpPr>
        <p:spPr>
          <a:xfrm>
            <a:off x="0" y="260648"/>
            <a:ext cx="7416824" cy="4525963"/>
          </a:xfrm>
        </p:spPr>
        <p:txBody>
          <a:bodyPr/>
          <a:lstStyle/>
          <a:p>
            <a:pPr>
              <a:buNone/>
            </a:pPr>
            <a:r>
              <a:rPr lang="ru-RU" dirty="0" smtClean="0"/>
              <a:t>    </a:t>
            </a:r>
          </a:p>
          <a:p>
            <a:pPr>
              <a:buNone/>
            </a:pPr>
            <a:r>
              <a:rPr lang="ru-RU" sz="1400" b="1" dirty="0" smtClean="0">
                <a:solidFill>
                  <a:srgbClr val="C00000"/>
                </a:solidFill>
              </a:rPr>
              <a:t>      </a:t>
            </a:r>
          </a:p>
          <a:p>
            <a:pPr indent="342900">
              <a:buNone/>
            </a:pPr>
            <a:r>
              <a:rPr lang="ru-RU" sz="1400" b="1" dirty="0" smtClean="0">
                <a:solidFill>
                  <a:srgbClr val="C00000"/>
                </a:solidFill>
              </a:rPr>
              <a:t>        </a:t>
            </a:r>
            <a:r>
              <a:rPr lang="ru-RU" sz="1800" b="1" dirty="0" smtClean="0">
                <a:solidFill>
                  <a:srgbClr val="C00000"/>
                </a:solidFill>
                <a:latin typeface="Times New Roman" pitchFamily="18" charset="0"/>
                <a:cs typeface="Times New Roman" pitchFamily="18" charset="0"/>
              </a:rPr>
              <a:t>Слово </a:t>
            </a:r>
            <a:r>
              <a:rPr lang="ru-RU" sz="1800" b="1" i="1" dirty="0" smtClean="0">
                <a:solidFill>
                  <a:srgbClr val="C00000"/>
                </a:solidFill>
                <a:latin typeface="Times New Roman" pitchFamily="18" charset="0"/>
                <a:cs typeface="Times New Roman" pitchFamily="18" charset="0"/>
              </a:rPr>
              <a:t>родина </a:t>
            </a:r>
            <a:r>
              <a:rPr lang="ru-RU" sz="1800" b="1" dirty="0" smtClean="0">
                <a:solidFill>
                  <a:srgbClr val="C00000"/>
                </a:solidFill>
                <a:latin typeface="Times New Roman" pitchFamily="18" charset="0"/>
                <a:cs typeface="Times New Roman" pitchFamily="18" charset="0"/>
              </a:rPr>
              <a:t>произошло от древнего слова род, которое обозначает группу людей, объединённых кровным родством. </a:t>
            </a:r>
            <a:endParaRPr lang="ru-RU" sz="1800" b="1" dirty="0" smtClean="0">
              <a:solidFill>
                <a:srgbClr val="C00000"/>
              </a:solidFill>
              <a:latin typeface="Times New Roman" pitchFamily="18" charset="0"/>
              <a:cs typeface="Times New Roman" pitchFamily="18" charset="0"/>
            </a:endParaRPr>
          </a:p>
          <a:p>
            <a:pPr indent="342900">
              <a:buNone/>
            </a:pPr>
            <a:r>
              <a:rPr lang="ru-RU" sz="1800" b="1" dirty="0" smtClean="0">
                <a:solidFill>
                  <a:srgbClr val="C00000"/>
                </a:solidFill>
                <a:latin typeface="Times New Roman" pitchFamily="18" charset="0"/>
                <a:cs typeface="Times New Roman" pitchFamily="18" charset="0"/>
              </a:rPr>
              <a:t>Каждый </a:t>
            </a:r>
            <a:r>
              <a:rPr lang="ru-RU" sz="1800" b="1" dirty="0" smtClean="0">
                <a:solidFill>
                  <a:srgbClr val="C00000"/>
                </a:solidFill>
                <a:latin typeface="Times New Roman" pitchFamily="18" charset="0"/>
                <a:cs typeface="Times New Roman" pitchFamily="18" charset="0"/>
              </a:rPr>
              <a:t>из нас является </a:t>
            </a:r>
            <a:r>
              <a:rPr lang="ru-RU" sz="1800" b="1" dirty="0" err="1" smtClean="0">
                <a:solidFill>
                  <a:srgbClr val="C00000"/>
                </a:solidFill>
                <a:latin typeface="Times New Roman" pitchFamily="18" charset="0"/>
                <a:cs typeface="Times New Roman" pitchFamily="18" charset="0"/>
              </a:rPr>
              <a:t>потомоком</a:t>
            </a:r>
            <a:r>
              <a:rPr lang="ru-RU" sz="1800" b="1" dirty="0" smtClean="0">
                <a:solidFill>
                  <a:srgbClr val="C00000"/>
                </a:solidFill>
                <a:latin typeface="Times New Roman" pitchFamily="18" charset="0"/>
                <a:cs typeface="Times New Roman" pitchFamily="18" charset="0"/>
              </a:rPr>
              <a:t> какого-либо старинного древнего рода. </a:t>
            </a:r>
            <a:endParaRPr lang="ru-RU" sz="1800" b="1" dirty="0" smtClean="0">
              <a:solidFill>
                <a:srgbClr val="C00000"/>
              </a:solidFill>
              <a:latin typeface="Times New Roman" pitchFamily="18" charset="0"/>
              <a:cs typeface="Times New Roman" pitchFamily="18" charset="0"/>
            </a:endParaRPr>
          </a:p>
          <a:p>
            <a:pPr indent="342900">
              <a:buNone/>
            </a:pPr>
            <a:r>
              <a:rPr lang="ru-RU" sz="1800" b="1" dirty="0" smtClean="0">
                <a:solidFill>
                  <a:srgbClr val="C00000"/>
                </a:solidFill>
                <a:latin typeface="Times New Roman" pitchFamily="18" charset="0"/>
                <a:cs typeface="Times New Roman" pitchFamily="18" charset="0"/>
              </a:rPr>
              <a:t>А </a:t>
            </a:r>
            <a:r>
              <a:rPr lang="ru-RU" sz="1800" b="1" dirty="0" smtClean="0">
                <a:solidFill>
                  <a:srgbClr val="C00000"/>
                </a:solidFill>
                <a:latin typeface="Times New Roman" pitchFamily="18" charset="0"/>
                <a:cs typeface="Times New Roman" pitchFamily="18" charset="0"/>
              </a:rPr>
              <a:t>само слово род означает древнейшего бога славян Рода. Главный город племени россов назывался </a:t>
            </a:r>
            <a:r>
              <a:rPr lang="ru-RU" sz="1800" b="1" dirty="0" err="1" smtClean="0">
                <a:solidFill>
                  <a:srgbClr val="C00000"/>
                </a:solidFill>
                <a:latin typeface="Times New Roman" pitchFamily="18" charset="0"/>
                <a:cs typeface="Times New Roman" pitchFamily="18" charset="0"/>
              </a:rPr>
              <a:t>Родень</a:t>
            </a:r>
            <a:r>
              <a:rPr lang="ru-RU" sz="1800" b="1" dirty="0" smtClean="0">
                <a:solidFill>
                  <a:srgbClr val="C00000"/>
                </a:solidFill>
                <a:latin typeface="Times New Roman" pitchFamily="18" charset="0"/>
                <a:cs typeface="Times New Roman" pitchFamily="18" charset="0"/>
              </a:rPr>
              <a:t> (Родня). </a:t>
            </a:r>
            <a:endParaRPr lang="ru-RU" sz="1800" b="1" dirty="0" smtClean="0">
              <a:solidFill>
                <a:srgbClr val="C00000"/>
              </a:solidFill>
              <a:latin typeface="Times New Roman" pitchFamily="18" charset="0"/>
              <a:cs typeface="Times New Roman" pitchFamily="18" charset="0"/>
            </a:endParaRPr>
          </a:p>
          <a:p>
            <a:pPr indent="342900">
              <a:buNone/>
            </a:pPr>
            <a:r>
              <a:rPr lang="ru-RU" sz="1800" b="1" dirty="0" smtClean="0">
                <a:solidFill>
                  <a:srgbClr val="C00000"/>
                </a:solidFill>
                <a:latin typeface="Times New Roman" pitchFamily="18" charset="0"/>
                <a:cs typeface="Times New Roman" pitchFamily="18" charset="0"/>
              </a:rPr>
              <a:t>Он </a:t>
            </a:r>
            <a:r>
              <a:rPr lang="ru-RU" sz="1800" b="1" dirty="0" smtClean="0">
                <a:solidFill>
                  <a:srgbClr val="C00000"/>
                </a:solidFill>
                <a:latin typeface="Times New Roman" pitchFamily="18" charset="0"/>
                <a:cs typeface="Times New Roman" pitchFamily="18" charset="0"/>
              </a:rPr>
              <a:t>был посвящён богу Роду</a:t>
            </a:r>
            <a:r>
              <a:rPr lang="ru-RU" sz="1400" b="1" dirty="0" smtClean="0">
                <a:solidFill>
                  <a:srgbClr val="C00000"/>
                </a:solidFill>
              </a:rPr>
              <a:t>.</a:t>
            </a:r>
            <a:endParaRPr lang="ru-RU" sz="1400" b="1" dirty="0">
              <a:solidFill>
                <a:srgbClr val="C00000"/>
              </a:solidFill>
            </a:endParaRPr>
          </a:p>
        </p:txBody>
      </p:sp>
      <p:pic>
        <p:nvPicPr>
          <p:cNvPr id="3075" name="Picture 3" descr="C:\Users\rekom\Desktop\b7b519710e7e.jpg"/>
          <p:cNvPicPr>
            <a:picLocks noGrp="1" noChangeAspect="1" noChangeArrowheads="1"/>
          </p:cNvPicPr>
          <p:nvPr>
            <p:ph sz="half" idx="2"/>
          </p:nvPr>
        </p:nvPicPr>
        <p:blipFill>
          <a:blip r:embed="rId3" cstate="email"/>
          <a:srcRect/>
          <a:stretch>
            <a:fillRect/>
          </a:stretch>
        </p:blipFill>
        <p:spPr bwMode="auto">
          <a:xfrm>
            <a:off x="2123728" y="3717032"/>
            <a:ext cx="2925557" cy="1946825"/>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fsd.multiurok.ru/html/2019/11/13/s_5dcc39d0a5912/img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Содержимое 4"/>
          <p:cNvSpPr>
            <a:spLocks noGrp="1"/>
          </p:cNvSpPr>
          <p:nvPr>
            <p:ph sz="half" idx="1"/>
          </p:nvPr>
        </p:nvSpPr>
        <p:spPr>
          <a:xfrm>
            <a:off x="251520" y="260648"/>
            <a:ext cx="8136904" cy="4497363"/>
          </a:xfrm>
        </p:spPr>
        <p:txBody>
          <a:bodyPr/>
          <a:lstStyle/>
          <a:p>
            <a:pPr>
              <a:buNone/>
            </a:pPr>
            <a:r>
              <a:rPr lang="ru-RU" sz="1600" b="1" dirty="0" smtClean="0">
                <a:solidFill>
                  <a:srgbClr val="C00000"/>
                </a:solidFill>
              </a:rPr>
              <a:t>    </a:t>
            </a:r>
          </a:p>
          <a:p>
            <a:pPr>
              <a:buNone/>
            </a:pPr>
            <a:r>
              <a:rPr lang="ru-RU" sz="1600" b="1" dirty="0" smtClean="0">
                <a:solidFill>
                  <a:srgbClr val="C00000"/>
                </a:solidFill>
              </a:rPr>
              <a:t>   </a:t>
            </a:r>
            <a:r>
              <a:rPr lang="ru-RU" sz="1600" b="1" dirty="0" smtClean="0">
                <a:solidFill>
                  <a:srgbClr val="C00000"/>
                </a:solidFill>
              </a:rPr>
              <a:t>  </a:t>
            </a:r>
            <a:r>
              <a:rPr lang="ru-RU" sz="1800" b="1" dirty="0" smtClean="0">
                <a:solidFill>
                  <a:srgbClr val="C00000"/>
                </a:solidFill>
                <a:latin typeface="Times New Roman" pitchFamily="18" charset="0"/>
                <a:cs typeface="Times New Roman" pitchFamily="18" charset="0"/>
              </a:rPr>
              <a:t>Родители</a:t>
            </a:r>
            <a:r>
              <a:rPr lang="ru-RU" sz="1800" b="1" dirty="0" smtClean="0">
                <a:solidFill>
                  <a:srgbClr val="C00000"/>
                </a:solidFill>
                <a:latin typeface="Times New Roman" pitchFamily="18" charset="0"/>
                <a:cs typeface="Times New Roman" pitchFamily="18" charset="0"/>
              </a:rPr>
              <a:t> это отец и мать, у </a:t>
            </a:r>
            <a:r>
              <a:rPr lang="ru-RU" sz="1800" b="1" dirty="0" smtClean="0">
                <a:solidFill>
                  <a:srgbClr val="C00000"/>
                </a:solidFill>
                <a:latin typeface="Times New Roman" pitchFamily="18" charset="0"/>
                <a:cs typeface="Times New Roman" pitchFamily="18" charset="0"/>
              </a:rPr>
              <a:t>которых  рождаются </a:t>
            </a:r>
            <a:r>
              <a:rPr lang="ru-RU" sz="1800" b="1" dirty="0" smtClean="0">
                <a:solidFill>
                  <a:srgbClr val="C00000"/>
                </a:solidFill>
                <a:latin typeface="Times New Roman" pitchFamily="18" charset="0"/>
                <a:cs typeface="Times New Roman" pitchFamily="18" charset="0"/>
              </a:rPr>
              <a:t>дети.</a:t>
            </a:r>
          </a:p>
          <a:p>
            <a:pPr>
              <a:buNone/>
            </a:pPr>
            <a:r>
              <a:rPr lang="ru-RU" sz="1800" b="1" dirty="0" smtClean="0">
                <a:solidFill>
                  <a:srgbClr val="C00000"/>
                </a:solidFill>
                <a:latin typeface="Times New Roman" pitchFamily="18" charset="0"/>
                <a:cs typeface="Times New Roman" pitchFamily="18" charset="0"/>
              </a:rPr>
              <a:t>    Родич это родственник.</a:t>
            </a:r>
          </a:p>
          <a:p>
            <a:pPr>
              <a:buNone/>
            </a:pPr>
            <a:r>
              <a:rPr lang="ru-RU" sz="1800" b="1" dirty="0" smtClean="0">
                <a:solidFill>
                  <a:srgbClr val="C00000"/>
                </a:solidFill>
                <a:latin typeface="Times New Roman" pitchFamily="18" charset="0"/>
                <a:cs typeface="Times New Roman" pitchFamily="18" charset="0"/>
              </a:rPr>
              <a:t>    Родня – родственники.</a:t>
            </a:r>
          </a:p>
          <a:p>
            <a:pPr>
              <a:buNone/>
            </a:pPr>
            <a:r>
              <a:rPr lang="ru-RU" sz="1800" b="1" dirty="0" smtClean="0">
                <a:solidFill>
                  <a:srgbClr val="C00000"/>
                </a:solidFill>
                <a:latin typeface="Times New Roman" pitchFamily="18" charset="0"/>
                <a:cs typeface="Times New Roman" pitchFamily="18" charset="0"/>
              </a:rPr>
              <a:t>    Родословная – перечень </a:t>
            </a:r>
            <a:r>
              <a:rPr lang="ru-RU" sz="1800" b="1" dirty="0" smtClean="0">
                <a:solidFill>
                  <a:srgbClr val="C00000"/>
                </a:solidFill>
                <a:latin typeface="Times New Roman" pitchFamily="18" charset="0"/>
                <a:cs typeface="Times New Roman" pitchFamily="18" charset="0"/>
              </a:rPr>
              <a:t>поколений одного </a:t>
            </a:r>
            <a:r>
              <a:rPr lang="ru-RU" sz="1800" b="1" dirty="0" smtClean="0">
                <a:solidFill>
                  <a:srgbClr val="C00000"/>
                </a:solidFill>
                <a:latin typeface="Times New Roman" pitchFamily="18" charset="0"/>
                <a:cs typeface="Times New Roman" pitchFamily="18" charset="0"/>
              </a:rPr>
              <a:t>рода. </a:t>
            </a:r>
            <a:endParaRPr lang="ru-RU" sz="1800" b="1" dirty="0" smtClean="0">
              <a:solidFill>
                <a:srgbClr val="C00000"/>
              </a:solidFill>
              <a:latin typeface="Times New Roman" pitchFamily="18" charset="0"/>
              <a:cs typeface="Times New Roman" pitchFamily="18" charset="0"/>
            </a:endParaRPr>
          </a:p>
          <a:p>
            <a:pPr>
              <a:buNone/>
            </a:pPr>
            <a:r>
              <a:rPr lang="ru-RU" sz="1800" b="1" dirty="0" smtClean="0">
                <a:solidFill>
                  <a:srgbClr val="C00000"/>
                </a:solidFill>
                <a:latin typeface="Times New Roman" pitchFamily="18" charset="0"/>
                <a:cs typeface="Times New Roman" pitchFamily="18" charset="0"/>
              </a:rPr>
              <a:t> </a:t>
            </a:r>
            <a:r>
              <a:rPr lang="ru-RU" sz="1800" b="1" dirty="0" smtClean="0">
                <a:solidFill>
                  <a:srgbClr val="C00000"/>
                </a:solidFill>
                <a:latin typeface="Times New Roman" pitchFamily="18" charset="0"/>
                <a:cs typeface="Times New Roman" pitchFamily="18" charset="0"/>
              </a:rPr>
              <a:t>    </a:t>
            </a:r>
            <a:r>
              <a:rPr lang="ru-RU" sz="1800" b="1" dirty="0" smtClean="0">
                <a:solidFill>
                  <a:srgbClr val="C00000"/>
                </a:solidFill>
                <a:latin typeface="Times New Roman" pitchFamily="18" charset="0"/>
                <a:cs typeface="Times New Roman" pitchFamily="18" charset="0"/>
              </a:rPr>
              <a:t>Люди </a:t>
            </a:r>
            <a:r>
              <a:rPr lang="ru-RU" sz="1800" b="1" dirty="0" smtClean="0">
                <a:solidFill>
                  <a:srgbClr val="C00000"/>
                </a:solidFill>
                <a:latin typeface="Times New Roman" pitchFamily="18" charset="0"/>
                <a:cs typeface="Times New Roman" pitchFamily="18" charset="0"/>
              </a:rPr>
              <a:t>гордятся </a:t>
            </a:r>
            <a:r>
              <a:rPr lang="ru-RU" sz="1800" b="1" dirty="0" smtClean="0">
                <a:solidFill>
                  <a:srgbClr val="C00000"/>
                </a:solidFill>
                <a:latin typeface="Times New Roman" pitchFamily="18" charset="0"/>
                <a:cs typeface="Times New Roman" pitchFamily="18" charset="0"/>
              </a:rPr>
              <a:t>своей  </a:t>
            </a:r>
            <a:r>
              <a:rPr lang="ru-RU" sz="1800" b="1" dirty="0" smtClean="0">
                <a:solidFill>
                  <a:srgbClr val="C00000"/>
                </a:solidFill>
                <a:latin typeface="Times New Roman" pitchFamily="18" charset="0"/>
                <a:cs typeface="Times New Roman" pitchFamily="18" charset="0"/>
              </a:rPr>
              <a:t>родословной, изучают её.</a:t>
            </a:r>
          </a:p>
          <a:p>
            <a:pPr>
              <a:buNone/>
            </a:pPr>
            <a:r>
              <a:rPr lang="ru-RU" sz="1800" b="1" dirty="0" smtClean="0">
                <a:solidFill>
                  <a:srgbClr val="C00000"/>
                </a:solidFill>
                <a:latin typeface="Times New Roman" pitchFamily="18" charset="0"/>
                <a:cs typeface="Times New Roman" pitchFamily="18" charset="0"/>
              </a:rPr>
              <a:t>    Родина это отечество, страна, </a:t>
            </a:r>
            <a:r>
              <a:rPr lang="ru-RU" sz="1800" b="1" dirty="0" smtClean="0">
                <a:solidFill>
                  <a:srgbClr val="C00000"/>
                </a:solidFill>
                <a:latin typeface="Times New Roman" pitchFamily="18" charset="0"/>
                <a:cs typeface="Times New Roman" pitchFamily="18" charset="0"/>
              </a:rPr>
              <a:t>место </a:t>
            </a:r>
            <a:r>
              <a:rPr lang="ru-RU" sz="1800" b="1" dirty="0" smtClean="0">
                <a:solidFill>
                  <a:srgbClr val="C00000"/>
                </a:solidFill>
                <a:latin typeface="Times New Roman" pitchFamily="18" charset="0"/>
                <a:cs typeface="Times New Roman" pitchFamily="18" charset="0"/>
              </a:rPr>
              <a:t>рождения человека.</a:t>
            </a:r>
          </a:p>
          <a:p>
            <a:pPr>
              <a:buNone/>
            </a:pPr>
            <a:r>
              <a:rPr lang="ru-RU" sz="1800" b="1" dirty="0" smtClean="0">
                <a:solidFill>
                  <a:srgbClr val="C00000"/>
                </a:solidFill>
                <a:latin typeface="Times New Roman" pitchFamily="18" charset="0"/>
                <a:cs typeface="Times New Roman" pitchFamily="18" charset="0"/>
              </a:rPr>
              <a:t>    Народ это нация, народность, </a:t>
            </a:r>
            <a:r>
              <a:rPr lang="ru-RU" sz="1800" b="1" dirty="0" smtClean="0">
                <a:solidFill>
                  <a:srgbClr val="C00000"/>
                </a:solidFill>
                <a:latin typeface="Times New Roman" pitchFamily="18" charset="0"/>
                <a:cs typeface="Times New Roman" pitchFamily="18" charset="0"/>
              </a:rPr>
              <a:t>жители страны</a:t>
            </a:r>
            <a:r>
              <a:rPr lang="ru-RU" sz="1800" b="1" dirty="0" smtClean="0">
                <a:solidFill>
                  <a:srgbClr val="C00000"/>
                </a:solidFill>
                <a:latin typeface="Times New Roman" pitchFamily="18" charset="0"/>
                <a:cs typeface="Times New Roman" pitchFamily="18" charset="0"/>
              </a:rPr>
              <a:t>.</a:t>
            </a:r>
          </a:p>
          <a:p>
            <a:pPr>
              <a:buNone/>
            </a:pPr>
            <a:r>
              <a:rPr lang="ru-RU" sz="1800" b="1" dirty="0" smtClean="0">
                <a:solidFill>
                  <a:srgbClr val="C00000"/>
                </a:solidFill>
                <a:latin typeface="Times New Roman" pitchFamily="18" charset="0"/>
                <a:cs typeface="Times New Roman" pitchFamily="18" charset="0"/>
              </a:rPr>
              <a:t>    Есть ещё много слов с корнем </a:t>
            </a:r>
            <a:r>
              <a:rPr lang="ru-RU" sz="1800" b="1" i="1" dirty="0" smtClean="0">
                <a:solidFill>
                  <a:srgbClr val="C00000"/>
                </a:solidFill>
                <a:latin typeface="Times New Roman" pitchFamily="18" charset="0"/>
                <a:cs typeface="Times New Roman" pitchFamily="18" charset="0"/>
              </a:rPr>
              <a:t>род</a:t>
            </a:r>
            <a:r>
              <a:rPr lang="ru-RU" sz="1800" b="1" dirty="0" smtClean="0">
                <a:solidFill>
                  <a:srgbClr val="C00000"/>
                </a:solidFill>
                <a:latin typeface="Times New Roman" pitchFamily="18" charset="0"/>
                <a:cs typeface="Times New Roman" pitchFamily="18" charset="0"/>
              </a:rPr>
              <a:t>: народность</a:t>
            </a:r>
            <a:r>
              <a:rPr lang="ru-RU" sz="1800" b="1" dirty="0" smtClean="0">
                <a:solidFill>
                  <a:srgbClr val="C00000"/>
                </a:solidFill>
                <a:latin typeface="Times New Roman" pitchFamily="18" charset="0"/>
                <a:cs typeface="Times New Roman" pitchFamily="18" charset="0"/>
              </a:rPr>
              <a:t>, народить, </a:t>
            </a:r>
            <a:endParaRPr lang="ru-RU" sz="1800" b="1" dirty="0" smtClean="0">
              <a:solidFill>
                <a:srgbClr val="C00000"/>
              </a:solidFill>
              <a:latin typeface="Times New Roman" pitchFamily="18" charset="0"/>
              <a:cs typeface="Times New Roman" pitchFamily="18" charset="0"/>
            </a:endParaRPr>
          </a:p>
          <a:p>
            <a:pPr>
              <a:buNone/>
            </a:pPr>
            <a:r>
              <a:rPr lang="ru-RU" sz="1800" b="1" dirty="0" smtClean="0">
                <a:solidFill>
                  <a:srgbClr val="C00000"/>
                </a:solidFill>
                <a:latin typeface="Times New Roman" pitchFamily="18" charset="0"/>
                <a:cs typeface="Times New Roman" pitchFamily="18" charset="0"/>
              </a:rPr>
              <a:t> </a:t>
            </a:r>
            <a:r>
              <a:rPr lang="ru-RU" sz="1800" b="1" dirty="0" smtClean="0">
                <a:solidFill>
                  <a:srgbClr val="C00000"/>
                </a:solidFill>
                <a:latin typeface="Times New Roman" pitchFamily="18" charset="0"/>
                <a:cs typeface="Times New Roman" pitchFamily="18" charset="0"/>
              </a:rPr>
              <a:t>   родственники, родник </a:t>
            </a:r>
            <a:r>
              <a:rPr lang="ru-RU" sz="1800" b="1" dirty="0" smtClean="0">
                <a:solidFill>
                  <a:srgbClr val="C00000"/>
                </a:solidFill>
                <a:latin typeface="Times New Roman" pitchFamily="18" charset="0"/>
                <a:cs typeface="Times New Roman" pitchFamily="18" charset="0"/>
              </a:rPr>
              <a:t>и другие.</a:t>
            </a:r>
          </a:p>
          <a:p>
            <a:pPr>
              <a:buNone/>
            </a:pPr>
            <a:endParaRPr lang="ru-RU" sz="1600" b="1" dirty="0" smtClean="0">
              <a:solidFill>
                <a:srgbClr val="C00000"/>
              </a:solidFill>
              <a:latin typeface="Times New Roman" pitchFamily="18" charset="0"/>
              <a:cs typeface="Times New Roman" pitchFamily="18" charset="0"/>
            </a:endParaRPr>
          </a:p>
          <a:p>
            <a:pPr>
              <a:buNone/>
            </a:pPr>
            <a:r>
              <a:rPr lang="ru-RU" sz="1600" b="1" dirty="0" smtClean="0">
                <a:solidFill>
                  <a:srgbClr val="C00000"/>
                </a:solidFill>
                <a:latin typeface="Times New Roman" pitchFamily="18" charset="0"/>
                <a:cs typeface="Times New Roman" pitchFamily="18" charset="0"/>
              </a:rPr>
              <a:t>    </a:t>
            </a:r>
            <a:endParaRPr lang="ru-RU" sz="1600" b="1" dirty="0">
              <a:solidFill>
                <a:srgbClr val="C00000"/>
              </a:solidFill>
              <a:latin typeface="Times New Roman" pitchFamily="18" charset="0"/>
              <a:cs typeface="Times New Roman" pitchFamily="18" charset="0"/>
            </a:endParaRPr>
          </a:p>
        </p:txBody>
      </p:sp>
      <p:pic>
        <p:nvPicPr>
          <p:cNvPr id="26626" name="Picture 2" descr="http://ds214.omsk.obr55.ru/files/2022/02/7d75b14bc5035dd2f39d7d606b6ed32a.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43608" y="3645024"/>
            <a:ext cx="3911156" cy="2841830"/>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fsd.multiurok.ru/html/2019/11/13/s_5dcc39d0a5912/img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Содержимое 4"/>
          <p:cNvSpPr>
            <a:spLocks noGrp="1"/>
          </p:cNvSpPr>
          <p:nvPr>
            <p:ph sz="half" idx="1"/>
          </p:nvPr>
        </p:nvSpPr>
        <p:spPr>
          <a:xfrm>
            <a:off x="0" y="2636912"/>
            <a:ext cx="6552728" cy="2708920"/>
          </a:xfrm>
        </p:spPr>
        <p:txBody>
          <a:bodyPr/>
          <a:lstStyle/>
          <a:p>
            <a:pPr>
              <a:buNone/>
            </a:pPr>
            <a:r>
              <a:rPr lang="ru-RU" sz="2400" dirty="0" smtClean="0">
                <a:solidFill>
                  <a:srgbClr val="FF0000"/>
                </a:solidFill>
              </a:rPr>
              <a:t>    </a:t>
            </a:r>
          </a:p>
          <a:p>
            <a:pPr>
              <a:buNone/>
            </a:pPr>
            <a:r>
              <a:rPr lang="ru-RU" sz="2400" dirty="0" smtClean="0">
                <a:solidFill>
                  <a:srgbClr val="FF0000"/>
                </a:solidFill>
              </a:rPr>
              <a:t>     </a:t>
            </a:r>
            <a:endParaRPr lang="ru-RU" sz="1800" b="1" dirty="0" smtClean="0">
              <a:solidFill>
                <a:srgbClr val="FF0000"/>
              </a:solidFill>
              <a:latin typeface="Times New Roman" pitchFamily="18" charset="0"/>
              <a:cs typeface="Times New Roman" pitchFamily="18" charset="0"/>
            </a:endParaRPr>
          </a:p>
          <a:p>
            <a:pPr indent="342900">
              <a:buNone/>
            </a:pPr>
            <a:r>
              <a:rPr lang="ru-RU" sz="1800" b="1" dirty="0" smtClean="0">
                <a:solidFill>
                  <a:srgbClr val="C00000"/>
                </a:solidFill>
                <a:latin typeface="Times New Roman" pitchFamily="18" charset="0"/>
                <a:cs typeface="Times New Roman" pitchFamily="18" charset="0"/>
              </a:rPr>
              <a:t>        Давным-давно, в  далёкие времена  жили-были </a:t>
            </a:r>
            <a:r>
              <a:rPr lang="ru-RU" sz="1800" b="1" dirty="0" smtClean="0">
                <a:solidFill>
                  <a:srgbClr val="C00000"/>
                </a:solidFill>
                <a:latin typeface="Times New Roman" pitchFamily="18" charset="0"/>
                <a:cs typeface="Times New Roman" pitchFamily="18" charset="0"/>
              </a:rPr>
              <a:t>добры молодцы – могучие богатыри русские и девицы – красавицы. </a:t>
            </a:r>
          </a:p>
          <a:p>
            <a:pPr indent="342900">
              <a:buNone/>
            </a:pPr>
            <a:r>
              <a:rPr lang="ru-RU" sz="1800" b="1" dirty="0" smtClean="0">
                <a:solidFill>
                  <a:srgbClr val="C00000"/>
                </a:solidFill>
                <a:latin typeface="Times New Roman" pitchFamily="18" charset="0"/>
                <a:cs typeface="Times New Roman" pitchFamily="18" charset="0"/>
              </a:rPr>
              <a:t>У них были добрые  матушки и мудрые батюшки. Умели они пахать, косить, дома – терема рубить, умели и холсты ткать, узорами их вышивать, а также Родину защищать от нашествий вражеских. В ту пору государство называлось Киевская Русь, так как столицей был город Киев.</a:t>
            </a:r>
          </a:p>
          <a:p>
            <a:endParaRPr lang="ru-RU" sz="1600" b="1" dirty="0">
              <a:solidFill>
                <a:srgbClr val="C00000"/>
              </a:solidFill>
            </a:endParaRPr>
          </a:p>
        </p:txBody>
      </p:sp>
      <p:pic>
        <p:nvPicPr>
          <p:cNvPr id="5123" name="Picture 3" descr="C:\Users\rekom\Desktop\1tl3CtV7ePc.jpg"/>
          <p:cNvPicPr>
            <a:picLocks noGrp="1" noChangeAspect="1" noChangeArrowheads="1"/>
          </p:cNvPicPr>
          <p:nvPr>
            <p:ph sz="half" idx="2"/>
          </p:nvPr>
        </p:nvPicPr>
        <p:blipFill>
          <a:blip r:embed="rId3" cstate="email">
            <a:clrChange>
              <a:clrFrom>
                <a:srgbClr val="F2F7FB"/>
              </a:clrFrom>
              <a:clrTo>
                <a:srgbClr val="F2F7FB">
                  <a:alpha val="0"/>
                </a:srgbClr>
              </a:clrTo>
            </a:clrChange>
          </a:blip>
          <a:srcRect/>
          <a:stretch>
            <a:fillRect/>
          </a:stretch>
        </p:blipFill>
        <p:spPr bwMode="auto">
          <a:xfrm>
            <a:off x="395536" y="404664"/>
            <a:ext cx="2293288" cy="3024336"/>
          </a:xfrm>
          <a:prstGeom prst="rect">
            <a:avLst/>
          </a:prstGeom>
          <a:noFill/>
        </p:spPr>
      </p:pic>
      <p:sp>
        <p:nvSpPr>
          <p:cNvPr id="7" name="Прямоугольник 6"/>
          <p:cNvSpPr/>
          <p:nvPr/>
        </p:nvSpPr>
        <p:spPr>
          <a:xfrm>
            <a:off x="2915816" y="620688"/>
            <a:ext cx="3600400" cy="646331"/>
          </a:xfrm>
          <a:prstGeom prst="rect">
            <a:avLst/>
          </a:prstGeom>
        </p:spPr>
        <p:txBody>
          <a:bodyPr wrap="square">
            <a:spAutoFit/>
          </a:bodyPr>
          <a:lstStyle/>
          <a:p>
            <a:pPr algn="ctr"/>
            <a:r>
              <a:rPr lang="ru-RU" b="1" dirty="0" smtClean="0">
                <a:solidFill>
                  <a:srgbClr val="FF0000"/>
                </a:solidFill>
                <a:latin typeface="Times New Roman" pitchFamily="18" charset="0"/>
                <a:cs typeface="Times New Roman" pitchFamily="18" charset="0"/>
              </a:rPr>
              <a:t>Откуда появилось такое название – «Россия?»</a:t>
            </a:r>
            <a:endParaRPr lang="ru-RU"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fsd.multiurok.ru/html/2019/11/13/s_5dcc39d0a5912/img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Содержимое 4"/>
          <p:cNvSpPr>
            <a:spLocks noGrp="1"/>
          </p:cNvSpPr>
          <p:nvPr>
            <p:ph sz="half" idx="1"/>
          </p:nvPr>
        </p:nvSpPr>
        <p:spPr>
          <a:xfrm>
            <a:off x="179512" y="260649"/>
            <a:ext cx="6552728" cy="3528392"/>
          </a:xfrm>
        </p:spPr>
        <p:txBody>
          <a:bodyPr/>
          <a:lstStyle/>
          <a:p>
            <a:pPr>
              <a:buNone/>
            </a:pPr>
            <a:r>
              <a:rPr lang="ru-RU" dirty="0" smtClean="0"/>
              <a:t>    </a:t>
            </a:r>
          </a:p>
          <a:p>
            <a:pPr>
              <a:buNone/>
            </a:pPr>
            <a:r>
              <a:rPr lang="ru-RU" sz="1400" b="1" dirty="0" smtClean="0">
                <a:solidFill>
                  <a:srgbClr val="C00000"/>
                </a:solidFill>
              </a:rPr>
              <a:t>        </a:t>
            </a:r>
          </a:p>
          <a:p>
            <a:pPr marL="0" indent="0">
              <a:buNone/>
            </a:pPr>
            <a:r>
              <a:rPr lang="ru-RU" sz="2000" b="1" dirty="0" smtClean="0">
                <a:solidFill>
                  <a:srgbClr val="C00000"/>
                </a:solidFill>
                <a:latin typeface="Times New Roman" pitchFamily="18" charset="0"/>
                <a:cs typeface="Times New Roman" pitchFamily="18" charset="0"/>
              </a:rPr>
              <a:t>         Слово  «Русь», как полагают некоторые учёные, произошло от слова «русло». </a:t>
            </a:r>
            <a:r>
              <a:rPr lang="ru-RU" sz="2000" b="1" dirty="0" smtClean="0">
                <a:solidFill>
                  <a:srgbClr val="C00000"/>
                </a:solidFill>
                <a:latin typeface="Times New Roman" pitchFamily="18" charset="0"/>
                <a:cs typeface="Times New Roman" pitchFamily="18" charset="0"/>
              </a:rPr>
              <a:t>Русло </a:t>
            </a:r>
            <a:r>
              <a:rPr lang="ru-RU" sz="2000" b="1" dirty="0" smtClean="0">
                <a:solidFill>
                  <a:srgbClr val="C00000"/>
                </a:solidFill>
                <a:latin typeface="Times New Roman" pitchFamily="18" charset="0"/>
                <a:cs typeface="Times New Roman" pitchFamily="18" charset="0"/>
              </a:rPr>
              <a:t>это ложе реки, по которому она течёт меж берегов.</a:t>
            </a:r>
          </a:p>
          <a:p>
            <a:pPr marL="0" indent="0">
              <a:buNone/>
            </a:pPr>
            <a:r>
              <a:rPr lang="ru-RU" sz="2000" b="1" dirty="0" smtClean="0">
                <a:solidFill>
                  <a:srgbClr val="C00000"/>
                </a:solidFill>
                <a:latin typeface="Times New Roman" pitchFamily="18" charset="0"/>
                <a:cs typeface="Times New Roman" pitchFamily="18" charset="0"/>
              </a:rPr>
              <a:t>         Русь – страна рек и озёр. </a:t>
            </a:r>
          </a:p>
          <a:p>
            <a:pPr marL="0" indent="0">
              <a:buNone/>
            </a:pPr>
            <a:r>
              <a:rPr lang="ru-RU" sz="2000" b="1" dirty="0" smtClean="0">
                <a:solidFill>
                  <a:srgbClr val="C00000"/>
                </a:solidFill>
                <a:latin typeface="Times New Roman" pitchFamily="18" charset="0"/>
                <a:cs typeface="Times New Roman" pitchFamily="18" charset="0"/>
              </a:rPr>
              <a:t>         Русь – светлое место. Это страна света, Солнца, добрых людей. Русских называют ещё росами, а страну, где они живут – Россией.</a:t>
            </a:r>
          </a:p>
          <a:p>
            <a:pPr>
              <a:buNone/>
            </a:pPr>
            <a:endParaRPr lang="ru-RU" dirty="0"/>
          </a:p>
        </p:txBody>
      </p:sp>
      <p:pic>
        <p:nvPicPr>
          <p:cNvPr id="6146" name="Picture 2" descr="C:\Users\rekom\Desktop\2db3ea2e7760e7fde63d861b2d1d385e.jpg"/>
          <p:cNvPicPr>
            <a:picLocks noGrp="1" noChangeAspect="1" noChangeArrowheads="1"/>
          </p:cNvPicPr>
          <p:nvPr>
            <p:ph sz="half" idx="2"/>
          </p:nvPr>
        </p:nvPicPr>
        <p:blipFill>
          <a:blip r:embed="rId3" cstate="email"/>
          <a:srcRect/>
          <a:stretch>
            <a:fillRect/>
          </a:stretch>
        </p:blipFill>
        <p:spPr bwMode="auto">
          <a:xfrm>
            <a:off x="1043608" y="3789040"/>
            <a:ext cx="3600400" cy="2400266"/>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fsd.multiurok.ru/html/2019/11/13/s_5dcc39d0a5912/img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Содержимое 4"/>
          <p:cNvSpPr>
            <a:spLocks noGrp="1"/>
          </p:cNvSpPr>
          <p:nvPr>
            <p:ph sz="half" idx="1"/>
          </p:nvPr>
        </p:nvSpPr>
        <p:spPr>
          <a:xfrm>
            <a:off x="0" y="2332037"/>
            <a:ext cx="6552728" cy="4525963"/>
          </a:xfrm>
        </p:spPr>
        <p:txBody>
          <a:bodyPr/>
          <a:lstStyle/>
          <a:p>
            <a:pPr>
              <a:buNone/>
            </a:pPr>
            <a:r>
              <a:rPr lang="ru-RU" dirty="0" smtClean="0"/>
              <a:t>    </a:t>
            </a:r>
          </a:p>
          <a:p>
            <a:pPr>
              <a:buNone/>
            </a:pPr>
            <a:r>
              <a:rPr lang="ru-RU" sz="1400" b="1" dirty="0" smtClean="0">
                <a:solidFill>
                  <a:srgbClr val="C00000"/>
                </a:solidFill>
              </a:rPr>
              <a:t>      </a:t>
            </a:r>
          </a:p>
          <a:p>
            <a:pPr indent="342900">
              <a:buNone/>
            </a:pPr>
            <a:r>
              <a:rPr lang="ru-RU" sz="1400" b="1" dirty="0" smtClean="0">
                <a:solidFill>
                  <a:srgbClr val="C00000"/>
                </a:solidFill>
              </a:rPr>
              <a:t>         </a:t>
            </a:r>
            <a:r>
              <a:rPr lang="ru-RU" sz="2000" b="1" dirty="0" smtClean="0">
                <a:solidFill>
                  <a:srgbClr val="C00000"/>
                </a:solidFill>
                <a:latin typeface="Times New Roman" pitchFamily="18" charset="0"/>
                <a:cs typeface="Times New Roman" pitchFamily="18" charset="0"/>
              </a:rPr>
              <a:t>Имя Россия у русского государства появилось постепенно в конце 11 века. </a:t>
            </a:r>
            <a:endParaRPr lang="ru-RU" sz="2000" b="1" dirty="0" smtClean="0">
              <a:solidFill>
                <a:srgbClr val="C00000"/>
              </a:solidFill>
              <a:latin typeface="Times New Roman" pitchFamily="18" charset="0"/>
              <a:cs typeface="Times New Roman" pitchFamily="18" charset="0"/>
            </a:endParaRPr>
          </a:p>
          <a:p>
            <a:pPr indent="342900">
              <a:buNone/>
            </a:pPr>
            <a:r>
              <a:rPr lang="ru-RU" sz="2000" b="1" dirty="0" smtClean="0">
                <a:solidFill>
                  <a:srgbClr val="C00000"/>
                </a:solidFill>
                <a:latin typeface="Times New Roman" pitchFamily="18" charset="0"/>
                <a:cs typeface="Times New Roman" pitchFamily="18" charset="0"/>
              </a:rPr>
              <a:t>Оно </a:t>
            </a:r>
            <a:r>
              <a:rPr lang="ru-RU" sz="2000" b="1" dirty="0" smtClean="0">
                <a:solidFill>
                  <a:srgbClr val="C00000"/>
                </a:solidFill>
                <a:latin typeface="Times New Roman" pitchFamily="18" charset="0"/>
                <a:cs typeface="Times New Roman" pitchFamily="18" charset="0"/>
              </a:rPr>
              <a:t>впервые встречается в летописях, созданных при царе Иване </a:t>
            </a:r>
            <a:r>
              <a:rPr lang="en-US" sz="2000" b="1" dirty="0" err="1" smtClean="0">
                <a:solidFill>
                  <a:srgbClr val="C00000"/>
                </a:solidFill>
                <a:latin typeface="Times New Roman" pitchFamily="18" charset="0"/>
                <a:cs typeface="Times New Roman" pitchFamily="18" charset="0"/>
              </a:rPr>
              <a:t>lll</a:t>
            </a:r>
            <a:r>
              <a:rPr lang="ru-RU" sz="2000" b="1" dirty="0" smtClean="0">
                <a:solidFill>
                  <a:srgbClr val="C00000"/>
                </a:solidFill>
                <a:latin typeface="Times New Roman" pitchFamily="18" charset="0"/>
                <a:cs typeface="Times New Roman" pitchFamily="18" charset="0"/>
              </a:rPr>
              <a:t>.</a:t>
            </a:r>
          </a:p>
          <a:p>
            <a:pPr indent="342900">
              <a:buNone/>
            </a:pPr>
            <a:r>
              <a:rPr lang="ru-RU" sz="2000" b="1" dirty="0" smtClean="0">
                <a:solidFill>
                  <a:srgbClr val="C00000"/>
                </a:solidFill>
                <a:latin typeface="Times New Roman" pitchFamily="18" charset="0"/>
                <a:cs typeface="Times New Roman" pitchFamily="18" charset="0"/>
              </a:rPr>
              <a:t>Тогда </a:t>
            </a:r>
            <a:r>
              <a:rPr lang="ru-RU" sz="2000" b="1" dirty="0" smtClean="0">
                <a:solidFill>
                  <a:srgbClr val="C00000"/>
                </a:solidFill>
                <a:latin typeface="Times New Roman" pitchFamily="18" charset="0"/>
                <a:cs typeface="Times New Roman" pitchFamily="18" charset="0"/>
              </a:rPr>
              <a:t>часто употреблялось название «Россия» наряду с прежними названиями «Русь», «Русская земля», но со временем оно стало употребляться самостоятельно.</a:t>
            </a:r>
            <a:endParaRPr lang="ru-RU" sz="1400" b="1" dirty="0" smtClean="0">
              <a:solidFill>
                <a:srgbClr val="C00000"/>
              </a:solidFill>
              <a:latin typeface="Times New Roman" pitchFamily="18" charset="0"/>
              <a:cs typeface="Times New Roman" pitchFamily="18" charset="0"/>
            </a:endParaRPr>
          </a:p>
          <a:p>
            <a:pPr>
              <a:buNone/>
            </a:pPr>
            <a:endParaRPr lang="ru-RU" sz="1400" b="1" dirty="0">
              <a:solidFill>
                <a:srgbClr val="C00000"/>
              </a:solidFill>
            </a:endParaRPr>
          </a:p>
        </p:txBody>
      </p:sp>
      <p:pic>
        <p:nvPicPr>
          <p:cNvPr id="7170" name="Picture 2" descr="C:\Users\rekom\Desktop\1.jpg"/>
          <p:cNvPicPr>
            <a:picLocks noGrp="1" noChangeAspect="1" noChangeArrowheads="1"/>
          </p:cNvPicPr>
          <p:nvPr>
            <p:ph sz="half" idx="2"/>
          </p:nvPr>
        </p:nvPicPr>
        <p:blipFill>
          <a:blip r:embed="rId3" cstate="email"/>
          <a:srcRect/>
          <a:stretch>
            <a:fillRect/>
          </a:stretch>
        </p:blipFill>
        <p:spPr bwMode="auto">
          <a:xfrm>
            <a:off x="2483768" y="404664"/>
            <a:ext cx="2016224" cy="2448272"/>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fsd.multiurok.ru/html/2019/11/13/s_5dcc39d0a5912/img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Содержимое 4"/>
          <p:cNvSpPr>
            <a:spLocks noGrp="1"/>
          </p:cNvSpPr>
          <p:nvPr>
            <p:ph sz="half" idx="1"/>
          </p:nvPr>
        </p:nvSpPr>
        <p:spPr>
          <a:xfrm>
            <a:off x="251520" y="1556792"/>
            <a:ext cx="7067128" cy="4525963"/>
          </a:xfrm>
        </p:spPr>
        <p:txBody>
          <a:bodyPr/>
          <a:lstStyle/>
          <a:p>
            <a:pPr>
              <a:buNone/>
            </a:pPr>
            <a:r>
              <a:rPr lang="ru-RU" sz="1600" b="1" dirty="0" smtClean="0">
                <a:solidFill>
                  <a:srgbClr val="C00000"/>
                </a:solidFill>
              </a:rPr>
              <a:t>   </a:t>
            </a:r>
          </a:p>
          <a:p>
            <a:pPr>
              <a:buNone/>
            </a:pPr>
            <a:r>
              <a:rPr lang="ru-RU" sz="1600" b="1" dirty="0" smtClean="0">
                <a:solidFill>
                  <a:srgbClr val="C00000"/>
                </a:solidFill>
              </a:rPr>
              <a:t>       </a:t>
            </a:r>
          </a:p>
          <a:p>
            <a:pPr>
              <a:buNone/>
            </a:pPr>
            <a:r>
              <a:rPr lang="ru-RU" sz="1400" b="1" dirty="0" smtClean="0">
                <a:solidFill>
                  <a:srgbClr val="C00000"/>
                </a:solidFill>
              </a:rPr>
              <a:t>      </a:t>
            </a:r>
          </a:p>
          <a:p>
            <a:pPr indent="342900">
              <a:buNone/>
            </a:pPr>
            <a:r>
              <a:rPr lang="ru-RU" sz="1400" b="1" dirty="0" smtClean="0">
                <a:solidFill>
                  <a:srgbClr val="C00000"/>
                </a:solidFill>
              </a:rPr>
              <a:t>        </a:t>
            </a:r>
            <a:r>
              <a:rPr lang="ru-RU" sz="2000" b="1" dirty="0" smtClean="0">
                <a:solidFill>
                  <a:srgbClr val="C00000"/>
                </a:solidFill>
                <a:latin typeface="Times New Roman" pitchFamily="18" charset="0"/>
                <a:cs typeface="Times New Roman" pitchFamily="18" charset="0"/>
              </a:rPr>
              <a:t>Российская Федерация состоит </a:t>
            </a:r>
            <a:r>
              <a:rPr lang="ru-RU" sz="2000" b="1" dirty="0" smtClean="0">
                <a:solidFill>
                  <a:srgbClr val="C00000"/>
                </a:solidFill>
                <a:latin typeface="Times New Roman" pitchFamily="18" charset="0"/>
                <a:cs typeface="Times New Roman" pitchFamily="18" charset="0"/>
              </a:rPr>
              <a:t>из 21 </a:t>
            </a:r>
            <a:r>
              <a:rPr lang="ru-RU" sz="2000" b="1" dirty="0" smtClean="0">
                <a:solidFill>
                  <a:srgbClr val="C00000"/>
                </a:solidFill>
                <a:latin typeface="Times New Roman" pitchFamily="18" charset="0"/>
                <a:cs typeface="Times New Roman" pitchFamily="18" charset="0"/>
              </a:rPr>
              <a:t>республики, 7 краев, 48 областей, одной автономной области,</a:t>
            </a:r>
          </a:p>
          <a:p>
            <a:pPr indent="342900">
              <a:buNone/>
            </a:pPr>
            <a:r>
              <a:rPr lang="ru-RU" sz="2000" b="1" dirty="0" smtClean="0">
                <a:solidFill>
                  <a:srgbClr val="C00000"/>
                </a:solidFill>
                <a:latin typeface="Times New Roman" pitchFamily="18" charset="0"/>
                <a:cs typeface="Times New Roman" pitchFamily="18" charset="0"/>
              </a:rPr>
              <a:t>        9 автономных округов, двух городов федерального значения равноправных субъектов Российской Федерации. Россия многонациональная страна.</a:t>
            </a:r>
          </a:p>
          <a:p>
            <a:pPr>
              <a:buNone/>
            </a:pPr>
            <a:endParaRPr lang="ru-RU" dirty="0"/>
          </a:p>
        </p:txBody>
      </p:sp>
      <p:pic>
        <p:nvPicPr>
          <p:cNvPr id="8194" name="Picture 2" descr="C:\Users\rekom\Desktop\Картинки-фото\Родина-фото\1366x768_590219_[www.ArtFile.ru].jpg"/>
          <p:cNvPicPr>
            <a:picLocks noGrp="1" noChangeAspect="1" noChangeArrowheads="1"/>
          </p:cNvPicPr>
          <p:nvPr>
            <p:ph sz="half" idx="2"/>
          </p:nvPr>
        </p:nvPicPr>
        <p:blipFill>
          <a:blip r:embed="rId3" cstate="email"/>
          <a:srcRect/>
          <a:stretch>
            <a:fillRect/>
          </a:stretch>
        </p:blipFill>
        <p:spPr bwMode="auto">
          <a:xfrm>
            <a:off x="1691680" y="332656"/>
            <a:ext cx="3528392" cy="1983752"/>
          </a:xfrm>
          <a:prstGeom prst="rect">
            <a:avLst/>
          </a:prstGeom>
          <a:noFill/>
        </p:spPr>
      </p:pic>
      <p:pic>
        <p:nvPicPr>
          <p:cNvPr id="8196" name="Picture 4" descr="C:\Users\rekom\Desktop\Картинки-фото\Родина-фото\1366x768_333776_[www.ArtFile.ru].jpg"/>
          <p:cNvPicPr>
            <a:picLocks noChangeAspect="1" noChangeArrowheads="1"/>
          </p:cNvPicPr>
          <p:nvPr/>
        </p:nvPicPr>
        <p:blipFill>
          <a:blip r:embed="rId4" cstate="email"/>
          <a:srcRect/>
          <a:stretch>
            <a:fillRect/>
          </a:stretch>
        </p:blipFill>
        <p:spPr bwMode="auto">
          <a:xfrm>
            <a:off x="899592" y="4581128"/>
            <a:ext cx="3504202" cy="1970152"/>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Шаблон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Шаблон1</Template>
  <TotalTime>513</TotalTime>
  <Words>860</Words>
  <Application>Microsoft Office PowerPoint</Application>
  <PresentationFormat>Экран (4:3)</PresentationFormat>
  <Paragraphs>136</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Шаблон1</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rekom</dc:creator>
  <cp:lastModifiedBy>ok</cp:lastModifiedBy>
  <cp:revision>54</cp:revision>
  <dcterms:created xsi:type="dcterms:W3CDTF">2014-07-06T20:10:20Z</dcterms:created>
  <dcterms:modified xsi:type="dcterms:W3CDTF">2022-12-19T06:37:20Z</dcterms:modified>
</cp:coreProperties>
</file>