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1" name="Google Shape;21;p2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23" name="Google Shape;23;p2"/>
          <p:cNvSpPr/>
          <p:nvPr/>
        </p:nvSpPr>
        <p:spPr>
          <a:xfrm rot="10800000">
            <a:off x="896234" y="5617583"/>
            <a:ext cx="7378522" cy="537400"/>
          </a:xfrm>
          <a:custGeom>
            <a:avLst/>
            <a:gdLst/>
            <a:ahLst/>
            <a:cxnLst/>
            <a:rect l="l" t="t" r="r" b="b"/>
            <a:pathLst>
              <a:path w="7955280" h="495300" extrusionOk="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989952" y="1016990"/>
            <a:ext cx="7179600" cy="4831500"/>
          </a:xfrm>
          <a:prstGeom prst="rect">
            <a:avLst/>
          </a:prstGeom>
          <a:solidFill>
            <a:srgbClr val="3F3F3F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990600" y="1009650"/>
            <a:ext cx="7179600" cy="4831500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99997" sy="99997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6" name="Google Shape;26;p2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435685">
            <a:off x="769521" y="702069"/>
            <a:ext cx="567831" cy="567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2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096196">
            <a:off x="7855433" y="749720"/>
            <a:ext cx="566928" cy="56692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1727201" y="1794935"/>
            <a:ext cx="5723400" cy="18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onstantia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subTitle" idx="1"/>
          </p:nvPr>
        </p:nvSpPr>
        <p:spPr>
          <a:xfrm>
            <a:off x="1727200" y="3736622"/>
            <a:ext cx="57123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480"/>
              </a:spcBef>
              <a:spcAft>
                <a:spcPts val="0"/>
              </a:spcAft>
              <a:buSzPts val="204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440"/>
              </a:spcBef>
              <a:spcAft>
                <a:spcPts val="0"/>
              </a:spcAft>
              <a:buSzPts val="187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dt" idx="10"/>
          </p:nvPr>
        </p:nvSpPr>
        <p:spPr>
          <a:xfrm>
            <a:off x="6770676" y="5357592"/>
            <a:ext cx="1213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"/>
          <p:cNvSpPr txBox="1">
            <a:spLocks noGrp="1"/>
          </p:cNvSpPr>
          <p:nvPr>
            <p:ph type="ftr" idx="11"/>
          </p:nvPr>
        </p:nvSpPr>
        <p:spPr>
          <a:xfrm>
            <a:off x="1174044" y="5357592"/>
            <a:ext cx="503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ldNum" idx="12"/>
          </p:nvPr>
        </p:nvSpPr>
        <p:spPr>
          <a:xfrm>
            <a:off x="6213930" y="5357592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2"/>
          <p:cNvSpPr txBox="1">
            <a:spLocks noGrp="1"/>
          </p:cNvSpPr>
          <p:nvPr>
            <p:ph type="title"/>
          </p:nvPr>
        </p:nvSpPr>
        <p:spPr>
          <a:xfrm rot="5400000">
            <a:off x="4962768" y="2592190"/>
            <a:ext cx="4764000" cy="14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onstantia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2"/>
          <p:cNvSpPr txBox="1">
            <a:spLocks noGrp="1"/>
          </p:cNvSpPr>
          <p:nvPr>
            <p:ph type="body" idx="1"/>
          </p:nvPr>
        </p:nvSpPr>
        <p:spPr>
          <a:xfrm rot="5400000">
            <a:off x="1686150" y="718262"/>
            <a:ext cx="4402800" cy="51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marL="1371600" lvl="2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marL="2286000" lvl="4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marL="2743200" lvl="5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marL="3200400" lvl="6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marL="3657600" lvl="7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marL="4114800" lvl="8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>
            <a:endParaRPr/>
          </a:p>
        </p:txBody>
      </p:sp>
      <p:sp>
        <p:nvSpPr>
          <p:cNvPr id="113" name="Google Shape;113;p12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2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2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444979" y="2239430"/>
            <a:ext cx="62541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nstantia"/>
              <a:buNone/>
              <a:defRPr sz="4000" b="0"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1"/>
          </p:nvPr>
        </p:nvSpPr>
        <p:spPr>
          <a:xfrm>
            <a:off x="1456267" y="3725334"/>
            <a:ext cx="6231600" cy="13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0">
              <a:spcBef>
                <a:spcPts val="40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lt2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SzPts val="136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100" cy="12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body" idx="1"/>
          </p:nvPr>
        </p:nvSpPr>
        <p:spPr>
          <a:xfrm>
            <a:off x="1298448" y="2121407"/>
            <a:ext cx="3200400" cy="3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marL="1371600" lvl="2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marL="2286000" lvl="4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marL="2743200" lvl="5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marL="3200400" lvl="6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marL="3657600" lvl="7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marL="4114800" lvl="8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body" idx="2"/>
          </p:nvPr>
        </p:nvSpPr>
        <p:spPr>
          <a:xfrm>
            <a:off x="4663440" y="2119313"/>
            <a:ext cx="3200400" cy="3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marL="1371600" lvl="2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marL="2286000" lvl="4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marL="2743200" lvl="5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marL="3200400" lvl="6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marL="3657600" lvl="7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marL="4114800" lvl="8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100" cy="12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onstantia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1"/>
          </p:nvPr>
        </p:nvSpPr>
        <p:spPr>
          <a:xfrm>
            <a:off x="1557869" y="2122312"/>
            <a:ext cx="29394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 rtl="0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>
                <a:solidFill>
                  <a:schemeClr val="lt2"/>
                </a:solidFill>
              </a:defRPr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SzPts val="136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SzPts val="136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SzPts val="136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SzPts val="136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body" idx="2"/>
          </p:nvPr>
        </p:nvSpPr>
        <p:spPr>
          <a:xfrm>
            <a:off x="4910669" y="2122311"/>
            <a:ext cx="29445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 rtl="0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>
                <a:solidFill>
                  <a:schemeClr val="lt2"/>
                </a:solidFill>
              </a:defRPr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SzPts val="136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SzPts val="136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SzPts val="136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SzPts val="136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body" idx="3"/>
          </p:nvPr>
        </p:nvSpPr>
        <p:spPr>
          <a:xfrm>
            <a:off x="1298448" y="2944368"/>
            <a:ext cx="3227700" cy="27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marL="1371600" lvl="2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marL="2286000" lvl="4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marL="2743200" lvl="5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marL="3200400" lvl="6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marL="3657600" lvl="7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marL="4114800" lvl="8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body" idx="4"/>
          </p:nvPr>
        </p:nvSpPr>
        <p:spPr>
          <a:xfrm>
            <a:off x="4645151" y="2944813"/>
            <a:ext cx="3227700" cy="27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marL="1371600" lvl="2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marL="2286000" lvl="4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marL="2743200" lvl="5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marL="3200400" lvl="6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marL="3657600" lvl="7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marL="4114800" lvl="8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100" cy="12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2" name="Google Shape;72;p9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3" name="Google Shape;73;p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74" name="Google Shape;74;p9"/>
          <p:cNvSpPr/>
          <p:nvPr/>
        </p:nvSpPr>
        <p:spPr>
          <a:xfrm rot="10800000">
            <a:off x="637156" y="6057847"/>
            <a:ext cx="7716622" cy="537400"/>
          </a:xfrm>
          <a:custGeom>
            <a:avLst/>
            <a:gdLst/>
            <a:ahLst/>
            <a:cxnLst/>
            <a:rect l="l" t="t" r="r" b="b"/>
            <a:pathLst>
              <a:path w="7955280" h="495300" extrusionOk="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5" name="Google Shape;75;p9"/>
          <p:cNvSpPr/>
          <p:nvPr/>
        </p:nvSpPr>
        <p:spPr>
          <a:xfrm rot="59885">
            <a:off x="4468857" y="605100"/>
            <a:ext cx="3788975" cy="5722172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6" name="Google Shape;76;p9"/>
          <p:cNvSpPr/>
          <p:nvPr/>
        </p:nvSpPr>
        <p:spPr>
          <a:xfrm rot="59885">
            <a:off x="4471401" y="603441"/>
            <a:ext cx="3788975" cy="5722172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99997" sy="99997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7" name="Google Shape;77;p9"/>
          <p:cNvSpPr/>
          <p:nvPr/>
        </p:nvSpPr>
        <p:spPr>
          <a:xfrm rot="-59885">
            <a:off x="749221" y="576931"/>
            <a:ext cx="3788975" cy="5722172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8" name="Google Shape;78;p9"/>
          <p:cNvSpPr/>
          <p:nvPr/>
        </p:nvSpPr>
        <p:spPr>
          <a:xfrm rot="-59885">
            <a:off x="749825" y="576135"/>
            <a:ext cx="3788975" cy="5722172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99997" sy="99997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79" name="Google Shape;79;p9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435685">
            <a:off x="2371106" y="293953"/>
            <a:ext cx="567831" cy="567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9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096196">
            <a:off x="6279647" y="333163"/>
            <a:ext cx="566928" cy="566928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 rot="-59898">
            <a:off x="1108911" y="2020087"/>
            <a:ext cx="3064965" cy="1502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nstantia"/>
              <a:buNone/>
              <a:defRPr sz="2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body" idx="1"/>
          </p:nvPr>
        </p:nvSpPr>
        <p:spPr>
          <a:xfrm rot="60090">
            <a:off x="4854303" y="1151033"/>
            <a:ext cx="3020861" cy="4625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7345" algn="l" rtl="0">
              <a:spcBef>
                <a:spcPts val="440"/>
              </a:spcBef>
              <a:spcAft>
                <a:spcPts val="0"/>
              </a:spcAft>
              <a:buSzPts val="1870"/>
              <a:buChar char="O"/>
              <a:defRPr sz="2200"/>
            </a:lvl1pPr>
            <a:lvl2pPr marL="914400" lvl="1" indent="-336550" algn="l" rtl="0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2pPr>
            <a:lvl3pPr marL="1371600" lvl="2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O"/>
              <a:defRPr sz="1800"/>
            </a:lvl3pPr>
            <a:lvl4pPr marL="1828800" lvl="3" indent="-314960" algn="l" rtl="0">
              <a:spcBef>
                <a:spcPts val="320"/>
              </a:spcBef>
              <a:spcAft>
                <a:spcPts val="0"/>
              </a:spcAft>
              <a:buSzPts val="1360"/>
              <a:buChar char="O"/>
              <a:defRPr sz="1600"/>
            </a:lvl4pPr>
            <a:lvl5pPr marL="2286000" lvl="4" indent="-304164" algn="l" rtl="0">
              <a:spcBef>
                <a:spcPts val="280"/>
              </a:spcBef>
              <a:spcAft>
                <a:spcPts val="0"/>
              </a:spcAft>
              <a:buSzPts val="1190"/>
              <a:buChar char="O"/>
              <a:defRPr sz="1400"/>
            </a:lvl5pPr>
            <a:lvl6pPr marL="2743200" lvl="5" indent="-336550" algn="l" rtl="0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6pPr>
            <a:lvl7pPr marL="3200400" lvl="6" indent="-336550" algn="l" rtl="0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7pPr>
            <a:lvl8pPr marL="3657600" lvl="7" indent="-336550" algn="l" rtl="0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8pPr>
            <a:lvl9pPr marL="4114800" lvl="8" indent="-336550" algn="l" rtl="0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body" idx="2"/>
          </p:nvPr>
        </p:nvSpPr>
        <p:spPr>
          <a:xfrm rot="-59878">
            <a:off x="1148097" y="3623804"/>
            <a:ext cx="3048762" cy="2100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0">
              <a:spcBef>
                <a:spcPts val="320"/>
              </a:spcBef>
              <a:spcAft>
                <a:spcPts val="0"/>
              </a:spcAft>
              <a:buSzPts val="1360"/>
              <a:buNone/>
              <a:defRPr sz="16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dt" idx="10"/>
          </p:nvPr>
        </p:nvSpPr>
        <p:spPr>
          <a:xfrm rot="60335">
            <a:off x="6341733" y="5885731"/>
            <a:ext cx="1213687" cy="365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ftr" idx="11"/>
          </p:nvPr>
        </p:nvSpPr>
        <p:spPr>
          <a:xfrm rot="-60023">
            <a:off x="914518" y="5829251"/>
            <a:ext cx="3522537" cy="365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9"/>
          <p:cNvSpPr txBox="1">
            <a:spLocks noGrp="1"/>
          </p:cNvSpPr>
          <p:nvPr>
            <p:ph type="sldNum" idx="12"/>
          </p:nvPr>
        </p:nvSpPr>
        <p:spPr>
          <a:xfrm rot="59587">
            <a:off x="7557350" y="5896927"/>
            <a:ext cx="553883" cy="365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9" name="Google Shape;89;p10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90" name="Google Shape;90;p10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91" name="Google Shape;91;p10"/>
          <p:cNvSpPr/>
          <p:nvPr/>
        </p:nvSpPr>
        <p:spPr>
          <a:xfrm rot="10800000">
            <a:off x="637156" y="6057847"/>
            <a:ext cx="7716622" cy="537400"/>
          </a:xfrm>
          <a:custGeom>
            <a:avLst/>
            <a:gdLst/>
            <a:ahLst/>
            <a:cxnLst/>
            <a:rect l="l" t="t" r="r" b="b"/>
            <a:pathLst>
              <a:path w="7955280" h="495300" extrusionOk="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2" name="Google Shape;92;p10"/>
          <p:cNvSpPr/>
          <p:nvPr/>
        </p:nvSpPr>
        <p:spPr>
          <a:xfrm rot="-59885">
            <a:off x="749221" y="576931"/>
            <a:ext cx="3788975" cy="5722172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3" name="Google Shape;93;p10"/>
          <p:cNvSpPr/>
          <p:nvPr/>
        </p:nvSpPr>
        <p:spPr>
          <a:xfrm rot="-59885">
            <a:off x="745075" y="575832"/>
            <a:ext cx="3788975" cy="5722172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99997" sy="99997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4" name="Google Shape;94;p10"/>
          <p:cNvSpPr/>
          <p:nvPr/>
        </p:nvSpPr>
        <p:spPr>
          <a:xfrm rot="59885">
            <a:off x="4468857" y="605100"/>
            <a:ext cx="3788975" cy="5722172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5" name="Google Shape;95;p10"/>
          <p:cNvSpPr/>
          <p:nvPr/>
        </p:nvSpPr>
        <p:spPr>
          <a:xfrm rot="59885">
            <a:off x="4464753" y="603857"/>
            <a:ext cx="3788975" cy="5722172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99997" sy="99997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96" name="Google Shape;96;p10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435685">
            <a:off x="2371106" y="293953"/>
            <a:ext cx="567831" cy="567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0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096196">
            <a:off x="6279647" y="333163"/>
            <a:ext cx="566928" cy="56692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0"/>
          <p:cNvSpPr txBox="1">
            <a:spLocks noGrp="1"/>
          </p:cNvSpPr>
          <p:nvPr>
            <p:ph type="title"/>
          </p:nvPr>
        </p:nvSpPr>
        <p:spPr>
          <a:xfrm rot="-59933">
            <a:off x="1106389" y="2020855"/>
            <a:ext cx="3063165" cy="149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nstantia"/>
              <a:buNone/>
              <a:defRPr sz="2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0"/>
          <p:cNvSpPr>
            <a:spLocks noGrp="1"/>
          </p:cNvSpPr>
          <p:nvPr>
            <p:ph type="pic" idx="2"/>
          </p:nvPr>
        </p:nvSpPr>
        <p:spPr>
          <a:xfrm rot="60175">
            <a:off x="4898626" y="1207345"/>
            <a:ext cx="2913746" cy="4539391"/>
          </a:xfrm>
          <a:prstGeom prst="rect">
            <a:avLst/>
          </a:prstGeom>
          <a:noFill/>
          <a:ln w="1016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889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380"/>
              <a:buFont typeface="Courgette"/>
              <a:buNone/>
              <a:defRPr sz="2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sz="2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sz="2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sz="2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sz="2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sz="2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sz="2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0" name="Google Shape;100;p10"/>
          <p:cNvSpPr txBox="1">
            <a:spLocks noGrp="1"/>
          </p:cNvSpPr>
          <p:nvPr>
            <p:ph type="body" idx="1"/>
          </p:nvPr>
        </p:nvSpPr>
        <p:spPr>
          <a:xfrm rot="-59955">
            <a:off x="1152092" y="3621046"/>
            <a:ext cx="3044863" cy="2103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0">
              <a:spcBef>
                <a:spcPts val="320"/>
              </a:spcBef>
              <a:spcAft>
                <a:spcPts val="0"/>
              </a:spcAft>
              <a:buSzPts val="1360"/>
              <a:buNone/>
              <a:defRPr sz="16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9pPr>
          </a:lstStyle>
          <a:p>
            <a:endParaRPr/>
          </a:p>
        </p:txBody>
      </p:sp>
      <p:sp>
        <p:nvSpPr>
          <p:cNvPr id="101" name="Google Shape;101;p10"/>
          <p:cNvSpPr txBox="1">
            <a:spLocks noGrp="1"/>
          </p:cNvSpPr>
          <p:nvPr>
            <p:ph type="dt" idx="10"/>
          </p:nvPr>
        </p:nvSpPr>
        <p:spPr>
          <a:xfrm rot="60335">
            <a:off x="6345971" y="5888796"/>
            <a:ext cx="1213687" cy="365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0"/>
          <p:cNvSpPr txBox="1">
            <a:spLocks noGrp="1"/>
          </p:cNvSpPr>
          <p:nvPr>
            <p:ph type="ftr" idx="11"/>
          </p:nvPr>
        </p:nvSpPr>
        <p:spPr>
          <a:xfrm rot="-59973">
            <a:off x="914533" y="5831050"/>
            <a:ext cx="3319105" cy="365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0"/>
          <p:cNvSpPr txBox="1">
            <a:spLocks noGrp="1"/>
          </p:cNvSpPr>
          <p:nvPr>
            <p:ph type="sldNum" idx="12"/>
          </p:nvPr>
        </p:nvSpPr>
        <p:spPr>
          <a:xfrm rot="59587">
            <a:off x="7562126" y="5899992"/>
            <a:ext cx="553883" cy="365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100" cy="12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1"/>
          <p:cNvSpPr txBox="1">
            <a:spLocks noGrp="1"/>
          </p:cNvSpPr>
          <p:nvPr>
            <p:ph type="body" idx="1"/>
          </p:nvPr>
        </p:nvSpPr>
        <p:spPr>
          <a:xfrm rot="5400000">
            <a:off x="2759245" y="822957"/>
            <a:ext cx="3603900" cy="61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marL="1371600" lvl="2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marL="2286000" lvl="4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marL="2743200" lvl="5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marL="3200400" lvl="6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marL="3657600" lvl="7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marL="4114800" lvl="8" indent="-325754" algn="l" rtl="0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1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1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Google Shape;7;p1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9" name="Google Shape;9;p1"/>
          <p:cNvSpPr/>
          <p:nvPr/>
        </p:nvSpPr>
        <p:spPr>
          <a:xfrm rot="10800000">
            <a:off x="634137" y="6069139"/>
            <a:ext cx="7915504" cy="537400"/>
          </a:xfrm>
          <a:custGeom>
            <a:avLst/>
            <a:gdLst/>
            <a:ahLst/>
            <a:cxnLst/>
            <a:rect l="l" t="t" r="r" b="b"/>
            <a:pathLst>
              <a:path w="7955280" h="495300" extrusionOk="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" name="Google Shape;10;p1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rgbClr val="3F3F3F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rotWithShape="1">
            <a:blip r:embed="rId14">
              <a:alphaModFix amt="20000"/>
            </a:blip>
            <a:tile tx="0" ty="0" sx="99997" sy="99997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2" name="Google Shape;12;p1" descr="C:\Users\Administrator\Desktop\Pushpin Dev\Assets\pushpinLeft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 rot="1435685">
            <a:off x="543741" y="273091"/>
            <a:ext cx="567831" cy="567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 descr="C:\Users\Administrator\Desktop\Pushpin Dev\Assets\pushpinLeft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 rot="4096196">
            <a:off x="8115079" y="298163"/>
            <a:ext cx="566928" cy="56692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100" cy="12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onstantia"/>
              <a:buNone/>
              <a:defRPr sz="4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body" idx="1"/>
          </p:nvPr>
        </p:nvSpPr>
        <p:spPr>
          <a:xfrm>
            <a:off x="1463040" y="2119257"/>
            <a:ext cx="6196500" cy="3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7344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sz="2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25755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sun9-52.userapi.com/impf/paUtLU4qSpRX1COel8-PKgRjk4Xmep7M5cC9Eg/YX0nsnP88bA.jpg?size=1081x1081&amp;quality=96&amp;sign=1b6483fd398b24c89a9fdd3058e3f762&amp;type=albu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312" y="1064301"/>
            <a:ext cx="7060368" cy="472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986343" y="6048292"/>
            <a:ext cx="3549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Информационный 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стенд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173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568952" cy="1143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Комитеты Генеральной Ассамблеи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59566" y="1502993"/>
            <a:ext cx="7884827" cy="482453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ts val="4400"/>
              <a:buNone/>
            </a:pPr>
            <a:r>
              <a:rPr lang="ru-RU" sz="10400" dirty="0" smtClean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-Комитет по вопросам разоружения и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ts val="4400"/>
              <a:buNone/>
            </a:pPr>
            <a:r>
              <a:rPr lang="ru-RU" sz="10400" dirty="0" smtClean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 международной безопасности (Первый комитет);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ts val="4400"/>
              <a:buNone/>
            </a:pPr>
            <a:r>
              <a:rPr lang="ru-RU" sz="10400" dirty="0" smtClean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-Комитет по экономическим и финансовым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ts val="4400"/>
              <a:buNone/>
            </a:pPr>
            <a:r>
              <a:rPr lang="ru-RU" sz="10400" dirty="0" smtClean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 вопросам (Второй комитет);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ts val="4400"/>
              <a:buNone/>
            </a:pPr>
            <a:r>
              <a:rPr lang="ru-RU" sz="10400" dirty="0" smtClean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-Комитет по социальным и гуманитарным вопросам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ts val="4400"/>
              <a:buNone/>
            </a:pPr>
            <a:r>
              <a:rPr lang="ru-RU" sz="10400" dirty="0" smtClean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 и вопросам культуры (Третий комитет);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ts val="4400"/>
              <a:buNone/>
            </a:pPr>
            <a:r>
              <a:rPr lang="ru-RU" sz="10400" dirty="0" smtClean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-Комитет по специальным политическим вопросам и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ts val="4400"/>
              <a:buNone/>
            </a:pPr>
            <a:r>
              <a:rPr lang="ru-RU" sz="10400" dirty="0" smtClean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 вопросам деколонизации (Четвёртый комитет);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ts val="4400"/>
              <a:buNone/>
            </a:pPr>
            <a:r>
              <a:rPr lang="ru-RU" sz="10400" dirty="0" smtClean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-Комитет по административным и бюджетным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ts val="4400"/>
              <a:buNone/>
            </a:pPr>
            <a:r>
              <a:rPr lang="ru-RU" sz="10400" dirty="0" smtClean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 вопросам (Пятый комитет);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ts val="4400"/>
              <a:buNone/>
            </a:pPr>
            <a:r>
              <a:rPr lang="ru-RU" sz="10400" dirty="0" smtClean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-Комитет по правовым вопросам (Шестой комитет).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ts val="4400"/>
              <a:buNone/>
            </a:pPr>
            <a:endParaRPr lang="ru-RU" sz="4000" dirty="0">
              <a:latin typeface="Times New Roman" pitchFamily="18" charset="0"/>
              <a:ea typeface="Constantia"/>
              <a:cs typeface="Times New Roman" pitchFamily="18" charset="0"/>
              <a:sym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28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UN System russia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UN System russian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UN System russian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UN System russian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0" name="Picture 10" descr="http://dic.academic.ru/pictures/wiki/files/54/600px-un_system_russia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48" y="200234"/>
            <a:ext cx="8066139" cy="665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 rot="16200000">
            <a:off x="-3939026" y="3952142"/>
            <a:ext cx="8568952" cy="1143000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Структура ООН</a:t>
            </a:r>
          </a:p>
        </p:txBody>
      </p:sp>
    </p:spTree>
    <p:extLst>
      <p:ext uri="{BB962C8B-B14F-4D97-AF65-F5344CB8AC3E}">
        <p14:creationId xmlns:p14="http://schemas.microsoft.com/office/powerpoint/2010/main" xmlns="" val="287657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7684" y="263867"/>
            <a:ext cx="6512511" cy="1143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Совет Безопасности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025974"/>
            <a:ext cx="8652637" cy="5184576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ts val="4400"/>
              <a:buNone/>
            </a:pPr>
            <a:r>
              <a:rPr lang="ru-RU" dirty="0" smtClean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Несёт главную ответственность за поддержание международного мира и безопасности, его решениям обязаны подчиняться все члены ООН. Пять постоянных членов Совета Безопасности (Российская Федерация, США, Великобритания, Франция, Китай) обладают правом вето.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ts val="4400"/>
              <a:buNone/>
            </a:pPr>
            <a:r>
              <a:rPr lang="ru-RU" dirty="0" smtClean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	Совет Безопасности состоит из 15 членов: пять членов Совета — постоянные (Россия, США, Великобритания, Франция и Китай), остальные десять членов (по терминологии Устава — «непостоянные») избираются в Совет в соответствии с процедурой, предусмотренной Уставом.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ts val="4400"/>
              <a:buNone/>
            </a:pPr>
            <a:endParaRPr lang="ru-RU" dirty="0">
              <a:latin typeface="Times New Roman" pitchFamily="18" charset="0"/>
              <a:ea typeface="Constantia"/>
              <a:cs typeface="Times New Roman" pitchFamily="18" charset="0"/>
              <a:sym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169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6864" cy="1143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Зал совета безопасности</a:t>
            </a:r>
          </a:p>
        </p:txBody>
      </p:sp>
      <p:pic>
        <p:nvPicPr>
          <p:cNvPr id="13314" name="Picture 2" descr="http://probauhaus.ru/wp-content/uploads/2015/02/zal-zasedanij-Soveta-bezopasnos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554078" cy="452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338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0568" y="260648"/>
            <a:ext cx="6512511" cy="114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Секретариат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59568" y="2346488"/>
            <a:ext cx="7974766" cy="33197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Орган, обслуживающий другие главные органы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Организации Объединённых Наций и осуществляющий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принятые ими программы и политические установки.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Секретариат ООН обеспечивает работу органов ООН,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осуществляет опубликование и распространение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материалов ООН, хранение архивов, производит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регистрацию и издание международных договоров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государств — членов ООН.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Секретариат возглавляет Генеральный секретарь ООН.</a:t>
            </a:r>
          </a:p>
          <a:p>
            <a:endParaRPr lang="ru-RU" sz="2200" b="1" dirty="0">
              <a:latin typeface="Times New Roman" pitchFamily="18" charset="0"/>
              <a:ea typeface="Constantia"/>
              <a:cs typeface="Times New Roman" pitchFamily="18" charset="0"/>
              <a:sym typeface="Constantia"/>
            </a:endParaRPr>
          </a:p>
        </p:txBody>
      </p:sp>
      <p:pic>
        <p:nvPicPr>
          <p:cNvPr id="12290" name="Picture 2" descr="http://probauhaus.ru/wp-content/uploads/2015/02/Arhitektrura-mira.-Zdanie-OON_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2038" y="611860"/>
            <a:ext cx="3263351" cy="184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630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80569"/>
            <a:ext cx="8096687" cy="1143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Генеральный секретарь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4596" y="1745432"/>
            <a:ext cx="7749915" cy="511256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Clr>
                <a:schemeClr val="lt1"/>
              </a:buClr>
              <a:buSzPts val="4400"/>
              <a:buNone/>
            </a:pPr>
            <a:r>
              <a:rPr lang="ru-RU" dirty="0"/>
              <a:t> </a:t>
            </a:r>
            <a:r>
              <a:rPr lang="ru-RU" dirty="0" smtClean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Во главе Секретариата стоит Генеральный секретарь, который назначается Генеральной Ассамблеей по рекомендации Совета Безопасности сроком на 5 лет с возможностью переизбрания на новый срок.</a:t>
            </a:r>
          </a:p>
          <a:p>
            <a:pPr algn="ctr">
              <a:spcBef>
                <a:spcPts val="0"/>
              </a:spcBef>
              <a:buClr>
                <a:schemeClr val="lt1"/>
              </a:buClr>
              <a:buSzPts val="4400"/>
              <a:buNone/>
            </a:pPr>
            <a:endParaRPr lang="ru-RU" dirty="0" smtClean="0">
              <a:latin typeface="Times New Roman" pitchFamily="18" charset="0"/>
              <a:ea typeface="Constantia"/>
              <a:cs typeface="Times New Roman" pitchFamily="18" charset="0"/>
              <a:sym typeface="Constantia"/>
            </a:endParaRPr>
          </a:p>
          <a:p>
            <a:pPr algn="ctr">
              <a:spcBef>
                <a:spcPts val="0"/>
              </a:spcBef>
              <a:buClr>
                <a:schemeClr val="lt1"/>
              </a:buClr>
              <a:buSzPts val="4400"/>
              <a:buNone/>
            </a:pPr>
            <a:r>
              <a:rPr lang="ru-RU" dirty="0" smtClean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В настоящее время действует джентльменское соглашение, по которому гражданин государства — постоянного члена Совета Безопасности ООН не может быть Генеральным секретарём ООН.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7805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2256" y="987295"/>
            <a:ext cx="4092314" cy="1143000"/>
          </a:xfrm>
        </p:spPr>
        <p:txBody>
          <a:bodyPr>
            <a:normAutofit/>
          </a:bodyPr>
          <a:lstStyle/>
          <a:p>
            <a:pPr marL="457200" indent="-35814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Пан Ги Мун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29587" y="3319793"/>
            <a:ext cx="7764905" cy="3538207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Clr>
                <a:schemeClr val="lt1"/>
              </a:buClr>
              <a:buSzPts val="4400"/>
              <a:buNone/>
            </a:pPr>
            <a:r>
              <a:rPr lang="ru-RU" dirty="0" smtClean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8-й Генеральный секретарь ООН, </a:t>
            </a:r>
          </a:p>
          <a:p>
            <a:pPr algn="ctr">
              <a:spcBef>
                <a:spcPts val="0"/>
              </a:spcBef>
              <a:buClr>
                <a:schemeClr val="lt1"/>
              </a:buClr>
              <a:buSzPts val="4400"/>
              <a:buNone/>
            </a:pPr>
            <a:r>
              <a:rPr lang="ru-RU" dirty="0" smtClean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занимает эту должность с 1 января 2007 года. Сменил на этом посту Кофи Аннана. </a:t>
            </a:r>
          </a:p>
          <a:p>
            <a:pPr algn="ctr">
              <a:spcBef>
                <a:spcPts val="0"/>
              </a:spcBef>
              <a:buClr>
                <a:schemeClr val="lt1"/>
              </a:buClr>
              <a:buSzPts val="4400"/>
              <a:buNone/>
            </a:pPr>
            <a:r>
              <a:rPr lang="ru-RU" dirty="0" smtClean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Пан Ги Мун был профессиональным дипломатом, работал в Министерстве иностранных дел и внешней торговли Республики Корея , а также в ООН.</a:t>
            </a:r>
          </a:p>
        </p:txBody>
      </p:sp>
      <p:sp>
        <p:nvSpPr>
          <p:cNvPr id="5" name="AutoShape 2" descr="Ban Ki-moon by UND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Ban Ki-moon by UNDP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Ban Ki-moon by UNDP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Ban Ki-moon by UNDP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 descr="http://news.uzreport.uz/foto/2015/06/143404028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5459" y="830550"/>
            <a:ext cx="3426680" cy="227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2" descr="https://upload.wikimedia.org/wikipedia/commons/d/da/1985_CPA_5673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503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121" y="305619"/>
            <a:ext cx="6512511" cy="1143000"/>
          </a:xfrm>
        </p:spPr>
        <p:txBody>
          <a:bodyPr>
            <a:normAutofit/>
          </a:bodyPr>
          <a:lstStyle/>
          <a:p>
            <a:pPr marL="457200" indent="-35814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Международный Суд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9863" y="1207199"/>
            <a:ext cx="8244590" cy="5184576"/>
          </a:xfrm>
        </p:spPr>
        <p:txBody>
          <a:bodyPr>
            <a:normAutofit lnSpcReduction="10000"/>
          </a:bodyPr>
          <a:lstStyle/>
          <a:p>
            <a:pPr marL="3771900" indent="0">
              <a:buFont typeface="Georgia" pitchFamily="18" charset="0"/>
              <a:buNone/>
            </a:pPr>
            <a:r>
              <a:rPr lang="ru-RU" dirty="0" smtClean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Главный судебный орган ООН, осуществляет судебную и консультативную функции.</a:t>
            </a:r>
          </a:p>
          <a:p>
            <a:pPr marL="3771900" indent="-2332038"/>
            <a:r>
              <a:rPr lang="ru-RU" dirty="0" smtClean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Каждый Член Организации обязан выполнять решения Суда по тому делу, в котором он являлся стороной.</a:t>
            </a:r>
          </a:p>
          <a:p>
            <a:pPr algn="ctr">
              <a:buFont typeface="Georgia" pitchFamily="18" charset="0"/>
              <a:buNone/>
            </a:pPr>
            <a:endParaRPr lang="ru-RU" dirty="0" smtClean="0">
              <a:latin typeface="Times New Roman" pitchFamily="18" charset="0"/>
              <a:ea typeface="Constantia"/>
              <a:cs typeface="Times New Roman" pitchFamily="18" charset="0"/>
              <a:sym typeface="Constantia"/>
            </a:endParaRPr>
          </a:p>
          <a:p>
            <a:pPr algn="ctr">
              <a:buFont typeface="Georgia" pitchFamily="18" charset="0"/>
              <a:buNone/>
            </a:pPr>
            <a:endParaRPr lang="ru-RU" dirty="0" smtClean="0">
              <a:latin typeface="Times New Roman" pitchFamily="18" charset="0"/>
              <a:ea typeface="Constantia"/>
              <a:cs typeface="Times New Roman" pitchFamily="18" charset="0"/>
              <a:sym typeface="Constantia"/>
            </a:endParaRPr>
          </a:p>
          <a:p>
            <a:pPr algn="ctr">
              <a:buFont typeface="Georgia" pitchFamily="18" charset="0"/>
              <a:buNone/>
            </a:pPr>
            <a:r>
              <a:rPr lang="ru-RU" dirty="0" smtClean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Заключения Суда носят рекомендательный характер </a:t>
            </a:r>
          </a:p>
          <a:p>
            <a:pPr algn="ctr">
              <a:buFont typeface="Georgia" pitchFamily="18" charset="0"/>
              <a:buNone/>
            </a:pPr>
            <a:r>
              <a:rPr lang="ru-RU" dirty="0" smtClean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и не имеют обязательной силы.</a:t>
            </a:r>
          </a:p>
          <a:p>
            <a:pPr algn="ctr">
              <a:buFont typeface="Georgia" pitchFamily="18" charset="0"/>
              <a:buNone/>
            </a:pPr>
            <a:r>
              <a:rPr lang="ru-RU" dirty="0" smtClean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Суд состоит из 15 независимых судей, действующих в личном качестве и не являющихся представителями государства. </a:t>
            </a:r>
          </a:p>
        </p:txBody>
      </p:sp>
      <p:pic>
        <p:nvPicPr>
          <p:cNvPr id="14338" name="Picture 2" descr="http://www.greek.ru/upload/iblock/4d6/gavel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5182" y="1142677"/>
            <a:ext cx="2510608" cy="166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gordonua.com/img/article/355/80_t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8684" y="2767531"/>
            <a:ext cx="2275351" cy="170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360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1732" y="331570"/>
            <a:ext cx="3526215" cy="114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Устав ООН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49507" y="1097360"/>
            <a:ext cx="7629996" cy="576064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явился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первым в истории международных отношений договором, который закрепил обязанность государств соблюдать и уважать основные права и свободы человека.</a:t>
            </a:r>
          </a:p>
          <a:p>
            <a:pPr marL="45720" indent="0" algn="ctr">
              <a:buNone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Уставе ООН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закреплены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принципы международного сотрудничества: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-суверенное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равенство всех членов ООН;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-разрешение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международных споров 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исключительно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мирными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средствами;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-отказ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международных отношениях от угрозы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силой или её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применения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каким-либо образом,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несовместимым с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целями ООН;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-невмешательство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ООН в дела, по существу входящие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внутреннюю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компетенцию любого государства, и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др.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Составной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частью Устава является Статут Международного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суда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ООН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525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396" y="440530"/>
            <a:ext cx="8391888" cy="114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Стату́т</a:t>
            </a:r>
            <a:r>
              <a:rPr lang="ru-RU" sz="32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Международного суда 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ООН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19528" y="1454803"/>
            <a:ext cx="5126636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неотъемлемая часть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Устава ООН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которая определяет организационные принципы, порядок деятельности, компетенцию и процедуру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Международного Суда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ООН. Является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правовой основой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Суда.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https://upload.wikimedia.org/wikipedia/commons/thumb/1/1b/Tribunal_Internacional_de_Justicia_-_International_Court_of_Justice.svg/170px-Tribunal_Internacional_de_Justicia_-_International_Court_of_Justice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36" t="48137" r="60855" b="33330"/>
          <a:stretch/>
        </p:blipFill>
        <p:spPr bwMode="auto">
          <a:xfrm>
            <a:off x="5781499" y="2173574"/>
            <a:ext cx="2440605" cy="241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4698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292" y="299732"/>
            <a:ext cx="7889072" cy="32979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0" dirty="0">
                <a:effectLst/>
                <a:latin typeface="Times New Roman" pitchFamily="18" charset="0"/>
                <a:cs typeface="Times New Roman" pitchFamily="18" charset="0"/>
              </a:rPr>
              <a:t>Организация Объединенных Наций была основана в 1945 году</a:t>
            </a:r>
            <a:r>
              <a:rPr lang="ru-RU" sz="3200" b="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 smtClean="0"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0" dirty="0">
                <a:effectLst/>
                <a:latin typeface="Times New Roman" pitchFamily="18" charset="0"/>
                <a:cs typeface="Times New Roman" pitchFamily="18" charset="0"/>
              </a:rPr>
              <a:t>настоящее время членами Организации являются 193 государства. </a:t>
            </a:r>
          </a:p>
        </p:txBody>
      </p:sp>
      <p:pic>
        <p:nvPicPr>
          <p:cNvPr id="1026" name="Picture 2" descr="http://img1.wikia.nocookie.net/__cb20110618121030/halopedia/ru/images/8/84/United_nations_fla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2847" y="2979295"/>
            <a:ext cx="431830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File:UN emblem blu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File:UN emblem blue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320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3299" y="650392"/>
            <a:ext cx="5666282" cy="11430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Экономический 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Социальный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Совет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79487" y="2007049"/>
            <a:ext cx="7555044" cy="4581128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Осуществляет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функции ООН в сфере экономического и социального международного сотрудничества. Состоит из 5 региональных комиссий: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-Европейская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экономическая комиссия (ЕЭК)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-Экономическая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социальная комиссия для Азии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Тихого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океана (ЭСКАТО)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-Экономическая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социальная комиссия для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Западной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Азии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(ЭСКЗА)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-Экономическая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комиссия для Африки (ЭКА)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-Экономическая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комиссия для Латинской Америки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Карибского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бассейна (ЭКЛАК)</a:t>
            </a:r>
          </a:p>
          <a:p>
            <a:endParaRPr lang="ru-RU" dirty="0"/>
          </a:p>
        </p:txBody>
      </p:sp>
      <p:pic>
        <p:nvPicPr>
          <p:cNvPr id="15364" name="Picture 4" descr="http://www.russiaun.ru/img/album/1482/main_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302" y="669556"/>
            <a:ext cx="1939711" cy="145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893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369" y="632460"/>
            <a:ext cx="7592631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Почтовая администрация ООН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34321" y="2388241"/>
            <a:ext cx="7270230" cy="216024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Выпускает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почтовые марки и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вещи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обозначением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номинала в долларах для офиса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ООН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Нью-Йорке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 швейцарских франках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офиса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ООН в Женеве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в евро (ранее в шиллингах)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офиса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ООН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Вене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philatelie.ru/im/2013/01/o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80" r="7747" b="40649"/>
          <a:stretch/>
        </p:blipFill>
        <p:spPr bwMode="auto">
          <a:xfrm>
            <a:off x="3179753" y="4886103"/>
            <a:ext cx="2617470" cy="115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upload.wikimedia.org/wikipedia/commons/thumb/2/28/Un1951-1.jpg/220px-Un1951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upload.wikimedia.org/wikipedia/commons/thumb/2/28/Un1951-1.jpg/220px-Un1951-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2" name="Picture 8" descr="http://philatelie.ru/im/2008/05/o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0100" y="4720775"/>
            <a:ext cx="1863100" cy="152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http://upload.wikimedia.org/wikipedia/commons/thumb/7/70/UNESCO_stamp-3c.jpg/240px-UNESCO_stamp-3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://upload.wikimedia.org/wikipedia/commons/thumb/7/70/UNESCO_stamp-3c.jpg/240px-UNESCO_stamp-3c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4" descr="https://upload.wikimedia.org/wikipedia/commons/thumb/7/70/UNESCO_stamp-3c.jpg/120px-UNESCO_stamp-3c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400" name="Picture 16" descr="http://filatelist.narod.ru/myweb8/pic_11/gl_11_1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86"/>
          <a:stretch/>
        </p:blipFill>
        <p:spPr bwMode="auto">
          <a:xfrm>
            <a:off x="5951095" y="4660574"/>
            <a:ext cx="2344218" cy="16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8" descr="http://upload.wikimedia.org/wikipedia/commons/thumb/4/4c/UN38firstbloc.jpg/280px-UN38firstbloc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404" name="Picture 20" descr="http://post-marka.ru/image-stamps/stamps-oon-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060" y="665247"/>
            <a:ext cx="1521375" cy="186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03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852" y="392616"/>
            <a:ext cx="769424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Всемирная организация здравоохранения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79489" y="2823232"/>
            <a:ext cx="7854845" cy="33843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является направляющей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координирующей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инстанцией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области здравоохранения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рамках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системы Объединенных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Наций.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несет ответственность за обеспечение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ведущей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роли 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решении проблем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глобального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здравоохранения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также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контроль за ситуацией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области здравоохранения 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оценку динамики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изменения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9458" name="Picture 2" descr="Всемирная организация здравоохранения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9797"/>
          <a:stretch/>
        </p:blipFill>
        <p:spPr bwMode="auto">
          <a:xfrm>
            <a:off x="3759723" y="1334125"/>
            <a:ext cx="1577451" cy="154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322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629" y="332656"/>
            <a:ext cx="8168695" cy="316835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Деятельность Организации Объединенных Наций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Заседание Четвертой Всемирной конференции ООН по положению женщин, Пекин, 4–15 сентября 1995 года.(Фото/Вэй Яо Da)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263" y="2743200"/>
            <a:ext cx="6986671" cy="270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750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303" y="740334"/>
            <a:ext cx="6512511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Миротворческие миссии и операции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79490" y="1823949"/>
            <a:ext cx="7689954" cy="460851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Осуществление миротворческой операции ООН может выражаться в: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-Расследовании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инцидентов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проведении переговоров с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конфликтующими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сторонами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целью их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примирения;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-Проверке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соблюдения договоренности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прекращении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огня;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-Содействии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поддержанию законности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правопорядка;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-Предоставлении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гуманитарной помощи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-Наблюдении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 ситуацией.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9634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8335" y="575442"/>
            <a:ext cx="6512511" cy="11430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Права человека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9" y="2204864"/>
            <a:ext cx="7321180" cy="410445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10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декабря 1948 года Генеральная Ассамблея ООН приняла и провозгласила Всеобщую декларацию прав человека, после чего рекомендовала всем государствам-членам обнародовать текст Декларации путем «распространения, оглашения и разъяснения,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школах и других учебных заведениях, без какого бы то ни было различия, основанного на политическом статусе стран или территорий»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898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6590" y="707410"/>
            <a:ext cx="7664639" cy="11430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Оказание гуманитарной помощи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23608" y="2055238"/>
            <a:ext cx="7650962" cy="3940827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Гуманитарные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катастрофы могут произойти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любом месте и в любое время. 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странах, которые в течение длительного времени подвергаются стихийным бедствиям или оправляются от конфликта, гуманитарная помощь все больше рассматривается как один из элементов общих усилий по обеспечению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миростроительства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наряду с помощью в области развития, политической и финансовой помощью.</a:t>
            </a:r>
          </a:p>
          <a:p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289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880" y="587489"/>
            <a:ext cx="7622232" cy="11430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Официальными языками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ООН являются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29587" y="1644066"/>
            <a:ext cx="7869836" cy="468052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Английский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язык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День английского языка в ООН — 23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апреля.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Французский язык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День французского языка в ООН — 20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марта.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Русский язык.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День русского языка в ООН — 6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июня.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Испанский язык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День испанского языка в ООН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октября.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Китайский язык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День китайского языка в ООН —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20 апреля. 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Арабский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язык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День арабского языка в ООН —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18 декабря.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348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Constantia"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1" name="Google Shape;24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648" y="2276872"/>
            <a:ext cx="6594745" cy="3567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09469" y="1257410"/>
            <a:ext cx="7465101" cy="561662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Организация </a:t>
            </a:r>
            <a:r>
              <a:rPr lang="ru-RU" sz="3200" dirty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Объединённых </a:t>
            </a:r>
            <a:r>
              <a:rPr lang="ru-RU" sz="3200" dirty="0" smtClean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Наций, ООН</a:t>
            </a:r>
            <a:r>
              <a:rPr lang="ru-RU" sz="3200" dirty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 — международная организация, созданная для поддержания и укрепления международного мира </a:t>
            </a:r>
            <a:r>
              <a:rPr lang="ru-RU" sz="3200" dirty="0" smtClean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 и безопасности</a:t>
            </a:r>
            <a:r>
              <a:rPr lang="ru-RU" sz="3200" dirty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, </a:t>
            </a:r>
            <a:r>
              <a:rPr lang="ru-RU" sz="3200" dirty="0" smtClean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развития сотрудничества между  государствами</a:t>
            </a:r>
            <a:r>
              <a:rPr lang="ru-RU" sz="3200" dirty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.</a:t>
            </a:r>
          </a:p>
        </p:txBody>
      </p:sp>
      <p:sp>
        <p:nvSpPr>
          <p:cNvPr id="4" name="AutoShape 2" descr="https://encrypted-tbn2.gstatic.com/images?q=tbn:ANd9GcRmmKhFq3v8mrhJnyW7jXgpl2RqE9220mL6r3QcfF5CLTt40bFZh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891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4360" y="779488"/>
            <a:ext cx="7270230" cy="5536205"/>
          </a:xfrm>
        </p:spPr>
        <p:txBody>
          <a:bodyPr>
            <a:normAutofit/>
          </a:bodyPr>
          <a:lstStyle/>
          <a:p>
            <a:pPr marL="45720" indent="0" algn="r">
              <a:buNone/>
              <a:tabLst>
                <a:tab pos="4662488" algn="l"/>
              </a:tabLst>
            </a:pPr>
            <a:r>
              <a:rPr lang="ru-RU" sz="3200" dirty="0" smtClean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    Штаб квартира:</a:t>
            </a:r>
          </a:p>
          <a:p>
            <a:pPr marL="45720" indent="0" algn="r">
              <a:buNone/>
              <a:tabLst>
                <a:tab pos="4662488" algn="l"/>
              </a:tabLst>
            </a:pPr>
            <a:r>
              <a:rPr lang="ru-RU" sz="3200" dirty="0" smtClean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Нью-Йорк </a:t>
            </a:r>
          </a:p>
          <a:p>
            <a:endParaRPr lang="ru-RU" sz="3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Font typeface="Courgette"/>
              <a:buNone/>
            </a:pPr>
            <a:r>
              <a:rPr lang="ru-RU" sz="3200" dirty="0" smtClean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Дополнительные </a:t>
            </a:r>
          </a:p>
          <a:p>
            <a:pPr marL="45720" indent="0">
              <a:buFont typeface="Courgette"/>
              <a:buNone/>
            </a:pPr>
            <a:r>
              <a:rPr lang="ru-RU" sz="3200" dirty="0" smtClean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офисы:</a:t>
            </a:r>
            <a:endParaRPr lang="ru-RU" sz="3200" dirty="0">
              <a:latin typeface="Times New Roman" pitchFamily="18" charset="0"/>
              <a:ea typeface="Constantia"/>
              <a:cs typeface="Times New Roman" pitchFamily="18" charset="0"/>
              <a:sym typeface="Constantia"/>
            </a:endParaRP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Женева</a:t>
            </a:r>
            <a:endParaRPr lang="ru-RU" sz="3200" dirty="0">
              <a:latin typeface="Times New Roman" pitchFamily="18" charset="0"/>
              <a:ea typeface="Constantia"/>
              <a:cs typeface="Times New Roman" pitchFamily="18" charset="0"/>
              <a:sym typeface="Constantia"/>
            </a:endParaRP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Найроби</a:t>
            </a:r>
            <a:endParaRPr lang="ru-RU" sz="3200" dirty="0">
              <a:latin typeface="Times New Roman" pitchFamily="18" charset="0"/>
              <a:ea typeface="Constantia"/>
              <a:cs typeface="Times New Roman" pitchFamily="18" charset="0"/>
              <a:sym typeface="Constantia"/>
            </a:endParaRPr>
          </a:p>
          <a:p>
            <a:pPr>
              <a:buNone/>
            </a:pPr>
            <a:r>
              <a:rPr lang="ru-RU" sz="3200" dirty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Вена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cdn.endata.cx/data/games/12805/%D0%9E%D0%9E%D0%9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0407" y="3186215"/>
            <a:ext cx="2809035" cy="28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https://kinderlibrary.files.wordpress.com/2011/10/d0b7d0b4d0b0d0bdd0b8d0b5-d0bed0bed0bd.jpg?w=54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kinderlibrary.files.wordpress.com/2011/10/d0b7d0b4d0b0d0bdd0b8d0b5-d0bed0bed0bd.jpg?w=54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s://kinderlibrary.files.wordpress.com/2011/10/d0b7d0b4d0b0d0bdd0b8d0b5-d0bed0bed0bd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http://rylkov-fond.org/files/2012/08/2589383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9257" y="623631"/>
            <a:ext cx="4190125" cy="237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9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3489" y="2269976"/>
            <a:ext cx="8388424" cy="458802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Clr>
                <a:schemeClr val="lt1"/>
              </a:buClr>
              <a:buSzPts val="4400"/>
              <a:buNone/>
            </a:pPr>
            <a:r>
              <a:rPr lang="ru-RU" sz="3200" dirty="0" smtClean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По </a:t>
            </a:r>
            <a:r>
              <a:rPr lang="ru-RU" sz="3200" dirty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решению 2-й сессии </a:t>
            </a:r>
            <a:r>
              <a:rPr lang="ru-RU" sz="3200" dirty="0" smtClean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Генеральной</a:t>
            </a:r>
          </a:p>
          <a:p>
            <a:pPr algn="ctr">
              <a:spcBef>
                <a:spcPts val="0"/>
              </a:spcBef>
              <a:buClr>
                <a:schemeClr val="lt1"/>
              </a:buClr>
              <a:buSzPts val="4400"/>
              <a:buNone/>
            </a:pPr>
            <a:r>
              <a:rPr lang="ru-RU" sz="3200" dirty="0" smtClean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Ассамблеи </a:t>
            </a:r>
            <a:r>
              <a:rPr lang="ru-RU" sz="3200" dirty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ООН (резолюция № </a:t>
            </a:r>
            <a:r>
              <a:rPr lang="ru-RU" sz="3200" dirty="0" smtClean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168)</a:t>
            </a:r>
          </a:p>
          <a:p>
            <a:pPr algn="ctr">
              <a:spcBef>
                <a:spcPts val="0"/>
              </a:spcBef>
              <a:buClr>
                <a:schemeClr val="lt1"/>
              </a:buClr>
              <a:buSzPts val="4400"/>
              <a:buNone/>
            </a:pPr>
            <a:r>
              <a:rPr lang="ru-RU" sz="3200" dirty="0" smtClean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ежегодно</a:t>
            </a:r>
            <a:r>
              <a:rPr lang="ru-RU" sz="3200" dirty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, </a:t>
            </a:r>
            <a:r>
              <a:rPr lang="ru-RU" sz="3200" b="1" dirty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с 1948 года, отмечается </a:t>
            </a:r>
            <a:endParaRPr lang="ru-RU" sz="3200" b="1" dirty="0" smtClean="0">
              <a:latin typeface="Times New Roman" pitchFamily="18" charset="0"/>
              <a:ea typeface="Constantia"/>
              <a:cs typeface="Times New Roman" pitchFamily="18" charset="0"/>
              <a:sym typeface="Constantia"/>
            </a:endParaRPr>
          </a:p>
          <a:p>
            <a:pPr algn="ctr">
              <a:spcBef>
                <a:spcPts val="0"/>
              </a:spcBef>
              <a:buClr>
                <a:schemeClr val="lt1"/>
              </a:buClr>
              <a:buSzPts val="4400"/>
              <a:buNone/>
            </a:pPr>
            <a:r>
              <a:rPr lang="ru-RU" sz="3200" b="1" dirty="0" smtClean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24 октября</a:t>
            </a:r>
            <a:r>
              <a:rPr lang="ru-RU" sz="3200" b="1" dirty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. </a:t>
            </a:r>
            <a:endParaRPr lang="ru-RU" sz="3200" b="1" dirty="0" smtClean="0">
              <a:latin typeface="Times New Roman" pitchFamily="18" charset="0"/>
              <a:ea typeface="Constantia"/>
              <a:cs typeface="Times New Roman" pitchFamily="18" charset="0"/>
              <a:sym typeface="Constantia"/>
            </a:endParaRPr>
          </a:p>
          <a:p>
            <a:pPr algn="ctr">
              <a:spcBef>
                <a:spcPts val="0"/>
              </a:spcBef>
              <a:buClr>
                <a:schemeClr val="lt1"/>
              </a:buClr>
              <a:buSzPts val="4400"/>
              <a:buNone/>
            </a:pPr>
            <a:endParaRPr lang="ru-RU" sz="3200" dirty="0" smtClean="0">
              <a:latin typeface="Times New Roman" pitchFamily="18" charset="0"/>
              <a:ea typeface="Constantia"/>
              <a:cs typeface="Times New Roman" pitchFamily="18" charset="0"/>
              <a:sym typeface="Constantia"/>
            </a:endParaRPr>
          </a:p>
          <a:p>
            <a:pPr algn="ctr">
              <a:spcBef>
                <a:spcPts val="0"/>
              </a:spcBef>
              <a:buClr>
                <a:schemeClr val="lt1"/>
              </a:buClr>
              <a:buSzPts val="4400"/>
              <a:buNone/>
            </a:pPr>
            <a:r>
              <a:rPr lang="ru-RU" sz="3200" dirty="0" smtClean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В </a:t>
            </a:r>
            <a:r>
              <a:rPr lang="ru-RU" sz="3200" dirty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этот день, в 1945 году, </a:t>
            </a:r>
            <a:r>
              <a:rPr lang="ru-RU" sz="3200" dirty="0" smtClean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вступил в силу</a:t>
            </a:r>
            <a:r>
              <a:rPr lang="ru-RU" sz="3200" dirty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 Устав ООН.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29193" y="695363"/>
            <a:ext cx="7105338" cy="16561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День Организации Объединённых Наций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110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7564" y="806456"/>
            <a:ext cx="7911957" cy="554461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Clr>
                <a:schemeClr val="lt1"/>
              </a:buClr>
              <a:buSzPts val="4400"/>
              <a:buNone/>
            </a:pPr>
            <a:r>
              <a:rPr lang="ru-RU" sz="3200" dirty="0" smtClean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Основы её деятельности и структура разрабатывались в годы Второй мировой войны ведущими участниками антигитлеровской коалиции. </a:t>
            </a:r>
          </a:p>
          <a:p>
            <a:pPr algn="ctr">
              <a:spcBef>
                <a:spcPts val="0"/>
              </a:spcBef>
              <a:buClr>
                <a:schemeClr val="lt1"/>
              </a:buClr>
              <a:buSzPts val="4400"/>
              <a:buNone/>
            </a:pPr>
            <a:endParaRPr lang="ru-RU" sz="3200" dirty="0">
              <a:latin typeface="Times New Roman" pitchFamily="18" charset="0"/>
              <a:ea typeface="Constantia"/>
              <a:cs typeface="Times New Roman" pitchFamily="18" charset="0"/>
              <a:sym typeface="Constantia"/>
            </a:endParaRPr>
          </a:p>
          <a:p>
            <a:pPr algn="ctr">
              <a:spcBef>
                <a:spcPts val="0"/>
              </a:spcBef>
              <a:buClr>
                <a:schemeClr val="lt1"/>
              </a:buClr>
              <a:buSzPts val="4400"/>
              <a:buNone/>
            </a:pPr>
            <a:r>
              <a:rPr lang="ru-RU" sz="3200" dirty="0" smtClean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Название </a:t>
            </a:r>
            <a:r>
              <a:rPr lang="ru-RU" sz="3200" dirty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«Объединённые Нации» было впервые использовано в Декларации Объединённых Наций, подписанной 1 января 1942 года.</a:t>
            </a:r>
          </a:p>
        </p:txBody>
      </p:sp>
    </p:spTree>
    <p:extLst>
      <p:ext uri="{BB962C8B-B14F-4D97-AF65-F5344CB8AC3E}">
        <p14:creationId xmlns:p14="http://schemas.microsoft.com/office/powerpoint/2010/main" xmlns="" val="34471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324449"/>
            <a:ext cx="8676455" cy="1143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Генеральная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Ассамблея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 ООН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2795" y="1298740"/>
            <a:ext cx="8496944" cy="26642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- это учреждённый </a:t>
            </a:r>
            <a:r>
              <a:rPr lang="ru-RU" sz="2800" dirty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в 1945 году в соответствии с Уставом </a:t>
            </a:r>
            <a:r>
              <a:rPr lang="ru-RU" sz="2800" dirty="0" smtClean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ООН</a:t>
            </a:r>
            <a:r>
              <a:rPr lang="ru-RU" sz="2800" dirty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 главный совещательный, директивный и представительный орган Организации Объединённых Наций</a:t>
            </a:r>
            <a:r>
              <a:rPr lang="ru-RU" sz="2800" dirty="0" smtClean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.</a:t>
            </a:r>
          </a:p>
        </p:txBody>
      </p:sp>
      <p:pic>
        <p:nvPicPr>
          <p:cNvPr id="7170" name="Picture 2" descr="http://rian.com.ua/images/37368/33/37368336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8382" y="3267053"/>
            <a:ext cx="5026856" cy="284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692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673" y="428482"/>
            <a:ext cx="8676455" cy="1143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Генеральная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Ассамблея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 ООН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9764" y="4019983"/>
            <a:ext cx="8259579" cy="244827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Clr>
                <a:schemeClr val="lt1"/>
              </a:buClr>
              <a:buSzPts val="4400"/>
              <a:buNone/>
            </a:pPr>
            <a:r>
              <a:rPr lang="ru-RU" sz="2800" dirty="0" smtClean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Ассамблея </a:t>
            </a:r>
            <a:r>
              <a:rPr lang="ru-RU" sz="2800" dirty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состоит из 193 </a:t>
            </a:r>
            <a:r>
              <a:rPr lang="ru-RU" sz="2800" dirty="0" smtClean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членов</a:t>
            </a:r>
            <a:r>
              <a:rPr lang="ru-RU" sz="2800" dirty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 Организации Объединённых Наций и служит форумом для многостороннего обсуждения всего спектра международных вопросов, отражённых в Уставе.</a:t>
            </a:r>
          </a:p>
        </p:txBody>
      </p:sp>
      <p:pic>
        <p:nvPicPr>
          <p:cNvPr id="9218" name="Picture 2" descr="http://praestes.ru/wp-pr/wp-content/uploads/2015/02/%D0%AD%D0%BC%D0%B1%D0%BB%D0%B5%D0%BC%D0%B0-%D0%9E%D0%9E%D0%9D-%D0%B2-%D1%80%D0%B5%D0%B7%D0%B8%D0%B4%D0%B5%D0%BD%D1%86%D0%B8%D0%B8-%D0%93%D0%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5591" y="1345619"/>
            <a:ext cx="3940160" cy="262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603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19725" y="839448"/>
            <a:ext cx="8079699" cy="540374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У Генеральной Ассамблеи сессионный порядок работы. Она может проводить регулярные, специальные и чрезвычайные специальные сессии.</a:t>
            </a:r>
          </a:p>
          <a:p>
            <a:pPr marL="45720" indent="0" algn="ctr">
              <a:buNone/>
            </a:pPr>
            <a:endParaRPr lang="ru-RU" sz="1000" dirty="0" smtClean="0">
              <a:latin typeface="Times New Roman" pitchFamily="18" charset="0"/>
              <a:ea typeface="Constantia"/>
              <a:cs typeface="Times New Roman" pitchFamily="18" charset="0"/>
              <a:sym typeface="Constantia"/>
            </a:endParaRP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Ежегодная очередная сессия Ассамблеи открывается в третий вторник сентября и работает под руководством Председателя Генеральной Ассамблеи (или одного из его 21 заместителя) на пленарных заседаниях и в главных комитетах до полного исчерпания повестки дня.</a:t>
            </a:r>
          </a:p>
          <a:p>
            <a:pPr algn="ctr"/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216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нопка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537</Words>
  <Application>Microsoft Office PowerPoint</Application>
  <PresentationFormat>Экран (4:3)</PresentationFormat>
  <Paragraphs>138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Кнопка</vt:lpstr>
      <vt:lpstr>Слайд 1</vt:lpstr>
      <vt:lpstr>Организация Объединенных Наций была основана в 1945 году. В настоящее время членами Организации являются 193 государства. </vt:lpstr>
      <vt:lpstr>Слайд 3</vt:lpstr>
      <vt:lpstr>Слайд 4</vt:lpstr>
      <vt:lpstr>День Организации Объединённых Наций </vt:lpstr>
      <vt:lpstr>Слайд 6</vt:lpstr>
      <vt:lpstr>Генеральная Ассамблея ООН</vt:lpstr>
      <vt:lpstr>Генеральная Ассамблея ООН</vt:lpstr>
      <vt:lpstr>Слайд 9</vt:lpstr>
      <vt:lpstr>Комитеты Генеральной Ассамблеи</vt:lpstr>
      <vt:lpstr>                     Структура ООН</vt:lpstr>
      <vt:lpstr>Совет Безопасности</vt:lpstr>
      <vt:lpstr>Зал совета безопасности</vt:lpstr>
      <vt:lpstr>Секретариат</vt:lpstr>
      <vt:lpstr>Генеральный секретарь</vt:lpstr>
      <vt:lpstr>Пан Ги Мун </vt:lpstr>
      <vt:lpstr>Международный Суд</vt:lpstr>
      <vt:lpstr>Устав ООН</vt:lpstr>
      <vt:lpstr>Стату́т Международного суда ООН</vt:lpstr>
      <vt:lpstr>Экономический и  Социальный Совет</vt:lpstr>
      <vt:lpstr>Почтовая администрация ООН</vt:lpstr>
      <vt:lpstr>Всемирная организация здравоохранения</vt:lpstr>
      <vt:lpstr>Деятельность Организации Объединенных Наций</vt:lpstr>
      <vt:lpstr>Миротворческие миссии и операции</vt:lpstr>
      <vt:lpstr>Права человека</vt:lpstr>
      <vt:lpstr>Оказание гуманитарной помощи</vt:lpstr>
      <vt:lpstr>Официальными языками ООН являются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Объединённых Наций (ООН) </dc:title>
  <cp:lastModifiedBy>ok</cp:lastModifiedBy>
  <cp:revision>13</cp:revision>
  <dcterms:modified xsi:type="dcterms:W3CDTF">2021-10-25T18:44:54Z</dcterms:modified>
</cp:coreProperties>
</file>