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 type="objOnly">
  <p:cSld name="OBJECT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otevalm.livejournal.com/5826897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vtrk.ru/wp-content/uploads/2014/07/16.jp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hyperlink" Target="http://otevalm.livejournal.com/5826897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hellopiter.ru/image/IMG_078078977776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otevalm.livejournal.com/5826897.html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" name="Google Shape;89;p14"/>
          <p:cNvSpPr txBox="1"/>
          <p:nvPr/>
        </p:nvSpPr>
        <p:spPr>
          <a:xfrm>
            <a:off x="395288" y="4149725"/>
            <a:ext cx="6048375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1" u="none" strike="noStrike" cap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</a:t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1691680" y="3789040"/>
            <a:ext cx="41764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 НОВЫЕ ПОСТУПЛЕНИЯ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692275" y="4005263"/>
            <a:ext cx="480536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 sz="1800" i="1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1476375" y="3213100"/>
            <a:ext cx="3024188" cy="1138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>
                <a:solidFill>
                  <a:srgbClr val="4597A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ru-RU" sz="2800" b="1" i="1">
                <a:solidFill>
                  <a:srgbClr val="4597A0"/>
                </a:solidFill>
                <a:latin typeface="Verdana"/>
                <a:ea typeface="Verdana"/>
                <a:cs typeface="Verdana"/>
                <a:sym typeface="Verdana"/>
              </a:rPr>
              <a:t>СЕНТЯБРЬ</a:t>
            </a:r>
            <a:endParaRPr sz="2800" b="1">
              <a:solidFill>
                <a:srgbClr val="4597A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3" name="Google Shape;93;p14" descr="cover_2.png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48518" b="18398"/>
          <a:stretch/>
        </p:blipFill>
        <p:spPr>
          <a:xfrm>
            <a:off x="0" y="3481388"/>
            <a:ext cx="9144000" cy="216990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424523" y="3677947"/>
            <a:ext cx="5328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ВЕЧНЫЙ ОГОНЬ </a:t>
            </a:r>
            <a:r>
              <a:rPr lang="ru-RU" sz="20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ПАМЯТИ</a:t>
            </a:r>
            <a:endParaRPr sz="2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19356" y="4689002"/>
            <a:ext cx="74055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Главный символ Победы - Вечный огонь у Кремлевской стены в Москве - в этом году отмечает </a:t>
            </a:r>
            <a:r>
              <a:rPr lang="ru-RU" sz="1600" b="1" dirty="0" smtClean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65</a:t>
            </a:r>
            <a:r>
              <a:rPr lang="ru-RU" sz="1600" b="1" dirty="0" smtClean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-летие (1957)</a:t>
            </a:r>
            <a:endParaRPr sz="1600" dirty="0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7" name="Google Shape;97;p14" descr="1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852" y="314792"/>
            <a:ext cx="2997757" cy="27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http://ic.pics.livejournal.com/otevalm/45358167/2751270/2751270_800.jpg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32748" y="299803"/>
            <a:ext cx="3852472" cy="27544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891134" y="5636301"/>
            <a:ext cx="217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Онлайн-информация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9" name="Google Shape;209;p24"/>
          <p:cNvSpPr/>
          <p:nvPr/>
        </p:nvSpPr>
        <p:spPr>
          <a:xfrm>
            <a:off x="0" y="1"/>
            <a:ext cx="9144000" cy="90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Могила Неизвестного Солдата. МОСКВА</a:t>
            </a:r>
            <a:endParaRPr sz="1800" b="1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4" descr="&amp;mcy;&amp;ocy;&amp;gcy;&amp;icy;&amp;lcy;&amp;acy; &amp;ncy;&amp;iecy;&amp;icy;&amp;zcy;&amp;vcy;&amp;iecy;&amp;scy;&amp;tcy;&amp;ncy;&amp;ocy;&amp;gcy;&amp;ocy; &amp;scy;&amp;ocy;&amp;lcy;&amp;dcy;&amp;acy;&amp;tcy;&amp;acy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3987" y="1019332"/>
            <a:ext cx="5997998" cy="25483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9627" y="3909562"/>
            <a:ext cx="7989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Надгробную плиту украшает композиция из бронзы: лавровая ветвь и солдатская каска, возлежащие на знамени боевой славы.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центре архитектурной композиции находится ниша из лабрадорита, где высечены слова: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«Имя твое неизвестно, подвиг твой бессмертен»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В середине ниши расположена бронзовая пятиконечная звезда, в которой пылает Вечный огонь воинской славы. </a:t>
            </a:r>
            <a:endParaRPr lang="ru-RU" sz="1600" dirty="0">
              <a:solidFill>
                <a:schemeClr val="dk1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1" name="Google Shape;221;p25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Вечный огонь. МОСКВА</a:t>
            </a:r>
            <a:endParaRPr dirty="0"/>
          </a:p>
        </p:txBody>
      </p:sp>
      <p:sp>
        <p:nvSpPr>
          <p:cNvPr id="226" name="Google Shape;226;p25"/>
          <p:cNvSpPr/>
          <p:nvPr/>
        </p:nvSpPr>
        <p:spPr>
          <a:xfrm>
            <a:off x="0" y="463988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5" descr="http://ic.pics.livejournal.com/otevalm/45358167/2751270/2751270_800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330" y="974843"/>
            <a:ext cx="3312368" cy="249062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8" name="Google Shape;228;p25" descr="https://defence.ru/assets/content/paragraph2/171679/44757/vecn.jpg?nocache=1521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6242" y="1079292"/>
            <a:ext cx="2587507" cy="28885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29" name="Google Shape;229;p25"/>
          <p:cNvSpPr/>
          <p:nvPr/>
        </p:nvSpPr>
        <p:spPr>
          <a:xfrm>
            <a:off x="5559236" y="4364061"/>
            <a:ext cx="3240360" cy="64633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Вечный огонь на Поклонной горе </a:t>
            </a:r>
            <a:r>
              <a:rPr lang="ru-RU" sz="1200" dirty="0" smtClean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зажжен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813" y="3609082"/>
            <a:ext cx="5089161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Москве в настоящее время горят три Вечных огня.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750"/>
              </a:spcBef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Первый в Москве Вечный огонь был зажжен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750"/>
              </a:spcBef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9 февраля 1961 года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на Преображенском кладбище </a:t>
            </a:r>
            <a:endParaRPr lang="ru-RU" sz="1600" b="1" dirty="0" smtClean="0">
              <a:solidFill>
                <a:schemeClr val="dk1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  <a:p>
            <a:pPr lvl="0">
              <a:lnSpc>
                <a:spcPct val="115000"/>
              </a:lnSpc>
              <a:spcBef>
                <a:spcPts val="750"/>
              </a:spcBef>
            </a:pP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08.05. 1967 г.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был зажжён Вечный огонь на Могиле Неизвестного солдата.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/>
            </a:r>
            <a:b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</a:b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30.04.2010 г.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зажжён Вечный огонь на Поклонной горе.</a:t>
            </a:r>
            <a:r>
              <a:rPr lang="ru-RU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ru-RU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4" name="Google Shape;234;p26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пост № 1. МОСКВА</a:t>
            </a:r>
            <a:endParaRPr sz="1800" dirty="0">
              <a:solidFill>
                <a:srgbClr val="0000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26"/>
          <p:cNvSpPr/>
          <p:nvPr/>
        </p:nvSpPr>
        <p:spPr>
          <a:xfrm>
            <a:off x="0" y="463988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26" descr="Вечный огонь в Москв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501" y="792017"/>
            <a:ext cx="2880319" cy="22322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26" descr="&amp;kcy;&amp;ocy;&amp;gcy;&amp;dcy;&amp;acy; &amp;pcy;&amp;rcy;&amp;ocy;&amp;icy;&amp;scy;&amp;khcy;&amp;ocy;&amp;dcy;&amp;icy;&amp;tcy; &amp;scy;&amp;mcy;&amp;iecy;&amp;ncy;&amp;acy; &amp;kcy;&amp;acy;&amp;rcy;&amp;acy;&amp;ucy;&amp;lcy;&amp;acy; &amp;ncy;&amp;acy; &amp;kcy;&amp;rcy;&amp;acy;&amp;scy;&amp;ncy;&amp;ocy;&amp;jcy; &amp;pcy;&amp;lcy;&amp;ocy;&amp;shchcy;&amp;acy;&amp;dcy;&amp;icy;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7246" y="3237874"/>
            <a:ext cx="4287188" cy="27146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7318" y="3300548"/>
            <a:ext cx="34852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Почётный караул стоит на посту в Александровском саду у Вечного огня ежедневно с 08:00 до 20:00. </a:t>
            </a:r>
            <a:endParaRPr lang="ru-RU" sz="1600" dirty="0" smtClean="0">
              <a:solidFill>
                <a:schemeClr val="dk1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  <a:p>
            <a:pPr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исключительных случаях, по решению ФСО России, Почётный караул может выставляться в другое время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</a:p>
          <a:p>
            <a:pPr indent="457200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2009 году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памятнику был присвоен статус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Общенационального мемориала воинской славы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2846" y="896541"/>
            <a:ext cx="5441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Пост Почётного караула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у Вечного огня в Москве на Могиле Неизвестного Солдата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(Пост №1)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- главный караульный пост в Российской Федерации.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Пост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№1 установлен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12 декабря 1997 года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(в День Конституции России)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Караульную службу на Посту №1 несут военнослужащие Президентского полка. До этого с 1924 по 1993 годы Пост №1 был у Мавзолея Ленина на Красной площади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fsd.kopilkaurokov.ru/up/html/2017/06/01/k_59303412c1ef2/img_user_file_593034133f117_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44" b="16604"/>
          <a:stretch>
            <a:fillRect/>
          </a:stretch>
        </p:blipFill>
        <p:spPr bwMode="auto">
          <a:xfrm>
            <a:off x="1444730" y="1289154"/>
            <a:ext cx="6096000" cy="3147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" name="Google Shape;103;p15" descr="http://boys.raskraski.link/uploads/2/8/0/9-maya-raskraska-vechnyy-ogon_2809.jpg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79292" y="3225024"/>
            <a:ext cx="6336704" cy="29259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1753849" y="1"/>
            <a:ext cx="5201587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ВЕЧНЫЙ ОГОНЬ ПАМЯТИ</a:t>
            </a:r>
            <a:endParaRPr dirty="0"/>
          </a:p>
        </p:txBody>
      </p:sp>
      <p:pic>
        <p:nvPicPr>
          <p:cNvPr id="106" name="Google Shape;106;p15" descr="ржд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16913" y="6561138"/>
            <a:ext cx="503237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/>
          <p:nvPr/>
        </p:nvSpPr>
        <p:spPr>
          <a:xfrm>
            <a:off x="1711451" y="1178819"/>
            <a:ext cx="576064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братских могилах не ставят крестов,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вдовы на них не рыдают -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 ним кто-то приносит букеты цветов,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Вечный огонь зажигают.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Здесь раньше вставала земля на дыбы,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 нынче - гранитные плиты.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Здесь нет ни одной персональной судьбы -</a:t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 судьбы в единую слиты…</a:t>
            </a:r>
            <a:r>
              <a:rPr lang="ru-RU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(В.Высоцкий,1963).</a:t>
            </a:r>
            <a: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6" name="Google Shape;116;p16"/>
          <p:cNvSpPr/>
          <p:nvPr/>
        </p:nvSpPr>
        <p:spPr>
          <a:xfrm>
            <a:off x="2023672" y="284814"/>
            <a:ext cx="5126637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ВЕЧНЫЙ ОГОНЬ ПАМЯТИ</a:t>
            </a:r>
            <a:endParaRPr dirty="0"/>
          </a:p>
        </p:txBody>
      </p:sp>
      <p:pic>
        <p:nvPicPr>
          <p:cNvPr id="118" name="Google Shape;118;p16" descr="рж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6913" y="6561138"/>
            <a:ext cx="503237" cy="2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76924" y="1237452"/>
            <a:ext cx="6962931" cy="4336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</a:pPr>
            <a:r>
              <a:rPr lang="ru-RU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Вторая мировая война, ставшая в истории нашего Отечества, Великой Отечественной, по своим масштабам превзошла многие войны. В России нет дома, нет семьи, где не склонились бы в скорбной памяти о своем отце, сыне, брате, дочери и сестре дети, внуки и правнуки солдат, ценой своей жизни принесших Победу на нашу землю.</a:t>
            </a:r>
            <a:endParaRPr lang="ru-RU" sz="1800" dirty="0" smtClean="0"/>
          </a:p>
          <a:p>
            <a:pPr lvl="0" indent="457200" algn="just">
              <a:lnSpc>
                <a:spcPct val="115000"/>
              </a:lnSpc>
              <a:spcBef>
                <a:spcPts val="750"/>
              </a:spcBef>
            </a:pPr>
            <a:r>
              <a:rPr lang="ru-RU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 всех нас воинские памятники – знак признательности тем, кто отвел от мира угрозу фашистского рабства.</a:t>
            </a:r>
            <a:r>
              <a:rPr lang="ru-RU" sz="1800" dirty="0" smtClean="0">
                <a:solidFill>
                  <a:schemeClr val="dk1"/>
                </a:solidFill>
              </a:rPr>
              <a:t> </a:t>
            </a:r>
            <a:r>
              <a:rPr lang="ru-RU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Вечный огонь – особый памятник, он всегда был и остаётся самым святым, самым ценным символом, символом подвига и любви к Родине. </a:t>
            </a:r>
            <a:endParaRPr lang="ru-RU"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9" name="Google Shape;139;p18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ИСТОРИЯ. Марсово поле. ЛЕНИНГРАД</a:t>
            </a:r>
            <a:endParaRPr dirty="0"/>
          </a:p>
        </p:txBody>
      </p:sp>
      <p:pic>
        <p:nvPicPr>
          <p:cNvPr id="141" name="Google Shape;141;p18" descr="ржд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6913" y="6561138"/>
            <a:ext cx="503237" cy="2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descr="Марсово поле.Санкт-Петербург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9272" y="2561685"/>
            <a:ext cx="7108098" cy="32994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84616" y="1030415"/>
            <a:ext cx="7674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Первым по-настоящему Вечным (никогда не прекращавшим своё горение) огнём в СССР стал огонь, зажжённый </a:t>
            </a:r>
            <a:r>
              <a:rPr lang="ru-RU" sz="2000" b="1" dirty="0" smtClean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6 ноября 1957 года </a:t>
            </a:r>
            <a:r>
              <a:rPr lang="ru-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Марсовом поле у памятника «Борцам революции», в Ленинграде.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9" name="Google Shape;149;p19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ИСТОРИЯ. Марсово поле. ЛЕНИНГРАД</a:t>
            </a:r>
            <a:endParaRPr dirty="0"/>
          </a:p>
        </p:txBody>
      </p:sp>
      <p:pic>
        <p:nvPicPr>
          <p:cNvPr id="154" name="Google Shape;154;p19" descr="Марсово поле.Санкт-Петербург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852" y="1184221"/>
            <a:ext cx="4656701" cy="43391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26635" y="1277912"/>
            <a:ext cx="37325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 </a:t>
            </a:r>
            <a:r>
              <a:rPr lang="ru-RU" sz="1800" dirty="0" err="1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Марсову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полю огонь был доставлен от мартеновских печей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Кировского завода.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Его 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6 ноября 1957 года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зажгла большевичка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Прасковья </a:t>
            </a:r>
            <a:r>
              <a:rPr lang="ru-RU" sz="1800" dirty="0" err="1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Кулябко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Газовый рожок был сооружен по проекту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архитектора Соломона </a:t>
            </a:r>
            <a:r>
              <a:rPr lang="ru-RU" sz="1800" dirty="0" err="1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Майофиса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1966 году- на территории Михайловского сада был установлен шкафной газораспределительный пункт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</a:p>
          <a:p>
            <a:pPr lvl="0" indent="45720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От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него к памятнику на Марсовом поле под рекой Мойкой был проложен газопровод протяженностью около </a:t>
            </a:r>
            <a:r>
              <a:rPr lang="ru-RU" sz="18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400 метров.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lt1"/>
                </a:solidFill>
              </a:rPr>
              <a:t> </a:t>
            </a:r>
            <a:endParaRPr lang="ru-RU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1" name="Google Shape;161;p20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ИСТОРИЯ. Марсово поле. ЛЕНИНГРАД</a:t>
            </a:r>
            <a:endParaRPr dirty="0"/>
          </a:p>
        </p:txBody>
      </p:sp>
      <p:pic>
        <p:nvPicPr>
          <p:cNvPr id="166" name="Google Shape;166;p20" descr="Марсово поле в Санкт-Петербурге - Истори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530" y="899892"/>
            <a:ext cx="3240360" cy="22453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20" descr="http://www.cityspb.ru/f/a0/ru/auto/201601/20234614.1.jpg?maxw=6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9764" y="3536974"/>
            <a:ext cx="3903328" cy="22792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20" descr="http://www.vppress.ru/photo/new/472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7031" y="3569796"/>
            <a:ext cx="3987954" cy="24562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9" name="Google Shape;169;p20"/>
          <p:cNvSpPr/>
          <p:nvPr/>
        </p:nvSpPr>
        <p:spPr>
          <a:xfrm>
            <a:off x="4572000" y="3501008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Марсовом поле стояли зенитные батареи.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1331640" y="3501008"/>
            <a:ext cx="4572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Марсово поле. Лето 1942г.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0045" y="818799"/>
            <a:ext cx="4969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Добрую службу во имя жизни людей, проживавших в Ленинграде в блокадные годы, сослужило Марсово поле. Именно здесь стихийно устраивались огороды для выращивания овощей. Отсюда же  гремел салют в честь Дня снятия блокады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27 января 1944 года.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Экспозиция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"Вечный огонь"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была отреставрирована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 2005 году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и по сей день горит Вечный огонь на Марсовом поле в память жертв революций и войн.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5" name="Google Shape;175;p21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ИСТОРИЯ. Марсово поле. ЛЕНИНГРАД</a:t>
            </a:r>
            <a:endParaRPr dirty="0"/>
          </a:p>
        </p:txBody>
      </p:sp>
      <p:pic>
        <p:nvPicPr>
          <p:cNvPr id="180" name="Google Shape;180;p21" descr="Марсово поле в Санкт-Петербурге. Вечный огонь. Фото."/>
          <p:cNvPicPr preferRelativeResize="0"/>
          <p:nvPr/>
        </p:nvPicPr>
        <p:blipFill rotWithShape="1">
          <a:blip r:embed="rId4">
            <a:alphaModFix/>
          </a:blip>
          <a:srcRect b="8215"/>
          <a:stretch/>
        </p:blipFill>
        <p:spPr>
          <a:xfrm>
            <a:off x="179512" y="1268760"/>
            <a:ext cx="3600400" cy="40977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94877" y="888091"/>
            <a:ext cx="483432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Именно пламя с Марсова поля стало источником, от которого начали зажигать воинские мемориалы по всей России, во всех советских городах-героях и городах воинской славы.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22 февраля 1958 года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 на </a:t>
            </a:r>
            <a:r>
              <a:rPr lang="ru-RU" sz="1800" dirty="0" err="1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Малаховом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кургане в Севастополе,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9 мая 1960 года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- на Пискаревском Мемориальном Кладбище; на Серафимовском кладбище. 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8 мая 1967 года,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через 5 месяцев после открытия самого мемориала, был зажжен 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огонь у могилы Неизвестного солдата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в Александровском саду в Москве.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23 июля 1974 года в Пскове </a:t>
            </a:r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(мемориал Могила Неизвестного солдата)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Сегодня многие российские города зажигают Вечный огонь только в памятные дни и в военные праздники.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5" name="Google Shape;185;p22"/>
          <p:cNvSpPr/>
          <p:nvPr/>
        </p:nvSpPr>
        <p:spPr>
          <a:xfrm>
            <a:off x="0" y="0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0" y="448599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Могила Неизвестного Солдата. МОСКВА</a:t>
            </a:r>
            <a:endParaRPr sz="1800" b="1" i="0" u="none" strike="noStrike" cap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2" descr="http://gubernia.pskovregion.org/storage/uploads/2016/06/_8160822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699" y="2998032"/>
            <a:ext cx="6295869" cy="30430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4793" y="1005529"/>
            <a:ext cx="8229600" cy="2177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Москва. Мемориал «Могила Неизвестного солдата» у Кремлевской стены был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открыт 6 декабря 1966 </a:t>
            </a:r>
            <a:r>
              <a:rPr lang="ru-RU" sz="16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года.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3 декабря 1966 года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на Красной площади были захоронены останки неизвестного солдата - одного из воинов, погибших на месте кровавых боёв в г. Зеленоград, в 40 км от Москвы.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750"/>
              </a:spcBef>
            </a:pPr>
            <a:r>
              <a:rPr lang="ru-RU" sz="1600" dirty="0" smtClean="0"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Вечный Огонь был зажжен </a:t>
            </a:r>
            <a:r>
              <a:rPr lang="ru-RU" sz="1600" b="1" u="sng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8 мая 1967 года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</a:t>
            </a:r>
            <a:r>
              <a:rPr lang="ru-RU" sz="1600" i="1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Ансамбль «Могила Неизвестного солдата», создан по проекту архитекторов 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Д.И.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Бурдина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, В.А. Климова, Ю.Р. </a:t>
            </a:r>
            <a:r>
              <a:rPr lang="ru-RU" sz="1600" dirty="0" err="1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Рабаева</a:t>
            </a: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и скульптора Н.В. Томского. 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ea typeface="Verdana"/>
              <a:cs typeface="Times New Roman" pitchFamily="18" charset="0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sun9-75.userapi.com/AMGXVADu2lndVSeGDBl_vbSRus8Yocj9Bmt-1A/HfYKcktmn2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6" name="Google Shape;196;p23"/>
          <p:cNvSpPr/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Могила Неизвестного солдата. МОСКВА</a:t>
            </a:r>
            <a:endParaRPr sz="1800" b="1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0" y="463988"/>
            <a:ext cx="9144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0000C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3" descr="http://musei-smerti.ru/wp-content/uploads/2014/12/1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650" y="4062334"/>
            <a:ext cx="4215272" cy="21435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3" name="Google Shape;203;p23" descr="http://ic.pics.livejournal.com/otevalm/45358167/2751933/2751933_800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19" y="1196752"/>
            <a:ext cx="3286159" cy="1831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Google Shape;204;p23" descr="https://tapoc.trbo.yandex.net/tapoc_secure_proxy/4b92002d2d819ccb2a0d6ae6a462ddd8?url=http%3A%2F%2Fwww.etoretro.ru%2Fdata%2Fmedia%2F19%2F1405385534659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9685" y="3222885"/>
            <a:ext cx="2636692" cy="25155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20124" y="985832"/>
            <a:ext cx="493925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7 мая 1967-го факел Вечного огня зажгли от пламени, пылающего на Марсовом поле в Ленинграде, началась эстафета по его доставке в Москву. На всем пути стоял живой коридор – люди хотели видеть то, что было для них свято. Улицы Москвы также были до отказа заполнены людьми. У Манежной площади факел принял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Герой Советского Союза, легендарный летчик Алексей </a:t>
            </a:r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Маресьев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и передал его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Леониду Брежневу.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770</Words>
  <Application>Microsoft Office PowerPoint</Application>
  <PresentationFormat>Экран (4:3)</PresentationFormat>
  <Paragraphs>58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ok</cp:lastModifiedBy>
  <cp:revision>3</cp:revision>
  <dcterms:modified xsi:type="dcterms:W3CDTF">2022-10-03T10:42:50Z</dcterms:modified>
</cp:coreProperties>
</file>