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2" r:id="rId6"/>
    <p:sldId id="264" r:id="rId7"/>
    <p:sldId id="266" r:id="rId8"/>
    <p:sldId id="268" r:id="rId9"/>
    <p:sldId id="270" r:id="rId10"/>
    <p:sldId id="272" r:id="rId11"/>
    <p:sldId id="274" r:id="rId12"/>
    <p:sldId id="276" r:id="rId13"/>
    <p:sldId id="278" r:id="rId14"/>
    <p:sldId id="279" r:id="rId15"/>
    <p:sldId id="280" r:id="rId16"/>
    <p:sldId id="281" r:id="rId17"/>
    <p:sldId id="282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3/1614611745_38-p-fon-8-marta-dlya-fotoshopa-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4" name="Google Shape;84;p13" descr="https://img-fotki.yandex.ru/get/9254/200266923.340/0_14e96c_caa2e70e_XL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30780" y="4077072"/>
            <a:ext cx="4104000" cy="256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/>
          <p:nvPr/>
        </p:nvSpPr>
        <p:spPr>
          <a:xfrm>
            <a:off x="2411760" y="620688"/>
            <a:ext cx="6264696" cy="378565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1" i="0" dirty="0">
              <a:ln>
                <a:noFill/>
              </a:ln>
              <a:solidFill>
                <a:srgbClr val="262BEE"/>
              </a:solidFill>
              <a:latin typeface="Corsiv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69233" y="891676"/>
            <a:ext cx="7381893" cy="313932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"Пленительные </a:t>
            </a:r>
          </a:p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                        образы </a:t>
            </a:r>
          </a:p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                                  России»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7915" y="6295869"/>
            <a:ext cx="2154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Онлайн-презентация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3/1614611745_38-p-fon-8-marta-dlya-fotoshopa-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9" name="Google Shape;189;p29"/>
          <p:cNvSpPr/>
          <p:nvPr/>
        </p:nvSpPr>
        <p:spPr>
          <a:xfrm>
            <a:off x="2627784" y="404664"/>
            <a:ext cx="626469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BEE"/>
              </a:buClr>
              <a:buSzPts val="2000"/>
              <a:buFont typeface="Constantia"/>
              <a:buNone/>
            </a:pPr>
            <a:r>
              <a:rPr lang="ru-RU" sz="2000" b="1" i="0" u="sng" strike="noStrike" cap="none" dirty="0">
                <a:solidFill>
                  <a:srgbClr val="262BEE"/>
                </a:solidFill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Константин Алексеевич Коровин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BEE"/>
              </a:buClr>
              <a:buSzPts val="2000"/>
              <a:buFont typeface="Constantia"/>
              <a:buNone/>
            </a:pPr>
            <a:r>
              <a:rPr lang="ru-RU" sz="2000" b="1" i="0" u="sng" strike="noStrike" cap="none" dirty="0">
                <a:solidFill>
                  <a:srgbClr val="262BEE"/>
                </a:solidFill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Портрет артистки Татьяны Спиридоновны </a:t>
            </a:r>
            <a:r>
              <a:rPr lang="ru-RU" sz="2000" b="1" i="0" u="sng" strike="noStrike" cap="none" dirty="0" err="1">
                <a:solidFill>
                  <a:srgbClr val="262BEE"/>
                </a:solidFill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Любатович</a:t>
            </a:r>
            <a:r>
              <a:rPr lang="ru-RU" sz="2000" b="1" i="0" u="sng" strike="noStrike" cap="none" dirty="0">
                <a:solidFill>
                  <a:srgbClr val="262BEE"/>
                </a:solidFill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.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BEE"/>
              </a:buClr>
              <a:buSzPts val="2000"/>
              <a:buFont typeface="Constantia"/>
              <a:buNone/>
            </a:pPr>
            <a:r>
              <a:rPr lang="ru-RU" sz="2000" b="1" i="0" u="sng" strike="noStrike" cap="none" dirty="0">
                <a:solidFill>
                  <a:srgbClr val="262BEE"/>
                </a:solidFill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1886-1887г.  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" name="Google Shape;190;p29"/>
          <p:cNvSpPr/>
          <p:nvPr/>
        </p:nvSpPr>
        <p:spPr>
          <a:xfrm>
            <a:off x="2555776" y="1582341"/>
            <a:ext cx="6336704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"/>
              <a:buFont typeface="Noto Sans Symbols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5715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00"/>
              <a:buFont typeface="Noto Sans Symbols"/>
              <a:buChar char=""/>
            </a:pPr>
            <a:r>
              <a:rPr lang="ru-RU" sz="18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В своих лучших портретных работах Коровин сочетал образы людей с естественной красотой природы. В портрете Т. С. </a:t>
            </a:r>
            <a:r>
              <a:rPr lang="ru-RU" sz="1800" b="1" i="0" u="none" strike="noStrike" cap="none" dirty="0" err="1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Любатович</a:t>
            </a:r>
            <a:r>
              <a:rPr lang="ru-RU" sz="18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 яркими живописными средствами раскрывается поэтичная натура известной певицы. </a:t>
            </a:r>
            <a:endParaRPr lang="ru-RU" sz="1800" b="1" i="0" u="none" strike="noStrike" cap="none" dirty="0" smtClean="0">
              <a:solidFill>
                <a:srgbClr val="002060"/>
              </a:solidFill>
              <a:latin typeface="Times New Roman" pitchFamily="18" charset="0"/>
              <a:ea typeface="Cambria"/>
              <a:cs typeface="Times New Roman" pitchFamily="18" charset="0"/>
              <a:sym typeface="Cambria"/>
            </a:endParaRPr>
          </a:p>
          <a:p>
            <a:pPr marL="0" marR="0" lvl="0" indent="5715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00"/>
              <a:buFont typeface="Noto Sans Symbols"/>
              <a:buChar char=""/>
            </a:pPr>
            <a:r>
              <a:rPr lang="ru-RU" sz="1800" b="1" i="0" u="none" strike="noStrike" cap="none" dirty="0" smtClean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Художник </a:t>
            </a:r>
            <a:r>
              <a:rPr lang="ru-RU" sz="18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решил сложную задачу передачи всех нюансов освещения. Женщина в белом платье с книгой в руках сидит спиной к окну на фоне сочной зелени. </a:t>
            </a:r>
            <a:endParaRPr lang="ru-RU" sz="1800" b="1" i="0" u="none" strike="noStrike" cap="none" dirty="0" smtClean="0">
              <a:solidFill>
                <a:srgbClr val="002060"/>
              </a:solidFill>
              <a:latin typeface="Times New Roman" pitchFamily="18" charset="0"/>
              <a:ea typeface="Cambria"/>
              <a:cs typeface="Times New Roman" pitchFamily="18" charset="0"/>
              <a:sym typeface="Cambria"/>
            </a:endParaRPr>
          </a:p>
          <a:p>
            <a:pPr marL="0" marR="0" lvl="0" indent="5715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00"/>
              <a:buFont typeface="Noto Sans Symbols"/>
              <a:buChar char=""/>
            </a:pPr>
            <a:r>
              <a:rPr lang="ru-RU" sz="1800" b="1" i="0" u="none" strike="noStrike" cap="none" dirty="0" smtClean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Она </a:t>
            </a:r>
            <a:r>
              <a:rPr lang="ru-RU" sz="18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держится просто и естественно</a:t>
            </a:r>
            <a:r>
              <a:rPr lang="ru-RU" sz="1800" b="1" i="0" u="none" strike="noStrike" cap="none" dirty="0" smtClean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.</a:t>
            </a:r>
          </a:p>
          <a:p>
            <a:pPr marL="0" marR="0" lvl="0" indent="5715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900"/>
              <a:buFont typeface="Noto Sans Symbols"/>
              <a:buChar char=""/>
            </a:pPr>
            <a:r>
              <a:rPr lang="ru-RU" sz="1800" b="1" i="0" u="none" strike="noStrike" cap="none" dirty="0" smtClean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 </a:t>
            </a:r>
            <a:r>
              <a:rPr lang="ru-RU" sz="18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Скользящие фиолетовые и розовые блики солнечного света на платье придают фигуре необычайную легкость</a:t>
            </a:r>
            <a:r>
              <a:rPr lang="ru-RU" sz="20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Google Shape;195;p30" descr="https://persons-info.com/userfiles/image/persons/70000-80000/73000-74000/73207/LIUBATOVICH_Tatiana_Spiridonovna_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954" y="257705"/>
            <a:ext cx="2192335" cy="3594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3/1614611745_38-p-fon-8-marta-dlya-fotoshopa-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2" name="Google Shape;202;p31"/>
          <p:cNvSpPr/>
          <p:nvPr/>
        </p:nvSpPr>
        <p:spPr>
          <a:xfrm>
            <a:off x="2627784" y="476672"/>
            <a:ext cx="626469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BEE"/>
              </a:buClr>
              <a:buSzPts val="2400"/>
              <a:buFont typeface="Constantia"/>
              <a:buNone/>
            </a:pPr>
            <a:r>
              <a:rPr lang="ru-RU" sz="2400" b="1" i="0" u="sng" strike="noStrike" cap="none" dirty="0">
                <a:solidFill>
                  <a:srgbClr val="262BEE"/>
                </a:solidFill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Валентин Александрович Серов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BEE"/>
              </a:buClr>
              <a:buSzPts val="2400"/>
              <a:buFont typeface="Constantia"/>
              <a:buNone/>
            </a:pPr>
            <a:r>
              <a:rPr lang="ru-RU" sz="2400" b="1" i="0" u="sng" strike="noStrike" cap="none" dirty="0">
                <a:solidFill>
                  <a:srgbClr val="262BEE"/>
                </a:solidFill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Девушка, освещенная солнцем. 1888г.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3" name="Google Shape;203;p31"/>
          <p:cNvSpPr/>
          <p:nvPr/>
        </p:nvSpPr>
        <p:spPr>
          <a:xfrm>
            <a:off x="2699792" y="1784341"/>
            <a:ext cx="6192688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mbria"/>
              <a:buNone/>
            </a:pPr>
            <a:r>
              <a:rPr lang="ru-RU" sz="20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Портрет своей двоюродной сестры Марии Яковлевны Симонович Серов написал в 1888г. в </a:t>
            </a:r>
            <a:r>
              <a:rPr lang="ru-RU" sz="2000" b="1" i="0" u="none" strike="noStrike" cap="none" dirty="0" err="1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Домотканово</a:t>
            </a:r>
            <a:r>
              <a:rPr lang="ru-RU" sz="20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. </a:t>
            </a:r>
            <a:endParaRPr lang="ru-RU" sz="2000" b="1" i="0" u="none" strike="noStrike" cap="none" dirty="0" smtClean="0">
              <a:solidFill>
                <a:srgbClr val="002060"/>
              </a:solidFill>
              <a:latin typeface="Times New Roman" pitchFamily="18" charset="0"/>
              <a:ea typeface="Cambria"/>
              <a:cs typeface="Times New Roman" pitchFamily="18" charset="0"/>
              <a:sym typeface="Cambria"/>
            </a:endParaRPr>
          </a:p>
          <a:p>
            <a:pPr marL="0" marR="0" lvl="0" indent="45720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mbria"/>
              <a:buNone/>
            </a:pPr>
            <a:r>
              <a:rPr lang="ru-RU" sz="2000" b="1" i="0" u="none" strike="noStrike" cap="none" dirty="0" smtClean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Он </a:t>
            </a:r>
            <a:r>
              <a:rPr lang="ru-RU" sz="20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работал над ним почти без перерыва все лето. В это время молодой художник находился в поисках способов передачи бесконечно разнообразной игры света и тени при естественном солнечном освещении.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Google Shape;208;p32" descr="http://traveltrek.ru/sites/foto/moskau/20_b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9804" y="407607"/>
            <a:ext cx="2413416" cy="3324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3/1614611745_38-p-fon-8-marta-dlya-fotoshopa-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" name="Google Shape;215;p33"/>
          <p:cNvSpPr/>
          <p:nvPr/>
        </p:nvSpPr>
        <p:spPr>
          <a:xfrm>
            <a:off x="2555776" y="476673"/>
            <a:ext cx="626469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BEE"/>
              </a:buClr>
              <a:buSzPts val="2800"/>
              <a:buFont typeface="Constantia"/>
              <a:buNone/>
            </a:pPr>
            <a:r>
              <a:rPr lang="ru-RU" sz="2800" b="1" i="0" u="sng" strike="noStrike" cap="none" dirty="0">
                <a:solidFill>
                  <a:srgbClr val="262BEE"/>
                </a:solidFill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Валентин Александрович Серов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BEE"/>
              </a:buClr>
              <a:buSzPts val="2800"/>
              <a:buFont typeface="Constantia"/>
              <a:buNone/>
            </a:pPr>
            <a:r>
              <a:rPr lang="ru-RU" sz="2800" b="1" i="0" u="sng" strike="noStrike" cap="none" dirty="0">
                <a:solidFill>
                  <a:srgbClr val="262BEE"/>
                </a:solidFill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Портрет М. Н. Ермоловой. 1905г.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" name="Google Shape;216;p33"/>
          <p:cNvSpPr/>
          <p:nvPr/>
        </p:nvSpPr>
        <p:spPr>
          <a:xfrm>
            <a:off x="2771800" y="1720840"/>
            <a:ext cx="6192688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mbria"/>
              <a:buNone/>
            </a:pPr>
            <a:r>
              <a:rPr lang="ru-RU" sz="20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М. Н. Ермолова (1853-1928)-крупнейшая трагедийная актриса, заслуженная артистка императорских театров. </a:t>
            </a:r>
            <a:endParaRPr lang="ru-RU" sz="2000" b="1" i="0" u="none" strike="noStrike" cap="none" dirty="0" smtClean="0">
              <a:solidFill>
                <a:srgbClr val="002060"/>
              </a:solidFill>
              <a:latin typeface="Times New Roman" pitchFamily="18" charset="0"/>
              <a:ea typeface="Cambria"/>
              <a:cs typeface="Times New Roman" pitchFamily="18" charset="0"/>
              <a:sym typeface="Cambria"/>
            </a:endParaRPr>
          </a:p>
          <a:p>
            <a:pPr marL="0" marR="0" lvl="0" indent="45720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mbria"/>
              <a:buNone/>
            </a:pPr>
            <a:r>
              <a:rPr lang="ru-RU" sz="2000" b="1" i="0" u="none" strike="noStrike" cap="none" dirty="0" smtClean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Своих </a:t>
            </a:r>
            <a:r>
              <a:rPr lang="ru-RU" sz="20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героинь наделяла бескомпромиссной цельностью, стремлением к правде, жертвенностью. Сила героического пафоса Ермоловой, мощь ее трагедийного начала наиболее ярко проявились в роли Жанны </a:t>
            </a:r>
            <a:r>
              <a:rPr lang="ru-RU" sz="2000" b="1" i="0" u="none" strike="noStrike" cap="none" dirty="0" err="1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д,Арк</a:t>
            </a:r>
            <a:r>
              <a:rPr lang="ru-RU" sz="20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 («Орлеанская дева» Шиллера). К лучшим работам актрисы принадлежит также роль Марии Стюарт в одноименном спектакле Шиллера.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Google Shape;221;p34" descr="https://regnum.ru/uploads/pictures/news/2016/04/08/regnum_picture_14600726292338513_norma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6948" y="509666"/>
            <a:ext cx="2306370" cy="3642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catherineasquithgallery.com/uploads/posts/2021-03/1614611745_38-p-fon-8-marta-dlya-fotoshopa-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990"/>
            <a:ext cx="9144000" cy="6858000"/>
          </a:xfrm>
          <a:prstGeom prst="rect">
            <a:avLst/>
          </a:prstGeom>
          <a:noFill/>
        </p:spPr>
      </p:pic>
      <p:pic>
        <p:nvPicPr>
          <p:cNvPr id="227" name="Google Shape;227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4715" y="3429000"/>
            <a:ext cx="2279650" cy="3019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5"/>
          <p:cNvSpPr/>
          <p:nvPr/>
        </p:nvSpPr>
        <p:spPr>
          <a:xfrm>
            <a:off x="2555776" y="332656"/>
            <a:ext cx="6408712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sng" strike="noStrike" cap="none" dirty="0">
                <a:solidFill>
                  <a:srgbClr val="262BE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Юрий   </a:t>
            </a:r>
            <a:r>
              <a:rPr lang="ru-RU" sz="2400" b="1" i="0" u="sng" strike="noStrike" cap="none" dirty="0" err="1">
                <a:solidFill>
                  <a:srgbClr val="262BE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Краснокутский</a:t>
            </a:r>
            <a:r>
              <a:rPr lang="ru-RU" sz="1600" b="1" i="0" u="sng" strike="noStrike" cap="none" dirty="0">
                <a:solidFill>
                  <a:srgbClr val="262BE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1600" b="1" i="0" u="sng" strike="noStrike" cap="none" dirty="0">
                <a:solidFill>
                  <a:srgbClr val="262BE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600" b="1" i="0" u="sng" strike="noStrike" cap="none" dirty="0">
                <a:solidFill>
                  <a:srgbClr val="262BE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1600" b="1" i="0" u="sng" strike="noStrike" cap="none" dirty="0">
                <a:solidFill>
                  <a:srgbClr val="262BE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 b="1" i="0" u="sng" strike="noStrike" cap="none" dirty="0">
                <a:solidFill>
                  <a:srgbClr val="262BE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  русской  женщины</a:t>
            </a:r>
            <a:endParaRPr sz="1800" b="0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99138" y="1297951"/>
            <a:ext cx="216535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5"/>
          <p:cNvSpPr/>
          <p:nvPr/>
        </p:nvSpPr>
        <p:spPr>
          <a:xfrm>
            <a:off x="7380312" y="3244334"/>
            <a:ext cx="158417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Невеста</a:t>
            </a:r>
            <a:endParaRPr sz="1800" b="1" i="1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2" name="Google Shape;232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83013" y="1674047"/>
            <a:ext cx="2257747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5"/>
          <p:cNvSpPr/>
          <p:nvPr/>
        </p:nvSpPr>
        <p:spPr>
          <a:xfrm>
            <a:off x="4626075" y="2929541"/>
            <a:ext cx="1896096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dirty="0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dirty="0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dirty="0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dirty="0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dirty="0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dirty="0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dirty="0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dirty="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золотом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5"/>
          <p:cNvSpPr/>
          <p:nvPr/>
        </p:nvSpPr>
        <p:spPr>
          <a:xfrm>
            <a:off x="2555776" y="3019425"/>
            <a:ext cx="26096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голубом</a:t>
            </a:r>
            <a:endParaRPr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29783" y="508073"/>
            <a:ext cx="38674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Gabriola" pitchFamily="82" charset="0"/>
                <a:cs typeface="Times New Roman" pitchFamily="18" charset="0"/>
              </a:rPr>
              <a:t>Некрасивых женщин не бывает,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Gabriola" pitchFamily="82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Gabriola" pitchFamily="82" charset="0"/>
                <a:cs typeface="Times New Roman" pitchFamily="18" charset="0"/>
              </a:rPr>
              <a:t>Красота их — жизни предисловье,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Gabriola" pitchFamily="82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Gabriola" pitchFamily="82" charset="0"/>
                <a:cs typeface="Times New Roman" pitchFamily="18" charset="0"/>
              </a:rPr>
              <a:t>Но его нещадно убивают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Gabriola" pitchFamily="82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Gabriola" pitchFamily="82" charset="0"/>
                <a:cs typeface="Times New Roman" pitchFamily="18" charset="0"/>
              </a:rPr>
              <a:t>Невниманием, нелюбовью.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Gabriola" pitchFamily="82" charset="0"/>
                <a:cs typeface="Times New Roman" pitchFamily="18" charset="0"/>
              </a:rPr>
              <a:t> 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9193" y="2053653"/>
            <a:ext cx="2512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abriola" pitchFamily="82" charset="0"/>
                <a:cs typeface="Times New Roman" pitchFamily="18" charset="0"/>
              </a:rPr>
              <a:t>Евгений </a:t>
            </a:r>
            <a:r>
              <a:rPr lang="ru-RU" sz="24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Gabriola" pitchFamily="82" charset="0"/>
                <a:cs typeface="Times New Roman" pitchFamily="18" charset="0"/>
              </a:rPr>
              <a:t>Долматовский</a:t>
            </a:r>
            <a:endParaRPr lang="ru-RU" sz="2400" b="1" dirty="0" smtClean="0">
              <a:solidFill>
                <a:schemeClr val="bg2">
                  <a:lumMod val="60000"/>
                  <a:lumOff val="40000"/>
                </a:schemeClr>
              </a:solidFill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catherineasquithgallery.com/uploads/posts/2021-03/1614611745_38-p-fon-8-marta-dlya-fotoshopa-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9" name="Google Shape;239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0643" y="329862"/>
            <a:ext cx="2113622" cy="2863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2313" y="604690"/>
            <a:ext cx="2124000" cy="2687366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42" name="Google Shape;242;p36"/>
          <p:cNvSpPr/>
          <p:nvPr/>
        </p:nvSpPr>
        <p:spPr>
          <a:xfrm>
            <a:off x="2714782" y="263866"/>
            <a:ext cx="51845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u="sng">
                <a:solidFill>
                  <a:srgbClr val="262BE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Константин Маковский</a:t>
            </a:r>
            <a:endParaRPr sz="2400" b="1" u="sng">
              <a:solidFill>
                <a:srgbClr val="262BE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6"/>
          <p:cNvSpPr/>
          <p:nvPr/>
        </p:nvSpPr>
        <p:spPr>
          <a:xfrm>
            <a:off x="6582338" y="2809618"/>
            <a:ext cx="21869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dirty="0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dirty="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Боярышня у окна</a:t>
            </a:r>
            <a:endParaRPr dirty="0"/>
          </a:p>
        </p:txBody>
      </p:sp>
      <p:pic>
        <p:nvPicPr>
          <p:cNvPr id="244" name="Google Shape;244;p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15978" y="3172135"/>
            <a:ext cx="1980000" cy="262359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45" name="Google Shape;245;p36"/>
          <p:cNvSpPr/>
          <p:nvPr/>
        </p:nvSpPr>
        <p:spPr>
          <a:xfrm>
            <a:off x="468924" y="2578308"/>
            <a:ext cx="2160240" cy="97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dirty="0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dirty="0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dirty="0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dirty="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Жница</a:t>
            </a:r>
            <a:endParaRPr sz="1800" b="1" i="1" dirty="0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dirty="0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dirty="0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dirty="0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dirty="0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dirty="0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dirty="0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98515" y="5943361"/>
            <a:ext cx="1707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Русская  красавица</a:t>
            </a:r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923083" y="1077700"/>
            <a:ext cx="34477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Gabriola" pitchFamily="82" charset="0"/>
                <a:cs typeface="Arial" pitchFamily="34" charset="0"/>
              </a:rPr>
              <a:t>Мы рассуждаем про искусство.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Gabriola" pitchFamily="82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Gabriola" pitchFamily="82" charset="0"/>
                <a:cs typeface="Arial" pitchFamily="34" charset="0"/>
              </a:rPr>
              <a:t>Но речь пойдет и о любви.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Gabriola" pitchFamily="82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Gabriola" pitchFamily="82" charset="0"/>
                <a:cs typeface="Arial" pitchFamily="34" charset="0"/>
              </a:rPr>
              <a:t>Иначе было б очень скучно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Gabriola" pitchFamily="82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Gabriola" pitchFamily="82" charset="0"/>
                <a:cs typeface="Arial" pitchFamily="34" charset="0"/>
              </a:rPr>
              <a:t>следить за этими людьми.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Gabriola" pitchFamily="82" charset="0"/>
                <a:cs typeface="Arial" pitchFamily="34" charset="0"/>
              </a:rPr>
              <a:t> 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291528" y="3846097"/>
            <a:ext cx="38524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Gabriola" pitchFamily="82" charset="0"/>
                <a:cs typeface="Arial" pitchFamily="34" charset="0"/>
              </a:rPr>
              <a:t>Взгляни внимательней, пристрастней: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Gabriola" pitchFamily="82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Gabriola" pitchFamily="82" charset="0"/>
                <a:cs typeface="Arial" pitchFamily="34" charset="0"/>
              </a:rPr>
              <a:t>холсты, луга, стихи, леса —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Gabriola" pitchFamily="82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Gabriola" pitchFamily="82" charset="0"/>
                <a:cs typeface="Arial" pitchFamily="34" charset="0"/>
              </a:rPr>
              <a:t>все ж не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Gabriola" pitchFamily="82" charset="0"/>
                <a:cs typeface="Arial" pitchFamily="34" charset="0"/>
              </a:rPr>
              <a:t>бессмертней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Gabriola" pitchFamily="82" charset="0"/>
                <a:cs typeface="Arial" pitchFamily="34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Gabriola" pitchFamily="82" charset="0"/>
                <a:cs typeface="Arial" pitchFamily="34" charset="0"/>
              </a:rPr>
              <a:t>не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Gabriola" pitchFamily="82" charset="0"/>
                <a:cs typeface="Arial" pitchFamily="34" charset="0"/>
              </a:rPr>
              <a:t> прекрасней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Gabriola" pitchFamily="82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Gabriola" pitchFamily="82" charset="0"/>
                <a:cs typeface="Arial" pitchFamily="34" charset="0"/>
              </a:rPr>
              <a:t>живого юного лица.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Gabriola" pitchFamily="82" charset="0"/>
                <a:cs typeface="Arial" pitchFamily="34" charset="0"/>
              </a:rPr>
              <a:t> 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51095" y="6160957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abriola" pitchFamily="82" charset="0"/>
              </a:rPr>
              <a:t>Белла Ахмадулина</a:t>
            </a:r>
            <a:endParaRPr lang="ru-RU" sz="2000" b="1" dirty="0">
              <a:solidFill>
                <a:schemeClr val="bg2">
                  <a:lumMod val="60000"/>
                  <a:lumOff val="40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3/1614611745_38-p-fon-8-marta-dlya-fotoshopa-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0" name="Google Shape;250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35895" y="1692276"/>
            <a:ext cx="3954538" cy="41529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52" name="Google Shape;252;p37"/>
          <p:cNvSpPr/>
          <p:nvPr/>
        </p:nvSpPr>
        <p:spPr>
          <a:xfrm>
            <a:off x="2915816" y="404664"/>
            <a:ext cx="576064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262BE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белой кожей и нежным румянцем,</a:t>
            </a:r>
            <a:br>
              <a:rPr lang="ru-RU" sz="1800" b="1">
                <a:solidFill>
                  <a:srgbClr val="262BE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 b="1">
                <a:solidFill>
                  <a:srgbClr val="262BE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 тебе подарила зарница,</a:t>
            </a:r>
            <a:br>
              <a:rPr lang="ru-RU" sz="1800" b="1">
                <a:solidFill>
                  <a:srgbClr val="262BE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 b="1">
                <a:solidFill>
                  <a:srgbClr val="262BE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Вся зарделась в стремительном танце,</a:t>
            </a:r>
            <a:br>
              <a:rPr lang="ru-RU" sz="1800" b="1">
                <a:solidFill>
                  <a:srgbClr val="262BE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 b="1">
                <a:solidFill>
                  <a:srgbClr val="262BE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Величава, как гордая птица.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7"/>
          <p:cNvSpPr/>
          <p:nvPr/>
        </p:nvSpPr>
        <p:spPr>
          <a:xfrm>
            <a:off x="3635895" y="3105835"/>
            <a:ext cx="3954537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Константин Маковский        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Девушка  в  кокошнике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3/1614611745_38-p-fon-8-marta-dlya-fotoshopa-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8" name="Google Shape;258;p38" descr="https://grandgames.net/puzzle/source_v/devushka_v_golubom_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2059" y="794479"/>
            <a:ext cx="3190275" cy="386746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8"/>
          <p:cNvSpPr/>
          <p:nvPr/>
        </p:nvSpPr>
        <p:spPr>
          <a:xfrm>
            <a:off x="4572000" y="1340768"/>
            <a:ext cx="3384376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262BE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Ты шатенка, а может блондинка</a:t>
            </a:r>
            <a:br>
              <a:rPr lang="ru-RU" sz="2400" b="1">
                <a:solidFill>
                  <a:srgbClr val="262BE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b="1">
                <a:solidFill>
                  <a:srgbClr val="262BE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характерным овалом лица,</a:t>
            </a:r>
            <a:br>
              <a:rPr lang="ru-RU" sz="2400" b="1">
                <a:solidFill>
                  <a:srgbClr val="262BE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b="1">
                <a:solidFill>
                  <a:srgbClr val="262BE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снежинка, как звонкая льдинка,</a:t>
            </a:r>
            <a:br>
              <a:rPr lang="ru-RU" sz="2400" b="1">
                <a:solidFill>
                  <a:srgbClr val="262BE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b="1">
                <a:solidFill>
                  <a:srgbClr val="262BE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Словно тёплый рассвет у крыльца.</a:t>
            </a:r>
            <a:br>
              <a:rPr lang="ru-RU" sz="2400" b="1">
                <a:solidFill>
                  <a:srgbClr val="262BE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b="1">
              <a:solidFill>
                <a:srgbClr val="262BE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3/1614611745_38-p-fon-8-marta-dlya-fotoshopa-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93495" y="1873770"/>
            <a:ext cx="46185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abriola" pitchFamily="82" charset="0"/>
              </a:rPr>
              <a:t>Спасибо за внимание! </a:t>
            </a:r>
            <a:endParaRPr lang="ru-RU" sz="4800" b="1" dirty="0">
              <a:solidFill>
                <a:schemeClr val="bg2">
                  <a:lumMod val="60000"/>
                  <a:lumOff val="40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atherineasquithgallery.com/uploads/posts/2021-03/1614611745_38-p-fon-8-marta-dlya-fotoshopa-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1" name="Google Shape;91;p14" descr="https://i.pinimg.com/originals/8e/e4/f2/8ee4f2c8fdee1e0645943c82271c237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3558" y="511803"/>
            <a:ext cx="2559641" cy="361049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93" name="Google Shape;93;p14"/>
          <p:cNvSpPr/>
          <p:nvPr/>
        </p:nvSpPr>
        <p:spPr>
          <a:xfrm>
            <a:off x="2998032" y="749508"/>
            <a:ext cx="4814327" cy="2816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rgbClr val="7030A0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Кто из нас не останавливался хоть однажды перед женскими портретами и не подумал: «Кто она?» Многие поколения исследователей открыли имена красавиц, воспетых художниками, узнавали шаг за шагом факты их биографии.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solidFill>
                  <a:srgbClr val="7030A0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    Откроем завесу тайны, обязательной спутницы каждого портрета, и удовлетворим хотя бы отчасти свою жажду познания. Пленительные образы русских женщин нашли отражение в произведениях русской живописи XVIII- XIX вв.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rgbClr val="7030A0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catherineasquithgallery.com/uploads/posts/2021-03/1614611745_38-p-fon-8-marta-dlya-fotoshopa-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9" name="Google Shape;99;p15"/>
          <p:cNvSpPr/>
          <p:nvPr/>
        </p:nvSpPr>
        <p:spPr>
          <a:xfrm>
            <a:off x="2267744" y="404664"/>
            <a:ext cx="648072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BEE"/>
              </a:buClr>
              <a:buSzPts val="2000"/>
              <a:buFont typeface="Century"/>
              <a:buNone/>
            </a:pPr>
            <a:r>
              <a:rPr lang="ru-RU" sz="2000" b="1" i="0" u="sng" strike="noStrike" cap="none" dirty="0">
                <a:solidFill>
                  <a:srgbClr val="262BEE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Федор Степанович Рокотов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BEE"/>
              </a:buClr>
              <a:buSzPts val="2000"/>
              <a:buFont typeface="Century"/>
              <a:buNone/>
            </a:pPr>
            <a:r>
              <a:rPr lang="ru-RU" sz="2000" b="1" i="0" u="sng" strike="noStrike" cap="none" dirty="0">
                <a:solidFill>
                  <a:srgbClr val="262BEE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  </a:t>
            </a:r>
            <a:r>
              <a:rPr lang="ru-RU" sz="1800" b="1" i="0" u="sng" strike="noStrike" cap="none" dirty="0">
                <a:solidFill>
                  <a:srgbClr val="262BEE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Портрет Александры Петровны </a:t>
            </a:r>
            <a:r>
              <a:rPr lang="ru-RU" sz="1800" b="1" i="0" u="sng" strike="noStrike" cap="none" dirty="0" err="1">
                <a:solidFill>
                  <a:srgbClr val="262BEE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Струйской</a:t>
            </a:r>
            <a:r>
              <a:rPr lang="ru-RU" sz="1800" b="1" i="0" u="sng" strike="noStrike" cap="none" dirty="0">
                <a:solidFill>
                  <a:srgbClr val="262BEE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. 1772г.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2591272" y="-3434894"/>
            <a:ext cx="6552728" cy="939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675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675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675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675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675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675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675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675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675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675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675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675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675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675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675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457200" rtl="0">
              <a:lnSpc>
                <a:spcPct val="107000"/>
              </a:lnSpc>
              <a:spcBef>
                <a:spcPts val="675"/>
              </a:spcBef>
              <a:spcAft>
                <a:spcPts val="0"/>
              </a:spcAft>
              <a:buNone/>
            </a:pPr>
            <a:r>
              <a:rPr lang="ru-RU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Об Александре Петровне </a:t>
            </a:r>
            <a:r>
              <a:rPr lang="ru-RU" b="1" i="0" u="none" strike="noStrike" cap="none" dirty="0" err="1">
                <a:solidFill>
                  <a:srgbClr val="002060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Струйской</a:t>
            </a:r>
            <a:r>
              <a:rPr lang="ru-RU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 (урожденной Озеровой) известно немного. 18 лет от роду она была просватана за богатого помещика Николая </a:t>
            </a:r>
            <a:r>
              <a:rPr lang="ru-RU" b="1" i="0" u="none" strike="noStrike" cap="none" dirty="0" err="1">
                <a:solidFill>
                  <a:srgbClr val="002060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Еремеевича</a:t>
            </a:r>
            <a:r>
              <a:rPr lang="ru-RU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 </a:t>
            </a:r>
            <a:r>
              <a:rPr lang="ru-RU" b="1" i="0" u="none" strike="noStrike" cap="none" dirty="0" err="1">
                <a:solidFill>
                  <a:srgbClr val="002060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Струйского</a:t>
            </a:r>
            <a:r>
              <a:rPr lang="ru-RU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, Пережила мужа на 40 с лишним лет. Известному в те годы живописцу Федору </a:t>
            </a:r>
            <a:r>
              <a:rPr lang="ru-RU" b="1" i="0" u="none" strike="noStrike" cap="none" dirty="0" err="1">
                <a:solidFill>
                  <a:srgbClr val="002060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Рокотову</a:t>
            </a:r>
            <a:r>
              <a:rPr lang="ru-RU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 были заказаны парные портреты </a:t>
            </a:r>
            <a:r>
              <a:rPr lang="ru-RU" b="1" i="0" u="none" strike="noStrike" cap="none" dirty="0" err="1">
                <a:solidFill>
                  <a:srgbClr val="002060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Струйского</a:t>
            </a:r>
            <a:r>
              <a:rPr lang="ru-RU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 и его невесты. </a:t>
            </a:r>
            <a:endParaRPr lang="ru-RU" b="1" i="0" u="none" strike="noStrike" cap="none" dirty="0" smtClean="0">
              <a:solidFill>
                <a:srgbClr val="002060"/>
              </a:solidFill>
              <a:latin typeface="Times New Roman" pitchFamily="18" charset="0"/>
              <a:ea typeface="Century"/>
              <a:cs typeface="Times New Roman" pitchFamily="18" charset="0"/>
              <a:sym typeface="Century"/>
            </a:endParaRPr>
          </a:p>
          <a:p>
            <a:pPr marL="0" marR="0" lvl="0" indent="457200" rtl="0">
              <a:lnSpc>
                <a:spcPct val="107000"/>
              </a:lnSpc>
              <a:spcBef>
                <a:spcPts val="675"/>
              </a:spcBef>
              <a:spcAft>
                <a:spcPts val="0"/>
              </a:spcAft>
              <a:buNone/>
            </a:pPr>
            <a:r>
              <a:rPr lang="ru-RU" b="1" i="0" u="none" strike="noStrike" cap="none" dirty="0" smtClean="0">
                <a:solidFill>
                  <a:srgbClr val="002060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Была </a:t>
            </a:r>
            <a:r>
              <a:rPr lang="ru-RU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ли Александра Петровна счастлива в замужестве? Все обращали внимание на то, как несхожи между собой супруги. Николай </a:t>
            </a:r>
            <a:r>
              <a:rPr lang="ru-RU" b="1" i="0" u="none" strike="noStrike" cap="none" dirty="0" err="1">
                <a:solidFill>
                  <a:srgbClr val="002060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Еремеевич</a:t>
            </a:r>
            <a:r>
              <a:rPr lang="ru-RU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 пугал своими причудами (Ключевский назвал его "образованным варваром и одичалым вольнодумцем"). А о ней князь Долгорукий в своих воспоминаниях писал: "Я, признаюсь, мало женщин знаю таких, о коих обязан бы я был говорить с таким чувством усердия и признательности, как о ней». Героиня портрета словно выплывает из глубины веков... Именно о таких портретах </a:t>
            </a:r>
            <a:r>
              <a:rPr lang="ru-RU" b="1" i="0" u="none" strike="noStrike" cap="none" dirty="0" err="1">
                <a:solidFill>
                  <a:srgbClr val="002060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Рокотова</a:t>
            </a:r>
            <a:r>
              <a:rPr lang="ru-RU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 исследователи писали как о лицах, словно возникающих на зыбкой поверхности темных глубоких вод, или "отражениях в старинном тусклом зеркале". И действительно, молодая женщина изображена на нейтральном темном фоне. Контуры ее фигуры размыты, она появилась, словно из сумрака и готова исчезнуть в нем. </a:t>
            </a:r>
            <a:endParaRPr lang="ru-RU" b="1" i="0" u="none" strike="noStrike" cap="none" dirty="0" smtClean="0">
              <a:solidFill>
                <a:srgbClr val="002060"/>
              </a:solidFill>
              <a:latin typeface="Times New Roman" pitchFamily="18" charset="0"/>
              <a:ea typeface="Century"/>
              <a:cs typeface="Times New Roman" pitchFamily="18" charset="0"/>
              <a:sym typeface="Century"/>
            </a:endParaRPr>
          </a:p>
          <a:p>
            <a:pPr marL="0" marR="0" lvl="0" indent="457200" rtl="0">
              <a:lnSpc>
                <a:spcPct val="107000"/>
              </a:lnSpc>
              <a:spcBef>
                <a:spcPts val="675"/>
              </a:spcBef>
              <a:spcAft>
                <a:spcPts val="0"/>
              </a:spcAft>
              <a:buNone/>
            </a:pPr>
            <a:r>
              <a:rPr lang="ru-RU" b="1" i="0" u="none" strike="noStrike" cap="none" dirty="0" smtClean="0">
                <a:solidFill>
                  <a:srgbClr val="002060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Тени </a:t>
            </a:r>
            <a:r>
              <a:rPr lang="ru-RU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на лице, волосах, плече, платье усиливают ощущение зыбкости и неопределенности образа. Живопись </a:t>
            </a:r>
            <a:r>
              <a:rPr lang="ru-RU" b="1" i="0" u="none" strike="noStrike" cap="none" dirty="0" err="1">
                <a:solidFill>
                  <a:srgbClr val="002060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Рокотова</a:t>
            </a:r>
            <a:r>
              <a:rPr lang="ru-RU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 легкая, прозрачная, умеющая создавать впечатление невесомости тканей и бесконечной глубины фона. Завораживает игра овалов </a:t>
            </a:r>
            <a:r>
              <a:rPr lang="ru-RU" b="1" i="1" u="none" strike="noStrike" cap="none" dirty="0">
                <a:solidFill>
                  <a:srgbClr val="002060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- </a:t>
            </a:r>
            <a:r>
              <a:rPr lang="ru-RU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тающего лица, нежных женственных линий декольте и высокой напудренной прически с </a:t>
            </a:r>
            <a:r>
              <a:rPr lang="ru-RU" b="1" i="0" u="none" strike="noStrike" cap="none" dirty="0" err="1">
                <a:solidFill>
                  <a:srgbClr val="002060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вольнозмеящейся</a:t>
            </a:r>
            <a:r>
              <a:rPr lang="ru-RU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 по плечу прядью. По самое замечательное в юной </a:t>
            </a:r>
            <a:r>
              <a:rPr lang="ru-RU" b="1" i="0" u="none" strike="noStrike" cap="none" dirty="0" err="1">
                <a:solidFill>
                  <a:srgbClr val="002060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Струйской</a:t>
            </a:r>
            <a:r>
              <a:rPr lang="ru-RU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 - ее глаза.</a:t>
            </a:r>
            <a:endParaRPr b="1" i="0" u="none" strike="noStrike" cap="none" dirty="0">
              <a:solidFill>
                <a:srgbClr val="002060"/>
              </a:solidFill>
              <a:latin typeface="Times New Roman" pitchFamily="18" charset="0"/>
              <a:ea typeface="Century"/>
              <a:cs typeface="Times New Roman" pitchFamily="18" charset="0"/>
              <a:sym typeface="Century"/>
            </a:endParaRPr>
          </a:p>
        </p:txBody>
      </p:sp>
      <p:pic>
        <p:nvPicPr>
          <p:cNvPr id="5" name="Google Shape;105;p16" descr="https://pokartine.ru/assets/images/hudozhniki/rokotov/rokotov-portret-strujskoj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4872" y="284813"/>
            <a:ext cx="2238104" cy="3251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3/1614611745_38-p-fon-8-marta-dlya-fotoshopa-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" name="Google Shape;112;p17"/>
          <p:cNvSpPr/>
          <p:nvPr/>
        </p:nvSpPr>
        <p:spPr>
          <a:xfrm>
            <a:off x="2465512" y="-4109529"/>
            <a:ext cx="6678488" cy="10624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675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675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675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675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675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675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675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675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675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675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675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675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675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675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675"/>
              </a:spcBef>
              <a:spcAft>
                <a:spcPts val="0"/>
              </a:spcAft>
              <a:buNone/>
            </a:pPr>
            <a:endParaRPr sz="1200" b="0" i="0" u="none" strike="noStrike" cap="none" dirty="0" smtClean="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457200" algn="ctr" rtl="0">
              <a:lnSpc>
                <a:spcPct val="107000"/>
              </a:lnSpc>
              <a:spcBef>
                <a:spcPts val="675"/>
              </a:spcBef>
              <a:spcAft>
                <a:spcPts val="0"/>
              </a:spcAft>
              <a:buNone/>
            </a:pPr>
            <a:r>
              <a:rPr lang="ru-RU" sz="1800" b="1" i="0" u="sng" strike="noStrike" cap="none" dirty="0" smtClean="0">
                <a:solidFill>
                  <a:srgbClr val="262BEE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Портрет </a:t>
            </a:r>
            <a:r>
              <a:rPr lang="ru-RU" sz="1800" b="1" i="0" u="sng" strike="noStrike" cap="none" dirty="0">
                <a:solidFill>
                  <a:srgbClr val="262BEE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М. И Лопухиной, написанный в 1797 г., - одно из самых известных произведений                                       Владимира Лукича </a:t>
            </a:r>
            <a:r>
              <a:rPr lang="ru-RU" sz="1800" b="1" i="0" u="sng" strike="noStrike" cap="none" dirty="0" err="1">
                <a:solidFill>
                  <a:srgbClr val="262BEE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Боровиковского</a:t>
            </a:r>
            <a:r>
              <a:rPr lang="ru-RU" sz="1800" b="1" i="0" u="sng" strike="noStrike" cap="none" dirty="0">
                <a:solidFill>
                  <a:srgbClr val="262BEE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ctr" rtl="0">
              <a:lnSpc>
                <a:spcPct val="107000"/>
              </a:lnSpc>
              <a:spcBef>
                <a:spcPts val="675"/>
              </a:spcBef>
              <a:spcAft>
                <a:spcPts val="0"/>
              </a:spcAft>
              <a:buNone/>
            </a:pPr>
            <a:r>
              <a:rPr lang="ru-RU" sz="12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...Мария Ивановна Лопухина-дочь отставного генерала Ивана Толстого, "американца", как его называли, прославившегося своими авантюрными историями. Вышла замуж за егермейстера С. А. Лопухина лишь через несколько лет после создания картины, около 1801 г. В замужестве была очень несчастлива. Прожила короткую жизнь: в 24 года умерла от чахотки. На портрете Лопухина полна легкой грусти и поэтической мечтательности. Она пленяет нежной меланхоличностью, удивительной легкостью и внутренней гармонией. В ней чувствуется способность к возвышенным чувствам, сердечным переживаниям. Поэт Яков Полонский, увидев в 1885 году эту картину и вдохновленный ею, написал проникновенный экспромт "К портрету М. И. Лопухиной":</a:t>
            </a:r>
            <a:endParaRPr sz="1200" b="1" i="0" u="none" strike="noStrike" cap="none" dirty="0">
              <a:solidFill>
                <a:srgbClr val="002060"/>
              </a:solidFill>
              <a:latin typeface="Times New Roman" pitchFamily="18" charset="0"/>
              <a:ea typeface="Century"/>
              <a:cs typeface="Times New Roman" pitchFamily="18" charset="0"/>
              <a:sym typeface="Century"/>
            </a:endParaRPr>
          </a:p>
          <a:p>
            <a:pPr marL="0" marR="0" lvl="0" indent="457200" algn="ctr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None/>
            </a:pPr>
            <a:r>
              <a:rPr lang="ru-RU" sz="12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Она давно прошла - и нет уже тех глаз,</a:t>
            </a:r>
            <a:br>
              <a:rPr lang="ru-RU" sz="12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</a:br>
            <a:r>
              <a:rPr lang="ru-RU" sz="12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И той улыбки нет, что молча выражали</a:t>
            </a:r>
            <a:br>
              <a:rPr lang="ru-RU" sz="12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</a:br>
            <a:r>
              <a:rPr lang="ru-RU" sz="12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Страданье - тень любви, и мысли - тень печали,</a:t>
            </a:r>
            <a:br>
              <a:rPr lang="ru-RU" sz="12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</a:br>
            <a:r>
              <a:rPr lang="ru-RU" sz="12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Но красоту ее </a:t>
            </a:r>
            <a:r>
              <a:rPr lang="ru-RU" sz="1200" b="1" i="0" u="none" strike="noStrike" cap="none" dirty="0" err="1">
                <a:solidFill>
                  <a:srgbClr val="002060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Боровиковский</a:t>
            </a:r>
            <a:r>
              <a:rPr lang="ru-RU" sz="12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 спас.</a:t>
            </a:r>
            <a:br>
              <a:rPr lang="ru-RU" sz="12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</a:br>
            <a:r>
              <a:rPr lang="ru-RU" sz="12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Так часть души ее от нас не улетела;</a:t>
            </a:r>
            <a:br>
              <a:rPr lang="ru-RU" sz="12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</a:br>
            <a:r>
              <a:rPr lang="ru-RU" sz="12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И будет этот взгляд и эта прелесть тела</a:t>
            </a:r>
            <a:br>
              <a:rPr lang="ru-RU" sz="12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</a:br>
            <a:r>
              <a:rPr lang="ru-RU" sz="12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К ней равнодушное потомство привлекать,</a:t>
            </a:r>
            <a:br>
              <a:rPr lang="ru-RU" sz="12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</a:br>
            <a:r>
              <a:rPr lang="ru-RU" sz="12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Уча его любить - страдать - прощать - молчать...</a:t>
            </a:r>
            <a:endParaRPr sz="1200" b="1" i="0" u="none" strike="noStrike" cap="none" dirty="0">
              <a:solidFill>
                <a:srgbClr val="002060"/>
              </a:solidFill>
              <a:latin typeface="Times New Roman" pitchFamily="18" charset="0"/>
              <a:ea typeface="Century"/>
              <a:cs typeface="Times New Roman" pitchFamily="18" charset="0"/>
              <a:sym typeface="Century"/>
            </a:endParaRPr>
          </a:p>
          <a:p>
            <a:pPr marL="0" marR="0" lvl="0" indent="457200" algn="ctr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2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entury"/>
                <a:cs typeface="Times New Roman" pitchFamily="18" charset="0"/>
                <a:sym typeface="Century"/>
              </a:rPr>
              <a:t>Лопухина изображена на фоне меланхолического пейзажа, где "томное сердце" может отдохнуть от бурных жизни непогод, созвучного чувствительному настрою ее души. Полноту очарования образа рождает согласие, которое царит в картине между героиней и средой. Рядом с Лопухиной находятся лилии - символ душевной чистоты. Красоту и юность модели олицетворяют розы - символ недолговечной земной красоты. Природа в картине - не просто пейзажный фон. Она создает драгоценную оправу фигуры и лица, оттененного пепельными локонами и белизной легкой ткани платья, перехваченного голубым шарфом. На полотне живет мир красоты и поэзии. Возникает, прокрасили, но эфемерный образ, подобный тем, которые создавались в поэзии того времени.</a:t>
            </a:r>
            <a:endParaRPr sz="1200" b="1" i="0" u="none" strike="noStrike" cap="none" dirty="0">
              <a:solidFill>
                <a:srgbClr val="002060"/>
              </a:solidFill>
              <a:latin typeface="Times New Roman" pitchFamily="18" charset="0"/>
              <a:ea typeface="Century"/>
              <a:cs typeface="Times New Roman" pitchFamily="18" charset="0"/>
              <a:sym typeface="Century"/>
            </a:endParaRPr>
          </a:p>
        </p:txBody>
      </p:sp>
      <p:pic>
        <p:nvPicPr>
          <p:cNvPr id="5" name="Google Shape;117;p18" descr="https://k-a-r-t-i-n-a.ru/wp-content/uploads/2015/08/portret-m.i.-lopuhinoj.-opisanie-kartiny-borovikovskog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4833" y="452577"/>
            <a:ext cx="2278505" cy="3175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3/1614611745_38-p-fon-8-marta-dlya-fotoshopa-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4" name="Google Shape;124;p19"/>
          <p:cNvSpPr/>
          <p:nvPr/>
        </p:nvSpPr>
        <p:spPr>
          <a:xfrm>
            <a:off x="2483768" y="332656"/>
            <a:ext cx="6408712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BEE"/>
              </a:buClr>
              <a:buSzPts val="2400"/>
              <a:buFont typeface="Constantia"/>
              <a:buNone/>
            </a:pPr>
            <a:r>
              <a:rPr lang="ru-RU" sz="2400" b="1" i="0" u="sng" strike="noStrike" cap="none" dirty="0">
                <a:solidFill>
                  <a:srgbClr val="262BEE"/>
                </a:solidFill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Карл Павлович Брюллов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BEE"/>
              </a:buClr>
              <a:buSzPts val="1800"/>
              <a:buFont typeface="Constantia"/>
              <a:buNone/>
            </a:pPr>
            <a:r>
              <a:rPr lang="ru-RU" sz="1800" b="1" i="0" u="sng" strike="noStrike" cap="none" dirty="0">
                <a:solidFill>
                  <a:srgbClr val="262BEE"/>
                </a:solidFill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Всадница (Портрет </a:t>
            </a:r>
            <a:r>
              <a:rPr lang="ru-RU" sz="1800" b="1" i="0" u="sng" strike="noStrike" cap="none" dirty="0" err="1">
                <a:solidFill>
                  <a:srgbClr val="262BEE"/>
                </a:solidFill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Джованины</a:t>
            </a:r>
            <a:r>
              <a:rPr lang="ru-RU" sz="1800" b="1" i="0" u="sng" strike="noStrike" cap="none" dirty="0">
                <a:solidFill>
                  <a:srgbClr val="262BEE"/>
                </a:solidFill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 </a:t>
            </a:r>
            <a:r>
              <a:rPr lang="ru-RU" sz="1800" b="1" i="0" u="sng" strike="noStrike" cap="none" dirty="0" err="1">
                <a:solidFill>
                  <a:srgbClr val="262BEE"/>
                </a:solidFill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Пачини</a:t>
            </a:r>
            <a:r>
              <a:rPr lang="ru-RU" sz="1800" b="1" i="0" u="sng" strike="noStrike" cap="none" dirty="0">
                <a:solidFill>
                  <a:srgbClr val="262BEE"/>
                </a:solidFill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 и </a:t>
            </a:r>
            <a:r>
              <a:rPr lang="ru-RU" sz="1800" b="1" i="0" u="sng" strike="noStrike" cap="none" dirty="0" err="1">
                <a:solidFill>
                  <a:srgbClr val="262BEE"/>
                </a:solidFill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Амацилии</a:t>
            </a:r>
            <a:r>
              <a:rPr lang="ru-RU" sz="1800" b="1" i="0" u="sng" strike="noStrike" cap="none" dirty="0">
                <a:solidFill>
                  <a:srgbClr val="262BEE"/>
                </a:solidFill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 </a:t>
            </a:r>
            <a:r>
              <a:rPr lang="ru-RU" sz="1800" b="1" i="0" u="sng" strike="noStrike" cap="none" dirty="0" err="1">
                <a:solidFill>
                  <a:srgbClr val="262BEE"/>
                </a:solidFill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Пачини</a:t>
            </a:r>
            <a:r>
              <a:rPr lang="ru-RU" sz="1800" b="1" i="0" u="sng" strike="noStrike" cap="none" dirty="0">
                <a:solidFill>
                  <a:srgbClr val="262BEE"/>
                </a:solidFill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, приемных дочерей </a:t>
            </a:r>
            <a:r>
              <a:rPr lang="ru-RU" sz="1800" b="1" i="0" u="sng" strike="noStrike" cap="none" dirty="0" err="1">
                <a:solidFill>
                  <a:srgbClr val="262BEE"/>
                </a:solidFill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графиниЮ.П.Самойловой</a:t>
            </a:r>
            <a:r>
              <a:rPr lang="ru-RU" sz="1800" b="1" i="0" u="sng" strike="noStrike" cap="none" dirty="0">
                <a:solidFill>
                  <a:srgbClr val="262BEE"/>
                </a:solidFill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). 1832г.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Google Shape;125;p19"/>
          <p:cNvSpPr/>
          <p:nvPr/>
        </p:nvSpPr>
        <p:spPr>
          <a:xfrm>
            <a:off x="2286000" y="335846"/>
            <a:ext cx="6678488" cy="6186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"/>
              <a:buFont typeface="Noto Sans Symbols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"/>
              <a:buFont typeface="Noto Sans Symbols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"/>
              <a:buFont typeface="Noto Sans Symbols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"/>
              <a:buFont typeface="Noto Sans Symbols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"/>
              <a:buFont typeface="Noto Sans Symbols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51435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10"/>
              <a:buFont typeface="Noto Sans Symbols"/>
              <a:buChar char=""/>
            </a:pPr>
            <a:r>
              <a:rPr lang="ru-RU" sz="16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По желанию графини Ю.П.Самойловой Карл Брюллов выполнил портрет ее воспитанниц </a:t>
            </a:r>
            <a:r>
              <a:rPr lang="ru-RU" sz="1600" b="1" i="0" u="none" strike="noStrike" cap="none" dirty="0" err="1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Джованины</a:t>
            </a:r>
            <a:r>
              <a:rPr lang="ru-RU" sz="16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 </a:t>
            </a:r>
            <a:r>
              <a:rPr lang="ru-RU" sz="1600" b="1" i="0" u="none" strike="noStrike" cap="none" dirty="0" err="1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Пачини</a:t>
            </a:r>
            <a:r>
              <a:rPr lang="ru-RU" sz="16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 и </a:t>
            </a:r>
            <a:r>
              <a:rPr lang="ru-RU" sz="1600" b="1" i="0" u="none" strike="noStrike" cap="none" dirty="0" err="1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Амацилии</a:t>
            </a:r>
            <a:r>
              <a:rPr lang="ru-RU" sz="16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 </a:t>
            </a:r>
            <a:r>
              <a:rPr lang="ru-RU" sz="1600" b="1" i="0" u="none" strike="noStrike" cap="none" dirty="0" err="1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Пачини</a:t>
            </a:r>
            <a:r>
              <a:rPr lang="ru-RU" sz="16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, дочерей итальянского композитора. </a:t>
            </a:r>
            <a:endParaRPr lang="ru-RU" sz="1600" b="1" i="0" u="none" strike="noStrike" cap="none" dirty="0" smtClean="0">
              <a:solidFill>
                <a:srgbClr val="002060"/>
              </a:solidFill>
              <a:latin typeface="Times New Roman" pitchFamily="18" charset="0"/>
              <a:ea typeface="Cambria"/>
              <a:cs typeface="Times New Roman" pitchFamily="18" charset="0"/>
              <a:sym typeface="Cambria"/>
            </a:endParaRPr>
          </a:p>
          <a:p>
            <a:pPr marL="0" marR="0" lvl="0" indent="51435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10"/>
              <a:buFont typeface="Noto Sans Symbols"/>
              <a:buChar char=""/>
            </a:pPr>
            <a:r>
              <a:rPr lang="ru-RU" sz="1600" b="1" i="0" u="none" strike="noStrike" cap="none" dirty="0" smtClean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Художник </a:t>
            </a:r>
            <a:r>
              <a:rPr lang="ru-RU" sz="16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разворачивает перед зрителями сцену утренней прогулки, когда ,  проскакав по росистой дорожке под тенью столетних деревьев, </a:t>
            </a:r>
            <a:r>
              <a:rPr lang="ru-RU" sz="1600" b="1" i="0" u="none" strike="noStrike" cap="none" dirty="0" err="1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Джованина</a:t>
            </a:r>
            <a:r>
              <a:rPr lang="ru-RU" sz="16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 останавливает скакуна у мраморного подъезда дома ее приемной матери. Услышав стук копыт, из дверей выбегает </a:t>
            </a:r>
            <a:r>
              <a:rPr lang="ru-RU" sz="1600" b="1" i="0" u="none" strike="noStrike" cap="none" dirty="0" err="1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Амацилия</a:t>
            </a:r>
            <a:r>
              <a:rPr lang="ru-RU" sz="16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 </a:t>
            </a:r>
            <a:r>
              <a:rPr lang="ru-RU" sz="1600" b="1" i="0" u="none" strike="noStrike" cap="none" dirty="0" err="1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Пачини</a:t>
            </a:r>
            <a:r>
              <a:rPr lang="ru-RU" sz="16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, похожая на куколку в розовом платьице, кружевных панталонах и зеленых атласных туфельках</a:t>
            </a:r>
            <a:r>
              <a:rPr lang="ru-RU" sz="1600" b="1" i="0" u="none" strike="noStrike" cap="none" dirty="0" smtClean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.</a:t>
            </a:r>
          </a:p>
          <a:p>
            <a:pPr marL="0" marR="0" lvl="0" indent="51435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10"/>
              <a:buFont typeface="Noto Sans Symbols"/>
              <a:buChar char=""/>
            </a:pPr>
            <a:r>
              <a:rPr lang="ru-RU" sz="1600" b="1" i="0" u="none" strike="noStrike" cap="none" dirty="0" smtClean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 </a:t>
            </a:r>
            <a:r>
              <a:rPr lang="ru-RU" sz="16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Она восхищена старшей сестрой- объектом ее детского обожания. Шум и суету вносят собаки, крутящиеся под ногами владелец, чувствующие их хорошее настроение. 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51435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10"/>
              <a:buFont typeface="Noto Sans Symbols"/>
              <a:buChar char=""/>
            </a:pPr>
            <a:r>
              <a:rPr lang="ru-RU" sz="16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Очарование «Всадницы» в смелости композиционного решения, в красоте предгрозового пейзажа, в блеске палитры , поражающей богатством оттенков</a:t>
            </a:r>
            <a:r>
              <a:rPr lang="ru-RU" sz="18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Google Shape;130;p20" descr="https://avatars.mds.yandex.net/get-pdb/471286/0941240a-03fe-424f-b116-240337d1a5a4/s1200?webp=fal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4833" y="722402"/>
            <a:ext cx="2068642" cy="3294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3/1614611745_38-p-fon-8-marta-dlya-fotoshopa-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7" name="Google Shape;137;p21"/>
          <p:cNvSpPr/>
          <p:nvPr/>
        </p:nvSpPr>
        <p:spPr>
          <a:xfrm>
            <a:off x="2843808" y="404665"/>
            <a:ext cx="576064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BEE"/>
              </a:buClr>
              <a:buSzPts val="2400"/>
              <a:buFont typeface="Constantia"/>
              <a:buNone/>
            </a:pPr>
            <a:r>
              <a:rPr lang="ru-RU" sz="2400" b="1" i="0" u="sng" strike="noStrike" cap="none" dirty="0">
                <a:solidFill>
                  <a:srgbClr val="262BEE"/>
                </a:solidFill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Карл Павлович Брюллов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BEE"/>
              </a:buClr>
              <a:buSzPts val="2400"/>
              <a:buFont typeface="Constantia"/>
              <a:buNone/>
            </a:pPr>
            <a:r>
              <a:rPr lang="ru-RU" sz="2400" b="1" i="0" u="sng" strike="noStrike" cap="none" dirty="0">
                <a:solidFill>
                  <a:srgbClr val="262BEE"/>
                </a:solidFill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Портрет княгини Е. П. Салтыковой. 1833-1835г.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Google Shape;138;p21"/>
          <p:cNvSpPr/>
          <p:nvPr/>
        </p:nvSpPr>
        <p:spPr>
          <a:xfrm>
            <a:off x="2555776" y="1720840"/>
            <a:ext cx="6408712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 smtClean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Прекрасное </a:t>
            </a:r>
            <a:r>
              <a:rPr lang="ru-RU" sz="18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исполнение этого портрета говорит о расцвете таланта Брюллова- акварелиста.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Молодую очаровательную девушку художник изобразил на фоне итальянского пейзажа</a:t>
            </a:r>
            <a:r>
              <a:rPr lang="ru-RU" sz="1800" b="1" i="0" u="none" strike="noStrike" cap="none" dirty="0" smtClean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.</a:t>
            </a:r>
          </a:p>
          <a:p>
            <a:pPr marL="0" marR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 smtClean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 </a:t>
            </a:r>
            <a:r>
              <a:rPr lang="ru-RU" sz="18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Туманная дымка создает впечатление естественной воздушной среды. </a:t>
            </a:r>
            <a:endParaRPr lang="ru-RU" sz="1800" b="1" i="0" u="none" strike="noStrike" cap="none" dirty="0" smtClean="0">
              <a:solidFill>
                <a:srgbClr val="002060"/>
              </a:solidFill>
              <a:latin typeface="Times New Roman" pitchFamily="18" charset="0"/>
              <a:ea typeface="Cambria"/>
              <a:cs typeface="Times New Roman" pitchFamily="18" charset="0"/>
              <a:sym typeface="Cambria"/>
            </a:endParaRPr>
          </a:p>
          <a:p>
            <a:pPr marL="0" marR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 smtClean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Живая </a:t>
            </a:r>
            <a:r>
              <a:rPr lang="ru-RU" sz="18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поза княгини, легчайшее ажурное покрывало как бы подчеркивают легкость и даже воздушность ее изящной фигуры, придают всему образу какую-то неземную красоту.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Google Shape;143;p22" descr="https://i.pinimg.com/736x/08/9c/77/089c779ad50cb2e1724002a342638ae5--l-art-russian-painting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514" y="617468"/>
            <a:ext cx="2276665" cy="3369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3/1614611745_38-p-fon-8-marta-dlya-fotoshopa-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0" name="Google Shape;150;p23"/>
          <p:cNvSpPr/>
          <p:nvPr/>
        </p:nvSpPr>
        <p:spPr>
          <a:xfrm>
            <a:off x="2339752" y="404665"/>
            <a:ext cx="655272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BEE"/>
              </a:buClr>
              <a:buSzPts val="2400"/>
              <a:buFont typeface="Constantia"/>
              <a:buNone/>
            </a:pPr>
            <a:r>
              <a:rPr lang="ru-RU" sz="2000" b="1" i="0" u="sng" strike="noStrike" cap="none" dirty="0">
                <a:solidFill>
                  <a:srgbClr val="262BEE"/>
                </a:solidFill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Илья Ефимович Репин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BEE"/>
              </a:buClr>
              <a:buSzPts val="1800"/>
              <a:buFont typeface="Constantia"/>
              <a:buNone/>
            </a:pPr>
            <a:r>
              <a:rPr lang="ru-RU" sz="2000" b="1" i="0" u="sng" strike="noStrike" cap="none" dirty="0">
                <a:solidFill>
                  <a:srgbClr val="262BEE"/>
                </a:solidFill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Осенний Букет (Портрет Веры Ильиничны Репиной). 1892г</a:t>
            </a:r>
            <a:r>
              <a:rPr lang="ru-RU" sz="1800" b="1" i="0" u="sng" strike="noStrike" cap="none" dirty="0">
                <a:solidFill>
                  <a:srgbClr val="262BEE"/>
                </a:solidFill>
                <a:latin typeface="Constantia"/>
                <a:ea typeface="Constantia"/>
                <a:cs typeface="Constantia"/>
                <a:sym typeface="Constantia"/>
              </a:rPr>
              <a:t>.</a:t>
            </a:r>
            <a:endParaRPr dirty="0"/>
          </a:p>
        </p:txBody>
      </p:sp>
      <p:sp>
        <p:nvSpPr>
          <p:cNvPr id="151" name="Google Shape;151;p23"/>
          <p:cNvSpPr/>
          <p:nvPr/>
        </p:nvSpPr>
        <p:spPr>
          <a:xfrm>
            <a:off x="2286000" y="1028343"/>
            <a:ext cx="6750496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"/>
              <a:buFont typeface="Noto Sans Symbols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"/>
              <a:buFont typeface="Noto Sans Symbols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51435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10"/>
              <a:buFont typeface="Noto Sans Symbols"/>
              <a:buChar char=""/>
            </a:pPr>
            <a:r>
              <a:rPr lang="ru-RU" sz="18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Это одно из лучших произведений Репина начала 90-х годов. В нем прекрасно передано чувство здоровой и счастливой юности в радостном единении с природой. </a:t>
            </a:r>
            <a:endParaRPr lang="ru-RU" sz="1800" b="1" i="0" u="none" strike="noStrike" cap="none" dirty="0" smtClean="0">
              <a:solidFill>
                <a:srgbClr val="002060"/>
              </a:solidFill>
              <a:latin typeface="Times New Roman" pitchFamily="18" charset="0"/>
              <a:ea typeface="Cambria"/>
              <a:cs typeface="Times New Roman" pitchFamily="18" charset="0"/>
              <a:sym typeface="Cambria"/>
            </a:endParaRPr>
          </a:p>
          <a:p>
            <a:pPr marL="0" marR="0" lvl="0" indent="51435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10"/>
              <a:buFont typeface="Noto Sans Symbols"/>
              <a:buChar char=""/>
            </a:pPr>
            <a:r>
              <a:rPr lang="ru-RU" sz="1800" b="1" i="0" u="none" strike="noStrike" cap="none" dirty="0" smtClean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Замечательно </a:t>
            </a:r>
            <a:r>
              <a:rPr lang="ru-RU" sz="18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написан пейзажный фон в белых осенних тонах, на которых выделяется фигура девушки в белой с легкими венчиками юбке и в коричневом в мелкие цветочки корсаже с кружевным воротничком.                               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51435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10"/>
              <a:buFont typeface="Noto Sans Symbols"/>
              <a:buChar char=""/>
            </a:pPr>
            <a:r>
              <a:rPr lang="ru-RU" sz="18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Светло-коричневый бархатный берет, теплый и мягкий напоминает об осени и вместе с осенним букетом в руках девушки подчеркивает ее цветущую юность. Фигура молодой девушки дана на фоне пейзажа, который служит лишь средством  выражения объема.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Google Shape;156;p24"/>
          <p:cNvPicPr preferRelativeResize="0"/>
          <p:nvPr/>
        </p:nvPicPr>
        <p:blipFill rotWithShape="1">
          <a:blip r:embed="rId4">
            <a:alphaModFix/>
          </a:blip>
          <a:srcRect l="53938" t="7054" r="5898" b="11460"/>
          <a:stretch/>
        </p:blipFill>
        <p:spPr>
          <a:xfrm>
            <a:off x="199929" y="737391"/>
            <a:ext cx="2138537" cy="3474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3/1614611745_38-p-fon-8-marta-dlya-fotoshopa-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" name="Google Shape;163;p25"/>
          <p:cNvSpPr/>
          <p:nvPr/>
        </p:nvSpPr>
        <p:spPr>
          <a:xfrm>
            <a:off x="2699792" y="404665"/>
            <a:ext cx="597666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BEE"/>
              </a:buClr>
              <a:buSzPts val="2400"/>
              <a:buFont typeface="Constantia"/>
              <a:buNone/>
            </a:pPr>
            <a:r>
              <a:rPr lang="ru-RU" sz="2400" b="1" i="0" u="sng" strike="noStrike" cap="none" dirty="0">
                <a:solidFill>
                  <a:srgbClr val="262BEE"/>
                </a:solidFill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Илья Ефимович Репин</a:t>
            </a:r>
            <a:br>
              <a:rPr lang="ru-RU" sz="2400" b="1" i="0" u="sng" strike="noStrike" cap="none" dirty="0">
                <a:solidFill>
                  <a:srgbClr val="262BEE"/>
                </a:solidFill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</a:br>
            <a:r>
              <a:rPr lang="ru-RU" sz="2400" b="1" i="0" u="sng" strike="noStrike" cap="none" dirty="0">
                <a:solidFill>
                  <a:srgbClr val="262BEE"/>
                </a:solidFill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Портрет В. А. Репиной, жены художника. 1876г.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Google Shape;164;p25"/>
          <p:cNvSpPr/>
          <p:nvPr/>
        </p:nvSpPr>
        <p:spPr>
          <a:xfrm>
            <a:off x="2699792" y="2413338"/>
            <a:ext cx="6192688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mbria"/>
              <a:buNone/>
            </a:pPr>
            <a:r>
              <a:rPr lang="ru-RU" sz="18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Портрет своей жены Репин написал во время пребывания во Франции. Это одна из лучших его работ парижского периода. </a:t>
            </a:r>
            <a:endParaRPr lang="ru-RU" sz="1800" b="1" i="0" u="none" strike="noStrike" cap="none" dirty="0" smtClean="0">
              <a:solidFill>
                <a:srgbClr val="002060"/>
              </a:solidFill>
              <a:latin typeface="Times New Roman" pitchFamily="18" charset="0"/>
              <a:ea typeface="Cambria"/>
              <a:cs typeface="Times New Roman" pitchFamily="18" charset="0"/>
              <a:sym typeface="Cambria"/>
            </a:endParaRPr>
          </a:p>
          <a:p>
            <a:pPr marL="0" marR="0" lvl="0" indent="45720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mbria"/>
              <a:buNone/>
            </a:pPr>
            <a:r>
              <a:rPr lang="ru-RU" sz="1800" b="1" i="0" u="none" strike="noStrike" cap="none" dirty="0" smtClean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Изящно </a:t>
            </a:r>
            <a:r>
              <a:rPr lang="ru-RU" sz="18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одетая молодая женщина в сером платье и черной шляпке с пером дает нам представление о французской моде 70-х годов.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Google Shape;169;p26" descr="https://tretyakovgallerymagazine.ru/img/mag/2019/1/art_62_03_0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9996" y="557509"/>
            <a:ext cx="2493243" cy="3489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3/1614611745_38-p-fon-8-marta-dlya-fotoshopa-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6" name="Google Shape;176;p27"/>
          <p:cNvSpPr/>
          <p:nvPr/>
        </p:nvSpPr>
        <p:spPr>
          <a:xfrm>
            <a:off x="2483768" y="476673"/>
            <a:ext cx="640871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BEE"/>
              </a:buClr>
              <a:buSzPts val="2400"/>
              <a:buFont typeface="Constantia"/>
              <a:buNone/>
            </a:pPr>
            <a:r>
              <a:rPr lang="ru-RU" sz="2400" b="1" i="0" u="sng" strike="noStrike" cap="none" dirty="0">
                <a:solidFill>
                  <a:srgbClr val="262BEE"/>
                </a:solidFill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Михаил Александрович Врубель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BEE"/>
              </a:buClr>
              <a:buSzPts val="2400"/>
              <a:buFont typeface="Constantia"/>
              <a:buNone/>
            </a:pPr>
            <a:r>
              <a:rPr lang="ru-RU" sz="2400" b="1" i="0" u="sng" strike="noStrike" cap="none" dirty="0">
                <a:solidFill>
                  <a:srgbClr val="262BEE"/>
                </a:solidFill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Портрет Надежды Ивановны </a:t>
            </a:r>
            <a:r>
              <a:rPr lang="ru-RU" sz="2400" b="1" i="0" u="sng" strike="noStrike" cap="none" dirty="0" err="1">
                <a:solidFill>
                  <a:srgbClr val="262BEE"/>
                </a:solidFill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Забелы-Врубель</a:t>
            </a:r>
            <a:r>
              <a:rPr lang="ru-RU" sz="2400" b="1" i="0" u="sng" strike="noStrike" cap="none" dirty="0">
                <a:solidFill>
                  <a:srgbClr val="262BEE"/>
                </a:solidFill>
                <a:latin typeface="Times New Roman" pitchFamily="18" charset="0"/>
                <a:ea typeface="Constantia"/>
                <a:cs typeface="Times New Roman" pitchFamily="18" charset="0"/>
                <a:sym typeface="Constantia"/>
              </a:rPr>
              <a:t>. 1898г.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Google Shape;177;p27"/>
          <p:cNvSpPr/>
          <p:nvPr/>
        </p:nvSpPr>
        <p:spPr>
          <a:xfrm>
            <a:off x="2843808" y="1988840"/>
            <a:ext cx="6048672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8001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60"/>
              <a:buFont typeface="Noto Sans Symbols"/>
              <a:buChar char=""/>
            </a:pPr>
            <a:r>
              <a:rPr lang="ru-RU" sz="24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Художник был очень привязан к ней и умел поэтизировать недостатки ее внешности. По словам сестры </a:t>
            </a:r>
            <a:r>
              <a:rPr lang="ru-RU" sz="2400" b="1" i="0" u="none" strike="noStrike" cap="none" dirty="0" err="1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Забелы</a:t>
            </a:r>
            <a:r>
              <a:rPr lang="ru-RU" sz="2400" b="1" i="0" u="none" strike="noStrike" cap="none" dirty="0">
                <a:solidFill>
                  <a:srgbClr val="002060"/>
                </a:solidFill>
                <a:latin typeface="Times New Roman" pitchFamily="18" charset="0"/>
                <a:ea typeface="Cambria"/>
                <a:cs typeface="Times New Roman" pitchFamily="18" charset="0"/>
                <a:sym typeface="Cambria"/>
              </a:rPr>
              <a:t> он «часто преувеличивал именно ее недостатки, так как они особенно нравились ему.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Google Shape;182;p28" descr="https://fs3.fotoload.ru/f/0718/1532958127/1920x1080/bab96c340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761" y="302675"/>
            <a:ext cx="2318419" cy="3564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1138</Words>
  <Application>Microsoft Office PowerPoint</Application>
  <PresentationFormat>Экран (4:3)</PresentationFormat>
  <Paragraphs>141</Paragraphs>
  <Slides>17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ok</cp:lastModifiedBy>
  <cp:revision>2</cp:revision>
  <dcterms:modified xsi:type="dcterms:W3CDTF">2024-03-04T09:12:49Z</dcterms:modified>
</cp:coreProperties>
</file>