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6719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7818" y="6499377"/>
            <a:ext cx="84708" cy="847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125" y="6499377"/>
            <a:ext cx="84759" cy="847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990" y="857250"/>
            <a:ext cx="7707630" cy="56426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57818" y="6499377"/>
            <a:ext cx="84708" cy="847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9125" y="6499377"/>
            <a:ext cx="84759" cy="847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5240"/>
            <a:ext cx="898652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0154" y="1213484"/>
            <a:ext cx="382270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6719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0" y="2057400"/>
            <a:ext cx="678180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Gabriola" pitchFamily="82" charset="0"/>
              </a:rPr>
              <a:t>«Нюрнбергский процесс: </a:t>
            </a:r>
            <a:endParaRPr lang="ru-RU" sz="5400" b="1" dirty="0" smtClean="0">
              <a:latin typeface="Gabriola" pitchFamily="82" charset="0"/>
            </a:endParaRPr>
          </a:p>
          <a:p>
            <a:pPr algn="ctr"/>
            <a:r>
              <a:rPr lang="ru-RU" sz="5400" b="1" dirty="0" smtClean="0">
                <a:latin typeface="Gabriola" pitchFamily="82" charset="0"/>
              </a:rPr>
              <a:t>ни </a:t>
            </a:r>
            <a:r>
              <a:rPr lang="ru-RU" sz="5400" b="1" dirty="0">
                <a:latin typeface="Gabriola" pitchFamily="82" charset="0"/>
              </a:rPr>
              <a:t>давности, ни забвения»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4953000"/>
            <a:ext cx="240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Онлайн-презентация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-43332"/>
            <a:ext cx="9144000" cy="457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7600" y="685800"/>
            <a:ext cx="1779905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Преступления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против </a:t>
            </a:r>
            <a:r>
              <a:rPr dirty="0">
                <a:solidFill>
                  <a:schemeClr val="tx1"/>
                </a:solidFill>
              </a:rPr>
              <a:t>мира: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solidFill>
                <a:schemeClr val="tx1"/>
              </a:solidFill>
            </a:endParaRPr>
          </a:p>
          <a:p>
            <a:pPr marL="12700" marR="5080" algn="just">
              <a:lnSpc>
                <a:spcPct val="100000"/>
              </a:lnSpc>
            </a:pPr>
            <a:r>
              <a:rPr b="1" dirty="0">
                <a:solidFill>
                  <a:schemeClr val="tx1"/>
                </a:solidFill>
                <a:latin typeface="Palatino Linotype"/>
                <a:cs typeface="Palatino Linotype"/>
              </a:rPr>
              <a:t>«</a:t>
            </a:r>
            <a:r>
              <a:rPr b="1" i="1" dirty="0">
                <a:solidFill>
                  <a:schemeClr val="tx1"/>
                </a:solidFill>
                <a:latin typeface="Palatino Linotype"/>
                <a:cs typeface="Palatino Linotype"/>
              </a:rPr>
              <a:t>Все</a:t>
            </a:r>
            <a:r>
              <a:rPr b="1" i="1" spc="5" dirty="0">
                <a:solidFill>
                  <a:schemeClr val="tx1"/>
                </a:solidFill>
                <a:latin typeface="Palatino Linotype"/>
                <a:cs typeface="Palatino Linotype"/>
              </a:rPr>
              <a:t> </a:t>
            </a:r>
            <a:r>
              <a:rPr b="1" i="1" spc="-5" dirty="0">
                <a:solidFill>
                  <a:schemeClr val="tx1"/>
                </a:solidFill>
                <a:latin typeface="Palatino Linotype"/>
                <a:cs typeface="Palatino Linotype"/>
              </a:rPr>
              <a:t>обвиняемые</a:t>
            </a:r>
            <a:r>
              <a:rPr b="1" i="1" dirty="0">
                <a:solidFill>
                  <a:schemeClr val="tx1"/>
                </a:solidFill>
                <a:latin typeface="Palatino Linotype"/>
                <a:cs typeface="Palatino Linotype"/>
              </a:rPr>
              <a:t> и</a:t>
            </a:r>
            <a:r>
              <a:rPr b="1" i="1" spc="5" dirty="0">
                <a:solidFill>
                  <a:schemeClr val="tx1"/>
                </a:solidFill>
                <a:latin typeface="Palatino Linotype"/>
                <a:cs typeface="Palatino Linotype"/>
              </a:rPr>
              <a:t> </a:t>
            </a:r>
            <a:r>
              <a:rPr b="1" i="1" spc="-5" dirty="0">
                <a:solidFill>
                  <a:schemeClr val="tx1"/>
                </a:solidFill>
                <a:latin typeface="Palatino Linotype"/>
                <a:cs typeface="Palatino Linotype"/>
              </a:rPr>
              <a:t>различные </a:t>
            </a:r>
            <a:r>
              <a:rPr b="1" i="1" spc="-484" dirty="0">
                <a:solidFill>
                  <a:schemeClr val="tx1"/>
                </a:solidFill>
                <a:latin typeface="Palatino Linotype"/>
                <a:cs typeface="Palatino Linotype"/>
              </a:rPr>
              <a:t> </a:t>
            </a:r>
            <a:r>
              <a:rPr b="1" i="1" spc="-5" dirty="0">
                <a:solidFill>
                  <a:schemeClr val="tx1"/>
                </a:solidFill>
                <a:latin typeface="Palatino Linotype"/>
                <a:cs typeface="Palatino Linotype"/>
              </a:rPr>
              <a:t>другие </a:t>
            </a:r>
            <a:r>
              <a:rPr b="1" i="1" dirty="0">
                <a:solidFill>
                  <a:schemeClr val="tx1"/>
                </a:solidFill>
                <a:latin typeface="Palatino Linotype"/>
                <a:cs typeface="Palatino Linotype"/>
              </a:rPr>
              <a:t>лица в </a:t>
            </a:r>
            <a:r>
              <a:rPr b="1" i="1" spc="-5" dirty="0">
                <a:solidFill>
                  <a:schemeClr val="tx1"/>
                </a:solidFill>
                <a:latin typeface="Palatino Linotype"/>
                <a:cs typeface="Palatino Linotype"/>
              </a:rPr>
              <a:t>течение ряда лет </a:t>
            </a:r>
            <a:r>
              <a:rPr b="1" i="1" spc="-484" dirty="0">
                <a:solidFill>
                  <a:schemeClr val="tx1"/>
                </a:solidFill>
                <a:latin typeface="Palatino Linotype"/>
                <a:cs typeface="Palatino Linotype"/>
              </a:rPr>
              <a:t> </a:t>
            </a:r>
            <a:r>
              <a:rPr b="1" i="1" spc="-5" dirty="0">
                <a:solidFill>
                  <a:schemeClr val="tx1"/>
                </a:solidFill>
                <a:latin typeface="Palatino Linotype"/>
                <a:cs typeface="Palatino Linotype"/>
              </a:rPr>
              <a:t>до </a:t>
            </a:r>
            <a:r>
              <a:rPr b="1" i="1" dirty="0">
                <a:solidFill>
                  <a:schemeClr val="tx1"/>
                </a:solidFill>
                <a:latin typeface="Palatino Linotype"/>
                <a:cs typeface="Palatino Linotype"/>
              </a:rPr>
              <a:t>8 мая 1945 года </a:t>
            </a:r>
            <a:r>
              <a:rPr b="1" i="1" spc="-5" dirty="0">
                <a:solidFill>
                  <a:schemeClr val="tx1"/>
                </a:solidFill>
                <a:latin typeface="Palatino Linotype"/>
                <a:cs typeface="Palatino Linotype"/>
              </a:rPr>
              <a:t>участвовали </a:t>
            </a:r>
            <a:r>
              <a:rPr b="1" i="1" spc="-484" dirty="0">
                <a:solidFill>
                  <a:schemeClr val="tx1"/>
                </a:solidFill>
                <a:latin typeface="Palatino Linotype"/>
                <a:cs typeface="Palatino Linotype"/>
              </a:rPr>
              <a:t> </a:t>
            </a:r>
            <a:r>
              <a:rPr b="1" i="1" dirty="0">
                <a:solidFill>
                  <a:schemeClr val="tx1"/>
                </a:solidFill>
                <a:latin typeface="Palatino Linotype"/>
                <a:cs typeface="Palatino Linotype"/>
              </a:rPr>
              <a:t>в</a:t>
            </a:r>
            <a:r>
              <a:rPr b="1" i="1" spc="370" dirty="0">
                <a:solidFill>
                  <a:schemeClr val="tx1"/>
                </a:solidFill>
                <a:latin typeface="Palatino Linotype"/>
                <a:cs typeface="Palatino Linotype"/>
              </a:rPr>
              <a:t> </a:t>
            </a:r>
            <a:r>
              <a:rPr b="1" i="1" spc="-5" dirty="0">
                <a:solidFill>
                  <a:schemeClr val="tx1"/>
                </a:solidFill>
                <a:latin typeface="Palatino Linotype"/>
                <a:cs typeface="Palatino Linotype"/>
              </a:rPr>
              <a:t>планировании,</a:t>
            </a:r>
            <a:r>
              <a:rPr b="1" i="1" spc="385" dirty="0">
                <a:solidFill>
                  <a:schemeClr val="tx1"/>
                </a:solidFill>
                <a:latin typeface="Palatino Linotype"/>
                <a:cs typeface="Palatino Linotype"/>
              </a:rPr>
              <a:t> </a:t>
            </a:r>
            <a:r>
              <a:rPr b="1" i="1" spc="-5" dirty="0">
                <a:solidFill>
                  <a:schemeClr val="tx1"/>
                </a:solidFill>
                <a:latin typeface="Palatino Linotype"/>
                <a:cs typeface="Palatino Linotype"/>
              </a:rPr>
              <a:t>подготовке</a:t>
            </a:r>
            <a:r>
              <a:rPr b="1" i="1" spc="-5" dirty="0">
                <a:latin typeface="Palatino Linotype"/>
                <a:cs typeface="Palatino Linotype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0154" y="3042665"/>
            <a:ext cx="166623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Palatino Linotype"/>
                <a:cs typeface="Palatino Linotype"/>
              </a:rPr>
              <a:t>развяз</a:t>
            </a:r>
            <a:r>
              <a:rPr sz="2000" b="1" i="1" spc="-10" dirty="0">
                <a:latin typeface="Palatino Linotype"/>
                <a:cs typeface="Palatino Linotype"/>
              </a:rPr>
              <a:t>ы</a:t>
            </a:r>
            <a:r>
              <a:rPr sz="2000" b="1" i="1" spc="-5" dirty="0">
                <a:latin typeface="Palatino Linotype"/>
                <a:cs typeface="Palatino Linotype"/>
              </a:rPr>
              <a:t>в</a:t>
            </a:r>
            <a:r>
              <a:rPr sz="2000" b="1" i="1" spc="-15" dirty="0">
                <a:latin typeface="Palatino Linotype"/>
                <a:cs typeface="Palatino Linotype"/>
              </a:rPr>
              <a:t>а</a:t>
            </a:r>
            <a:r>
              <a:rPr sz="2000" b="1" i="1" spc="-5" dirty="0">
                <a:latin typeface="Palatino Linotype"/>
                <a:cs typeface="Palatino Linotype"/>
              </a:rPr>
              <a:t>нии  агрессивных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0916" y="3042665"/>
            <a:ext cx="205358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734">
              <a:lnSpc>
                <a:spcPct val="100000"/>
              </a:lnSpc>
              <a:spcBef>
                <a:spcPts val="100"/>
              </a:spcBef>
              <a:tabLst>
                <a:tab pos="956944" algn="l"/>
                <a:tab pos="1123315" algn="l"/>
              </a:tabLst>
            </a:pPr>
            <a:r>
              <a:rPr sz="2000" b="1" i="1" dirty="0">
                <a:latin typeface="Palatino Linotype"/>
                <a:cs typeface="Palatino Linotype"/>
              </a:rPr>
              <a:t>и		</a:t>
            </a:r>
            <a:r>
              <a:rPr sz="2000" b="1" i="1" spc="-5" dirty="0">
                <a:latin typeface="Palatino Linotype"/>
                <a:cs typeface="Palatino Linotype"/>
              </a:rPr>
              <a:t>ве</a:t>
            </a:r>
            <a:r>
              <a:rPr sz="2000" b="1" i="1" spc="-15" dirty="0">
                <a:latin typeface="Palatino Linotype"/>
                <a:cs typeface="Palatino Linotype"/>
              </a:rPr>
              <a:t>д</a:t>
            </a:r>
            <a:r>
              <a:rPr sz="2000" b="1" i="1" dirty="0">
                <a:latin typeface="Palatino Linotype"/>
                <a:cs typeface="Palatino Linotype"/>
              </a:rPr>
              <a:t>ении  </a:t>
            </a:r>
            <a:r>
              <a:rPr sz="2000" b="1" i="1" spc="-5" dirty="0">
                <a:latin typeface="Palatino Linotype"/>
                <a:cs typeface="Palatino Linotype"/>
              </a:rPr>
              <a:t>войн</a:t>
            </a:r>
            <a:r>
              <a:rPr sz="2000" b="1" i="1" dirty="0">
                <a:latin typeface="Palatino Linotype"/>
                <a:cs typeface="Palatino Linotype"/>
              </a:rPr>
              <a:t>,	которые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0154" y="3652202"/>
            <a:ext cx="2141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4895" algn="l"/>
              </a:tabLst>
            </a:pPr>
            <a:r>
              <a:rPr sz="2000" b="1" i="1" dirty="0">
                <a:latin typeface="Palatino Linotype"/>
                <a:cs typeface="Palatino Linotype"/>
              </a:rPr>
              <a:t>так</a:t>
            </a:r>
            <a:r>
              <a:rPr sz="2000" b="1" i="1" spc="-10" dirty="0">
                <a:latin typeface="Palatino Linotype"/>
                <a:cs typeface="Palatino Linotype"/>
              </a:rPr>
              <a:t>ж</a:t>
            </a:r>
            <a:r>
              <a:rPr sz="2000" b="1" i="1" dirty="0">
                <a:latin typeface="Palatino Linotype"/>
                <a:cs typeface="Palatino Linotype"/>
              </a:rPr>
              <a:t>е	</a:t>
            </a:r>
            <a:r>
              <a:rPr sz="2000" b="1" i="1" spc="-10" dirty="0">
                <a:latin typeface="Palatino Linotype"/>
                <a:cs typeface="Palatino Linotype"/>
              </a:rPr>
              <a:t>я</a:t>
            </a:r>
            <a:r>
              <a:rPr sz="2000" b="1" i="1" spc="-5" dirty="0">
                <a:latin typeface="Palatino Linotype"/>
                <a:cs typeface="Palatino Linotype"/>
              </a:rPr>
              <a:t>в</a:t>
            </a:r>
            <a:r>
              <a:rPr sz="2000" b="1" i="1" spc="-15" dirty="0">
                <a:latin typeface="Palatino Linotype"/>
                <a:cs typeface="Palatino Linotype"/>
              </a:rPr>
              <a:t>л</a:t>
            </a:r>
            <a:r>
              <a:rPr sz="2000" b="1" i="1" spc="-10" dirty="0">
                <a:latin typeface="Palatino Linotype"/>
                <a:cs typeface="Palatino Linotype"/>
              </a:rPr>
              <a:t>я</a:t>
            </a:r>
            <a:r>
              <a:rPr sz="2000" b="1" i="1" dirty="0">
                <a:latin typeface="Palatino Linotype"/>
                <a:cs typeface="Palatino Linotype"/>
              </a:rPr>
              <a:t>лись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9118" y="3652202"/>
            <a:ext cx="1443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5560" algn="l"/>
              </a:tabLst>
            </a:pPr>
            <a:r>
              <a:rPr sz="2000" b="1" i="1" spc="-5" dirty="0">
                <a:latin typeface="Palatino Linotype"/>
                <a:cs typeface="Palatino Linotype"/>
              </a:rPr>
              <a:t>во</a:t>
            </a:r>
            <a:r>
              <a:rPr sz="2000" b="1" i="1" spc="-10" dirty="0">
                <a:latin typeface="Palatino Linotype"/>
                <a:cs typeface="Palatino Linotype"/>
              </a:rPr>
              <a:t>й</a:t>
            </a:r>
            <a:r>
              <a:rPr sz="2000" b="1" i="1" spc="-5" dirty="0">
                <a:latin typeface="Palatino Linotype"/>
                <a:cs typeface="Palatino Linotype"/>
              </a:rPr>
              <a:t>нам</a:t>
            </a:r>
            <a:r>
              <a:rPr sz="2000" b="1" i="1" dirty="0">
                <a:latin typeface="Palatino Linotype"/>
                <a:cs typeface="Palatino Linotype"/>
              </a:rPr>
              <a:t>и	в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3466" y="3957320"/>
            <a:ext cx="19691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Palatino Linotype"/>
                <a:cs typeface="Palatino Linotype"/>
              </a:rPr>
              <a:t>международных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50154" y="3957320"/>
            <a:ext cx="31603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Palatino Linotype"/>
                <a:cs typeface="Palatino Linotype"/>
              </a:rPr>
              <a:t>нарушение</a:t>
            </a:r>
            <a:endParaRPr sz="20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tabLst>
                <a:tab pos="1769110" algn="l"/>
              </a:tabLst>
            </a:pPr>
            <a:r>
              <a:rPr sz="2000" b="1" i="1" dirty="0">
                <a:latin typeface="Palatino Linotype"/>
                <a:cs typeface="Palatino Linotype"/>
              </a:rPr>
              <a:t>дого</a:t>
            </a:r>
            <a:r>
              <a:rPr sz="2000" b="1" i="1" spc="-10" dirty="0">
                <a:latin typeface="Palatino Linotype"/>
                <a:cs typeface="Palatino Linotype"/>
              </a:rPr>
              <a:t>в</a:t>
            </a:r>
            <a:r>
              <a:rPr sz="2000" b="1" i="1" spc="-5" dirty="0">
                <a:latin typeface="Palatino Linotype"/>
                <a:cs typeface="Palatino Linotype"/>
              </a:rPr>
              <a:t>оров</a:t>
            </a:r>
            <a:r>
              <a:rPr sz="2000" b="1" i="1" dirty="0">
                <a:latin typeface="Palatino Linotype"/>
                <a:cs typeface="Palatino Linotype"/>
              </a:rPr>
              <a:t>,	соглашений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05468" y="426212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latin typeface="Palatino Linotype"/>
                <a:cs typeface="Palatino Linotype"/>
              </a:rPr>
              <a:t>и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50154" y="4566920"/>
            <a:ext cx="1927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Palatino Linotype"/>
                <a:cs typeface="Palatino Linotype"/>
              </a:rPr>
              <a:t>обязательств</a:t>
            </a:r>
            <a:r>
              <a:rPr sz="2000" b="1" spc="-5" dirty="0">
                <a:latin typeface="Palatino Linotype"/>
                <a:cs typeface="Palatino Linotype"/>
              </a:rPr>
              <a:t>»</a:t>
            </a:r>
            <a:r>
              <a:rPr sz="2000" b="1" spc="-5" dirty="0">
                <a:solidFill>
                  <a:srgbClr val="567192"/>
                </a:solidFill>
                <a:latin typeface="Palatino Linotype"/>
                <a:cs typeface="Palatino Linotype"/>
              </a:rPr>
              <a:t>.</a:t>
            </a:r>
            <a:endParaRPr sz="2000" dirty="0">
              <a:latin typeface="Palatino Linotype"/>
              <a:cs typeface="Palatino Linotyp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990600"/>
            <a:ext cx="382905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-43332"/>
            <a:ext cx="9144000" cy="457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7600" y="609600"/>
            <a:ext cx="1779905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5200" y="1066800"/>
            <a:ext cx="28022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Военные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преступления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7476" y="1054353"/>
            <a:ext cx="68376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4450" algn="l"/>
                <a:tab pos="2856230" algn="l"/>
                <a:tab pos="3164840" algn="l"/>
                <a:tab pos="4958715" algn="l"/>
                <a:tab pos="6548755" algn="l"/>
              </a:tabLst>
            </a:pPr>
            <a:r>
              <a:rPr sz="2000" dirty="0">
                <a:latin typeface="Palatino Linotype"/>
                <a:cs typeface="Palatino Linotype"/>
              </a:rPr>
              <a:t>	</a:t>
            </a: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4114800"/>
            <a:ext cx="2209800" cy="18694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3800" y="4267200"/>
            <a:ext cx="2136139" cy="171704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72200" y="4114800"/>
            <a:ext cx="2349499" cy="19812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43000" y="15240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Убийства и жестокое обращение с военнопленными и военнослужащими стран, с которыми Германия находилась в состоянии войны, а также с лицами, находившимися в плавании в открытом море.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Бесцельные разрушения больших и малых городов и деревень, опустошения, не оправданные военной необходимостью.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Германизация оккупированных территорий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4267200" y="1143000"/>
            <a:ext cx="4317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alatino Linotype"/>
                <a:cs typeface="Palatino Linotype"/>
              </a:rPr>
              <a:t>Преступления</a:t>
            </a:r>
            <a:r>
              <a:rPr sz="1800" b="1" spc="-15" dirty="0">
                <a:latin typeface="Palatino Linotype"/>
                <a:cs typeface="Palatino Linotype"/>
              </a:rPr>
              <a:t> </a:t>
            </a:r>
            <a:r>
              <a:rPr sz="1800" b="1" spc="-5" dirty="0">
                <a:latin typeface="Palatino Linotype"/>
                <a:cs typeface="Palatino Linotype"/>
              </a:rPr>
              <a:t>против человечности:</a:t>
            </a:r>
            <a:endParaRPr sz="1800" dirty="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7034" y="2428875"/>
            <a:ext cx="4453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567192"/>
                </a:solidFill>
                <a:latin typeface="Palatino Linotype"/>
                <a:cs typeface="Palatino Linotype"/>
              </a:rPr>
              <a:t>,</a:t>
            </a:r>
            <a:endParaRPr sz="1800" dirty="0">
              <a:latin typeface="Palatino Linotype"/>
              <a:cs typeface="Palatino Linotyp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-43332"/>
            <a:ext cx="9144000" cy="4571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10000" y="685800"/>
            <a:ext cx="1779905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" y="1143000"/>
            <a:ext cx="2853690" cy="237997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800" y="3810000"/>
            <a:ext cx="2777490" cy="238379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8200" y="3886200"/>
            <a:ext cx="3373119" cy="227583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038600" y="1524000"/>
            <a:ext cx="510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Обвиняемые проводили политику преследования, репрессий и истребления противников нацистского правительства. Нацисты бросали в тюрьмы людей без судебного процесса, подвергали их преследованиям, унижениям, порабощению, пыткам, убивали 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1143000"/>
            <a:ext cx="2291080" cy="22720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2800" y="533400"/>
            <a:ext cx="1779905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4114800"/>
            <a:ext cx="2291080" cy="1905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81400" y="914400"/>
            <a:ext cx="5105400" cy="3185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обвинительной</a:t>
            </a:r>
            <a:r>
              <a:rPr sz="20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Роберта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61925" algn="ctr">
              <a:lnSpc>
                <a:spcPct val="100000"/>
              </a:lnSpc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Джексона: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22225" algn="just">
              <a:lnSpc>
                <a:spcPct val="100000"/>
              </a:lnSpc>
              <a:spcBef>
                <a:spcPts val="745"/>
              </a:spcBef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«Гитлер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не унес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всю ответственность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 собой </a:t>
            </a:r>
            <a:r>
              <a:rPr sz="2000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могилу….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скажете,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что эти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невиновны,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всё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равно, что сказать, что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2000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войны,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убитых,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не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преступления».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Palatino Linotype"/>
              <a:cs typeface="Palatino Linotype"/>
            </a:endParaRPr>
          </a:p>
          <a:p>
            <a:pPr marL="161290" algn="ctr">
              <a:lnSpc>
                <a:spcPct val="100000"/>
              </a:lnSpc>
            </a:pPr>
            <a:endParaRPr sz="2000" dirty="0" smtClean="0">
              <a:latin typeface="Palatino Linotype"/>
              <a:cs typeface="Palatino Linotyp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7600" y="3200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2560" algn="ctr">
              <a:lnSpc>
                <a:spcPct val="100000"/>
              </a:lnSpc>
            </a:pP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000" b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обвинительной</a:t>
            </a:r>
            <a:r>
              <a:rPr lang="ru-RU" sz="20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000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главного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61925" algn="ct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обвинителя</a:t>
            </a:r>
            <a:r>
              <a:rPr lang="ru-RU" sz="2000" b="1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000" b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0" dirty="0" smtClean="0"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Р.А.Руденко: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«Ныне те, кто поставили целью установить господство над миром и истребление народов, с трепетом ждут грядущего приговора суда…Да свершится же над фашистскими палачами суд народов — справедливый и суровы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457200"/>
            <a:ext cx="3158490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</a:t>
            </a:r>
            <a:r>
              <a:rPr lang="ru-RU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преданы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8200" y="990600"/>
            <a:ext cx="8077200" cy="5393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1595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Герман</a:t>
            </a:r>
            <a:r>
              <a:rPr sz="14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Геринг</a:t>
            </a:r>
            <a:r>
              <a:rPr sz="14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85" dirty="0">
                <a:latin typeface="Times New Roman" pitchFamily="18" charset="0"/>
                <a:cs typeface="Times New Roman" pitchFamily="18" charset="0"/>
              </a:rPr>
              <a:t>-главнокомандующий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военно-воздушными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5" dirty="0">
                <a:latin typeface="Times New Roman" pitchFamily="18" charset="0"/>
                <a:cs typeface="Times New Roman" pitchFamily="18" charset="0"/>
              </a:rPr>
              <a:t>силами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5" dirty="0">
                <a:latin typeface="Times New Roman" pitchFamily="18" charset="0"/>
                <a:cs typeface="Times New Roman" pitchFamily="18" charset="0"/>
              </a:rPr>
              <a:t>Германии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Рудольф</a:t>
            </a:r>
            <a:r>
              <a:rPr sz="14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14" dirty="0">
                <a:latin typeface="Times New Roman" pitchFamily="18" charset="0"/>
                <a:cs typeface="Times New Roman" pitchFamily="18" charset="0"/>
              </a:rPr>
              <a:t>Гесс</a:t>
            </a:r>
            <a:r>
              <a:rPr sz="1400" b="1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spc="80" dirty="0">
                <a:latin typeface="Times New Roman" pitchFamily="18" charset="0"/>
                <a:cs typeface="Times New Roman" pitchFamily="18" charset="0"/>
              </a:rPr>
              <a:t>заместитель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Гитлера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руководству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5" dirty="0">
                <a:latin typeface="Times New Roman" pitchFamily="18" charset="0"/>
                <a:cs typeface="Times New Roman" pitchFamily="18" charset="0"/>
              </a:rPr>
              <a:t>нацистской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партией.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Иоахим</a:t>
            </a:r>
            <a:r>
              <a:rPr sz="1400" b="1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10" dirty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Риббентроп</a:t>
            </a:r>
            <a:r>
              <a:rPr sz="1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0" dirty="0">
                <a:latin typeface="Times New Roman" pitchFamily="18" charset="0"/>
                <a:cs typeface="Times New Roman" pitchFamily="18" charset="0"/>
              </a:rPr>
              <a:t>министр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иностранных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дел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5" dirty="0">
                <a:latin typeface="Times New Roman" pitchFamily="18" charset="0"/>
                <a:cs typeface="Times New Roman" pitchFamily="18" charset="0"/>
              </a:rPr>
              <a:t>нацистской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0" dirty="0">
                <a:latin typeface="Times New Roman" pitchFamily="18" charset="0"/>
                <a:cs typeface="Times New Roman" pitchFamily="18" charset="0"/>
              </a:rPr>
              <a:t>Германии.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40" dirty="0">
                <a:latin typeface="Times New Roman" pitchFamily="18" charset="0"/>
                <a:cs typeface="Times New Roman" pitchFamily="18" charset="0"/>
              </a:rPr>
              <a:t>Роберт</a:t>
            </a:r>
            <a:r>
              <a:rPr sz="1400" b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Лей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Трудового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5" dirty="0">
                <a:latin typeface="Times New Roman" pitchFamily="18" charset="0"/>
                <a:cs typeface="Times New Roman" pitchFamily="18" charset="0"/>
              </a:rPr>
              <a:t>фронта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marR="100965" indent="-342900">
              <a:lnSpc>
                <a:spcPct val="70400"/>
              </a:lnSpc>
              <a:spcBef>
                <a:spcPts val="40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Вильгельм</a:t>
            </a:r>
            <a:r>
              <a:rPr sz="1400" b="1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Кейтель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spc="45" dirty="0">
                <a:latin typeface="Times New Roman" pitchFamily="18" charset="0"/>
                <a:cs typeface="Times New Roman" pitchFamily="18" charset="0"/>
              </a:rPr>
              <a:t>начальник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45" dirty="0">
                <a:latin typeface="Times New Roman" pitchFamily="18" charset="0"/>
                <a:cs typeface="Times New Roman" pitchFamily="18" charset="0"/>
              </a:rPr>
              <a:t>штаба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Верховного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главнокомандования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90" dirty="0">
                <a:latin typeface="Times New Roman" pitchFamily="18" charset="0"/>
                <a:cs typeface="Times New Roman" pitchFamily="18" charset="0"/>
              </a:rPr>
              <a:t>вооруженными </a:t>
            </a:r>
            <a:r>
              <a:rPr sz="1400" spc="-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5" dirty="0">
                <a:latin typeface="Times New Roman" pitchFamily="18" charset="0"/>
                <a:cs typeface="Times New Roman" pitchFamily="18" charset="0"/>
              </a:rPr>
              <a:t>силами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0" dirty="0">
                <a:latin typeface="Times New Roman" pitchFamily="18" charset="0"/>
                <a:cs typeface="Times New Roman" pitchFamily="18" charset="0"/>
              </a:rPr>
              <a:t>Германии.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42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105" dirty="0">
                <a:latin typeface="Times New Roman" pitchFamily="18" charset="0"/>
                <a:cs typeface="Times New Roman" pitchFamily="18" charset="0"/>
              </a:rPr>
              <a:t>Эрнст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Кальтенбруннер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45" dirty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0" dirty="0">
                <a:latin typeface="Times New Roman" pitchFamily="18" charset="0"/>
                <a:cs typeface="Times New Roman" pitchFamily="18" charset="0"/>
              </a:rPr>
              <a:t>РСХА.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marR="397510" indent="-342900">
              <a:lnSpc>
                <a:spcPct val="70200"/>
              </a:lnSpc>
              <a:spcBef>
                <a:spcPts val="4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60" dirty="0">
                <a:latin typeface="Times New Roman" pitchFamily="18" charset="0"/>
                <a:cs typeface="Times New Roman" pitchFamily="18" charset="0"/>
              </a:rPr>
              <a:t>Альфред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Розенберг</a:t>
            </a:r>
            <a:r>
              <a:rPr sz="1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85" dirty="0"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главных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идеологов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4" dirty="0">
                <a:latin typeface="Times New Roman" pitchFamily="18" charset="0"/>
                <a:cs typeface="Times New Roman" pitchFamily="18" charset="0"/>
              </a:rPr>
              <a:t>нацизма,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5" dirty="0">
                <a:latin typeface="Times New Roman" pitchFamily="18" charset="0"/>
                <a:cs typeface="Times New Roman" pitchFamily="18" charset="0"/>
              </a:rPr>
              <a:t>рейхсминистр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5" dirty="0">
                <a:latin typeface="Times New Roman" pitchFamily="18" charset="0"/>
                <a:cs typeface="Times New Roman" pitchFamily="18" charset="0"/>
              </a:rPr>
              <a:t>делам </a:t>
            </a:r>
            <a:r>
              <a:rPr sz="1400" spc="-4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Восточных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территорий.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42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70" dirty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Франк</a:t>
            </a:r>
            <a:r>
              <a:rPr sz="14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оккупированных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польских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земель.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-75" dirty="0">
                <a:latin typeface="Times New Roman" pitchFamily="18" charset="0"/>
                <a:cs typeface="Times New Roman" pitchFamily="18" charset="0"/>
              </a:rPr>
              <a:t>Вил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ьгел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ри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b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0" dirty="0">
                <a:latin typeface="Times New Roman" pitchFamily="18" charset="0"/>
                <a:cs typeface="Times New Roman" pitchFamily="18" charset="0"/>
              </a:rPr>
              <a:t>минист</a:t>
            </a:r>
            <a:r>
              <a:rPr sz="1400" spc="18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4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тренн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дел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Рейха.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Юлиус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45" dirty="0">
                <a:latin typeface="Times New Roman" pitchFamily="18" charset="0"/>
                <a:cs typeface="Times New Roman" pitchFamily="18" charset="0"/>
              </a:rPr>
              <a:t>Штрейхер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главный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5" dirty="0">
                <a:latin typeface="Times New Roman" pitchFamily="18" charset="0"/>
                <a:cs typeface="Times New Roman" pitchFamily="18" charset="0"/>
              </a:rPr>
              <a:t>редактор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газеты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«Штурмовик»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Ялмар</a:t>
            </a:r>
            <a:r>
              <a:rPr sz="1400" b="1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50" dirty="0">
                <a:latin typeface="Times New Roman" pitchFamily="18" charset="0"/>
                <a:cs typeface="Times New Roman" pitchFamily="18" charset="0"/>
              </a:rPr>
              <a:t>Шахт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0" dirty="0">
                <a:latin typeface="Times New Roman" pitchFamily="18" charset="0"/>
                <a:cs typeface="Times New Roman" pitchFamily="18" charset="0"/>
              </a:rPr>
              <a:t>министр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4" dirty="0">
                <a:latin typeface="Times New Roman" pitchFamily="18" charset="0"/>
                <a:cs typeface="Times New Roman" pitchFamily="18" charset="0"/>
              </a:rPr>
              <a:t>экономики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0" dirty="0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войной.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Вальтер</a:t>
            </a:r>
            <a:r>
              <a:rPr sz="1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Функ</a:t>
            </a:r>
            <a:r>
              <a:rPr sz="1400" b="1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spc="120" dirty="0">
                <a:latin typeface="Times New Roman" pitchFamily="18" charset="0"/>
                <a:cs typeface="Times New Roman" pitchFamily="18" charset="0"/>
              </a:rPr>
              <a:t>министр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4" dirty="0">
                <a:latin typeface="Times New Roman" pitchFamily="18" charset="0"/>
                <a:cs typeface="Times New Roman" pitchFamily="18" charset="0"/>
              </a:rPr>
              <a:t>экономики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5" dirty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Шахта.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65" dirty="0">
                <a:latin typeface="Times New Roman" pitchFamily="18" charset="0"/>
                <a:cs typeface="Times New Roman" pitchFamily="18" charset="0"/>
              </a:rPr>
              <a:t>Густав</a:t>
            </a:r>
            <a:r>
              <a:rPr sz="1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Крупп</a:t>
            </a:r>
            <a:r>
              <a:rPr sz="1400" b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10" dirty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Болен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унд</a:t>
            </a:r>
            <a:r>
              <a:rPr sz="14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Гальбах</a:t>
            </a:r>
            <a:r>
              <a:rPr sz="14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4" dirty="0">
                <a:latin typeface="Times New Roman" pitchFamily="18" charset="0"/>
                <a:cs typeface="Times New Roman" pitchFamily="18" charset="0"/>
              </a:rPr>
              <a:t>концерна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«Фридрих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Крупп».</a:t>
            </a:r>
          </a:p>
          <a:p>
            <a:pPr marL="355600" marR="163830" indent="-342900">
              <a:lnSpc>
                <a:spcPct val="70300"/>
              </a:lnSpc>
              <a:spcBef>
                <a:spcPts val="4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Карл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Дёниц</a:t>
            </a:r>
            <a:r>
              <a:rPr sz="1400" b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95" dirty="0">
                <a:latin typeface="Times New Roman" pitchFamily="18" charset="0"/>
                <a:cs typeface="Times New Roman" pitchFamily="18" charset="0"/>
              </a:rPr>
              <a:t>главнокомандующий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5" dirty="0">
                <a:latin typeface="Times New Roman" pitchFamily="18" charset="0"/>
                <a:cs typeface="Times New Roman" pitchFamily="18" charset="0"/>
              </a:rPr>
              <a:t>военно-морского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40" dirty="0">
                <a:latin typeface="Times New Roman" pitchFamily="18" charset="0"/>
                <a:cs typeface="Times New Roman" pitchFamily="18" charset="0"/>
              </a:rPr>
              <a:t>флота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0" dirty="0">
                <a:latin typeface="Times New Roman" pitchFamily="18" charset="0"/>
                <a:cs typeface="Times New Roman" pitchFamily="18" charset="0"/>
              </a:rPr>
              <a:t>Германии,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5" dirty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45" dirty="0">
                <a:latin typeface="Times New Roman" pitchFamily="18" charset="0"/>
                <a:cs typeface="Times New Roman" pitchFamily="18" charset="0"/>
              </a:rPr>
              <a:t>смерти </a:t>
            </a:r>
            <a:r>
              <a:rPr sz="1400" spc="-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Гитлера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80" dirty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0" dirty="0">
                <a:latin typeface="Times New Roman" pitchFamily="18" charset="0"/>
                <a:cs typeface="Times New Roman" pitchFamily="18" charset="0"/>
              </a:rPr>
              <a:t>завещанию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5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60" dirty="0"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0" dirty="0">
                <a:latin typeface="Times New Roman" pitchFamily="18" charset="0"/>
                <a:cs typeface="Times New Roman" pitchFamily="18" charset="0"/>
              </a:rPr>
              <a:t>Германии.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42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50" dirty="0">
                <a:latin typeface="Times New Roman" pitchFamily="18" charset="0"/>
                <a:cs typeface="Times New Roman" pitchFamily="18" charset="0"/>
              </a:rPr>
              <a:t>Эрих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50" dirty="0">
                <a:latin typeface="Times New Roman" pitchFamily="18" charset="0"/>
                <a:cs typeface="Times New Roman" pitchFamily="18" charset="0"/>
              </a:rPr>
              <a:t>Редер</a:t>
            </a:r>
            <a:r>
              <a:rPr sz="14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95" dirty="0">
                <a:latin typeface="Times New Roman" pitchFamily="18" charset="0"/>
                <a:cs typeface="Times New Roman" pitchFamily="18" charset="0"/>
              </a:rPr>
              <a:t>главнокомандующий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ВМФ.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Бальдур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10" dirty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sz="1400" b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Ширах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Гитлерюгенда.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marR="226695" indent="-342900">
              <a:lnSpc>
                <a:spcPct val="70200"/>
              </a:lnSpc>
              <a:spcBef>
                <a:spcPts val="4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Фриц</a:t>
            </a:r>
            <a:r>
              <a:rPr sz="1400" b="1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Заукель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45" dirty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60" dirty="0">
                <a:latin typeface="Times New Roman" pitchFamily="18" charset="0"/>
                <a:cs typeface="Times New Roman" pitchFamily="18" charset="0"/>
              </a:rPr>
              <a:t>принудительными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0" dirty="0">
                <a:latin typeface="Times New Roman" pitchFamily="18" charset="0"/>
                <a:cs typeface="Times New Roman" pitchFamily="18" charset="0"/>
              </a:rPr>
              <a:t>депортациями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0" dirty="0">
                <a:latin typeface="Times New Roman" pitchFamily="18" charset="0"/>
                <a:cs typeface="Times New Roman" pitchFamily="18" charset="0"/>
              </a:rPr>
              <a:t>рейх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0" dirty="0">
                <a:latin typeface="Times New Roman" pitchFamily="18" charset="0"/>
                <a:cs typeface="Times New Roman" pitchFamily="18" charset="0"/>
              </a:rPr>
              <a:t>рабочей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54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-4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оккупированных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территорий.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42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60" dirty="0">
                <a:latin typeface="Times New Roman" pitchFamily="18" charset="0"/>
                <a:cs typeface="Times New Roman" pitchFamily="18" charset="0"/>
              </a:rPr>
              <a:t>Альфред</a:t>
            </a:r>
            <a:r>
              <a:rPr sz="1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45" dirty="0">
                <a:latin typeface="Times New Roman" pitchFamily="18" charset="0"/>
                <a:cs typeface="Times New Roman" pitchFamily="18" charset="0"/>
              </a:rPr>
              <a:t>Йодль</a:t>
            </a:r>
            <a:r>
              <a:rPr sz="1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45" dirty="0">
                <a:latin typeface="Times New Roman" pitchFamily="18" charset="0"/>
                <a:cs typeface="Times New Roman" pitchFamily="18" charset="0"/>
              </a:rPr>
              <a:t>начальник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45" dirty="0">
                <a:latin typeface="Times New Roman" pitchFamily="18" charset="0"/>
                <a:cs typeface="Times New Roman" pitchFamily="18" charset="0"/>
              </a:rPr>
              <a:t>штаба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оперативного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руководства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ОКВ.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Мартин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Борман</a:t>
            </a:r>
            <a:r>
              <a:rPr sz="14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80" dirty="0">
                <a:latin typeface="Times New Roman" pitchFamily="18" charset="0"/>
                <a:cs typeface="Times New Roman" pitchFamily="18" charset="0"/>
              </a:rPr>
              <a:t>партийной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канцелярии,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40" dirty="0">
                <a:latin typeface="Times New Roman" pitchFamily="18" charset="0"/>
                <a:cs typeface="Times New Roman" pitchFamily="18" charset="0"/>
              </a:rPr>
              <a:t>обвинялся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заочно.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Франц</a:t>
            </a:r>
            <a:r>
              <a:rPr sz="1400" b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10" dirty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Папен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5" dirty="0">
                <a:latin typeface="Times New Roman" pitchFamily="18" charset="0"/>
                <a:cs typeface="Times New Roman" pitchFamily="18" charset="0"/>
              </a:rPr>
              <a:t>канцлер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5" dirty="0">
                <a:latin typeface="Times New Roman" pitchFamily="18" charset="0"/>
                <a:cs typeface="Times New Roman" pitchFamily="18" charset="0"/>
              </a:rPr>
              <a:t>Германии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0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Гитлера,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0" dirty="0"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0" dirty="0">
                <a:latin typeface="Times New Roman" pitchFamily="18" charset="0"/>
                <a:cs typeface="Times New Roman" pitchFamily="18" charset="0"/>
              </a:rPr>
              <a:t>посол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80" dirty="0">
                <a:latin typeface="Times New Roman" pitchFamily="18" charset="0"/>
                <a:cs typeface="Times New Roman" pitchFamily="18" charset="0"/>
              </a:rPr>
              <a:t>Австрии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Турции.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marR="29209" indent="-342900">
              <a:lnSpc>
                <a:spcPct val="696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60" dirty="0">
                <a:latin typeface="Times New Roman" pitchFamily="18" charset="0"/>
                <a:cs typeface="Times New Roman" pitchFamily="18" charset="0"/>
              </a:rPr>
              <a:t>Артур</a:t>
            </a:r>
            <a:r>
              <a:rPr sz="1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Зейсс-Инкварт</a:t>
            </a:r>
            <a:r>
              <a:rPr sz="1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spc="105" dirty="0">
                <a:latin typeface="Times New Roman" pitchFamily="18" charset="0"/>
                <a:cs typeface="Times New Roman" pitchFamily="18" charset="0"/>
              </a:rPr>
              <a:t>канцлер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Австрии,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10" dirty="0"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30" dirty="0">
                <a:latin typeface="Times New Roman" pitchFamily="18" charset="0"/>
                <a:cs typeface="Times New Roman" pitchFamily="18" charset="0"/>
              </a:rPr>
              <a:t>имперский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85" dirty="0">
                <a:latin typeface="Times New Roman" pitchFamily="18" charset="0"/>
                <a:cs typeface="Times New Roman" pitchFamily="18" charset="0"/>
              </a:rPr>
              <a:t>комиссар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оккупированной </a:t>
            </a:r>
            <a:r>
              <a:rPr sz="1400" spc="-4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Голландии.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43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Альберт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40" dirty="0">
                <a:latin typeface="Times New Roman" pitchFamily="18" charset="0"/>
                <a:cs typeface="Times New Roman" pitchFamily="18" charset="0"/>
              </a:rPr>
              <a:t>Шпеер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30" dirty="0">
                <a:latin typeface="Times New Roman" pitchFamily="18" charset="0"/>
                <a:cs typeface="Times New Roman" pitchFamily="18" charset="0"/>
              </a:rPr>
              <a:t>имперский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0" dirty="0">
                <a:latin typeface="Times New Roman" pitchFamily="18" charset="0"/>
                <a:cs typeface="Times New Roman" pitchFamily="18" charset="0"/>
              </a:rPr>
              <a:t>министр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вооружений.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1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45" dirty="0">
                <a:latin typeface="Times New Roman" pitchFamily="18" charset="0"/>
                <a:cs typeface="Times New Roman" pitchFamily="18" charset="0"/>
              </a:rPr>
              <a:t>Константин</a:t>
            </a:r>
            <a:r>
              <a:rPr sz="1400" b="1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10" dirty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40" dirty="0">
                <a:latin typeface="Times New Roman" pitchFamily="18" charset="0"/>
                <a:cs typeface="Times New Roman" pitchFamily="18" charset="0"/>
              </a:rPr>
              <a:t>Нейрат</a:t>
            </a:r>
            <a:r>
              <a:rPr sz="1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первые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правления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Гитлера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20" dirty="0">
                <a:latin typeface="Times New Roman" pitchFamily="18" charset="0"/>
                <a:cs typeface="Times New Roman" pitchFamily="18" charset="0"/>
              </a:rPr>
              <a:t>министр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иностранных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дел.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ts val="159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b="1" spc="70" dirty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sz="14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Фриче</a:t>
            </a:r>
            <a:r>
              <a:rPr sz="1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45" dirty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80" dirty="0">
                <a:latin typeface="Times New Roman" pitchFamily="18" charset="0"/>
                <a:cs typeface="Times New Roman" pitchFamily="18" charset="0"/>
              </a:rPr>
              <a:t>отдела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40" dirty="0">
                <a:latin typeface="Times New Roman" pitchFamily="18" charset="0"/>
                <a:cs typeface="Times New Roman" pitchFamily="18" charset="0"/>
              </a:rPr>
              <a:t>печати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5" dirty="0">
                <a:latin typeface="Times New Roman" pitchFamily="18" charset="0"/>
                <a:cs typeface="Times New Roman" pitchFamily="18" charset="0"/>
              </a:rPr>
              <a:t>радиовещания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5" dirty="0">
                <a:latin typeface="Times New Roman" pitchFamily="18" charset="0"/>
                <a:cs typeface="Times New Roman" pitchFamily="18" charset="0"/>
              </a:rPr>
              <a:t>министерстве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пропаганды.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5200" y="685800"/>
            <a:ext cx="1537970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9200" y="1371600"/>
            <a:ext cx="7239001" cy="2734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Трибунал признал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преступными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организации: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dirty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«отряды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охраны»,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1933−1945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гг.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Германии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написании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использовалась</a:t>
            </a:r>
            <a:r>
              <a:rPr sz="1600" spc="5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специальная</a:t>
            </a:r>
            <a:r>
              <a:rPr sz="1600" spc="4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типографская</a:t>
            </a:r>
            <a:r>
              <a:rPr sz="1600" spc="4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лигатура</a:t>
            </a:r>
            <a:r>
              <a:rPr sz="1600" spc="4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5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виде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сдвоенной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руны «зиг»: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военизированные формирования Национал- </a:t>
            </a:r>
            <a:r>
              <a:rPr sz="1600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социалистической</a:t>
            </a:r>
            <a:r>
              <a:rPr sz="16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немецкой</a:t>
            </a:r>
            <a:r>
              <a:rPr sz="1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рабочей</a:t>
            </a:r>
            <a:r>
              <a:rPr sz="1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партии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(НСДАП).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dirty="0">
                <a:latin typeface="Times New Roman" pitchFamily="18" charset="0"/>
                <a:cs typeface="Times New Roman" pitchFamily="18" charset="0"/>
              </a:rPr>
              <a:t>СД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служба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безопасности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рейхсфюрера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СС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национал-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социалистического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государственного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аппарата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Третьем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рейхе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sz="1600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мировой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оккупированной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Европе.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41910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Гестапо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политическая полиция Третьего рейха в 1933—1945 годах. Организационно входило в состав Министерства внутренних дел Германии, и, кроме того, с 1939 г. — в Главное управление имперской безопасности (РСХА), контролируемое нацистской партией и 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400" y="685800"/>
            <a:ext cx="1537970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8600" y="1524000"/>
            <a:ext cx="4629785" cy="3898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смертной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казни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повешение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Германа</a:t>
            </a:r>
            <a:r>
              <a:rPr sz="1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Геринга</a:t>
            </a: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Иоахима</a:t>
            </a:r>
            <a:r>
              <a:rPr sz="1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Риббентропа</a:t>
            </a: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Вильгельма Кейтеля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Эрнста</a:t>
            </a:r>
            <a:r>
              <a:rPr sz="18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Кальтенбруннера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Альфреда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Розенберга</a:t>
            </a: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Ганса</a:t>
            </a:r>
            <a:r>
              <a:rPr sz="1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Франка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Вильгельма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Фрика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Юлиуса</a:t>
            </a:r>
            <a:r>
              <a:rPr sz="1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Штрейхера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Фрица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Заукеля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Артура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Зейсс-Инкварта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298450" marR="8445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Мартина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Бормана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(заочно) и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Альфреда </a:t>
            </a:r>
            <a:r>
              <a:rPr sz="1800" spc="-43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Йодля.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533400"/>
            <a:ext cx="2668270" cy="19469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2438400"/>
            <a:ext cx="2941320" cy="19621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0600" y="4419600"/>
            <a:ext cx="281178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810000" y="914400"/>
            <a:ext cx="5029200" cy="5306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8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пожизненному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заключению: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R="304800"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Рудольфа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Гесса, Вальтера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Функа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Эриха </a:t>
            </a:r>
            <a:r>
              <a:rPr sz="1800" spc="-43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Редера.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годам тюремного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заключения: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Бальдура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фон</a:t>
            </a:r>
            <a:r>
              <a:rPr sz="1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Шираха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Альберта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Шпеера.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годам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тюремного</a:t>
            </a:r>
            <a:r>
              <a:rPr sz="18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заключения: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Константина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Нейрата.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годам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тюремного</a:t>
            </a:r>
            <a:r>
              <a:rPr sz="18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заключения: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Карла</a:t>
            </a:r>
            <a:r>
              <a:rPr sz="1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Дёница</a:t>
            </a:r>
            <a:r>
              <a:rPr sz="18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Оправданы: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R="442595">
              <a:lnSpc>
                <a:spcPct val="100000"/>
              </a:lnSpc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Ганс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Фриче, Франц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фон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Папен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Ялмар </a:t>
            </a:r>
            <a:r>
              <a:rPr sz="1800" spc="-43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Шахт.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86200" y="609600"/>
            <a:ext cx="1537970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1066800"/>
            <a:ext cx="2595880" cy="2057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" y="3276600"/>
            <a:ext cx="2595880" cy="268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1000" y="914400"/>
            <a:ext cx="1492250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</a:t>
            </a:r>
            <a:r>
              <a:rPr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9200" y="1524000"/>
            <a:ext cx="7423466" cy="3290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457200">
              <a:lnSpc>
                <a:spcPct val="100000"/>
              </a:lnSpc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Вынеся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обвинительный</a:t>
            </a:r>
            <a:r>
              <a:rPr sz="2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 err="1">
                <a:latin typeface="Times New Roman" pitchFamily="18" charset="0"/>
                <a:cs typeface="Times New Roman" pitchFamily="18" charset="0"/>
              </a:rPr>
              <a:t>приговор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 err="1" smtClean="0">
                <a:latin typeface="Times New Roman" pitchFamily="18" charset="0"/>
                <a:cs typeface="Times New Roman" pitchFamily="18" charset="0"/>
              </a:rPr>
              <a:t>главным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 err="1" smtClean="0">
                <a:latin typeface="Times New Roman" pitchFamily="18" charset="0"/>
                <a:cs typeface="Times New Roman" pitchFamily="18" charset="0"/>
              </a:rPr>
              <a:t>нацистским</a:t>
            </a:r>
            <a:r>
              <a:rPr sz="2400" b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преступникам,</a:t>
            </a:r>
            <a:r>
              <a:rPr sz="2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400" b="1" spc="-5" dirty="0" err="1" smtClean="0">
                <a:latin typeface="Times New Roman" pitchFamily="18" charset="0"/>
                <a:cs typeface="Times New Roman" pitchFamily="18" charset="0"/>
              </a:rPr>
              <a:t>еждународный</a:t>
            </a:r>
            <a:r>
              <a:rPr sz="24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военный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трибунал</a:t>
            </a:r>
            <a:r>
              <a:rPr sz="24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признал</a:t>
            </a:r>
            <a:r>
              <a:rPr sz="2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агрессию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тягчайшим </a:t>
            </a:r>
            <a:r>
              <a:rPr sz="2400" b="1" spc="-5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преступлением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международного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характера.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00000"/>
              </a:lnSpc>
            </a:pPr>
            <a:endParaRPr sz="21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00000"/>
              </a:lnSpc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Нюрнбергский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называют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00000"/>
              </a:lnSpc>
            </a:pP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2400" b="1" i="1" spc="-5" dirty="0">
                <a:latin typeface="Times New Roman" pitchFamily="18" charset="0"/>
                <a:cs typeface="Times New Roman" pitchFamily="18" charset="0"/>
              </a:rPr>
              <a:t>Судом</a:t>
            </a:r>
            <a:r>
              <a:rPr sz="2400" b="1" i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dirty="0" err="1"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sz="2400" b="1" spc="-5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 err="1" smtClean="0">
                <a:latin typeface="Times New Roman" pitchFamily="18" charset="0"/>
                <a:cs typeface="Times New Roman" pitchFamily="18" charset="0"/>
              </a:rPr>
              <a:t>поскольку</a:t>
            </a:r>
            <a:r>
              <a:rPr sz="24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оказал существенное влияние на </a:t>
            </a:r>
            <a:r>
              <a:rPr sz="2400" b="1" spc="-5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окончательный разгром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нацизма.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143000" y="3810000"/>
            <a:ext cx="7543800" cy="239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200" b="1" i="1" spc="-5" dirty="0">
                <a:latin typeface="Times New Roman" pitchFamily="18" charset="0"/>
                <a:cs typeface="Times New Roman" pitchFamily="18" charset="0"/>
              </a:rPr>
              <a:t>Нюрнбергский процесс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— международный </a:t>
            </a: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судебный процесс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sz="2200" b="1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бывшими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руководителями гитлеровской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Германии.</a:t>
            </a:r>
            <a:r>
              <a:rPr sz="2200" b="1" spc="49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spc="49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200" b="1" spc="-5" dirty="0" err="1" smtClean="0">
                <a:latin typeface="Times New Roman" pitchFamily="18" charset="0"/>
                <a:cs typeface="Times New Roman" pitchFamily="18" charset="0"/>
              </a:rPr>
              <a:t>Проходил</a:t>
            </a:r>
            <a:r>
              <a:rPr sz="22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48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утра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5" dirty="0">
                <a:latin typeface="Times New Roman" pitchFamily="18" charset="0"/>
                <a:cs typeface="Times New Roman" pitchFamily="18" charset="0"/>
              </a:rPr>
              <a:t>ноября</a:t>
            </a:r>
            <a:r>
              <a:rPr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5" dirty="0">
                <a:latin typeface="Times New Roman" pitchFamily="18" charset="0"/>
                <a:cs typeface="Times New Roman" pitchFamily="18" charset="0"/>
              </a:rPr>
              <a:t>1945</a:t>
            </a:r>
            <a:r>
              <a:rPr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200"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22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5" dirty="0"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5" dirty="0">
                <a:latin typeface="Times New Roman" pitchFamily="18" charset="0"/>
                <a:cs typeface="Times New Roman" pitchFamily="18" charset="0"/>
              </a:rPr>
              <a:t>1946</a:t>
            </a:r>
            <a:r>
              <a:rPr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5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200" b="1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Международном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военном трибунале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Нюрнберге(Германия),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 располагавшемся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«Зале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600»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здания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суда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присяжных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Нюрнберге.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609600"/>
            <a:ext cx="3505200" cy="3195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399" y="690881"/>
            <a:ext cx="3644899" cy="311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609600"/>
            <a:ext cx="3771900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Организация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трибунала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1143001"/>
            <a:ext cx="6412230" cy="35814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43000" y="48768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ноября 1943 был подписан Секретный протокол Московской конференции Министров иностранных дел СССР, США и Великобритании, 18-м пунктом которого была «Декларация об ответственности гитлеровцев за совершаемые зверства»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609600"/>
            <a:ext cx="3850639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Организация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трибунала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2286000"/>
            <a:ext cx="3595370" cy="2971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95400" y="1219200"/>
            <a:ext cx="7094537" cy="950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Palatino Linotype"/>
                <a:cs typeface="Palatino Linotype"/>
              </a:rPr>
              <a:t>Крымская </a:t>
            </a:r>
            <a:r>
              <a:rPr sz="2000" b="1" dirty="0">
                <a:latin typeface="Palatino Linotype"/>
                <a:cs typeface="Palatino Linotype"/>
              </a:rPr>
              <a:t>конференция руководителей </a:t>
            </a:r>
            <a:r>
              <a:rPr sz="2000" b="1" spc="-5" dirty="0">
                <a:latin typeface="Palatino Linotype"/>
                <a:cs typeface="Palatino Linotype"/>
              </a:rPr>
              <a:t>трёх союзных </a:t>
            </a:r>
            <a:r>
              <a:rPr sz="2000" b="1" dirty="0">
                <a:latin typeface="Palatino Linotype"/>
                <a:cs typeface="Palatino Linotype"/>
              </a:rPr>
              <a:t> держав</a:t>
            </a:r>
            <a:r>
              <a:rPr sz="2000" b="1" spc="-1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—</a:t>
            </a:r>
            <a:r>
              <a:rPr sz="2000" b="1" spc="-10" dirty="0">
                <a:latin typeface="Palatino Linotype"/>
                <a:cs typeface="Palatino Linotype"/>
              </a:rPr>
              <a:t> </a:t>
            </a:r>
            <a:r>
              <a:rPr sz="2000" b="1" spc="-5" dirty="0">
                <a:latin typeface="Palatino Linotype"/>
                <a:cs typeface="Palatino Linotype"/>
              </a:rPr>
              <a:t>СССР,</a:t>
            </a:r>
            <a:r>
              <a:rPr sz="2000" b="1" spc="20" dirty="0">
                <a:latin typeface="Palatino Linotype"/>
                <a:cs typeface="Palatino Linotype"/>
              </a:rPr>
              <a:t> </a:t>
            </a:r>
            <a:r>
              <a:rPr sz="2000" b="1" spc="-5" dirty="0">
                <a:latin typeface="Palatino Linotype"/>
                <a:cs typeface="Palatino Linotype"/>
              </a:rPr>
              <a:t>США</a:t>
            </a:r>
            <a:r>
              <a:rPr sz="2000" b="1" dirty="0">
                <a:latin typeface="Palatino Linotype"/>
                <a:cs typeface="Palatino Linotype"/>
              </a:rPr>
              <a:t> и</a:t>
            </a:r>
            <a:r>
              <a:rPr sz="2000" b="1" spc="-1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Великобритании</a:t>
            </a:r>
            <a:r>
              <a:rPr sz="2000" b="1" spc="-25" dirty="0">
                <a:latin typeface="Palatino Linotype"/>
                <a:cs typeface="Palatino Linotype"/>
              </a:rPr>
              <a:t> </a:t>
            </a:r>
            <a:r>
              <a:rPr sz="2000" b="1" spc="-10" dirty="0">
                <a:latin typeface="Palatino Linotype"/>
                <a:cs typeface="Palatino Linotype"/>
              </a:rPr>
              <a:t>(4—11</a:t>
            </a:r>
            <a:r>
              <a:rPr sz="2000" b="1" spc="-15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февр.</a:t>
            </a:r>
            <a:r>
              <a:rPr sz="2000" b="1" spc="-30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1945</a:t>
            </a:r>
            <a:r>
              <a:rPr sz="2000" b="1" spc="-10" dirty="0">
                <a:latin typeface="Palatino Linotype"/>
                <a:cs typeface="Palatino Linotype"/>
              </a:rPr>
              <a:t> </a:t>
            </a:r>
            <a:r>
              <a:rPr sz="2000" b="1" dirty="0">
                <a:latin typeface="Palatino Linotype"/>
                <a:cs typeface="Palatino Linotype"/>
              </a:rPr>
              <a:t>г.)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0" y="2209800"/>
            <a:ext cx="17202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0215" algn="l"/>
              </a:tabLst>
            </a:pPr>
            <a:r>
              <a:rPr sz="2000" b="1" spc="-5" dirty="0">
                <a:latin typeface="Palatino Linotype"/>
                <a:cs typeface="Palatino Linotype"/>
              </a:rPr>
              <a:t>У.	</a:t>
            </a:r>
            <a:r>
              <a:rPr sz="2000" b="1" spc="-10" dirty="0">
                <a:latin typeface="Palatino Linotype"/>
                <a:cs typeface="Palatino Linotype"/>
              </a:rPr>
              <a:t>Черчилль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00" y="2209800"/>
            <a:ext cx="1832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305" algn="l"/>
                <a:tab pos="1318895" algn="l"/>
              </a:tabLst>
            </a:pPr>
            <a:r>
              <a:rPr sz="2000" b="1" dirty="0">
                <a:latin typeface="Palatino Linotype"/>
                <a:cs typeface="Palatino Linotype"/>
              </a:rPr>
              <a:t>:	</a:t>
            </a:r>
            <a:r>
              <a:rPr sz="2000" i="1" dirty="0">
                <a:latin typeface="Palatino Linotype"/>
                <a:cs typeface="Palatino Linotype"/>
              </a:rPr>
              <a:t>«Луч</a:t>
            </a:r>
            <a:r>
              <a:rPr sz="2000" i="1" spc="5" dirty="0">
                <a:latin typeface="Palatino Linotype"/>
                <a:cs typeface="Palatino Linotype"/>
              </a:rPr>
              <a:t>ш</a:t>
            </a:r>
            <a:r>
              <a:rPr sz="2000" i="1" dirty="0">
                <a:latin typeface="Palatino Linotype"/>
                <a:cs typeface="Palatino Linotype"/>
              </a:rPr>
              <a:t>е	</a:t>
            </a:r>
            <a:r>
              <a:rPr sz="2000" i="1" spc="-5" dirty="0">
                <a:latin typeface="Palatino Linotype"/>
                <a:cs typeface="Palatino Linotype"/>
              </a:rPr>
              <a:t>всего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7701" y="2526665"/>
            <a:ext cx="3230499" cy="2744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Palatino Linotype"/>
                <a:cs typeface="Palatino Linotype"/>
              </a:rPr>
              <a:t>было</a:t>
            </a:r>
            <a:r>
              <a:rPr sz="2000" i="1" spc="5" dirty="0">
                <a:latin typeface="Palatino Linotype"/>
                <a:cs typeface="Palatino Linotype"/>
              </a:rPr>
              <a:t> бы</a:t>
            </a:r>
            <a:r>
              <a:rPr sz="2000" i="1" spc="10" dirty="0">
                <a:latin typeface="Palatino Linotype"/>
                <a:cs typeface="Palatino Linotype"/>
              </a:rPr>
              <a:t> </a:t>
            </a:r>
            <a:r>
              <a:rPr sz="2000" i="1" spc="-5" dirty="0">
                <a:latin typeface="Palatino Linotype"/>
                <a:cs typeface="Palatino Linotype"/>
              </a:rPr>
              <a:t>расстрелять</a:t>
            </a:r>
            <a:r>
              <a:rPr sz="2000" i="1" dirty="0">
                <a:latin typeface="Palatino Linotype"/>
                <a:cs typeface="Palatino Linotype"/>
              </a:rPr>
              <a:t> </a:t>
            </a:r>
            <a:r>
              <a:rPr sz="2000" i="1" spc="-10" dirty="0">
                <a:latin typeface="Palatino Linotype"/>
                <a:cs typeface="Palatino Linotype"/>
              </a:rPr>
              <a:t>главных </a:t>
            </a:r>
            <a:r>
              <a:rPr sz="2000" i="1" spc="-484" dirty="0">
                <a:latin typeface="Palatino Linotype"/>
                <a:cs typeface="Palatino Linotype"/>
              </a:rPr>
              <a:t> </a:t>
            </a:r>
            <a:r>
              <a:rPr sz="2000" i="1" spc="-5" dirty="0">
                <a:latin typeface="Palatino Linotype"/>
                <a:cs typeface="Palatino Linotype"/>
              </a:rPr>
              <a:t>преступников,</a:t>
            </a:r>
            <a:r>
              <a:rPr sz="2000" i="1" dirty="0">
                <a:latin typeface="Palatino Linotype"/>
                <a:cs typeface="Palatino Linotype"/>
              </a:rPr>
              <a:t> </a:t>
            </a:r>
            <a:r>
              <a:rPr sz="2000" i="1" spc="-5" dirty="0">
                <a:latin typeface="Palatino Linotype"/>
                <a:cs typeface="Palatino Linotype"/>
              </a:rPr>
              <a:t>как</a:t>
            </a:r>
            <a:r>
              <a:rPr sz="2000" i="1" dirty="0">
                <a:latin typeface="Palatino Linotype"/>
                <a:cs typeface="Palatino Linotype"/>
              </a:rPr>
              <a:t> </a:t>
            </a:r>
            <a:r>
              <a:rPr sz="2000" i="1" spc="-5" dirty="0">
                <a:latin typeface="Palatino Linotype"/>
                <a:cs typeface="Palatino Linotype"/>
              </a:rPr>
              <a:t>только</a:t>
            </a:r>
            <a:r>
              <a:rPr sz="2000" i="1" dirty="0">
                <a:latin typeface="Palatino Linotype"/>
                <a:cs typeface="Palatino Linotype"/>
              </a:rPr>
              <a:t> </a:t>
            </a:r>
            <a:r>
              <a:rPr sz="2000" i="1" spc="-5" dirty="0">
                <a:latin typeface="Palatino Linotype"/>
                <a:cs typeface="Palatino Linotype"/>
              </a:rPr>
              <a:t>они </a:t>
            </a:r>
            <a:r>
              <a:rPr sz="2000" i="1" dirty="0">
                <a:latin typeface="Palatino Linotype"/>
                <a:cs typeface="Palatino Linotype"/>
              </a:rPr>
              <a:t> будут</a:t>
            </a:r>
            <a:r>
              <a:rPr sz="2000" i="1" spc="-5" dirty="0">
                <a:latin typeface="Palatino Linotype"/>
                <a:cs typeface="Palatino Linotype"/>
              </a:rPr>
              <a:t> пойманы».</a:t>
            </a:r>
            <a:endParaRPr sz="20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Palatino Linotype"/>
              <a:cs typeface="Palatino Linotype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latin typeface="Palatino Linotype"/>
                <a:cs typeface="Palatino Linotype"/>
              </a:rPr>
              <a:t>И. </a:t>
            </a:r>
            <a:r>
              <a:rPr sz="2000" b="1" spc="-5" dirty="0">
                <a:latin typeface="Palatino Linotype"/>
                <a:cs typeface="Palatino Linotype"/>
              </a:rPr>
              <a:t>Сталин: </a:t>
            </a:r>
            <a:r>
              <a:rPr sz="2000" i="1" spc="-5" dirty="0">
                <a:latin typeface="Palatino Linotype"/>
                <a:cs typeface="Palatino Linotype"/>
              </a:rPr>
              <a:t>«Перед расстрелом </a:t>
            </a:r>
            <a:r>
              <a:rPr sz="2000" i="1" dirty="0">
                <a:latin typeface="Palatino Linotype"/>
                <a:cs typeface="Palatino Linotype"/>
              </a:rPr>
              <a:t> </a:t>
            </a:r>
            <a:r>
              <a:rPr sz="2000" i="1" spc="-5" dirty="0">
                <a:latin typeface="Palatino Linotype"/>
                <a:cs typeface="Palatino Linotype"/>
              </a:rPr>
              <a:t>главные</a:t>
            </a:r>
            <a:r>
              <a:rPr sz="2000" i="1" dirty="0">
                <a:latin typeface="Palatino Linotype"/>
                <a:cs typeface="Palatino Linotype"/>
              </a:rPr>
              <a:t> </a:t>
            </a:r>
            <a:r>
              <a:rPr sz="2000" i="1" spc="-10" dirty="0">
                <a:latin typeface="Palatino Linotype"/>
                <a:cs typeface="Palatino Linotype"/>
              </a:rPr>
              <a:t>преступники</a:t>
            </a:r>
            <a:r>
              <a:rPr sz="2000" i="1" spc="-5" dirty="0">
                <a:latin typeface="Palatino Linotype"/>
                <a:cs typeface="Palatino Linotype"/>
              </a:rPr>
              <a:t> должны </a:t>
            </a:r>
            <a:r>
              <a:rPr sz="2000" i="1" spc="-484" dirty="0">
                <a:latin typeface="Palatino Linotype"/>
                <a:cs typeface="Palatino Linotype"/>
              </a:rPr>
              <a:t> </a:t>
            </a:r>
            <a:r>
              <a:rPr sz="2000" i="1" dirty="0">
                <a:latin typeface="Palatino Linotype"/>
                <a:cs typeface="Palatino Linotype"/>
              </a:rPr>
              <a:t>быть</a:t>
            </a:r>
            <a:r>
              <a:rPr sz="2000" i="1" spc="-5" dirty="0">
                <a:latin typeface="Palatino Linotype"/>
                <a:cs typeface="Palatino Linotype"/>
              </a:rPr>
              <a:t> судимы».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800" y="5257800"/>
            <a:ext cx="40868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Черчилль,</a:t>
            </a:r>
            <a:r>
              <a:rPr sz="1600" b="1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Рузвельт</a:t>
            </a:r>
            <a:r>
              <a:rPr sz="1600" b="1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Сталин</a:t>
            </a:r>
            <a:r>
              <a:rPr sz="1600" b="1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Ялте.</a:t>
            </a:r>
          </a:p>
          <a:p>
            <a:pPr marL="60325" algn="ctr">
              <a:lnSpc>
                <a:spcPct val="100000"/>
              </a:lnSpc>
            </a:pPr>
            <a:r>
              <a:rPr sz="1600" b="1" i="1" spc="-5" dirty="0"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sz="1600" b="1" i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1945</a:t>
            </a:r>
            <a:r>
              <a:rPr sz="1600" b="1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spc="-5" dirty="0">
                <a:latin typeface="Times New Roman" pitchFamily="18" charset="0"/>
                <a:cs typeface="Times New Roman" pitchFamily="18" charset="0"/>
              </a:rPr>
              <a:t>г.</a:t>
            </a:r>
            <a:endParaRPr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000" y="762000"/>
            <a:ext cx="3771900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Организация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трибунала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7200" y="1524000"/>
            <a:ext cx="41910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350010" algn="l"/>
              </a:tabLst>
            </a:pP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Создание	</a:t>
            </a:r>
            <a:r>
              <a:rPr sz="2400" b="1" i="1" spc="-5" dirty="0">
                <a:latin typeface="Times New Roman" pitchFamily="18" charset="0"/>
                <a:cs typeface="Times New Roman" pitchFamily="18" charset="0"/>
              </a:rPr>
              <a:t>Международного военного </a:t>
            </a:r>
            <a:r>
              <a:rPr sz="2400" b="1" i="1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latin typeface="Times New Roman" pitchFamily="18" charset="0"/>
                <a:cs typeface="Times New Roman" pitchFamily="18" charset="0"/>
              </a:rPr>
              <a:t>трибунала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и его устава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выработаны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СССР,</a:t>
            </a:r>
            <a:r>
              <a:rPr sz="24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США,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69545" marR="161290" algn="ctr">
              <a:lnSpc>
                <a:spcPct val="100000"/>
              </a:lnSpc>
            </a:pP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Великобританией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Францией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400" b="1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ходе лондонской конференции, </a:t>
            </a:r>
            <a:r>
              <a:rPr sz="2400" b="1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 err="1">
                <a:latin typeface="Times New Roman" pitchFamily="18" charset="0"/>
                <a:cs typeface="Times New Roman" pitchFamily="18" charset="0"/>
              </a:rPr>
              <a:t>проходившей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169545" marR="161290" algn="ctr">
              <a:lnSpc>
                <a:spcPct val="100000"/>
              </a:lnSpc>
            </a:pP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26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 err="1" smtClean="0"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sz="2400" b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1945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года.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1524000"/>
            <a:ext cx="2971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609600"/>
            <a:ext cx="6974205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Члены</a:t>
            </a:r>
            <a:r>
              <a:rPr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международного</a:t>
            </a:r>
            <a:r>
              <a:rPr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военного</a:t>
            </a:r>
            <a:r>
              <a:rPr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трибунала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1066800"/>
            <a:ext cx="3539490" cy="2692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43400" y="1066800"/>
            <a:ext cx="43922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 smtClean="0">
                <a:latin typeface="Times New Roman" pitchFamily="18" charset="0"/>
                <a:cs typeface="Times New Roman" pitchFamily="18" charset="0"/>
              </a:rPr>
              <a:t>СССР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90488" indent="-77788" algn="just">
              <a:lnSpc>
                <a:spcPct val="100000"/>
              </a:lnSpc>
              <a:buFont typeface="Arial MT"/>
              <a:buChar char="•"/>
              <a:tabLst>
                <a:tab pos="3492500" algn="l"/>
              </a:tabLst>
            </a:pP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000" b="1" spc="-5" dirty="0" err="1" smtClean="0">
                <a:latin typeface="Times New Roman" pitchFamily="18" charset="0"/>
                <a:cs typeface="Times New Roman" pitchFamily="18" charset="0"/>
              </a:rPr>
              <a:t>аместитель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err="1" smtClean="0">
                <a:latin typeface="Times New Roman" pitchFamily="18" charset="0"/>
                <a:cs typeface="Times New Roman" pitchFamily="18" charset="0"/>
              </a:rPr>
              <a:t>председателя</a:t>
            </a:r>
            <a:r>
              <a:rPr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Верховного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Суда </a:t>
            </a:r>
            <a:r>
              <a:rPr sz="2000" b="1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err="1">
                <a:latin typeface="Times New Roman" pitchFamily="18" charset="0"/>
                <a:cs typeface="Times New Roman" pitchFamily="18" charset="0"/>
              </a:rPr>
              <a:t>Союза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err="1" smtClean="0">
                <a:latin typeface="Times New Roman" pitchFamily="18" charset="0"/>
                <a:cs typeface="Times New Roman" pitchFamily="18" charset="0"/>
              </a:rPr>
              <a:t>генерал-</a:t>
            </a:r>
            <a:r>
              <a:rPr sz="2000" b="1" dirty="0" err="1" smtClean="0">
                <a:latin typeface="Times New Roman" pitchFamily="18" charset="0"/>
                <a:cs typeface="Times New Roman" pitchFamily="18" charset="0"/>
              </a:rPr>
              <a:t>майор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 smtClean="0">
                <a:latin typeface="Times New Roman" pitchFamily="18" charset="0"/>
                <a:cs typeface="Times New Roman" pitchFamily="18" charset="0"/>
              </a:rPr>
              <a:t>юстиции</a:t>
            </a:r>
            <a:r>
              <a:rPr sz="2000" b="1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И.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Т.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Никитченко;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65100" indent="-152400" algn="just">
              <a:lnSpc>
                <a:spcPct val="100000"/>
              </a:lnSpc>
              <a:buFont typeface="Arial MT"/>
              <a:buChar char="•"/>
              <a:tabLst>
                <a:tab pos="165100" algn="l"/>
              </a:tabLst>
            </a:pPr>
            <a:r>
              <a:rPr lang="ru-RU" sz="2000" b="1" spc="-1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000" b="1" spc="-10" dirty="0" err="1" smtClean="0">
                <a:latin typeface="Times New Roman" pitchFamily="18" charset="0"/>
                <a:cs typeface="Times New Roman" pitchFamily="18" charset="0"/>
              </a:rPr>
              <a:t>олковник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 smtClean="0">
                <a:latin typeface="Times New Roman" pitchFamily="18" charset="0"/>
                <a:cs typeface="Times New Roman" pitchFamily="18" charset="0"/>
              </a:rPr>
              <a:t>юстиции</a:t>
            </a:r>
            <a:r>
              <a:rPr sz="2000" b="1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Ф.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Волчков.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3657600"/>
            <a:ext cx="3496309" cy="25857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95400" y="4191000"/>
            <a:ext cx="3276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 smtClean="0">
                <a:latin typeface="Times New Roman" pitchFamily="18" charset="0"/>
                <a:cs typeface="Times New Roman" pitchFamily="18" charset="0"/>
              </a:rPr>
              <a:t>США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buClr>
                <a:srgbClr val="2E5796"/>
              </a:buClr>
              <a:buFont typeface="Arial MT"/>
              <a:buChar char="•"/>
              <a:tabLst>
                <a:tab pos="418465" algn="l"/>
                <a:tab pos="41910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бывший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генеральный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прокурор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страны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Ф.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Биддл;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E5796"/>
              </a:buClr>
              <a:buFont typeface="Arial MT"/>
              <a:buChar char="•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Джон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Паркер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-43332"/>
            <a:ext cx="9144000" cy="457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6974205" cy="3206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Члены</a:t>
            </a:r>
            <a:r>
              <a:rPr sz="20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международного</a:t>
            </a:r>
            <a:r>
              <a:rPr sz="2000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военного</a:t>
            </a:r>
            <a:r>
              <a:rPr sz="20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трибунала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48200" y="1143000"/>
            <a:ext cx="3583304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Великобритания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главный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судья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Джеффри </a:t>
            </a:r>
            <a:r>
              <a:rPr sz="2000" b="1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Лоуренс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Норман</a:t>
            </a:r>
            <a:r>
              <a:rPr sz="20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Биркет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0" y="990600"/>
            <a:ext cx="2971800" cy="2133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6800" y="3200400"/>
            <a:ext cx="3108325" cy="240017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66800" y="3276600"/>
            <a:ext cx="3733800" cy="2710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Palatino Linotype"/>
              <a:cs typeface="Palatino Linotype"/>
            </a:endParaRPr>
          </a:p>
          <a:p>
            <a:pPr marL="1694814">
              <a:lnSpc>
                <a:spcPct val="100000"/>
              </a:lnSpc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Франция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профессор</a:t>
            </a:r>
            <a:r>
              <a:rPr sz="20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уголовного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Анри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Доннедье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Вабр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Роберт</a:t>
            </a:r>
            <a:r>
              <a:rPr sz="20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Фалько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 dirty="0">
              <a:latin typeface="Palatino Linotype"/>
              <a:cs typeface="Palatino Linotyp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" y="3048000"/>
            <a:ext cx="2811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8195">
              <a:lnSpc>
                <a:spcPct val="100000"/>
              </a:lnSpc>
              <a:spcBef>
                <a:spcPts val="10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Джеффри</a:t>
            </a:r>
            <a:r>
              <a:rPr lang="ru-RU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Лоуренс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5400" y="5638800"/>
            <a:ext cx="262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Анри</a:t>
            </a:r>
            <a:r>
              <a:rPr lang="ru-RU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err="1">
                <a:latin typeface="Times New Roman" pitchFamily="18" charset="0"/>
                <a:cs typeface="Times New Roman" pitchFamily="18" charset="0"/>
              </a:rPr>
              <a:t>Доннедье</a:t>
            </a:r>
            <a:r>
              <a:rPr lang="ru-RU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Вабр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57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609600"/>
            <a:ext cx="6974205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Члены</a:t>
            </a:r>
            <a:r>
              <a:rPr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международного</a:t>
            </a:r>
            <a:r>
              <a:rPr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военного</a:t>
            </a:r>
            <a:r>
              <a:rPr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трибунала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0" y="1524000"/>
            <a:ext cx="2635250" cy="19354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19200" y="3505200"/>
            <a:ext cx="3124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Palatino Linotype"/>
                <a:cs typeface="Palatino Linotype"/>
              </a:rPr>
              <a:t>Хартли </a:t>
            </a:r>
            <a:r>
              <a:rPr sz="1400" spc="-5" dirty="0">
                <a:latin typeface="Palatino Linotype"/>
                <a:cs typeface="Palatino Linotype"/>
              </a:rPr>
              <a:t>Шоукросс</a:t>
            </a:r>
            <a:r>
              <a:rPr sz="1400" spc="305" dirty="0">
                <a:latin typeface="Palatino Linotype"/>
                <a:cs typeface="Palatino Linotype"/>
              </a:rPr>
              <a:t> </a:t>
            </a:r>
            <a:r>
              <a:rPr sz="1400" spc="-5" dirty="0">
                <a:latin typeface="Palatino Linotype"/>
                <a:cs typeface="Palatino Linotype"/>
              </a:rPr>
              <a:t>(Великобритания)</a:t>
            </a:r>
            <a:endParaRPr sz="1400" dirty="0">
              <a:latin typeface="Palatino Linotype"/>
              <a:cs typeface="Palatino Linotype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7800" y="1524000"/>
            <a:ext cx="2780029" cy="18338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67400" y="3581400"/>
            <a:ext cx="1981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Palatino Linotype"/>
                <a:cs typeface="Palatino Linotype"/>
              </a:rPr>
              <a:t>Р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А.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Руденко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(СССР)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0297" y="6583997"/>
            <a:ext cx="1728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E5796"/>
                </a:solidFill>
                <a:latin typeface="Palatino Linotype"/>
                <a:cs typeface="Palatino Linotype"/>
              </a:rPr>
              <a:t>Роберт</a:t>
            </a:r>
            <a:r>
              <a:rPr sz="1200" spc="-15" dirty="0">
                <a:solidFill>
                  <a:srgbClr val="2E5796"/>
                </a:solidFill>
                <a:latin typeface="Palatino Linotype"/>
                <a:cs typeface="Palatino Linotype"/>
              </a:rPr>
              <a:t> </a:t>
            </a:r>
            <a:r>
              <a:rPr sz="1200" spc="-5" dirty="0">
                <a:solidFill>
                  <a:srgbClr val="2E5796"/>
                </a:solidFill>
                <a:latin typeface="Palatino Linotype"/>
                <a:cs typeface="Palatino Linotype"/>
              </a:rPr>
              <a:t>Джексон</a:t>
            </a:r>
            <a:r>
              <a:rPr sz="1200" spc="-25" dirty="0">
                <a:solidFill>
                  <a:srgbClr val="2E5796"/>
                </a:solidFill>
                <a:latin typeface="Palatino Linotype"/>
                <a:cs typeface="Palatino Linotype"/>
              </a:rPr>
              <a:t> </a:t>
            </a:r>
            <a:r>
              <a:rPr sz="1200" dirty="0">
                <a:solidFill>
                  <a:srgbClr val="2E5796"/>
                </a:solidFill>
                <a:latin typeface="Palatino Linotype"/>
                <a:cs typeface="Palatino Linotype"/>
              </a:rPr>
              <a:t>(США)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9000" y="1143000"/>
            <a:ext cx="2703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Главные</a:t>
            </a:r>
            <a:r>
              <a:rPr sz="20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обвинители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400" y="3886200"/>
            <a:ext cx="1760270" cy="229372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276600" y="4343400"/>
            <a:ext cx="51930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Франции: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Франсуа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Ментон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(англ.), </a:t>
            </a:r>
            <a:r>
              <a:rPr sz="1800" spc="-43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который в первые дни процесса отсутствовал, и </a:t>
            </a:r>
            <a:r>
              <a:rPr sz="1800" spc="-43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заменял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Шарль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Дюбост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(фр.),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800" spc="4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Ментона был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назначен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Шампетье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Риб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(англ.)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(заместитель:</a:t>
            </a:r>
            <a:r>
              <a:rPr sz="1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Эдгар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Фор).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mypresentation.ru/documents/5abb51d78bd9d28f7352c307b913558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-43332"/>
            <a:ext cx="9144000" cy="457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6200" y="685800"/>
            <a:ext cx="1779905" cy="39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3000" y="1295400"/>
            <a:ext cx="74676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047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Планы</a:t>
            </a:r>
            <a:r>
              <a:rPr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нацистской</a:t>
            </a:r>
            <a:r>
              <a:rPr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 err="1">
                <a:latin typeface="Times New Roman" pitchFamily="18" charset="0"/>
                <a:cs typeface="Times New Roman" pitchFamily="18" charset="0"/>
              </a:rPr>
              <a:t>партии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93040" marR="711835" indent="-18034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93040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нацистского контроля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для агрессии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иностранных</a:t>
            </a:r>
            <a:r>
              <a:rPr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государств.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93040" indent="-180340">
              <a:lnSpc>
                <a:spcPct val="100000"/>
              </a:lnSpc>
              <a:buFont typeface="Arial MT"/>
              <a:buChar char="•"/>
              <a:tabLst>
                <a:tab pos="193040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Агрессивные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Австрии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Чехословакии.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93040" indent="-180340">
              <a:lnSpc>
                <a:spcPct val="100000"/>
              </a:lnSpc>
              <a:buFont typeface="Arial MT"/>
              <a:buChar char="•"/>
              <a:tabLst>
                <a:tab pos="193040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Нападение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Польшу.</a:t>
            </a:r>
          </a:p>
          <a:p>
            <a:pPr marL="193040" indent="-180340">
              <a:lnSpc>
                <a:spcPct val="100000"/>
              </a:lnSpc>
              <a:buFont typeface="Arial MT"/>
              <a:buChar char="•"/>
              <a:tabLst>
                <a:tab pos="193040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Агрессивная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война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(1939—1945).</a:t>
            </a:r>
          </a:p>
          <a:p>
            <a:pPr marL="193040" marR="5080" indent="-180340">
              <a:lnSpc>
                <a:spcPct val="100000"/>
              </a:lnSpc>
              <a:buFont typeface="Arial MT"/>
              <a:buChar char="•"/>
              <a:tabLst>
                <a:tab pos="193040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Вторжение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Германии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 территорию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СССР в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пакта о </a:t>
            </a:r>
            <a:r>
              <a:rPr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ненападении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1939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года.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93040" indent="-18034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93040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Италией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Японией 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агрессивная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война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93040">
              <a:lnSpc>
                <a:spcPct val="100000"/>
              </a:lnSpc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(ноябрь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1936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года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декабрь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1941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года).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4114800"/>
            <a:ext cx="1993900" cy="20307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3800" y="4267200"/>
            <a:ext cx="2352039" cy="1905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4600" y="4267200"/>
            <a:ext cx="2336799" cy="182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1059</Words>
  <Application>Microsoft Office PowerPoint</Application>
  <PresentationFormat>Экран (4:3)</PresentationFormat>
  <Paragraphs>159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Организация трибунала</vt:lpstr>
      <vt:lpstr>Организация трибунала</vt:lpstr>
      <vt:lpstr>Организация трибунала</vt:lpstr>
      <vt:lpstr>Члены международного военного трибунала</vt:lpstr>
      <vt:lpstr>Члены международного военного трибунала</vt:lpstr>
      <vt:lpstr>Члены международного военного трибунала</vt:lpstr>
      <vt:lpstr>Обвинения</vt:lpstr>
      <vt:lpstr>Обвинения</vt:lpstr>
      <vt:lpstr>Обвинения</vt:lpstr>
      <vt:lpstr>Обвинения</vt:lpstr>
      <vt:lpstr>Обвинения</vt:lpstr>
      <vt:lpstr>Суду были преданы</vt:lpstr>
      <vt:lpstr>Приговор</vt:lpstr>
      <vt:lpstr>Приговор</vt:lpstr>
      <vt:lpstr>Приговор</vt:lpstr>
      <vt:lpstr>Значение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ok</cp:lastModifiedBy>
  <cp:revision>2</cp:revision>
  <dcterms:created xsi:type="dcterms:W3CDTF">2023-11-20T09:12:26Z</dcterms:created>
  <dcterms:modified xsi:type="dcterms:W3CDTF">2023-11-20T10:52:07Z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2023-11-20T00:00:00Z</vt:filetime>
  </property>
</Properties>
</file>