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06" r:id="rId18"/>
    <p:sldId id="305" r:id="rId19"/>
    <p:sldId id="307" r:id="rId20"/>
    <p:sldId id="308" r:id="rId21"/>
    <p:sldId id="302" r:id="rId22"/>
    <p:sldId id="343" r:id="rId23"/>
    <p:sldId id="325" r:id="rId24"/>
    <p:sldId id="32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ndrin.ru/2007/data/catalog/soldatiki/2006-2007/collection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021.radikal.ru/0802/94/96ffb376c6f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tzona.net/public/users/img/img_852772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40.radikal.ru/i087/0809/4f/dbd42c20f31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/>
            </a:r>
            <a:br>
              <a:rPr lang="ru-RU" sz="5400" dirty="0" smtClean="0">
                <a:solidFill>
                  <a:srgbClr val="FFC000"/>
                </a:solidFill>
              </a:rPr>
            </a:b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2567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67"/>
          <a:stretch>
            <a:fillRect/>
          </a:stretch>
        </p:blipFill>
        <p:spPr>
          <a:xfrm>
            <a:off x="2483767" y="1412776"/>
            <a:ext cx="4351057" cy="30541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426565"/>
            <a:ext cx="813690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endParaRPr lang="ru-RU" sz="32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князя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полководца </a:t>
            </a:r>
          </a:p>
          <a:p>
            <a:pPr algn="ctr"/>
            <a:r>
              <a:rPr lang="ru-RU" sz="36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Ярославовича Невского 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(1221-1263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spc="50" dirty="0" smtClean="0">
              <a:ln w="9525" cmpd="sng">
                <a:noFill/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endParaRPr lang="ru-RU" b="1" cap="none" spc="50" dirty="0">
              <a:ln w="9525" cmpd="sng">
                <a:noFill/>
                <a:prstDash val="solid"/>
              </a:ln>
              <a:solidFill>
                <a:srgbClr val="FF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88640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«Славный сын России, </a:t>
            </a:r>
          </a:p>
          <a:p>
            <a:pPr algn="ctr"/>
            <a:r>
              <a:rPr lang="ru-RU" sz="34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герой Отечества навеки</a:t>
            </a:r>
            <a:r>
              <a:rPr lang="ru-RU" sz="34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400" b="1" spc="50" dirty="0" smtClean="0">
              <a:ln w="9525" cmpd="sng">
                <a:noFill/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620688"/>
            <a:ext cx="749935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Потом он пошел в Чудскую землю, во владения Ордена, войска которого наголову разбили один из русских отрядов. Когда Александр узнал об этом, он отступил к Псковскому озеру и стал дожидаться неприятеля на льду, который был еще крепок.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704855" cy="439580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4008" y="836712"/>
            <a:ext cx="4257675" cy="51133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 апреля 1242 года началась знаменитая битва, известная в наших летописях под названием </a:t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Ледовое побоище… </a:t>
            </a:r>
            <a:endParaRPr lang="ru-RU" sz="36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ртинка 116 из 179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476672"/>
            <a:ext cx="3933825" cy="586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836712"/>
            <a:ext cx="7920880" cy="1439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Закованные в тяжелые доспехи рыцари врезались в русское войско и решили, что победа уже за ними. Но внезапно их атаковали с флангов главные силы русских дружин – конники и лучники. Спасаясь бегством, рыцари в панике стали отступать на лед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Чудского озера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Здесь они и нашли свою могилу.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Наталья\Desktop\АДАПТАЦИЯ\День Ангела 2017\Александр Невский\Ледовое побоище\1460982740_nevski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290162" cy="400506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9888" y="274638"/>
            <a:ext cx="3694112" cy="62499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должен был ехать во Владимир прощаться с отцом, отправлявшимся в Орду. В его отсутствие немецкие послы пришли в Новгород с поклоном и просьбой: "Что заняли мы мечом,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Лугу, Псков,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Летголу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 того всего отступаемся; сколько взяли людей ваших в плен, тех готовы обменять: мы ваших пустим, а вы наших пустите". Новгородцы согласились и помирились.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28997296_Semiradskiy_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989012" cy="5976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980008"/>
            <a:ext cx="3384550" cy="489743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Вскоре Александр нанес поражение семи литовским отрядам, нападавшим на северо-западные русские земли, отбил Торопец, захваченный Литвой, уничтожил отряд у озера </a:t>
            </a:r>
            <a:r>
              <a:rPr lang="ru-RU" sz="2800" dirty="0" err="1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Жизца</a:t>
            </a:r>
            <a:r>
              <a:rPr lang="ru-RU" sz="2800" dirty="0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разгромил литовское ополчение под </a:t>
            </a:r>
            <a:r>
              <a:rPr lang="ru-RU" sz="2800" dirty="0" err="1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Усвятом</a:t>
            </a:r>
            <a:r>
              <a:rPr lang="ru-RU" sz="2800" dirty="0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n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evski_mo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83063" cy="648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0072" y="2636912"/>
            <a:ext cx="3568824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Александр получил возможность вернуться во Владимир, но по дороге заболел и умер в Городце.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28997316_Semiradskiy_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4181475" cy="547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61214" y="2708920"/>
            <a:ext cx="437515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его погребения во владимирском монастыре Рождества Богородицы 23 ноября 1263 года произошло событие, о котором в летописи сказано: "Чудо дивно и памяти достойно". Когда тело святого Александра положили в раку, эконом монастыря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Севастиан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митрополит Кирилл хотели разжать ему руку, чтобы вложить напутственную духовную грамоту. Святой князь, как живой, сам простер руку и взял грамоту из рук митрополита.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28997337_Semiradskiy_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337686" cy="554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tdata.ru/u10/photo0FBA/20465168279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3"/>
            <a:ext cx="5400600" cy="43852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Александро-Невская лавра в Санкт-Петербурге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ощи святого благоверного великого князя Александра Невс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833731" cy="424847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8640960" cy="1015663"/>
          </a:xfrm>
          <a:prstGeom prst="rect">
            <a:avLst/>
          </a:prstGeom>
          <a:solidFill>
            <a:srgbClr val="FFFFCC"/>
          </a:solidFill>
          <a:ln w="127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Мощи  святого благоверного князя Александра были установлены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Александро-Невской лавре.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Здесь они покоятся и поныне, являя по вере и молитвам чудеса.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flipH="1">
            <a:off x="3419872" y="692696"/>
            <a:ext cx="5508104" cy="563231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 русский никогда не забывал своих героев.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честь Александра Невского была названа  Александро-Невская Лавра,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построены многие храмы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Русской земле и в других странах.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1725 году императрица Екатерина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учредила орден святого благоверного князя Александра Невского – одну из высших наград Российской империи. Он просуществовал до 1917 года и был вторым по значимости после ордена святого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всехвального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апостола Андрея Первозванного.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многих городах названы улицы его именем, установлены памятники святому князю Александру.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отвагу и мужество во имя святой Руси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прославляли художники в картинах,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писатели и поэты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стихах и книгах,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композиторы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музыкальных произведениях.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Наталья\Desktop\АДАПТАЦИЯ\День Ангела 2017\Александр Невский\!!!!!Орден_Александра_Невского_(РФ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952328" cy="562613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Храмы в честь Александра Невского </a:t>
            </a:r>
            <a:endParaRPr lang="ru-RU" sz="2400" b="1" spc="300" dirty="0"/>
          </a:p>
        </p:txBody>
      </p:sp>
      <p:pic>
        <p:nvPicPr>
          <p:cNvPr id="1026" name="Picture 2" descr="C:\Users\Наталья\Desktop\АДАПТАЦИЯ\День Ангела и ПАСХА 2018\Александр Невский\Храмы и памятники\Hram-A.Nevskogo Краснод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933056"/>
            <a:ext cx="3456383" cy="259228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6309320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АДАПТАЦИЯ\День Ангела и ПАСХА 2018\Александр Невский\Храмы и памятники\Княжье Оз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836712"/>
            <a:ext cx="3768419" cy="282631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59832" y="3429000"/>
            <a:ext cx="12747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Княжье Озеро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Наталья\Desktop\АДАПТАЦИЯ\День Ангела и ПАСХА 2018\Александр Невский\Храмы и памятники\Россия Кожухо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3744416" cy="28083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80312" y="3501008"/>
            <a:ext cx="16099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Москва, Кожухово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Наталья\Desktop\АДАПТАЦИЯ\День Ангела и ПАСХА 2018\Александр Невский\Храмы и памятники\Болгар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58104"/>
            <a:ext cx="3816424" cy="251080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84368" y="6381328"/>
            <a:ext cx="8876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Болгария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Национальным героем, народным заступником, священной личностью нашей страны в памяти народной вот уже в течение почти восьми веков был и остается святой благоверный князь Александр Невский.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– (по-гречески) защитник людей.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" t="5436" r="57088" b="15815"/>
          <a:stretch/>
        </p:blipFill>
        <p:spPr bwMode="auto">
          <a:xfrm>
            <a:off x="1043608" y="2060848"/>
            <a:ext cx="3096344" cy="42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1988840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… Его власы до стройных плеч,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 прядь златая, упадали, 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 </a:t>
            </a:r>
            <a:r>
              <a:rPr lang="ru-RU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любовию</a:t>
            </a: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дышали, 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мудростью звучала речь.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Высокой доблестью украшен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сердцем истинный герой-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Врагам средь битв был грозно страшен,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Вне битв – отрадой был святой.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Всегда в сознанье долга строгом,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 правду всей душою чтил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чувства сердца разделил</a:t>
            </a:r>
            <a:b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Между Отчизною и Богом…</a:t>
            </a:r>
            <a:endParaRPr 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А. А. Майков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Александру Невскому в городах Ро</a:t>
            </a:r>
            <a:r>
              <a:rPr lang="ru-RU" sz="2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ссии</a:t>
            </a:r>
            <a:endParaRPr lang="ru-RU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C:\Users\Наталья\Desktop\АДАПТАЦИЯ\День Ангела и ПАСХА 2018\Александр Невский\Храмы и памятники\Переславль-Залесский_6201-2_e1b_sm1_T3ru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370940" cy="34296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3861048"/>
            <a:ext cx="216411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AutoShape 2" descr="https://zoomdecorate.rambler.ru/enclage/MWsxNjU4LjI5YW1wQHsiZGF0YSI6eyJBY3Rpb24iOiJQcm94eSIsIlJlZmZlcmVyIjoiaHR0cHM6Ly90cmF2ZWwucmFtYmxlci5ydS9ndWlkZS8zMTMwMy1QYW15YXRuaWstQWxla3NhbmRydS1OZXZza29tdS8jMSIsIlByb3RvY29sIjoiaHR0cHM6IiwiSG9zdCI6InRyYXZlbC5yYW1ibGVyLnJ1IiwiTGlua1R5cGUiOiJpbWFnZS8qIn0sImxpbmsiOiJodHRwczovL2ltZzA0LnJsMC5ydS8wYWNlNjYzOGJkODVmYTA1MTMwZGE4YjZmNDhiZGJlNS83NjV4NTI1aS9odHRwcy9uZXdzLnJhbWJsZXIucnUvaW1nLzIwMTgvMTAvNGY1NjA2Yzg2ODc0Ny5qcGcifQ%3D%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https://zoomdecorate.rambler.ru/enclage/MWsxNjU4LjI5YW1wQHsiZGF0YSI6eyJBY3Rpb24iOiJQcm94eSIsIlJlZmZlcmVyIjoiaHR0cHM6Ly90cmF2ZWwucmFtYmxlci5ydS9ndWlkZS8zMTMwMy1QYW15YXRuaWstQWxla3NhbmRydS1OZXZza29tdS8jMSIsIlByb3RvY29sIjoiaHR0cHM6IiwiSG9zdCI6InRyYXZlbC5yYW1ibGVyLnJ1IiwiTGlua1R5cGUiOiJpbWFnZS8qIn0sImxpbmsiOiJodHRwczovL2ltZzA0LnJsMC5ydS8wYWNlNjYzOGJkODVmYTA1MTMwZGE4YjZmNDhiZGJlNS83NjV4NTI1aS9odHRwcy9uZXdzLnJhbWJsZXIucnUvaW1nLzIwMTgvMTAvNGY1NjA2Yzg2ODc0Ny5qcGcifQ%3D%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https://zoomdecorate.rambler.ru/enclage/MWsxNjU4LjI5YW1wQHsiZGF0YSI6eyJBY3Rpb24iOiJQcm94eSIsIlJlZmZlcmVyIjoiaHR0cHM6Ly90cmF2ZWwucmFtYmxlci5ydS9ndWlkZS8zMTMwMy1QYW15YXRuaWstQWxla3NhbmRydS1OZXZza29tdS8jMSIsIlByb3RvY29sIjoiaHR0cHM6IiwiSG9zdCI6InRyYXZlbC5yYW1ibGVyLnJ1IiwiTGlua1R5cGUiOiJpbWFnZS8qIn0sImxpbmsiOiJodHRwczovL2ltZzA0LnJsMC5ydS8wYWNlNjYzOGJkODVmYTA1MTMwZGE4YjZmNDhiZGJlNS83NjV4NTI1aS9odHRwcy9uZXdzLnJhbWJsZXIucnUvaW1nLzIwMTgvMTAvNGY1NjA2Yzg2ODc0Ny5qcGcifQ%3D%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C:\Users\Наталья\Desktop\9 ГРУППА\РОЖД. ЧТЕНИЯ  2021\НОВГОРОД 2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2992413" cy="34563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380312" y="3789040"/>
            <a:ext cx="10168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Новгород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C:\Users\Наталья\Desktop\АДАПТАЦИЯ\День Ангела и ПАСХА 2018\Александр Невский\Храмы и памятники\!!! Невский. Пско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4215103" cy="280831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182566" y="3244334"/>
            <a:ext cx="77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Псков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6309320"/>
            <a:ext cx="7112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Псков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АДАПТАЦИЯ\День Ангела 2017\Александр Невский\Храмы и памятники\!!! DSC_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492608" cy="52193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Александру Невскому в городах России </a:t>
            </a:r>
            <a:endParaRPr lang="ru-RU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Наталья\Desktop\АДАПТАЦИЯ\День Ангела и ПАСХА 2018\Александр Невский\Храмы и памятники\39eda176db46ff0591b3d37e19c1e682_s-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104456" cy="524857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24328" y="5877272"/>
            <a:ext cx="1093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Петербург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877272"/>
            <a:ext cx="13703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Александров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080" y="2348880"/>
            <a:ext cx="3743325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Александр Невский – </a:t>
            </a:r>
            <a:br>
              <a:rPr lang="ru-RU" sz="36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имя России!</a:t>
            </a:r>
            <a:endParaRPr lang="ru-RU" sz="3600" b="1" spc="50" dirty="0">
              <a:ln w="9525" cmpd="sng">
                <a:noFill/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5" descr="P601221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 bwMode="auto">
          <a:xfrm>
            <a:off x="539552" y="188640"/>
            <a:ext cx="4897438" cy="631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мама\Мои документы\мама\Мои документы\Мои рисунки\Краеведение\Александр Невский\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252788" cy="640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1124744"/>
            <a:ext cx="5357812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«Соблюдение Русской земли, — говорит знаменитый историк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Сергей Соловьев,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от беды на востоке, знаменитые подвиги за веру и землю на западе доставили Александру славную память на Руси и сделали его самым видным историческим лицом в древней истории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Мономаха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Донского».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дошедшем до нас летописном сказании о подвигах его говорится, что он «Богом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рожен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Побеждая везде, он никем не был побеждён. Рыцарь, пришедший с запада посмотреть Невского, рассказывал, что он прошёл много стран и народов, но нигде не видал такого «ни в царях царя, ни в князьях князя».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924944"/>
            <a:ext cx="53578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600" b="1" spc="50" dirty="0">
              <a:ln w="9525" cmpd="sng">
                <a:noFill/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44824"/>
            <a:ext cx="4105275" cy="34559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Александр родился в семье князя Ярослава Всеволодовича и княгини Феодосии, дочери князя Мстислава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Удатного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(Удалого). Его дедом был Всеволод Большое Гнездо. В 1236 году Александр был посажен на новгородское княжение, а в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1239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году женился на полоцкой княжне Александре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Брячиславне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800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bat" pitchFamily="2" charset="0"/>
              </a:rPr>
              <a:t/>
            </a:r>
            <a:br>
              <a:rPr lang="ru-RU" sz="2800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bat" pitchFamily="2" charset="0"/>
              </a:rPr>
            </a:br>
            <a:endParaRPr lang="ru-RU" sz="2800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Содержимое 9" descr="Александр-Невский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-2230"/>
          <a:stretch>
            <a:fillRect/>
          </a:stretch>
        </p:blipFill>
        <p:spPr>
          <a:xfrm>
            <a:off x="4930775" y="-144463"/>
            <a:ext cx="4213225" cy="700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2 из 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-406"/>
          <a:stretch>
            <a:fillRect/>
          </a:stretch>
        </p:blipFill>
        <p:spPr bwMode="auto">
          <a:xfrm>
            <a:off x="1475656" y="2492896"/>
            <a:ext cx="6444208" cy="42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XIII веке Русь переживала очень тяжелые времена. 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Она была раздроблена, русские князья непрерывно воевали между собой. Этой слабостью и раздробленностью воспользовались монгольские завоеватели. Они разоряли русские города, уводили в рабство сотни тысячи людей.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834457_sold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129462" cy="48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508518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Считая Русь легкой добычей, папа римский объявил крестовой поход против русского православия, и на Русь двинулись полчища датских, шведских и немецких рыцарей.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3671888" cy="58324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1240 г. множество шведских кораблей подошло к Неве под командованием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Биргера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Александр, ему не было тогда еще 20 лет, долго молился в новгородском храме Святой Софии. Выйдя из храма, он укрепил дружину исполненными веры словами: «Не в силе Бог, а в правде. Иные – с оружием, иные – на конях, а мы Имя Господа Бога нашего призовем!».</a:t>
            </a:r>
            <a:br>
              <a:rPr lang="ru-RU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9" descr="Картинка 13 из 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3480" y="476672"/>
            <a:ext cx="4680520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568952" cy="23488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небольшой дружиной князь поспешил на врагов. Накануне битвы было видение: стоявший в морском дозоре воин увидел ладью, плывущую по морю, и на ней святых мучеников Бориса и Глеба, в одеждах багряных. Александр, ободренный предзнаменованием мужественно, с молитвой повел войско на шведов.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988840"/>
            <a:ext cx="4176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Биргер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хотел плыть в Ладожское озеро, занять Ладогу и отсюда по Волхову идти уже к Новгороду. Но Александр сам выступил навстречу шведам. Его войска скрытно приблизились к устью Ижоры, где остановились на отдых враги, внезапно напали на них и начали рубить топорами и мечами прежде чем шведы успели взять оружие. Александр лично участвовал в битве и ранил шведского воеводу в лицо: "…самому королю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възложи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печать на лице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острымъ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своимъ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копиемъ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Наталья\Desktop\АДАПТАЦИЯ\День Ангела 2017\Александр Невский\Невская битва\!!! 3931-article-wide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92488" cy="388843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17024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Повесть о житии и о храбрости </a:t>
            </a:r>
            <a:b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spc="50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благоверного и великого князя Александра»</a:t>
            </a:r>
            <a:endParaRPr lang="ru-RU" sz="3200" b="1" spc="50" dirty="0">
              <a:ln w="9525" cmpd="sng">
                <a:noFill/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87067830_49842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75" t="6770" r="3761"/>
          <a:stretch>
            <a:fillRect/>
          </a:stretch>
        </p:blipFill>
        <p:spPr>
          <a:xfrm>
            <a:off x="4211960" y="1124744"/>
            <a:ext cx="4932040" cy="557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1700808"/>
            <a:ext cx="2592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ubhead" pitchFamily="18" charset="0"/>
                <a:cs typeface="Times New Roman" pitchFamily="18" charset="0"/>
              </a:rPr>
              <a:t>«И была сеча великая с латинянами, и перебил их бесчисленное множество, и самому предводителю возложил печать на лицо острым копьем». За эту победу на реке Неве народ назвал Александра Невским.</a:t>
            </a:r>
          </a:p>
        </p:txBody>
      </p:sp>
      <p:pic>
        <p:nvPicPr>
          <p:cNvPr id="6" name="Picture 5" descr="Картинка 3 из 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59" y="1124744"/>
            <a:ext cx="3351287" cy="548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ято-Троицкая Александро-Невская Лавр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82655" y="260648"/>
            <a:ext cx="7632700" cy="50546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451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Свято-Троицкая Александро-Невская Лавра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37321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том месте, где по преданию была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Невская битва, поставили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Александро-Невскую лавру.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909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Слайд 2</vt:lpstr>
      <vt:lpstr>Александр родился в семье князя Ярослава Всеволодовича и княгини Феодосии, дочери князя Мстислава Удатного (Удалого). Его дедом был Всеволод Большое Гнездо. В 1236 году Александр был посажен на новгородское княжение, а в 1239 году женился на полоцкой княжне Александре Брячиславне.  </vt:lpstr>
      <vt:lpstr>Слайд 4</vt:lpstr>
      <vt:lpstr>Слайд 5</vt:lpstr>
      <vt:lpstr>В 1240 г. множество шведских кораблей подошло к Неве под командованием Биргера. Александр, ему не было тогда еще 20 лет, долго молился в новгородском храме Святой Софии. Выйдя из храма, он укрепил дружину исполненными веры словами: «Не в силе Бог, а в правде. Иные – с оружием, иные – на конях, а мы Имя Господа Бога нашего призовем!». </vt:lpstr>
      <vt:lpstr>С небольшой дружиной князь поспешил на врагов. Накануне битвы было видение: стоявший в морском дозоре воин увидел ладью, плывущую по морю, и на ней святых мучеников Бориса и Глеба, в одеждах багряных. Александр, ободренный предзнаменованием мужественно, с молитвой повел войско на шведов. </vt:lpstr>
      <vt:lpstr>«Повесть о житии и о храбрости  благоверного и великого князя Александра»</vt:lpstr>
      <vt:lpstr>Слайд 9</vt:lpstr>
      <vt:lpstr>Потом он пошел в Чудскую землю, во владения Ордена, войска которого наголову разбили один из русских отрядов. Когда Александр узнал об этом, он отступил к Псковскому озеру и стал дожидаться неприятеля на льду, который был еще крепок.</vt:lpstr>
      <vt:lpstr>Утром  5 апреля 1242 года началась знаменитая битва, известная в наших летописях под названием  Ледовое побоище… </vt:lpstr>
      <vt:lpstr>Закованные в тяжелые доспехи рыцари врезались в русское войско и решили, что победа уже за ними. Но внезапно их атаковали с флангов главные силы русских дружин – конники и лучники. Спасаясь бегством, рыцари в панике стали отступать на лед Чудского озера. Здесь они и нашли свою могилу.  </vt:lpstr>
      <vt:lpstr>Александр должен был ехать во Владимир прощаться с отцом, отправлявшимся в Орду. В его отсутствие немецкие послы пришли в Новгород с поклоном и просьбой: "Что заняли мы мечом, Водь, Лугу, Псков, Летголу, от того всего отступаемся; сколько взяли людей ваших в плен, тех готовы обменять: мы ваших пустим, а вы наших пустите". Новгородцы согласились и помирились. </vt:lpstr>
      <vt:lpstr>Вскоре Александр нанес поражение семи литовским отрядам, нападавшим на северо-западные русские земли, отбил Торопец, захваченный Литвой, уничтожил отряд у озера Жизца, разгромил литовское ополчение под Усвятом. </vt:lpstr>
      <vt:lpstr>Осенью Александр получил возможность вернуться во Владимир, но по дороге заболел и умер в Городце. </vt:lpstr>
      <vt:lpstr>Во время его погребения во владимирском монастыре Рождества Богородицы 23 ноября 1263 года произошло событие, о котором в летописи сказано: "Чудо дивно и памяти достойно". Когда тело святого Александра положили в раку, эконом монастыря Севастиан и митрополит Кирилл хотели разжать ему руку, чтобы вложить напутственную духовную грамоту. Святой князь, как живой, сам простер руку и взял грамоту из рук митрополита. </vt:lpstr>
      <vt:lpstr>Слайд 17</vt:lpstr>
      <vt:lpstr>Слайд 18</vt:lpstr>
      <vt:lpstr>Слайд 19</vt:lpstr>
      <vt:lpstr>Слайд 20</vt:lpstr>
      <vt:lpstr>Слайд 21</vt:lpstr>
      <vt:lpstr>Александр Невский –  имя России!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благоверный князь  Александр Невский</dc:title>
  <dc:creator>Наталья</dc:creator>
  <cp:lastModifiedBy>ok</cp:lastModifiedBy>
  <cp:revision>108</cp:revision>
  <dcterms:created xsi:type="dcterms:W3CDTF">2018-03-11T17:49:03Z</dcterms:created>
  <dcterms:modified xsi:type="dcterms:W3CDTF">2021-02-25T06:37:02Z</dcterms:modified>
</cp:coreProperties>
</file>