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56" r:id="rId2"/>
    <p:sldId id="258" r:id="rId3"/>
    <p:sldId id="257" r:id="rId4"/>
    <p:sldId id="263" r:id="rId5"/>
    <p:sldId id="278" r:id="rId6"/>
    <p:sldId id="279" r:id="rId7"/>
    <p:sldId id="282" r:id="rId8"/>
    <p:sldId id="280" r:id="rId9"/>
    <p:sldId id="268" r:id="rId10"/>
    <p:sldId id="269" r:id="rId11"/>
    <p:sldId id="283" r:id="rId12"/>
    <p:sldId id="273" r:id="rId13"/>
    <p:sldId id="271" r:id="rId14"/>
    <p:sldId id="270" r:id="rId15"/>
    <p:sldId id="284" r:id="rId16"/>
    <p:sldId id="272" r:id="rId17"/>
    <p:sldId id="274" r:id="rId18"/>
    <p:sldId id="276" r:id="rId19"/>
    <p:sldId id="275" r:id="rId20"/>
    <p:sldId id="277" r:id="rId21"/>
    <p:sldId id="28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1538" y="-8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3DCA5-C2A6-490A-AA4F-4AE1F8B3A1B0}" type="datetimeFigureOut">
              <a:rPr lang="ru-RU" smtClean="0"/>
              <a:pPr/>
              <a:t>23.01.2026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7836E-2AF1-4AAF-8D5D-540DD0239B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59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589-A25A-4CB3-8C21-CA5534731406}" type="datetimeFigureOut">
              <a:rPr lang="ru-RU" smtClean="0"/>
              <a:pPr/>
              <a:t>23.01.2026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584D-DACC-4FA0-B3A8-94F52F44F6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589-A25A-4CB3-8C21-CA5534731406}" type="datetimeFigureOut">
              <a:rPr lang="ru-RU" smtClean="0"/>
              <a:pPr/>
              <a:t>23.01.2026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584D-DACC-4FA0-B3A8-94F52F44F6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589-A25A-4CB3-8C21-CA5534731406}" type="datetimeFigureOut">
              <a:rPr lang="ru-RU" smtClean="0"/>
              <a:pPr/>
              <a:t>23.01.2026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584D-DACC-4FA0-B3A8-94F52F44F6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589-A25A-4CB3-8C21-CA5534731406}" type="datetimeFigureOut">
              <a:rPr lang="ru-RU" smtClean="0"/>
              <a:pPr/>
              <a:t>23.01.2026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584D-DACC-4FA0-B3A8-94F52F44F6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589-A25A-4CB3-8C21-CA5534731406}" type="datetimeFigureOut">
              <a:rPr lang="ru-RU" smtClean="0"/>
              <a:pPr/>
              <a:t>23.01.2026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858584D-DACC-4FA0-B3A8-94F52F44F6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589-A25A-4CB3-8C21-CA5534731406}" type="datetimeFigureOut">
              <a:rPr lang="ru-RU" smtClean="0"/>
              <a:pPr/>
              <a:t>23.01.2026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584D-DACC-4FA0-B3A8-94F52F44F6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589-A25A-4CB3-8C21-CA5534731406}" type="datetimeFigureOut">
              <a:rPr lang="ru-RU" smtClean="0"/>
              <a:pPr/>
              <a:t>23.01.2026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584D-DACC-4FA0-B3A8-94F52F44F6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589-A25A-4CB3-8C21-CA5534731406}" type="datetimeFigureOut">
              <a:rPr lang="ru-RU" smtClean="0"/>
              <a:pPr/>
              <a:t>23.01.2026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584D-DACC-4FA0-B3A8-94F52F44F6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589-A25A-4CB3-8C21-CA5534731406}" type="datetimeFigureOut">
              <a:rPr lang="ru-RU" smtClean="0"/>
              <a:pPr/>
              <a:t>23.01.2026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584D-DACC-4FA0-B3A8-94F52F44F6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589-A25A-4CB3-8C21-CA5534731406}" type="datetimeFigureOut">
              <a:rPr lang="ru-RU" smtClean="0"/>
              <a:pPr/>
              <a:t>23.01.2026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584D-DACC-4FA0-B3A8-94F52F44F6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589-A25A-4CB3-8C21-CA5534731406}" type="datetimeFigureOut">
              <a:rPr lang="ru-RU" smtClean="0"/>
              <a:pPr/>
              <a:t>23.01.2026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584D-DACC-4FA0-B3A8-94F52F44F6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4376589-A25A-4CB3-8C21-CA5534731406}" type="datetimeFigureOut">
              <a:rPr lang="ru-RU" smtClean="0"/>
              <a:pPr/>
              <a:t>23.01.2026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858584D-DACC-4FA0-B3A8-94F52F44F62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Навечно в памяти народной непокоренный Ленинград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4" b="5126"/>
          <a:stretch/>
        </p:blipFill>
        <p:spPr bwMode="auto">
          <a:xfrm>
            <a:off x="107504" y="86866"/>
            <a:ext cx="8928992" cy="672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91683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Каждый день люди стояли в огромной очереди, чтобы получить маленький кусочек блокадного хлеба – суточная </a:t>
            </a: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норма 125 </a:t>
            </a: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грамм. 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1027" name="Picture 3" descr="C:\Users\юля\Desktop\blokadnuy-hleb-3-1536x10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204864"/>
            <a:ext cx="3744416" cy="2574286"/>
          </a:xfrm>
          <a:prstGeom prst="rect">
            <a:avLst/>
          </a:prstGeom>
          <a:noFill/>
        </p:spPr>
      </p:pic>
      <p:pic>
        <p:nvPicPr>
          <p:cNvPr id="1030" name="Picture 6" descr="C:\Users\юля\Desktop\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581128"/>
            <a:ext cx="1435097" cy="2002097"/>
          </a:xfrm>
          <a:prstGeom prst="rect">
            <a:avLst/>
          </a:prstGeom>
          <a:noFill/>
        </p:spPr>
      </p:pic>
      <p:pic>
        <p:nvPicPr>
          <p:cNvPr id="1031" name="Picture 7" descr="C:\Users\юля\Desktop\Очередь-за-хлебо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204864"/>
            <a:ext cx="3826013" cy="2664296"/>
          </a:xfrm>
          <a:prstGeom prst="rect">
            <a:avLst/>
          </a:prstGeom>
          <a:noFill/>
        </p:spPr>
      </p:pic>
      <p:pic>
        <p:nvPicPr>
          <p:cNvPr id="1036" name="Picture 12" descr="C:\Users\юля\Desktop\blokadnuy-hleb-8.jpg"/>
          <p:cNvPicPr>
            <a:picLocks noChangeAspect="1" noChangeArrowheads="1"/>
          </p:cNvPicPr>
          <p:nvPr/>
        </p:nvPicPr>
        <p:blipFill>
          <a:blip r:embed="rId5" cstate="print"/>
          <a:srcRect l="7349" t="34893" r="1869" b="21031"/>
          <a:stretch>
            <a:fillRect/>
          </a:stretch>
        </p:blipFill>
        <p:spPr bwMode="auto">
          <a:xfrm>
            <a:off x="899592" y="4941168"/>
            <a:ext cx="4752528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7606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Голод в блокадном Ленинграде 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D97A24A-9E7F-862A-D169-0690B6883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4176464" cy="55732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B887EB7-4A85-EC77-3F34-25FA9DB5C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84784"/>
            <a:ext cx="4464496" cy="397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0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362274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800" dirty="0" smtClean="0">
                <a:solidFill>
                  <a:schemeClr val="tx1"/>
                </a:solidFill>
              </a:rPr>
              <a:t>В городе не было ни дров, ни угля. Съедено было все: и кожаные ремни, и подметки, в городе не осталось ни одной кошки или собаки, не говоря о голубях и воронах. Истощенные люди ходили по городу, падая и умирая по дороге. 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Picture 1" descr="C:\Users\юля\Desktop\e27c147111cb9f8f-w820-h4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20888"/>
            <a:ext cx="4022027" cy="2160240"/>
          </a:xfrm>
          <a:prstGeom prst="rect">
            <a:avLst/>
          </a:prstGeom>
          <a:noFill/>
        </p:spPr>
      </p:pic>
      <p:pic>
        <p:nvPicPr>
          <p:cNvPr id="24578" name="Picture 2" descr="C:\Users\юля\Desktop\slide-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6205" t="29554" r="16829" b="12213"/>
          <a:stretch>
            <a:fillRect/>
          </a:stretch>
        </p:blipFill>
        <p:spPr bwMode="auto">
          <a:xfrm>
            <a:off x="4499991" y="3140968"/>
            <a:ext cx="4526903" cy="2952328"/>
          </a:xfrm>
          <a:prstGeom prst="rect">
            <a:avLst/>
          </a:prstGeom>
          <a:noFill/>
        </p:spPr>
      </p:pic>
      <p:pic>
        <p:nvPicPr>
          <p:cNvPr id="24579" name="Picture 3" descr="C:\Users\юля\Desktop\img4.jpg"/>
          <p:cNvPicPr>
            <a:picLocks noChangeAspect="1" noChangeArrowheads="1"/>
          </p:cNvPicPr>
          <p:nvPr/>
        </p:nvPicPr>
        <p:blipFill>
          <a:blip r:embed="rId4" cstate="print"/>
          <a:srcRect l="3137" t="54517" r="55906" b="3653"/>
          <a:stretch>
            <a:fillRect/>
          </a:stretch>
        </p:blipFill>
        <p:spPr bwMode="auto">
          <a:xfrm>
            <a:off x="899592" y="4735400"/>
            <a:ext cx="2992162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Ленинград продолжал жить и работать. На заводах и фабриках делали снаряды, танки, огнестрельное оружие. Работали женщины, старики и дети.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24579" name="Picture 3" descr="C:\Users\юля\Desktop\dc3Qh3878cEaTzjDp5k8MV3EbQyAsryQdVAhhqw64kDloTvP9s4cstPeteg6pf4erAIBL89IEnQRPPCtxRwSkHuTmaHsqhTezVbA6IOxEn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00808"/>
            <a:ext cx="3202119" cy="4525963"/>
          </a:xfrm>
          <a:prstGeom prst="rect">
            <a:avLst/>
          </a:prstGeom>
          <a:noFill/>
        </p:spPr>
      </p:pic>
      <p:pic>
        <p:nvPicPr>
          <p:cNvPr id="24588" name="Picture 12" descr="C:\Users\юля\Desktop\v880_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628800"/>
            <a:ext cx="3671232" cy="2438125"/>
          </a:xfrm>
          <a:prstGeom prst="rect">
            <a:avLst/>
          </a:prstGeom>
          <a:noFill/>
        </p:spPr>
      </p:pic>
      <p:pic>
        <p:nvPicPr>
          <p:cNvPr id="24589" name="Picture 13" descr="C:\Users\юля\Desktop\122608-ma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149080"/>
            <a:ext cx="3672408" cy="26349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Несмотря на тяжелое время, работали детские сады, школы. И те дети, которые могли ходить, учились в школе. </a:t>
            </a:r>
            <a:r>
              <a:rPr lang="ru-RU" sz="2800" dirty="0" smtClean="0">
                <a:solidFill>
                  <a:schemeClr val="tx1"/>
                </a:solidFill>
              </a:rPr>
              <a:t>И это тоже подвиг маленьких ленинградцев.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23554" name="Picture 2" descr="C:\Users\юля\Desktop\TASS_676198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407" y="1772816"/>
            <a:ext cx="4090053" cy="2304256"/>
          </a:xfrm>
          <a:prstGeom prst="rect">
            <a:avLst/>
          </a:prstGeom>
          <a:noFill/>
        </p:spPr>
      </p:pic>
      <p:pic>
        <p:nvPicPr>
          <p:cNvPr id="23555" name="Picture 3" descr="C:\Users\юля\Desktop\scale_1200 (4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772816"/>
            <a:ext cx="4032448" cy="2292087"/>
          </a:xfrm>
          <a:prstGeom prst="rect">
            <a:avLst/>
          </a:prstGeom>
          <a:noFill/>
        </p:spPr>
      </p:pic>
      <p:pic>
        <p:nvPicPr>
          <p:cNvPr id="23560" name="Picture 8" descr="C:\Users\юля\Desktop\29401839_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7" y="4193632"/>
            <a:ext cx="3100207" cy="2170145"/>
          </a:xfrm>
          <a:prstGeom prst="rect">
            <a:avLst/>
          </a:prstGeom>
          <a:noFill/>
        </p:spPr>
      </p:pic>
      <p:pic>
        <p:nvPicPr>
          <p:cNvPr id="23562" name="Picture 10" descr="C:\Users\юля\Desktop\74101753_37015678_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43158" y="4421389"/>
            <a:ext cx="2592288" cy="1628821"/>
          </a:xfrm>
          <a:prstGeom prst="rect">
            <a:avLst/>
          </a:prstGeom>
          <a:noFill/>
        </p:spPr>
      </p:pic>
      <p:pic>
        <p:nvPicPr>
          <p:cNvPr id="23563" name="Picture 11" descr="C:\Users\юля\Desktop\shkola-vo-vremya-vojn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4193633"/>
            <a:ext cx="2880320" cy="21439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584176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tx1"/>
                </a:solidFill>
                <a:cs typeface="Times New Roman" pitchFamily="18" charset="0"/>
              </a:rPr>
              <a:t>Продолжали работать несколько театров и библиотек, на протяжении всего периода блокады были открыты Государственная Публичная библиотека и библиотека Академии наук</a:t>
            </a:r>
            <a:r>
              <a:rPr lang="ru-RU" sz="2800" dirty="0" smtClean="0">
                <a:solidFill>
                  <a:schemeClr val="tx1"/>
                </a:solidFill>
                <a:cs typeface="Times New Roman" pitchFamily="18" charset="0"/>
              </a:rPr>
              <a:t>. Состоялись </a:t>
            </a:r>
            <a:r>
              <a:rPr lang="ru-RU" sz="2800" dirty="0">
                <a:solidFill>
                  <a:schemeClr val="tx1"/>
                </a:solidFill>
                <a:cs typeface="Times New Roman" pitchFamily="18" charset="0"/>
              </a:rPr>
              <a:t>даже несколько концертов</a:t>
            </a:r>
            <a:r>
              <a:rPr lang="ru-RU" sz="2800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endParaRPr lang="ru-RU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5122" name="Picture 2" descr="Говорит Ленинград - смотреть видео онлайн от &quot;Wholesome Family Life&quot; в хорошем 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3" t="7777" r="15433" b="9936"/>
          <a:stretch/>
        </p:blipFill>
        <p:spPr bwMode="auto">
          <a:xfrm>
            <a:off x="179512" y="2708920"/>
            <a:ext cx="417646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avatars.mds.yandex.net/i?id=5b9d374cae14284abc657ddf28206afc7dba84cd-5236414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52936"/>
            <a:ext cx="45720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08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060848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«</a:t>
            </a:r>
            <a:r>
              <a:rPr lang="ru-RU" sz="3100" dirty="0" smtClean="0">
                <a:solidFill>
                  <a:schemeClr val="tx1"/>
                </a:solidFill>
              </a:rPr>
              <a:t>Дорога жизни</a:t>
            </a:r>
            <a:r>
              <a:rPr lang="ru-RU" sz="2800" dirty="0" smtClean="0">
                <a:solidFill>
                  <a:schemeClr val="tx1"/>
                </a:solidFill>
              </a:rPr>
              <a:t>»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Это единственная транспортная магистраль, проходящая через Ладожское озеро. Первыми по ней пошли конные обозы с хлебом. А когда лед стал толще, продукты повезли на грузовиках.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25603" name="Picture 3" descr="C:\Users\юля\Desktop\scale_1200 (7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204864"/>
            <a:ext cx="3816424" cy="2305647"/>
          </a:xfrm>
          <a:prstGeom prst="rect">
            <a:avLst/>
          </a:prstGeom>
          <a:noFill/>
        </p:spPr>
      </p:pic>
      <p:pic>
        <p:nvPicPr>
          <p:cNvPr id="25606" name="Picture 6" descr="C:\Users\юля\Desktop\scale_1200 (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92896"/>
            <a:ext cx="3024336" cy="3685545"/>
          </a:xfrm>
          <a:prstGeom prst="rect">
            <a:avLst/>
          </a:prstGeom>
          <a:noFill/>
        </p:spPr>
      </p:pic>
      <p:pic>
        <p:nvPicPr>
          <p:cNvPr id="25607" name="Picture 7" descr="C:\Users\юля\Desktop\DVI-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4642271"/>
            <a:ext cx="2304256" cy="1536170"/>
          </a:xfrm>
          <a:prstGeom prst="rect">
            <a:avLst/>
          </a:prstGeom>
          <a:noFill/>
        </p:spPr>
      </p:pic>
      <p:pic>
        <p:nvPicPr>
          <p:cNvPr id="25608" name="Picture 8" descr="C:\Users\юля\Desktop\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4609749"/>
            <a:ext cx="3096344" cy="21132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56490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Страшным символом блокадного Ленинграда стал  дневник Тани Савичевой. Таня Савичева в условиях блокады вела краткие записи о том, как на ее глазах умирали ближайшие родственники. 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26626" name="Picture 2" descr="C:\Users\юля\Desktop\блокада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852936"/>
            <a:ext cx="4968552" cy="3194069"/>
          </a:xfrm>
          <a:prstGeom prst="rect">
            <a:avLst/>
          </a:prstGeom>
          <a:noFill/>
        </p:spPr>
      </p:pic>
      <p:pic>
        <p:nvPicPr>
          <p:cNvPr id="4" name="Picture 5" descr="C:\Users\юля\Desktop\pamyatnikiposvyashennieblokadeleningrada_9D3D10F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996952"/>
            <a:ext cx="3576557" cy="1800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24128" y="5013176"/>
            <a:ext cx="28083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Памятник </a:t>
            </a:r>
          </a:p>
          <a:p>
            <a:pPr algn="ctr"/>
            <a:r>
              <a:rPr lang="ru-RU" sz="1600" b="1" dirty="0" smtClean="0"/>
              <a:t>«Дневник Тани Савичевой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512168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Несмотря на голод и холод, Ленинградцы выстояли и победили.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27 января 1944 года – день великого ликования Ленинградцев, которого ждали все его защитники 900 долгих дней и ночей.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Радио объявило: «Город Ленинград освобожден от вражеской блокады!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28674" name="Picture 2" descr="C:\Users\юля\Desktop\scale_12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4797152"/>
            <a:ext cx="2376264" cy="1654601"/>
          </a:xfrm>
          <a:prstGeom prst="rect">
            <a:avLst/>
          </a:prstGeom>
          <a:noFill/>
        </p:spPr>
      </p:pic>
      <p:pic>
        <p:nvPicPr>
          <p:cNvPr id="28676" name="Picture 4" descr="C:\Users\юля\Desktop\scale_1200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933056"/>
            <a:ext cx="3168954" cy="2371755"/>
          </a:xfrm>
          <a:prstGeom prst="rect">
            <a:avLst/>
          </a:prstGeom>
          <a:noFill/>
        </p:spPr>
      </p:pic>
      <p:pic>
        <p:nvPicPr>
          <p:cNvPr id="28677" name="Picture 5" descr="C:\Users\юля\Desktop\scale_1200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924944"/>
            <a:ext cx="2564290" cy="2232248"/>
          </a:xfrm>
          <a:prstGeom prst="rect">
            <a:avLst/>
          </a:prstGeom>
          <a:noFill/>
        </p:spPr>
      </p:pic>
      <p:pic>
        <p:nvPicPr>
          <p:cNvPr id="28678" name="Picture 6" descr="C:\Users\юля\Desktop\87ea501c-a679-5829-adc3-dadd8857c4a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00993" y="3068961"/>
            <a:ext cx="2949448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0"/>
            <a:ext cx="8892480" cy="206084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</a:rPr>
              <a:t>За мужество, за храбрость, за самоотверженный труд в годы войны, городу присвоено звание -  Город - Герой Ленинград</a:t>
            </a:r>
            <a:endParaRPr lang="ru-RU" sz="3200" dirty="0"/>
          </a:p>
        </p:txBody>
      </p:sp>
      <p:pic>
        <p:nvPicPr>
          <p:cNvPr id="27650" name="Picture 2" descr="C:\Users\юля\Desktop\медаль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132856"/>
            <a:ext cx="2160240" cy="4001140"/>
          </a:xfrm>
          <a:prstGeom prst="rect">
            <a:avLst/>
          </a:prstGeom>
          <a:noFill/>
        </p:spPr>
      </p:pic>
      <p:pic>
        <p:nvPicPr>
          <p:cNvPr id="27651" name="Picture 3" descr="C:\Users\юля\Desktop\h-179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4941168"/>
            <a:ext cx="2592288" cy="1620180"/>
          </a:xfrm>
          <a:prstGeom prst="rect">
            <a:avLst/>
          </a:prstGeom>
          <a:noFill/>
        </p:spPr>
      </p:pic>
      <p:pic>
        <p:nvPicPr>
          <p:cNvPr id="27652" name="Picture 4" descr="C:\Users\юля\Desktop\IMG_464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4437112"/>
            <a:ext cx="3096344" cy="2065470"/>
          </a:xfrm>
          <a:prstGeom prst="rect">
            <a:avLst/>
          </a:prstGeom>
          <a:noFill/>
        </p:spPr>
      </p:pic>
      <p:pic>
        <p:nvPicPr>
          <p:cNvPr id="27653" name="Picture 5" descr="C:\Users\юля\Desktop\slide-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2204864"/>
            <a:ext cx="2808312" cy="2103378"/>
          </a:xfrm>
          <a:prstGeom prst="rect">
            <a:avLst/>
          </a:prstGeom>
          <a:noFill/>
        </p:spPr>
      </p:pic>
      <p:pic>
        <p:nvPicPr>
          <p:cNvPr id="25602" name="Picture 2" descr="C:\Users\юля\Desktop\scale_1200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2132856"/>
            <a:ext cx="2808312" cy="26749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+mn-lt"/>
              </a:rPr>
              <a:t>27 </a:t>
            </a:r>
            <a:r>
              <a:rPr lang="ru-RU" dirty="0" smtClean="0">
                <a:solidFill>
                  <a:schemeClr val="tx1"/>
                </a:solidFill>
                <a:latin typeface="+mn-lt"/>
              </a:rPr>
              <a:t>января – день полного освобождения Ленинграда от фашисткой блокады</a:t>
            </a:r>
            <a:endParaRPr lang="ru-RU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images (2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484784"/>
            <a:ext cx="8784976" cy="5184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260648"/>
            <a:ext cx="889248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</a:rPr>
              <a:t>Блокадный Ленинград: места памяти в Санкт-Петербурге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29698" name="Picture 2" descr="C:\Users\юля\Desktop\pamyatnikiposvyashennieblokadeleningrada_B3D2E85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4038600" cy="2026031"/>
          </a:xfrm>
          <a:prstGeom prst="rect">
            <a:avLst/>
          </a:prstGeom>
          <a:noFill/>
        </p:spPr>
      </p:pic>
      <p:pic>
        <p:nvPicPr>
          <p:cNvPr id="29699" name="Picture 3" descr="C:\Users\юля\Desktop\image-61eaab2cc7e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12776"/>
            <a:ext cx="3816424" cy="2638699"/>
          </a:xfrm>
          <a:prstGeom prst="rect">
            <a:avLst/>
          </a:prstGeom>
          <a:noFill/>
        </p:spPr>
      </p:pic>
      <p:pic>
        <p:nvPicPr>
          <p:cNvPr id="29703" name="Picture 7" descr="C:\Users\юля\Desktop\scale_1200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437112"/>
            <a:ext cx="3576395" cy="177073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95536" y="3429000"/>
            <a:ext cx="4553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«</a:t>
            </a:r>
            <a:r>
              <a:rPr lang="ru-RU" sz="1600" b="1" dirty="0" smtClean="0"/>
              <a:t>Пискаревское мемориальное кладбище»</a:t>
            </a:r>
            <a:endParaRPr lang="ru-RU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20072" y="6309320"/>
            <a:ext cx="3392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Памятник «Разорванное кольцо» на «Дороге Жизни»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508104" y="4005064"/>
            <a:ext cx="2879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Памятник «Цветок жизни»</a:t>
            </a:r>
            <a:endParaRPr lang="ru-RU" sz="1600" b="1" dirty="0"/>
          </a:p>
        </p:txBody>
      </p:sp>
      <p:pic>
        <p:nvPicPr>
          <p:cNvPr id="26626" name="Picture 2" descr="C:\Users\юля\Desktop\slide-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3933056"/>
            <a:ext cx="3312368" cy="248090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827584" y="6519446"/>
            <a:ext cx="3547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Мемориал защитникам Ленинграда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юля\Desktop\93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9504" y="1628800"/>
            <a:ext cx="4284984" cy="411829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7504" y="188640"/>
            <a:ext cx="4572000" cy="63248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700" b="1" spc="50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Те, кто пережил </a:t>
            </a:r>
            <a:r>
              <a:rPr lang="ru-RU" sz="2700" b="1" spc="50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блокаду</a:t>
            </a:r>
            <a:r>
              <a:rPr lang="ru-RU" sz="2700" b="1" spc="50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, были</a:t>
            </a:r>
          </a:p>
          <a:p>
            <a:pPr algn="ctr"/>
            <a:r>
              <a:rPr lang="ru-RU" sz="2700" b="1" spc="50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обычными людьми. Они сумели совершить невозможное – </a:t>
            </a:r>
          </a:p>
          <a:p>
            <a:pPr algn="ctr"/>
            <a:r>
              <a:rPr lang="ru-RU" sz="2700" b="1" spc="50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пережить ледяной ад. И не только пережить, но и остаться людьми. Они уходят, и вместе с ними уходит история. От нас зависит, чтобы она не ушла навсегда!</a:t>
            </a:r>
          </a:p>
        </p:txBody>
      </p:sp>
    </p:spTree>
    <p:extLst>
      <p:ext uri="{BB962C8B-B14F-4D97-AF65-F5344CB8AC3E}">
        <p14:creationId xmlns:p14="http://schemas.microsoft.com/office/powerpoint/2010/main" val="70325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728192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1941 год. На нашу страну напала фашистская Германия. Началась война –жестокая, беспощадная. Она принесла много горя. Гибли люди, рушились города, горели и взрывались мосты и заводы. Беда пришла в каждый дом.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2051" name="Picture 3" descr="C:\Users\юля\Desktop\войн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204864"/>
            <a:ext cx="7716658" cy="44095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321297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*</a:t>
            </a:r>
            <a:r>
              <a:rPr lang="ru-RU" sz="2800" dirty="0" smtClean="0">
                <a:solidFill>
                  <a:schemeClr val="tx1"/>
                </a:solidFill>
              </a:rPr>
              <a:t>8 сентября 1941 года фашисты окружили город Ленинград, перекрыли все входы и выходы. Наступили страшные блокадные дни – 900 дней и ночей с 8 сентября 1941 года </a:t>
            </a:r>
            <a:r>
              <a:rPr lang="ru-RU" sz="2800" dirty="0" smtClean="0">
                <a:solidFill>
                  <a:schemeClr val="tx1"/>
                </a:solidFill>
              </a:rPr>
              <a:t>по 27 </a:t>
            </a:r>
            <a:r>
              <a:rPr lang="ru-RU" sz="2800" dirty="0" smtClean="0">
                <a:solidFill>
                  <a:schemeClr val="tx1"/>
                </a:solidFill>
              </a:rPr>
              <a:t>января 1944 года. 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Блокада Ленинграда – одна из самых тяжелых и трагических страниц в истории Великой Отечественной войны.</a:t>
            </a:r>
            <a:endParaRPr lang="ru-RU" sz="2800" dirty="0"/>
          </a:p>
        </p:txBody>
      </p:sp>
      <p:pic>
        <p:nvPicPr>
          <p:cNvPr id="2050" name="Picture 2" descr="C:\Users\юля\Desktop\scale_1200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797152"/>
            <a:ext cx="3328370" cy="1872208"/>
          </a:xfrm>
          <a:prstGeom prst="rect">
            <a:avLst/>
          </a:prstGeom>
          <a:noFill/>
        </p:spPr>
      </p:pic>
      <p:pic>
        <p:nvPicPr>
          <p:cNvPr id="2051" name="Picture 3" descr="C:\Users\юля\Desktop\scale_1200 (4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3140968"/>
            <a:ext cx="2795983" cy="1908757"/>
          </a:xfrm>
          <a:prstGeom prst="rect">
            <a:avLst/>
          </a:prstGeom>
          <a:noFill/>
        </p:spPr>
      </p:pic>
      <p:pic>
        <p:nvPicPr>
          <p:cNvPr id="4098" name="Picture 2" descr="C:\Users\юля\Desktop\scale_1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941168"/>
            <a:ext cx="2232248" cy="1679766"/>
          </a:xfrm>
          <a:prstGeom prst="rect">
            <a:avLst/>
          </a:prstGeom>
          <a:noFill/>
        </p:spPr>
      </p:pic>
      <p:pic>
        <p:nvPicPr>
          <p:cNvPr id="4099" name="Picture 3" descr="C:\Users\юля\Desktop\2022-01-24-08-48-novosti-chasistorii-002-scal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140968"/>
            <a:ext cx="5832648" cy="17885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На защиту города встали все жители Ленинграда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23554" name="Picture 2" descr="C:\Users\юля\Desktop\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4077072"/>
            <a:ext cx="3456384" cy="2532178"/>
          </a:xfrm>
          <a:prstGeom prst="rect">
            <a:avLst/>
          </a:prstGeom>
          <a:noFill/>
        </p:spPr>
      </p:pic>
      <p:pic>
        <p:nvPicPr>
          <p:cNvPr id="6" name="Picture 3" descr="C:\Users\юля\Desktop\tmp11B-1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12776"/>
            <a:ext cx="3786527" cy="2520279"/>
          </a:xfrm>
          <a:prstGeom prst="rect">
            <a:avLst/>
          </a:prstGeom>
          <a:noFill/>
        </p:spPr>
      </p:pic>
      <p:pic>
        <p:nvPicPr>
          <p:cNvPr id="7" name="Picture 4" descr="C:\Users\юля\Desktop\окоп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340768"/>
            <a:ext cx="3672408" cy="2739923"/>
          </a:xfrm>
          <a:prstGeom prst="rect">
            <a:avLst/>
          </a:prstGeom>
          <a:noFill/>
        </p:spPr>
      </p:pic>
      <p:pic>
        <p:nvPicPr>
          <p:cNvPr id="8" name="Picture 2" descr="C:\Users\юля\Desktop\__medium_Снимок1.JP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4221088"/>
            <a:ext cx="1363588" cy="2013479"/>
          </a:xfrm>
          <a:prstGeom prst="rect">
            <a:avLst/>
          </a:prstGeom>
          <a:noFill/>
        </p:spPr>
      </p:pic>
      <p:pic>
        <p:nvPicPr>
          <p:cNvPr id="23555" name="Picture 3" descr="C:\Users\юля\Desktop\scale_1200 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4100" y="4221088"/>
            <a:ext cx="3158008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736304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chemeClr val="tx1"/>
                </a:solidFill>
              </a:rPr>
              <a:t>Эвакуация жителей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>Всего за период блокады из города были эвакуированы 1.5 млн. человек. К октябрю 1942 года эвакуация была завершена.</a:t>
            </a:r>
            <a:endParaRPr lang="ru-RU" sz="2700" dirty="0">
              <a:solidFill>
                <a:schemeClr val="tx1"/>
              </a:solidFill>
            </a:endParaRPr>
          </a:p>
        </p:txBody>
      </p:sp>
      <p:pic>
        <p:nvPicPr>
          <p:cNvPr id="5" name="Picture 2" descr="C:\Users\юля\Desktop\параход блокада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72816"/>
            <a:ext cx="3323074" cy="2294802"/>
          </a:xfrm>
          <a:prstGeom prst="rect">
            <a:avLst/>
          </a:prstGeom>
          <a:noFill/>
        </p:spPr>
      </p:pic>
      <p:pic>
        <p:nvPicPr>
          <p:cNvPr id="6" name="Picture 4" descr="C:\Users\юля\Desktop\поезд блокада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772816"/>
            <a:ext cx="3805280" cy="2412404"/>
          </a:xfrm>
          <a:prstGeom prst="rect">
            <a:avLst/>
          </a:prstGeom>
          <a:noFill/>
        </p:spPr>
      </p:pic>
      <p:pic>
        <p:nvPicPr>
          <p:cNvPr id="7" name="Picture 8" descr="C:\Users\юля\Desktop\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293096"/>
            <a:ext cx="3312368" cy="2260691"/>
          </a:xfrm>
          <a:prstGeom prst="rect">
            <a:avLst/>
          </a:prstGeom>
          <a:noFill/>
        </p:spPr>
      </p:pic>
      <p:pic>
        <p:nvPicPr>
          <p:cNvPr id="8" name="Picture 3" descr="C:\Users\юля\Desktop\2570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4293096"/>
            <a:ext cx="3528392" cy="22439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95536" y="116632"/>
            <a:ext cx="8496944" cy="1512168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Круглосуточно город подвергался артиллерийскому и авиационному обстрелу врага. </a:t>
            </a:r>
            <a:r>
              <a:rPr lang="ru-RU" sz="2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Их </a:t>
            </a:r>
            <a:r>
              <a:rPr lang="ru-RU" sz="2800" dirty="0">
                <a:solidFill>
                  <a:schemeClr val="tx1"/>
                </a:solidFill>
                <a:cs typeface="Times New Roman" panose="02020603050405020304" pitchFamily="18" charset="0"/>
              </a:rPr>
              <a:t>целью было </a:t>
            </a: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желание</a:t>
            </a: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cs typeface="Times New Roman" panose="02020603050405020304" pitchFamily="18" charset="0"/>
              </a:rPr>
              <a:t>держать в страхе смерти жителей города</a:t>
            </a:r>
            <a:endParaRPr lang="ru-RU" sz="28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48540A7-D295-97BE-A02D-01D1DFCF6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274" y="2420888"/>
            <a:ext cx="5791846" cy="41764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E0883D1-F035-1C2A-3C5F-77C8548106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492" t="3157" r="4607" b="2983"/>
          <a:stretch/>
        </p:blipFill>
        <p:spPr>
          <a:xfrm>
            <a:off x="210400" y="1844824"/>
            <a:ext cx="3805664" cy="362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9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227687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Чтобы </a:t>
            </a:r>
            <a:r>
              <a:rPr lang="ru-RU" sz="2800" dirty="0" smtClean="0">
                <a:solidFill>
                  <a:schemeClr val="tx1"/>
                </a:solidFill>
              </a:rPr>
              <a:t>предупредить жителей об артобстреле или налете вражеских самолетов в городе объявлялась «Воздушная тревога», звучала сирена и люди, взяв с собой самое необходимое, прятались в бомбоубежище.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9" name="Picture 2" descr="C:\Users\юля\Desktop\scale_1200 (5)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076056" y="3140968"/>
            <a:ext cx="3816424" cy="2808312"/>
          </a:xfrm>
          <a:prstGeom prst="rect">
            <a:avLst/>
          </a:prstGeom>
          <a:noFill/>
        </p:spPr>
      </p:pic>
      <p:pic>
        <p:nvPicPr>
          <p:cNvPr id="3076" name="Picture 4" descr="https://avatars.mds.yandex.net/i?id=4c33f864013b2c94a7bc0d7ced0babbad021dada-5875773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00" y="2960948"/>
            <a:ext cx="473272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Жизнь в городе становилась все труднее. Пришла зима, стояли лютые морозы. Водопровод в городе не работал. И голодным , измученным людям приходилось ходить за водой к реке Неве.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1027" name="Picture 3" descr="C:\Users\юля\Desktop\блокада вода сани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700808"/>
            <a:ext cx="4142695" cy="2346448"/>
          </a:xfrm>
          <a:prstGeom prst="rect">
            <a:avLst/>
          </a:prstGeom>
          <a:noFill/>
        </p:spPr>
      </p:pic>
      <p:pic>
        <p:nvPicPr>
          <p:cNvPr id="1028" name="Picture 4" descr="C:\Users\юля\Desktop\блокада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28800"/>
            <a:ext cx="4032448" cy="2779945"/>
          </a:xfrm>
          <a:prstGeom prst="rect">
            <a:avLst/>
          </a:prstGeom>
          <a:noFill/>
        </p:spPr>
      </p:pic>
      <p:pic>
        <p:nvPicPr>
          <p:cNvPr id="2050" name="Picture 2" descr="C:\Users\юля\Desktop\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221088"/>
            <a:ext cx="3580656" cy="2262387"/>
          </a:xfrm>
          <a:prstGeom prst="rect">
            <a:avLst/>
          </a:prstGeom>
          <a:noFill/>
        </p:spPr>
      </p:pic>
      <p:pic>
        <p:nvPicPr>
          <p:cNvPr id="2049" name="Picture 1" descr="C:\Users\юля\Desktop\e27c147111cb9f8f-w820-h4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4653136"/>
            <a:ext cx="3528392" cy="18932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902</TotalTime>
  <Words>484</Words>
  <Application>Microsoft Office PowerPoint</Application>
  <PresentationFormat>Экран (4:3)</PresentationFormat>
  <Paragraphs>28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Апекс</vt:lpstr>
      <vt:lpstr>Презентация PowerPoint</vt:lpstr>
      <vt:lpstr>27 января – день полного освобождения Ленинграда от фашисткой блокады</vt:lpstr>
      <vt:lpstr>1941 год. На нашу страну напала фашистская Германия. Началась война –жестокая, беспощадная. Она принесла много горя. Гибли люди, рушились города, горели и взрывались мосты и заводы. Беда пришла в каждый дом.</vt:lpstr>
      <vt:lpstr>*8 сентября 1941 года фашисты окружили город Ленинград, перекрыли все входы и выходы. Наступили страшные блокадные дни – 900 дней и ночей с 8 сентября 1941 года по 27 января 1944 года.  Блокада Ленинграда – одна из самых тяжелых и трагических страниц в истории Великой Отечественной войны.</vt:lpstr>
      <vt:lpstr>На защиту города встали все жители Ленинграда</vt:lpstr>
      <vt:lpstr>Эвакуация жителей Всего за период блокады из города были эвакуированы 1.5 млн. человек. К октябрю 1942 года эвакуация была завершена.</vt:lpstr>
      <vt:lpstr>Круглосуточно город подвергался артиллерийскому и авиационному обстрелу врага. Их целью было желание держать в страхе смерти жителей города</vt:lpstr>
      <vt:lpstr>Чтобы предупредить жителей об артобстреле или налете вражеских самолетов в городе объявлялась «Воздушная тревога», звучала сирена и люди, взяв с собой самое необходимое, прятались в бомбоубежище.</vt:lpstr>
      <vt:lpstr>Жизнь в городе становилась все труднее. Пришла зима, стояли лютые морозы. Водопровод в городе не работал. И голодным , измученным людям приходилось ходить за водой к реке Неве.</vt:lpstr>
      <vt:lpstr>Каждый день люди стояли в огромной очереди, чтобы получить маленький кусочек блокадного хлеба – суточная норма 125 грамм. </vt:lpstr>
      <vt:lpstr>Голод в блокадном Ленинграде </vt:lpstr>
      <vt:lpstr> В городе не было ни дров, ни угля. Съедено было все: и кожаные ремни, и подметки, в городе не осталось ни одной кошки или собаки, не говоря о голубях и воронах. Истощенные люди ходили по городу, падая и умирая по дороге. </vt:lpstr>
      <vt:lpstr>Ленинград продолжал жить и работать. На заводах и фабриках делали снаряды, танки, огнестрельное оружие. Работали женщины, старики и дети.</vt:lpstr>
      <vt:lpstr>Несмотря на тяжелое время, работали детские сады, школы. И те дети, которые могли ходить, учились в школе. И это тоже подвиг маленьких ленинградцев.</vt:lpstr>
      <vt:lpstr>Продолжали работать несколько театров и библиотек, на протяжении всего периода блокады были открыты Государственная Публичная библиотека и библиотека Академии наук. Состоялись даже несколько концертов </vt:lpstr>
      <vt:lpstr>«Дорога жизни» Это единственная транспортная магистраль, проходящая через Ладожское озеро. Первыми по ней пошли конные обозы с хлебом. А когда лед стал толще, продукты повезли на грузовиках.</vt:lpstr>
      <vt:lpstr>Страшным символом блокадного Ленинграда стал  дневник Тани Савичевой. Таня Савичева в условиях блокады вела краткие записи о том, как на ее глазах умирали ближайшие родственники. </vt:lpstr>
      <vt:lpstr>Несмотря на голод и холод, Ленинградцы выстояли и победили. 27 января 1944 года – день великого ликования Ленинградцев, которого ждали все его защитники 900 долгих дней и ночей. Радио объявило: «Город Ленинград освобожден от вражеской блокады!</vt:lpstr>
      <vt:lpstr>За мужество, за храбрость, за самоотверженный труд в годы войны, городу присвоено звание -  Город - Герой Ленинград</vt:lpstr>
      <vt:lpstr>Блокадный Ленинград: места памяти в Санкт-Петербурге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</dc:title>
  <dc:creator>юля</dc:creator>
  <cp:lastModifiedBy>Вадим</cp:lastModifiedBy>
  <cp:revision>102</cp:revision>
  <dcterms:created xsi:type="dcterms:W3CDTF">2024-01-18T19:13:26Z</dcterms:created>
  <dcterms:modified xsi:type="dcterms:W3CDTF">2026-01-23T15:04:35Z</dcterms:modified>
</cp:coreProperties>
</file>