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1D"/>
    <a:srgbClr val="403B24"/>
    <a:srgbClr val="3D3923"/>
    <a:srgbClr val="800000"/>
    <a:srgbClr val="A50021"/>
    <a:srgbClr val="220B51"/>
    <a:srgbClr val="270D5B"/>
    <a:srgbClr val="210B4D"/>
    <a:srgbClr val="2F0F6F"/>
    <a:srgbClr val="3A13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>
        <p:scale>
          <a:sx n="71" d="100"/>
          <a:sy n="71" d="100"/>
        </p:scale>
        <p:origin x="-127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2FCB-8230-408C-B5C4-0935A6207B31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AE49-260A-408F-BCAB-3DFC50B089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272808" cy="3312368"/>
          </a:xfrm>
        </p:spPr>
        <p:txBody>
          <a:bodyPr>
            <a:noAutofit/>
          </a:bodyPr>
          <a:lstStyle/>
          <a:p>
            <a:pPr>
              <a:lnSpc>
                <a:spcPts val="10800"/>
              </a:lnSpc>
            </a:pPr>
            <a:r>
              <a:rPr lang="ru-RU" sz="7200" dirty="0" smtClean="0">
                <a:solidFill>
                  <a:srgbClr val="99003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Они хранят мгновенья старины</a:t>
            </a:r>
            <a:endParaRPr lang="ru-RU" sz="7200" dirty="0">
              <a:solidFill>
                <a:srgbClr val="99003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D:\Мои документы\Мои рисунки\cb09e9753332ce1cc73e11206078d61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483768" y="5085184"/>
            <a:ext cx="3571900" cy="92869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83671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18 мая – </a:t>
            </a:r>
            <a:r>
              <a:rPr lang="ru-RU" sz="36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Всемирный </a:t>
            </a:r>
            <a:r>
              <a:rPr lang="ru-RU" sz="3600" i="1" dirty="0" smtClean="0">
                <a:solidFill>
                  <a:srgbClr val="220B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день музеев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25144"/>
            <a:ext cx="239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презентация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Выставка музеи\1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3669938" cy="4587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1340768"/>
            <a:ext cx="316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Третьяковская галерея в Москве - крупнейший музей, где собраны лучшие произведения русского и советского искусства.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богатейшей коллекции был видный деятель русской культуры московский коллекционер Павел Михайлович Третьяков (1832- 1898).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Выставка музеи\1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3405840" cy="437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1268760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стенах Третьяковской галереи хранится великое множество картин, их почти столько же, сколько людей, входящих в её двери.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представить, как разнообразны комбинации, как противоречивы вкусы, соединяющие цепочкой пристрастия те или иные картины: эти очень интимные, очень свои, большие или маленькие коллекции…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Выставка музеи\1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541167" cy="465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 rot="10800000" flipV="1">
            <a:off x="4500562" y="3866928"/>
            <a:ext cx="4643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10800000" flipV="1">
            <a:off x="4355976" y="406988"/>
            <a:ext cx="410445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Государственный музей изобразительных искусств имени А. С. Пушкина — один из крупнейших музеев</a:t>
            </a:r>
            <a:r>
              <a:rPr kumimoji="0" lang="ru-RU" sz="160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России. 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хранит произведения зарубежного искусства с глубокой древности до наших дней. Подлинные сокровища живописи — от </a:t>
            </a:r>
            <a:r>
              <a:rPr kumimoji="0" lang="ru-RU" sz="16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фаюмских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портретов до произведений современных художников — привлекают многочисленных зрителей в залы картинной галереи. 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Главная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 путеводителя по картинной галерее — вести посетителя музея из зала в зал, кратко знакомя его с творчеством наиболее крупных живописцев и живописных школ. </a:t>
            </a:r>
            <a:endParaRPr kumimoji="0" lang="en-US" sz="16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научно-популярное издание содержит справочный материал об истории музея, о художниках и их произведениях, а также краткие характеристики этапов развития зарубежного искусства. В путеводителе более 130 тоновых иллюстраций.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\\172.16.0.2\public\Библиотека\Челпан\Выставка музеи\1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3516750" cy="429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139952" y="0"/>
            <a:ext cx="471490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книге рассказывается о художественных музеях, находящихся в Московском Кремле. 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Оружейная палата, музеи-соборы — Успенский, Благовещенский и Архангельский, — церковь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Ризположения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Музей прикладного искусства и быта XVII века. Тысячи экспонатов, представляющих художественный и исторический интерес, составляют их уникальные коллекции. 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Автор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уделяет главное внимание истории создания музеев, истории формирования их собраний. 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Наиболее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подробно рассказывается об Оружейной палате — самом значительном среди кремлевских музеев, где собрано огромное количество памятников материальной и духовной культуры.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\\172.16.0.2\public\Библиотека\Челпан\Выставка музеи\1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3335632" cy="437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1412776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Оружейная палата - старейший русский музей. Возникнув как хранилище оружия московских князей, Оружейная палата постепенно, на протяжении нескольких веков, приобрела облик музея декоративного и прикладного искусства.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\\172.16.0.2\public\Библиотека\Челпан\Выставка музеи\1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3744416" cy="444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556792"/>
            <a:ext cx="3643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ноября 1967 года в Ереване открылся музей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Мартироса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Сарьяна.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залах трехэтажного корпуса, построенного при доме Сарьяна, размещены те работы художника, с которыми он никогда не расставался.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музее экспонируется около 150 живописных и графических работ, ярко характеризующих его творчество.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427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380970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980728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кандидата искусствоведческих наук Н. Н. Калитиной является своеобразным рассказом-очерком о наиболее интересных музеях-сокровищницах Парижа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бы проходя с читателем по залам Лувра, Музея импрессионистов и Музея современного искусства, заглянув в ателье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Бурделля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Музей Родена, автор живо и увлекательно рассказывает о чудесных памятниках мирового искусства, хранящихся в богатых собраниях столицы Франции.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s://img-gorod.ru/upload/medialibrary/419/41905064e74c7f5bf4b0cc7a11cf24f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2951139" cy="46123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1052736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богато иллюстрированное издание рассказывает о творчестве и жизненном пути выдающихся мастеров живописи, графики и скульптуры, чьи произведения представлены в коллекции Русского музея - сокровищницы русского искусства и одного из самых знаменитых музеев Санкт-Петербурга.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книге увлекательно и доступно раскрываются основные особенности изобразительных видов пластических искусств в тесной связи с историко-социальной проблематикой своего времени, даются характеристики основных жанров живописи.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8bd/000d89c4-45bac92c/img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340768"/>
            <a:ext cx="4152460" cy="3114346"/>
          </a:xfrm>
          <a:prstGeom prst="rect">
            <a:avLst/>
          </a:prstGeom>
          <a:noFill/>
        </p:spPr>
      </p:pic>
      <p:pic>
        <p:nvPicPr>
          <p:cNvPr id="6" name="Picture 3" descr="D:\Мои документы\Мои рисунки\cb09e9753332ce1cc73e11206078d61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843808" y="3717032"/>
            <a:ext cx="3571900" cy="92869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001056" cy="297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3800"/>
              </a:lnSpc>
            </a:pPr>
            <a:r>
              <a:rPr lang="ru-RU" sz="3200" b="1" i="1" dirty="0" smtClean="0">
                <a:solidFill>
                  <a:srgbClr val="2F0F6F"/>
                </a:solidFill>
                <a:latin typeface="Monotype Corsiva" pitchFamily="66" charset="0"/>
              </a:rPr>
              <a:t>Музеи</a:t>
            </a:r>
            <a:r>
              <a:rPr lang="ru-RU" sz="2400" b="1" i="1" dirty="0" smtClean="0">
                <a:solidFill>
                  <a:srgbClr val="2F0F6F"/>
                </a:solidFill>
              </a:rPr>
              <a:t> – это места, в которых так и веет духом истории и красоты, ведь только в музеях можно встретить какие-то особенные выставки и экспозиции, которые одновременно для кого-то покажутся верхом творения, а кому-то не придутся по вкусу, и именно в этом прелесть нашего мира. </a:t>
            </a:r>
            <a:endParaRPr lang="ru-RU" sz="2400" b="1" i="1" dirty="0">
              <a:solidFill>
                <a:srgbClr val="2F0F6F"/>
              </a:solidFill>
            </a:endParaRPr>
          </a:p>
        </p:txBody>
      </p:sp>
      <p:pic>
        <p:nvPicPr>
          <p:cNvPr id="5122" name="Picture 2" descr="D:\Мои документы\Мои рисунки\0011-034-Barokko-v-Ross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89040"/>
            <a:ext cx="5376660" cy="2496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476672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2F0F6F"/>
                </a:solidFill>
              </a:rPr>
              <a:t>Ежегодно 18 мая музейные работники всего мира отмечают свой профессиональный праздник. Международный день музеев (</a:t>
            </a:r>
            <a:r>
              <a:rPr lang="ru-RU" b="1" i="1" dirty="0" err="1" smtClean="0">
                <a:solidFill>
                  <a:srgbClr val="2F0F6F"/>
                </a:solidFill>
              </a:rPr>
              <a:t>International</a:t>
            </a:r>
            <a:r>
              <a:rPr lang="ru-RU" b="1" i="1" dirty="0" smtClean="0">
                <a:solidFill>
                  <a:srgbClr val="2F0F6F"/>
                </a:solidFill>
              </a:rPr>
              <a:t> </a:t>
            </a:r>
            <a:r>
              <a:rPr lang="ru-RU" b="1" i="1" dirty="0" err="1" smtClean="0">
                <a:solidFill>
                  <a:srgbClr val="2F0F6F"/>
                </a:solidFill>
              </a:rPr>
              <a:t>Museum</a:t>
            </a:r>
            <a:r>
              <a:rPr lang="ru-RU" b="1" i="1" dirty="0" smtClean="0">
                <a:solidFill>
                  <a:srgbClr val="2F0F6F"/>
                </a:solidFill>
              </a:rPr>
              <a:t> </a:t>
            </a:r>
            <a:r>
              <a:rPr lang="ru-RU" b="1" i="1" dirty="0" err="1" smtClean="0">
                <a:solidFill>
                  <a:srgbClr val="2F0F6F"/>
                </a:solidFill>
              </a:rPr>
              <a:t>Day</a:t>
            </a:r>
            <a:r>
              <a:rPr lang="ru-RU" b="1" i="1" dirty="0" smtClean="0">
                <a:solidFill>
                  <a:srgbClr val="2F0F6F"/>
                </a:solidFill>
              </a:rPr>
              <a:t>) появился в календаре в 1977 году, когда на очередном заседании Международного совета музеев (</a:t>
            </a:r>
            <a:r>
              <a:rPr lang="ru-RU" b="1" i="1" dirty="0" err="1" smtClean="0">
                <a:solidFill>
                  <a:srgbClr val="2F0F6F"/>
                </a:solidFill>
              </a:rPr>
              <a:t>International</a:t>
            </a:r>
            <a:r>
              <a:rPr lang="ru-RU" b="1" i="1" dirty="0" smtClean="0">
                <a:solidFill>
                  <a:srgbClr val="2F0F6F"/>
                </a:solidFill>
              </a:rPr>
              <a:t> </a:t>
            </a:r>
            <a:r>
              <a:rPr lang="ru-RU" b="1" i="1" dirty="0" err="1" smtClean="0">
                <a:solidFill>
                  <a:srgbClr val="2F0F6F"/>
                </a:solidFill>
              </a:rPr>
              <a:t>Council</a:t>
            </a:r>
            <a:r>
              <a:rPr lang="ru-RU" b="1" i="1" dirty="0" smtClean="0">
                <a:solidFill>
                  <a:srgbClr val="2F0F6F"/>
                </a:solidFill>
              </a:rPr>
              <a:t> </a:t>
            </a:r>
            <a:r>
              <a:rPr lang="ru-RU" b="1" i="1" dirty="0" err="1" smtClean="0">
                <a:solidFill>
                  <a:srgbClr val="2F0F6F"/>
                </a:solidFill>
              </a:rPr>
              <a:t>of</a:t>
            </a:r>
            <a:r>
              <a:rPr lang="ru-RU" b="1" i="1" dirty="0" smtClean="0">
                <a:solidFill>
                  <a:srgbClr val="2F0F6F"/>
                </a:solidFill>
              </a:rPr>
              <a:t> </a:t>
            </a:r>
            <a:r>
              <a:rPr lang="ru-RU" b="1" i="1" dirty="0" err="1" smtClean="0">
                <a:solidFill>
                  <a:srgbClr val="2F0F6F"/>
                </a:solidFill>
              </a:rPr>
              <a:t>Museums</a:t>
            </a:r>
            <a:r>
              <a:rPr lang="ru-RU" b="1" i="1" dirty="0" smtClean="0">
                <a:solidFill>
                  <a:srgbClr val="2F0F6F"/>
                </a:solidFill>
              </a:rPr>
              <a:t>, ICOM) было принято предложение российской организации об учреждении этого культурного праздника</a:t>
            </a:r>
            <a:r>
              <a:rPr lang="ru-RU" sz="2200" b="1" i="1" dirty="0" smtClean="0">
                <a:solidFill>
                  <a:srgbClr val="2F0F6F"/>
                </a:solidFill>
              </a:rPr>
              <a:t/>
            </a:r>
            <a:br>
              <a:rPr lang="ru-RU" sz="2200" b="1" i="1" dirty="0" smtClean="0">
                <a:solidFill>
                  <a:srgbClr val="2F0F6F"/>
                </a:solidFill>
              </a:rPr>
            </a:br>
            <a:endParaRPr lang="ru-RU" sz="2200" b="1" i="1" dirty="0">
              <a:solidFill>
                <a:srgbClr val="2F0F6F"/>
              </a:solidFill>
            </a:endParaRPr>
          </a:p>
        </p:txBody>
      </p:sp>
      <p:pic>
        <p:nvPicPr>
          <p:cNvPr id="19458" name="Picture 2" descr="D:\Мои документы\Мои рисунки\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367240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9" name="Picture 3" descr="D:\Мои документы\Мои рисунки\muz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254517" cy="200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4437112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2F0F6F"/>
                </a:solidFill>
              </a:rPr>
              <a:t>С 1978 года Международный день музеев стал отмечаться более чем в 150 странах. По определению ICOM, музеи являются институтами на службе у общества и его развития.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3140968"/>
            <a:ext cx="70957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2F0F6F"/>
                </a:solidFill>
              </a:rPr>
              <a:t>В свой праздник многие музеи в разных странах мира открывают свои двери для всех желающих совершенно бесплатно, готовят новые экспозиции, тематические лекции, экскурсии, научные чтения.</a:t>
            </a:r>
          </a:p>
          <a:p>
            <a:pPr indent="457200"/>
            <a:r>
              <a:rPr lang="ru-RU" b="1" i="1" dirty="0" smtClean="0">
                <a:solidFill>
                  <a:srgbClr val="2F0F6F"/>
                </a:solidFill>
              </a:rPr>
              <a:t> Нередко к этому важному культурному событию приурочено и проведение тематических фестивалей, самый знаменитый из которых - «Ночь музеев», ставший в последние годы очень популярным.</a:t>
            </a:r>
          </a:p>
          <a:p>
            <a:pPr indent="457200"/>
            <a:r>
              <a:rPr lang="ru-RU" b="1" i="1" dirty="0" smtClean="0">
                <a:solidFill>
                  <a:srgbClr val="2F0F6F"/>
                </a:solidFill>
              </a:rPr>
              <a:t> Он проводится во многих городах мира, как правило, в ночь с субботы на воскресенье, ближайшую к 18 мая. </a:t>
            </a:r>
            <a:r>
              <a:rPr lang="ru-RU" sz="2200" b="1" i="1" dirty="0" smtClean="0">
                <a:solidFill>
                  <a:srgbClr val="2F0F6F"/>
                </a:solidFill>
              </a:rPr>
              <a:t/>
            </a:r>
            <a:br>
              <a:rPr lang="ru-RU" sz="2200" b="1" i="1" dirty="0" smtClean="0">
                <a:solidFill>
                  <a:srgbClr val="2F0F6F"/>
                </a:solidFill>
              </a:rPr>
            </a:br>
            <a:endParaRPr lang="ru-RU" sz="2200" b="1" i="1" dirty="0">
              <a:solidFill>
                <a:srgbClr val="2F0F6F"/>
              </a:solidFill>
            </a:endParaRPr>
          </a:p>
        </p:txBody>
      </p:sp>
      <p:pic>
        <p:nvPicPr>
          <p:cNvPr id="20482" name="Picture 2" descr="D:\Мои документы\Мои рисунки\0009-014-Ofitsialnoe-otkrytie-muze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3791451" cy="241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D:\Мои документы\Мои рисунки\m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20688"/>
            <a:ext cx="3493388" cy="2348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71677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F0F6F"/>
                </a:solidFill>
              </a:rPr>
              <a:t>Музеи - это наша история, это те места, где хранятся самые ценные вещи, когда-либо изобретенные и созданные человеком. Поэтому музеи должны быть ближе к обществу и полностью для него открытыми.</a:t>
            </a:r>
            <a:r>
              <a:rPr lang="ru-RU" sz="2200" b="1" i="1" dirty="0" smtClean="0"/>
              <a:t/>
            </a:r>
            <a:br>
              <a:rPr lang="ru-RU" sz="2200" b="1" i="1" dirty="0" smtClean="0"/>
            </a:br>
            <a:endParaRPr lang="ru-RU" sz="2200" b="1" i="1" dirty="0"/>
          </a:p>
        </p:txBody>
      </p:sp>
      <p:pic>
        <p:nvPicPr>
          <p:cNvPr id="21510" name="Picture 6" descr="D:\Мои документы\Мои рисунки\post-23427-1301640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0115">
            <a:off x="6105183" y="1719906"/>
            <a:ext cx="2015112" cy="344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1" name="Picture 7" descr="D:\Мои документы\Мои рисунки\post-23427-1301653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9073">
            <a:off x="654514" y="1796621"/>
            <a:ext cx="2466857" cy="2917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3" name="Picture 9" descr="D:\Мои документы\Мои рисунки\Artem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564904"/>
            <a:ext cx="2432882" cy="367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\\172.16.0.2\public\Библиотека\Челпан\Выставка музеи\1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085262" cy="422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11960" y="307976"/>
            <a:ext cx="4320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Книга, продолжающая популярную серию «100 великих», рассказывает об истории зарождения музейного дела, о том, как частные коллекции страстных собирателей и меценатов превращались в великие музейные собрания. </a:t>
            </a: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ней собран материал о музеях древних и совсем молодых, всемирно известных и еще не ставших самыми знаменитыми. </a:t>
            </a: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Читатель книги совершит путешествие в Афинский акрополь и Помпеи, Ватикан и Лувр, Дворец дожей и Эскориал, Кунсткамеру и Петродворец, в Эрмитаж и Алмазный фонд России.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1039738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3862422" cy="465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1124744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настоящего альбома - показать вехи картинной галереи Лувра, шедевры великих живописцев прошлого. Взыскательный и знающий читатель, может быть, найдет в альбоме пробелы.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Хотелось бы пожелать ему вступить на лестницу Дарю, где у подножья статуи 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Самофракийской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посетителем Лувра овладевает предчувствие прекрасного.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6275" y="704920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" algn="l"/>
              </a:tabLs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175" algn="l"/>
              </a:tabLst>
            </a:pPr>
            <a:r>
              <a:rPr lang="ru-RU" sz="800" dirty="0" smtClean="0">
                <a:solidFill>
                  <a:prstClr val="black"/>
                </a:solidFill>
                <a:latin typeface="Arial CYR" charset="-52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Выставка музеи\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3528392" cy="465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27984" y="64074"/>
            <a:ext cx="424847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Книга рассказывает об одном из крупнейших музеев мира. Рассматривается архитектура музейных зданий Эрмитажа, в состав которых входит и знаменитый Зимний дворец. 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Излагается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история создания и развития коллекций. Характеризуются все разделы музейного собрания, охватывающего памятники мирового искусства от палеолита до XX века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Большое внимание уделяется анализу творений крупнейших мастеров западноевропейского искусства — Леонардо да Винчи, Рафаэля, Микеланджело, Веласкеса, Гойи, Рубенса, Ван Дейка, Рембрандта, выдающегося собрания полотен импрессионистов и постимпрессионистов.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1-01/1610931386_27-p-antichnii-fon-dlya-prezentatsii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\\172.16.0.2\public\Библиотека\Челпан\Выставка музеи\1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2"/>
            <a:ext cx="3804863" cy="494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00530" y="420645"/>
            <a:ext cx="388789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издание, предназначенное для широкого круга читателей, интересующихся изобразительным искусством, может также успешно использоваться на уроках литературы, истории и рисования в средней школе. 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Репродукции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помогут учителю развивать эмоционально-образное мышление учащихся, а также могут стать основой для организации выставок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Данный альбом составлен из цветных репродукций с произведений русского искусства, созданных в конце XIX-начале XX века.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774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Они хранят мгновенья старины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</dc:creator>
  <cp:lastModifiedBy>ok</cp:lastModifiedBy>
  <cp:revision>222</cp:revision>
  <dcterms:created xsi:type="dcterms:W3CDTF">2016-05-04T13:56:07Z</dcterms:created>
  <dcterms:modified xsi:type="dcterms:W3CDTF">2022-05-16T06:48:54Z</dcterms:modified>
</cp:coreProperties>
</file>