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62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ng.pngtree.com/back_origin_pic/03/88/55/594a41238eeb8911384d85ce97963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9843" y="0"/>
            <a:ext cx="9383843" cy="6858000"/>
          </a:xfrm>
          <a:prstGeom prst="rect">
            <a:avLst/>
          </a:prstGeom>
          <a:noFill/>
        </p:spPr>
      </p:pic>
      <p:sp>
        <p:nvSpPr>
          <p:cNvPr id="136" name="Google Shape;136;p19"/>
          <p:cNvSpPr txBox="1"/>
          <p:nvPr/>
        </p:nvSpPr>
        <p:spPr>
          <a:xfrm>
            <a:off x="0" y="248601"/>
            <a:ext cx="6466899" cy="175432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Gabriola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6775" y="2840397"/>
            <a:ext cx="76180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«Молодежь – наша надежда, </a:t>
            </a:r>
          </a:p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                               наше будущее»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6386" name="Picture 2" descr="https://rus-pic.ru/wp-content/uploads/2020/06/2255_1_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0957" y="236903"/>
            <a:ext cx="2678918" cy="1794875"/>
          </a:xfrm>
          <a:prstGeom prst="rect">
            <a:avLst/>
          </a:prstGeom>
          <a:noFill/>
        </p:spPr>
      </p:pic>
      <p:pic>
        <p:nvPicPr>
          <p:cNvPr id="16388" name="Picture 4" descr="https://molzentrkotlas.3dn.ru/den_molod/ehmblem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744" y="214416"/>
            <a:ext cx="3496665" cy="22541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75948" y="5006714"/>
            <a:ext cx="2218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 информация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ng.pngtree.com/back_origin_pic/03/88/55/594a41238eeb8911384d85ce97963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9843" y="0"/>
            <a:ext cx="9383843" cy="6858000"/>
          </a:xfrm>
          <a:prstGeom prst="rect">
            <a:avLst/>
          </a:prstGeom>
          <a:noFill/>
        </p:spPr>
      </p:pic>
      <p:sp>
        <p:nvSpPr>
          <p:cNvPr id="173" name="Google Shape;173;p23"/>
          <p:cNvSpPr txBox="1"/>
          <p:nvPr/>
        </p:nvSpPr>
        <p:spPr>
          <a:xfrm>
            <a:off x="251519" y="188640"/>
            <a:ext cx="8709041" cy="1015663"/>
          </a:xfrm>
          <a:prstGeom prst="rect">
            <a:avLst/>
          </a:prstGeom>
          <a:gradFill>
            <a:gsLst>
              <a:gs pos="0">
                <a:srgbClr val="B6FFA1"/>
              </a:gs>
              <a:gs pos="35000">
                <a:srgbClr val="CCFFBC"/>
              </a:gs>
              <a:gs pos="100000">
                <a:srgbClr val="EAFFE3"/>
              </a:gs>
            </a:gsLst>
            <a:lin ang="16200000" scaled="0"/>
          </a:gradFill>
          <a:ln w="9525" cap="flat" cmpd="sng">
            <a:solidFill>
              <a:srgbClr val="77C75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Повсеместно проводятся спортивные состязания, коллективные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индивидуальные. Особенно зрелищны и популярны соревнования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экстремальным видам спорта.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39884">
            <a:off x="5559016" y="1688743"/>
            <a:ext cx="3101329" cy="206548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5" name="Google Shape;175;p23"/>
          <p:cNvPicPr preferRelativeResize="0"/>
          <p:nvPr/>
        </p:nvPicPr>
        <p:blipFill rotWithShape="1">
          <a:blip r:embed="rId5">
            <a:alphaModFix/>
          </a:blip>
          <a:srcRect r="21811"/>
          <a:stretch/>
        </p:blipFill>
        <p:spPr>
          <a:xfrm rot="-1408253">
            <a:off x="5311493" y="3748009"/>
            <a:ext cx="2781659" cy="241587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6" name="Google Shape;176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0909" y="1416710"/>
            <a:ext cx="4857546" cy="273237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7" name="Google Shape;177;p23"/>
          <p:cNvPicPr preferRelativeResize="0"/>
          <p:nvPr/>
        </p:nvPicPr>
        <p:blipFill rotWithShape="1">
          <a:blip r:embed="rId7">
            <a:alphaModFix/>
          </a:blip>
          <a:srcRect b="6370"/>
          <a:stretch/>
        </p:blipFill>
        <p:spPr>
          <a:xfrm rot="1017813">
            <a:off x="565733" y="3713164"/>
            <a:ext cx="3844103" cy="239605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ng.pngtree.com/back_origin_pic/03/88/55/594a41238eeb8911384d85ce97963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9843" y="0"/>
            <a:ext cx="9383843" cy="6858000"/>
          </a:xfrm>
          <a:prstGeom prst="rect">
            <a:avLst/>
          </a:prstGeom>
          <a:noFill/>
        </p:spPr>
      </p:pic>
      <p:pic>
        <p:nvPicPr>
          <p:cNvPr id="183" name="Google Shape;18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88940">
            <a:off x="1795317" y="2083337"/>
            <a:ext cx="3526089" cy="234843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4" name="Google Shape;18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6371" y="260647"/>
            <a:ext cx="2790311" cy="446449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5" name="Google Shape;185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4066" y="4143637"/>
            <a:ext cx="3528392" cy="23489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6" name="Google Shape;186;p24"/>
          <p:cNvSpPr txBox="1"/>
          <p:nvPr/>
        </p:nvSpPr>
        <p:spPr>
          <a:xfrm>
            <a:off x="224066" y="260647"/>
            <a:ext cx="5616624" cy="1015663"/>
          </a:xfrm>
          <a:prstGeom prst="rect">
            <a:avLst/>
          </a:prstGeom>
          <a:gradFill>
            <a:gsLst>
              <a:gs pos="0">
                <a:srgbClr val="86FFFF"/>
              </a:gs>
              <a:gs pos="35000">
                <a:srgbClr val="ACFFFF"/>
              </a:gs>
              <a:gs pos="100000">
                <a:srgbClr val="DCFFFF"/>
              </a:gs>
            </a:gsLst>
            <a:lin ang="16200000" scaled="0"/>
          </a:gradFill>
          <a:ln w="9525" cap="flat" cmpd="sng">
            <a:solidFill>
              <a:srgbClr val="04CFD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Особое внимание уделяется молодым семьям. Проходят торжественные бракосочетания, чествование молодоженов, молодых родителей. </a:t>
            </a:r>
            <a:endParaRPr dirty="0"/>
          </a:p>
        </p:txBody>
      </p:sp>
      <p:sp>
        <p:nvSpPr>
          <p:cNvPr id="187" name="Google Shape;187;p24"/>
          <p:cNvSpPr txBox="1"/>
          <p:nvPr/>
        </p:nvSpPr>
        <p:spPr>
          <a:xfrm>
            <a:off x="3958130" y="5169098"/>
            <a:ext cx="4968552" cy="1323439"/>
          </a:xfrm>
          <a:prstGeom prst="rect">
            <a:avLst/>
          </a:prstGeom>
          <a:gradFill>
            <a:gsLst>
              <a:gs pos="0">
                <a:srgbClr val="8EB5FF"/>
              </a:gs>
              <a:gs pos="35000">
                <a:srgbClr val="B1C9FF"/>
              </a:gs>
              <a:gs pos="100000">
                <a:srgbClr val="E0EBFF"/>
              </a:gs>
            </a:gsLst>
            <a:lin ang="16200000" scaled="0"/>
          </a:gradFill>
          <a:ln w="9525" cap="flat" cmpd="sng">
            <a:solidFill>
              <a:srgbClr val="096CC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этот день стартуют молодежные жилищные программы. В торжественной обстановке вручаются ключи молодым семьям от их нового дома.</a:t>
            </a:r>
            <a:endParaRPr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ng.pngtree.com/back_origin_pic/03/88/55/594a41238eeb8911384d85ce97963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9843" y="0"/>
            <a:ext cx="9383843" cy="6858000"/>
          </a:xfrm>
          <a:prstGeom prst="rect">
            <a:avLst/>
          </a:prstGeom>
          <a:noFill/>
        </p:spPr>
      </p:pic>
      <p:pic>
        <p:nvPicPr>
          <p:cNvPr id="193" name="Google Shape;19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42667">
            <a:off x="593718" y="1184545"/>
            <a:ext cx="4193421" cy="262088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4" name="Google Shape;194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9952" y="2185528"/>
            <a:ext cx="4177991" cy="278424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5" name="Google Shape;195;p25"/>
          <p:cNvSpPr txBox="1"/>
          <p:nvPr/>
        </p:nvSpPr>
        <p:spPr>
          <a:xfrm>
            <a:off x="5148064" y="188640"/>
            <a:ext cx="3744416" cy="1631216"/>
          </a:xfrm>
          <a:prstGeom prst="rect">
            <a:avLst/>
          </a:prstGeom>
          <a:gradFill>
            <a:gsLst>
              <a:gs pos="0">
                <a:srgbClr val="E5FF9B"/>
              </a:gs>
              <a:gs pos="35000">
                <a:srgbClr val="ECFFB9"/>
              </a:gs>
              <a:gs pos="100000">
                <a:srgbClr val="F7FFE2"/>
              </a:gs>
            </a:gsLst>
            <a:lin ang="16200000" scaled="0"/>
          </a:gradFill>
          <a:ln w="9525" cap="flat" cmpd="sng">
            <a:solidFill>
              <a:srgbClr val="A2BF4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Молодость - единственное богатство, которое стоит беречь. Она делает царями тех, кто ею обладает.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О. Уайльд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219211" y="5661248"/>
            <a:ext cx="8661215" cy="1015663"/>
          </a:xfrm>
          <a:prstGeom prst="rect">
            <a:avLst/>
          </a:prstGeom>
          <a:gradFill>
            <a:gsLst>
              <a:gs pos="0">
                <a:srgbClr val="8EB5FF"/>
              </a:gs>
              <a:gs pos="35000">
                <a:srgbClr val="B1C9FF"/>
              </a:gs>
              <a:gs pos="100000">
                <a:srgbClr val="E0EBFF"/>
              </a:gs>
            </a:gsLst>
            <a:lin ang="16200000" scaled="0"/>
          </a:gradFill>
          <a:ln w="9525" cap="flat" cmpd="sng">
            <a:solidFill>
              <a:srgbClr val="096CC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Каждый человек в своей жизни проходил этот этап - молодость и юность. Это счастливейшее время учебы, дружбы, первой любви, становления личности и выбора жизненных целей будет согревать и давать новые силы всю жизнь.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ng.pngtree.com/back_origin_pic/03/88/55/594a41238eeb8911384d85ce97963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9843" y="0"/>
            <a:ext cx="9383843" cy="6858000"/>
          </a:xfrm>
          <a:prstGeom prst="rect">
            <a:avLst/>
          </a:prstGeom>
          <a:noFill/>
        </p:spPr>
      </p:pic>
      <p:pic>
        <p:nvPicPr>
          <p:cNvPr id="202" name="Google Shape;20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087" y="1818175"/>
            <a:ext cx="7005464" cy="322164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4FCE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3" name="Google Shape;203;p26"/>
          <p:cNvSpPr txBox="1"/>
          <p:nvPr/>
        </p:nvSpPr>
        <p:spPr>
          <a:xfrm>
            <a:off x="301346" y="116632"/>
            <a:ext cx="8496945" cy="1015663"/>
          </a:xfrm>
          <a:prstGeom prst="rect">
            <a:avLst/>
          </a:prstGeom>
          <a:gradFill>
            <a:gsLst>
              <a:gs pos="0">
                <a:srgbClr val="E5FF9B"/>
              </a:gs>
              <a:gs pos="35000">
                <a:srgbClr val="ECFFB9"/>
              </a:gs>
              <a:gs pos="100000">
                <a:srgbClr val="F7FFE2"/>
              </a:gs>
            </a:gsLst>
            <a:lin ang="16200000" scaled="0"/>
          </a:gradFill>
          <a:ln w="9525" cap="flat" cmpd="sng">
            <a:solidFill>
              <a:srgbClr val="A2BF4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Помните, что люди бывают молоды только раз в жизни. </a:t>
            </a:r>
            <a:endParaRPr sz="20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Хватайте счастье таким, каким оно </a:t>
            </a:r>
            <a:r>
              <a:rPr lang="ru-RU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ваc</a:t>
            </a:r>
            <a:r>
              <a:rPr lang="ru-RU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найдет. </a:t>
            </a:r>
            <a:endParaRPr sz="20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А. В. Амфитеатров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301347" y="5337689"/>
            <a:ext cx="8496944" cy="1323439"/>
          </a:xfrm>
          <a:prstGeom prst="rect">
            <a:avLst/>
          </a:prstGeom>
          <a:gradFill>
            <a:gsLst>
              <a:gs pos="0">
                <a:srgbClr val="8BFFDA"/>
              </a:gs>
              <a:gs pos="35000">
                <a:srgbClr val="AFFFE1"/>
              </a:gs>
              <a:gs pos="100000">
                <a:srgbClr val="DEFFF3"/>
              </a:gs>
            </a:gsLst>
            <a:lin ang="16200000" scaled="0"/>
          </a:gradFill>
          <a:ln w="9525" cap="flat" cmpd="sng">
            <a:solidFill>
              <a:srgbClr val="0ACE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Молодость - это энергия жизни. Это время, когда человек полон амбиций, любая цель кажется осуществимой и любая задача ему по плечу. 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Молодость - одно из самых драгоценных и самых трудных этапов жизни. 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Такого времени больше не будет!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ng.pngtree.com/back_origin_pic/03/88/55/594a41238eeb8911384d85ce97963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9843" y="0"/>
            <a:ext cx="9383843" cy="6858000"/>
          </a:xfrm>
          <a:prstGeom prst="rect">
            <a:avLst/>
          </a:prstGeom>
          <a:noFill/>
        </p:spPr>
      </p:pic>
      <p:sp>
        <p:nvSpPr>
          <p:cNvPr id="93" name="Google Shape;93;p14"/>
          <p:cNvSpPr txBox="1"/>
          <p:nvPr/>
        </p:nvSpPr>
        <p:spPr>
          <a:xfrm>
            <a:off x="4809176" y="3005821"/>
            <a:ext cx="3979740" cy="1631216"/>
          </a:xfrm>
          <a:prstGeom prst="rect">
            <a:avLst/>
          </a:prstGeom>
          <a:gradFill>
            <a:gsLst>
              <a:gs pos="0">
                <a:srgbClr val="E5FF9B"/>
              </a:gs>
              <a:gs pos="35000">
                <a:srgbClr val="ECFFB9"/>
              </a:gs>
              <a:gs pos="100000">
                <a:srgbClr val="F7FFE2"/>
              </a:gs>
            </a:gsLst>
            <a:lin ang="16200000" scaled="0"/>
          </a:gradFill>
          <a:ln w="9525" cap="flat" cmpd="sng">
            <a:solidFill>
              <a:srgbClr val="A2BF4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Молодость - это перспектива. Это будущее. Неисчерпаемость выбора. Множество вариантов, из которых можно выбирать.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М. И.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Веллер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0" y="336246"/>
            <a:ext cx="8830859" cy="1631216"/>
          </a:xfrm>
          <a:prstGeom prst="rect">
            <a:avLst/>
          </a:prstGeom>
          <a:gradFill>
            <a:gsLst>
              <a:gs pos="0">
                <a:srgbClr val="8EB5FF"/>
              </a:gs>
              <a:gs pos="35000">
                <a:srgbClr val="B1C9FF"/>
              </a:gs>
              <a:gs pos="100000">
                <a:srgbClr val="E0EBFF"/>
              </a:gs>
            </a:gsLst>
            <a:lin ang="16200000" scaled="0"/>
          </a:gradFill>
          <a:ln w="9525" cap="flat" cmpd="sng">
            <a:solidFill>
              <a:srgbClr val="096CC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Юность и молодость - это не только прекрасные периоды в жизни каждого человека, но еще и особое состояние души. Это время дерзаний, поисков, открытий и реализации самых смелых надежд. Именно они, сегодняшние школьники, студенты, молодые рабочие, предприниматели, ученые,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скоро будут определять пути развития России. </a:t>
            </a:r>
            <a:endParaRPr dirty="0"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71245">
            <a:off x="347712" y="2776776"/>
            <a:ext cx="3958156" cy="259060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ng.pngtree.com/back_origin_pic/03/88/55/594a41238eeb8911384d85ce97963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9843" y="0"/>
            <a:ext cx="9383843" cy="6858000"/>
          </a:xfrm>
          <a:prstGeom prst="rect">
            <a:avLst/>
          </a:prstGeom>
          <a:noFill/>
        </p:spPr>
      </p:pic>
      <p:sp>
        <p:nvSpPr>
          <p:cNvPr id="101" name="Google Shape;101;p15"/>
          <p:cNvSpPr txBox="1"/>
          <p:nvPr/>
        </p:nvSpPr>
        <p:spPr>
          <a:xfrm>
            <a:off x="4067944" y="188640"/>
            <a:ext cx="4835756" cy="2246769"/>
          </a:xfrm>
          <a:prstGeom prst="rect">
            <a:avLst/>
          </a:prstGeom>
          <a:gradFill>
            <a:gsLst>
              <a:gs pos="0">
                <a:srgbClr val="E5FF9B"/>
              </a:gs>
              <a:gs pos="35000">
                <a:srgbClr val="ECFFB9"/>
              </a:gs>
              <a:gs pos="100000">
                <a:srgbClr val="F7FFE2"/>
              </a:gs>
            </a:gsLst>
            <a:lin ang="16200000" scaled="0"/>
          </a:gradFill>
          <a:ln w="9525" cap="flat" cmpd="sng">
            <a:solidFill>
              <a:srgbClr val="A2BF4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Молодость стоит </a:t>
            </a:r>
            <a:endParaRPr sz="20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баррикаде, высоко вьется </a:t>
            </a:r>
            <a:endParaRPr sz="20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ее яркое знамя - и что бы там впереди ее ни ждало - смерть или новая жизнь </a:t>
            </a:r>
            <a:endParaRPr sz="20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всему она шлет свой </a:t>
            </a:r>
            <a:endParaRPr sz="20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восторженный привет! 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И. С. Тургенев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5790603" y="2790309"/>
            <a:ext cx="2963548" cy="2862322"/>
          </a:xfrm>
          <a:prstGeom prst="rect">
            <a:avLst/>
          </a:prstGeom>
          <a:gradFill>
            <a:gsLst>
              <a:gs pos="0">
                <a:srgbClr val="8EB5FF"/>
              </a:gs>
              <a:gs pos="35000">
                <a:srgbClr val="B1C9FF"/>
              </a:gs>
              <a:gs pos="100000">
                <a:srgbClr val="E0EBFF"/>
              </a:gs>
            </a:gsLst>
            <a:lin ang="16200000" scaled="0"/>
          </a:gradFill>
          <a:ln w="9525" cap="flat" cmpd="sng">
            <a:solidFill>
              <a:srgbClr val="096CC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Молодёжь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значительной части обладает тем уровнем мобильности, интеллектуальной активности и здоровья, который выгодно отличает её от других групп населения.</a:t>
            </a:r>
            <a:endParaRPr dirty="0"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95325">
            <a:off x="284604" y="1639559"/>
            <a:ext cx="4056989" cy="248330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ng.pngtree.com/back_origin_pic/03/88/55/594a41238eeb8911384d85ce97963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9843" y="0"/>
            <a:ext cx="9383843" cy="6858000"/>
          </a:xfrm>
          <a:prstGeom prst="rect">
            <a:avLst/>
          </a:prstGeom>
          <a:noFill/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44089">
            <a:off x="328034" y="1844451"/>
            <a:ext cx="4283968" cy="242901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8876" y="799791"/>
            <a:ext cx="4046983" cy="269798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1" name="Google Shape;121;p17"/>
          <p:cNvSpPr txBox="1"/>
          <p:nvPr/>
        </p:nvSpPr>
        <p:spPr>
          <a:xfrm>
            <a:off x="1467298" y="213608"/>
            <a:ext cx="3082521" cy="1631216"/>
          </a:xfrm>
          <a:prstGeom prst="rect">
            <a:avLst/>
          </a:prstGeom>
          <a:gradFill>
            <a:gsLst>
              <a:gs pos="0">
                <a:srgbClr val="B6FFA1"/>
              </a:gs>
              <a:gs pos="35000">
                <a:srgbClr val="CCFFBC"/>
              </a:gs>
              <a:gs pos="100000">
                <a:srgbClr val="EAFFE3"/>
              </a:gs>
            </a:gsLst>
            <a:lin ang="16200000" scaled="0"/>
          </a:gradFill>
          <a:ln w="9525" cap="flat" cmpd="sng">
            <a:solidFill>
              <a:srgbClr val="77C75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обмена опытом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неформального общения молодёжи организуются различные молодёжные форумы.</a:t>
            </a:r>
            <a:endParaRPr dirty="0"/>
          </a:p>
        </p:txBody>
      </p:sp>
      <p:sp>
        <p:nvSpPr>
          <p:cNvPr id="122" name="Google Shape;122;p17"/>
          <p:cNvSpPr txBox="1"/>
          <p:nvPr/>
        </p:nvSpPr>
        <p:spPr>
          <a:xfrm>
            <a:off x="193335" y="4813863"/>
            <a:ext cx="8712968" cy="1631216"/>
          </a:xfrm>
          <a:prstGeom prst="rect">
            <a:avLst/>
          </a:prstGeom>
          <a:gradFill>
            <a:gsLst>
              <a:gs pos="0">
                <a:srgbClr val="86D8FF"/>
              </a:gs>
              <a:gs pos="35000">
                <a:srgbClr val="ACE2FF"/>
              </a:gs>
              <a:gs pos="100000">
                <a:srgbClr val="DCF1FF"/>
              </a:gs>
            </a:gsLst>
            <a:lin ang="16200000" scaled="0"/>
          </a:gradFill>
          <a:ln w="9525" cap="flat" cmpd="sng">
            <a:solidFill>
              <a:srgbClr val="009BD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Самый значимый и масштабный молодёжный форум - «Селигер». Форум является информационно-образовательной и дискуссионной площадкой, предоставляющей её участникам возможность получения знаний, обмена опытом и воплощения в жизнь собственных идей, живого общения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известными политиками, учеными, бизнесменами. </a:t>
            </a:r>
            <a:endParaRPr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ng.pngtree.com/back_origin_pic/03/88/55/594a41238eeb8911384d85ce97963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9843" y="0"/>
            <a:ext cx="9383843" cy="6858000"/>
          </a:xfrm>
          <a:prstGeom prst="rect">
            <a:avLst/>
          </a:prstGeom>
          <a:noFill/>
        </p:spPr>
      </p:pic>
      <p:sp>
        <p:nvSpPr>
          <p:cNvPr id="109" name="Google Shape;109;p16"/>
          <p:cNvSpPr txBox="1"/>
          <p:nvPr/>
        </p:nvSpPr>
        <p:spPr>
          <a:xfrm>
            <a:off x="251521" y="260648"/>
            <a:ext cx="3600400" cy="1938992"/>
          </a:xfrm>
          <a:prstGeom prst="rect">
            <a:avLst/>
          </a:prstGeom>
          <a:gradFill>
            <a:gsLst>
              <a:gs pos="0">
                <a:srgbClr val="86FFFF"/>
              </a:gs>
              <a:gs pos="35000">
                <a:srgbClr val="ACFFFF"/>
              </a:gs>
              <a:gs pos="100000">
                <a:srgbClr val="DCFFFF"/>
              </a:gs>
            </a:gsLst>
            <a:lin ang="16200000" scaled="0"/>
          </a:gradFill>
          <a:ln w="9525" cap="flat" cmpd="sng">
            <a:solidFill>
              <a:srgbClr val="04CFD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Российская молодежь живет насыщенной жизнью: принимает  участие в международных соревнованиях и олимпиадах, в молодежных форумах.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43992">
            <a:off x="605720" y="3078617"/>
            <a:ext cx="3975994" cy="264624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18345">
            <a:off x="4361966" y="471192"/>
            <a:ext cx="4347683" cy="273630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2" name="Google Shape;112;p16"/>
          <p:cNvSpPr txBox="1"/>
          <p:nvPr/>
        </p:nvSpPr>
        <p:spPr>
          <a:xfrm>
            <a:off x="5187247" y="3717032"/>
            <a:ext cx="3672408" cy="2862322"/>
          </a:xfrm>
          <a:prstGeom prst="rect">
            <a:avLst/>
          </a:prstGeom>
          <a:gradFill>
            <a:gsLst>
              <a:gs pos="0">
                <a:srgbClr val="8EB5FF"/>
              </a:gs>
              <a:gs pos="35000">
                <a:srgbClr val="B1C9FF"/>
              </a:gs>
              <a:gs pos="100000">
                <a:srgbClr val="E0EBFF"/>
              </a:gs>
            </a:gsLst>
            <a:lin ang="16200000" scaled="0"/>
          </a:gradFill>
          <a:ln w="9525" cap="flat" cmpd="sng">
            <a:solidFill>
              <a:srgbClr val="096CC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Молодежный аналог Олимпиады, Всемирные студенческие спортивные игры или просто - Универсиада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вот уже более 50 лет является вторым по значимости международным мероприятием на мировой спортивной арене.</a:t>
            </a:r>
            <a:endParaRPr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ng.pngtree.com/back_origin_pic/03/88/55/594a41238eeb8911384d85ce97963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9843" y="0"/>
            <a:ext cx="9383843" cy="6858000"/>
          </a:xfrm>
          <a:prstGeom prst="rect">
            <a:avLst/>
          </a:prstGeom>
          <a:noFill/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18146">
            <a:off x="439890" y="1092513"/>
            <a:ext cx="5056132" cy="379209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9" name="Google Shape;129;p18"/>
          <p:cNvSpPr txBox="1"/>
          <p:nvPr/>
        </p:nvSpPr>
        <p:spPr>
          <a:xfrm>
            <a:off x="5047100" y="188640"/>
            <a:ext cx="3888432" cy="1938992"/>
          </a:xfrm>
          <a:prstGeom prst="rect">
            <a:avLst/>
          </a:prstGeom>
          <a:gradFill>
            <a:gsLst>
              <a:gs pos="0">
                <a:srgbClr val="E5FF9B"/>
              </a:gs>
              <a:gs pos="35000">
                <a:srgbClr val="ECFFB9"/>
              </a:gs>
              <a:gs pos="100000">
                <a:srgbClr val="F7FFE2"/>
              </a:gs>
            </a:gsLst>
            <a:lin ang="16200000" scaled="0"/>
          </a:gradFill>
          <a:ln w="9525" cap="flat" cmpd="sng">
            <a:solidFill>
              <a:srgbClr val="A2BF4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Просто - молодость, как она есть, самая сила жизни, неукротимая, как родник, что все равно бьет из-под упавшего в его русло камня. </a:t>
            </a:r>
            <a:endParaRPr sz="20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Ю. Д. Гончаров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294572" y="5373216"/>
            <a:ext cx="8640960" cy="1323439"/>
          </a:xfrm>
          <a:prstGeom prst="rect">
            <a:avLst/>
          </a:prstGeom>
          <a:gradFill>
            <a:gsLst>
              <a:gs pos="0">
                <a:srgbClr val="8EB5FF"/>
              </a:gs>
              <a:gs pos="35000">
                <a:srgbClr val="B1C9FF"/>
              </a:gs>
              <a:gs pos="100000">
                <a:srgbClr val="E0EBFF"/>
              </a:gs>
            </a:gsLst>
            <a:lin ang="16200000" scaled="0"/>
          </a:gradFill>
          <a:ln w="9525" cap="flat" cmpd="sng">
            <a:solidFill>
              <a:srgbClr val="096CC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Любая страна всегда делает ставку на молодых людей. Им развивать свое государство, строить города и дороги, делать открытия в науке и постигать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недоступные пока тайны Вселенной. Молодые люди должны понимать,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от их решений, их мыслей и идей зависит будущее всей страны. </a:t>
            </a:r>
            <a:endParaRPr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ng.pngtree.com/back_origin_pic/03/88/55/594a41238eeb8911384d85ce97963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9843" y="0"/>
            <a:ext cx="9383843" cy="6858000"/>
          </a:xfrm>
          <a:prstGeom prst="rect">
            <a:avLst/>
          </a:prstGeom>
          <a:noFill/>
        </p:spPr>
      </p:pic>
      <p:sp>
        <p:nvSpPr>
          <p:cNvPr id="146" name="Google Shape;146;p20"/>
          <p:cNvSpPr txBox="1"/>
          <p:nvPr/>
        </p:nvSpPr>
        <p:spPr>
          <a:xfrm>
            <a:off x="251520" y="260648"/>
            <a:ext cx="3312368" cy="4401205"/>
          </a:xfrm>
          <a:prstGeom prst="rect">
            <a:avLst/>
          </a:prstGeom>
          <a:gradFill>
            <a:gsLst>
              <a:gs pos="0">
                <a:srgbClr val="8BFFDA"/>
              </a:gs>
              <a:gs pos="35000">
                <a:srgbClr val="AFFFE1"/>
              </a:gs>
              <a:gs pos="100000">
                <a:srgbClr val="DEFFF3"/>
              </a:gs>
            </a:gsLst>
            <a:lin ang="16200000" scaled="0"/>
          </a:gradFill>
          <a:ln w="9525" cap="flat" cmpd="sng">
            <a:solidFill>
              <a:srgbClr val="0ACE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История этого праздника началась в 1958 году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Советском Союзе, когда был учреждён ежегодный «День советской молодёжи»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последнее воскресенье июня. В 1993 году первый президент России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Б. Н. Ельцин издал распоряжение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«О праздновании Дня молодёжи», которое предписывало отмечать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этот праздник 27 июня.</a:t>
            </a:r>
            <a:endParaRPr dirty="0"/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7725" y="4149080"/>
            <a:ext cx="2410529" cy="241052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44178">
            <a:off x="3654126" y="1201110"/>
            <a:ext cx="4858370" cy="252028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9" name="Google Shape;149;p20"/>
          <p:cNvSpPr txBox="1"/>
          <p:nvPr/>
        </p:nvSpPr>
        <p:spPr>
          <a:xfrm>
            <a:off x="251520" y="5543946"/>
            <a:ext cx="4536504" cy="1015663"/>
          </a:xfrm>
          <a:prstGeom prst="rect">
            <a:avLst/>
          </a:prstGeom>
          <a:gradFill>
            <a:gsLst>
              <a:gs pos="0">
                <a:srgbClr val="8EB5FF"/>
              </a:gs>
              <a:gs pos="35000">
                <a:srgbClr val="B1C9FF"/>
              </a:gs>
              <a:gs pos="100000">
                <a:srgbClr val="E0EBFF"/>
              </a:gs>
            </a:gsLst>
            <a:lin ang="16200000" scaled="0"/>
          </a:gradFill>
          <a:ln w="9525" cap="flat" cmpd="sng">
            <a:solidFill>
              <a:srgbClr val="096CC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День молодежи несет в себе не только праздничный, развлекательный смысл, это еще и идеологию государства.</a:t>
            </a:r>
            <a:endParaRPr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ng.pngtree.com/back_origin_pic/03/88/55/594a41238eeb8911384d85ce97963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9843" y="0"/>
            <a:ext cx="9383843" cy="6858000"/>
          </a:xfrm>
          <a:prstGeom prst="rect">
            <a:avLst/>
          </a:prstGeom>
          <a:noFill/>
        </p:spPr>
      </p:pic>
      <p:sp>
        <p:nvSpPr>
          <p:cNvPr id="155" name="Google Shape;155;p21"/>
          <p:cNvSpPr txBox="1"/>
          <p:nvPr/>
        </p:nvSpPr>
        <p:spPr>
          <a:xfrm>
            <a:off x="177689" y="188640"/>
            <a:ext cx="8719591" cy="1323439"/>
          </a:xfrm>
          <a:prstGeom prst="rect">
            <a:avLst/>
          </a:prstGeom>
          <a:gradFill>
            <a:gsLst>
              <a:gs pos="0">
                <a:srgbClr val="86D8FF"/>
              </a:gs>
              <a:gs pos="35000">
                <a:srgbClr val="ACE2FF"/>
              </a:gs>
              <a:gs pos="100000">
                <a:srgbClr val="DCF1FF"/>
              </a:gs>
            </a:gsLst>
            <a:lin ang="16200000" scaled="0"/>
          </a:gradFill>
          <a:ln w="9525" cap="flat" cmpd="sng">
            <a:solidFill>
              <a:srgbClr val="009BD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Молодые люди должны понимать, что от их решений, их мыслей и идей зависит будущее всей страны. Потому в этот день мероприятия настолько разнообразны по тематике и форме проведения,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каждый может найти возможность проявить себя.</a:t>
            </a:r>
            <a:endParaRPr dirty="0"/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4">
            <a:alphaModFix/>
          </a:blip>
          <a:srcRect l="16465" r="21919" b="18799"/>
          <a:stretch/>
        </p:blipFill>
        <p:spPr>
          <a:xfrm rot="-532449">
            <a:off x="809443" y="3789039"/>
            <a:ext cx="3558222" cy="263767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650278">
            <a:off x="4402075" y="3934457"/>
            <a:ext cx="3422477" cy="234684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8" name="Google Shape;15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29759">
            <a:off x="429387" y="1785137"/>
            <a:ext cx="3310271" cy="220546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9" name="Google Shape;159;p21"/>
          <p:cNvPicPr preferRelativeResize="0"/>
          <p:nvPr/>
        </p:nvPicPr>
        <p:blipFill rotWithShape="1">
          <a:blip r:embed="rId7">
            <a:alphaModFix/>
          </a:blip>
          <a:srcRect l="16388"/>
          <a:stretch/>
        </p:blipFill>
        <p:spPr>
          <a:xfrm rot="-952753">
            <a:off x="5512726" y="1591728"/>
            <a:ext cx="3248673" cy="259228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ng.pngtree.com/back_origin_pic/03/88/55/594a41238eeb8911384d85ce97963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9843" y="0"/>
            <a:ext cx="9383843" cy="6858000"/>
          </a:xfrm>
          <a:prstGeom prst="rect">
            <a:avLst/>
          </a:prstGeom>
          <a:noFill/>
        </p:spPr>
      </p:pic>
      <p:sp>
        <p:nvSpPr>
          <p:cNvPr id="165" name="Google Shape;165;p22"/>
          <p:cNvSpPr txBox="1"/>
          <p:nvPr/>
        </p:nvSpPr>
        <p:spPr>
          <a:xfrm>
            <a:off x="179512" y="213608"/>
            <a:ext cx="8712967" cy="1323439"/>
          </a:xfrm>
          <a:prstGeom prst="rect">
            <a:avLst/>
          </a:prstGeom>
          <a:gradFill>
            <a:gsLst>
              <a:gs pos="0">
                <a:srgbClr val="8EB5FF"/>
              </a:gs>
              <a:gs pos="35000">
                <a:srgbClr val="B1C9FF"/>
              </a:gs>
              <a:gs pos="100000">
                <a:srgbClr val="E0EBFF"/>
              </a:gs>
            </a:gsLst>
            <a:lin ang="16200000" scaled="0"/>
          </a:gradFill>
          <a:ln w="9525" cap="flat" cmpd="sng">
            <a:solidFill>
              <a:srgbClr val="096CC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День молодежи в России проходит шумно и весело практически во всех уголках страны. Музыка - главный атрибут молодежи -  в этот день звучит повсюду: на концертах, конкурсах песен, фестивалях, танцевальных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вечерах и дискотеках.</a:t>
            </a:r>
            <a:endParaRPr dirty="0"/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4">
            <a:alphaModFix/>
          </a:blip>
          <a:srcRect l="10487" b="5004"/>
          <a:stretch/>
        </p:blipFill>
        <p:spPr>
          <a:xfrm>
            <a:off x="5220072" y="1700808"/>
            <a:ext cx="2908441" cy="462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5">
            <a:alphaModFix/>
          </a:blip>
          <a:srcRect l="16256" r="6380"/>
          <a:stretch/>
        </p:blipFill>
        <p:spPr>
          <a:xfrm flipH="1">
            <a:off x="65187" y="1700808"/>
            <a:ext cx="4506812" cy="508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000000"/>
      </a:dk1>
      <a:lt1>
        <a:srgbClr val="FFFFFF"/>
      </a:lt1>
      <a:dk2>
        <a:srgbClr val="04617B"/>
      </a:dk2>
      <a:lt2>
        <a:srgbClr val="10CF9B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669</Words>
  <Application>Microsoft Office PowerPoint</Application>
  <PresentationFormat>Экран (4:3)</PresentationFormat>
  <Paragraphs>50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ok</cp:lastModifiedBy>
  <cp:revision>3</cp:revision>
  <dcterms:modified xsi:type="dcterms:W3CDTF">2023-06-26T06:50:10Z</dcterms:modified>
</cp:coreProperties>
</file>