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12192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876" y="-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B8FDC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435100"/>
            <a:ext cx="9302496" cy="54229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44753" y="242442"/>
            <a:ext cx="3689985" cy="3911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40404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707542" y="3872865"/>
            <a:ext cx="5301615" cy="17322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40404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40404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6/2/2025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B8FD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2146280" y="6355079"/>
            <a:ext cx="45720" cy="368935"/>
          </a:xfrm>
          <a:custGeom>
            <a:avLst/>
            <a:gdLst/>
            <a:ahLst/>
            <a:cxnLst/>
            <a:rect l="l" t="t" r="r" b="b"/>
            <a:pathLst>
              <a:path w="45720" h="368934">
                <a:moveTo>
                  <a:pt x="45720" y="0"/>
                </a:moveTo>
                <a:lnTo>
                  <a:pt x="0" y="0"/>
                </a:lnTo>
                <a:lnTo>
                  <a:pt x="0" y="368808"/>
                </a:lnTo>
                <a:lnTo>
                  <a:pt x="45720" y="368808"/>
                </a:lnTo>
                <a:lnTo>
                  <a:pt x="45720" y="0"/>
                </a:lnTo>
                <a:close/>
              </a:path>
            </a:pathLst>
          </a:custGeom>
          <a:solidFill>
            <a:srgbClr val="019B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40404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6/2/2025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6/2/2025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D1F7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2146280" y="6355079"/>
            <a:ext cx="45720" cy="368935"/>
          </a:xfrm>
          <a:custGeom>
            <a:avLst/>
            <a:gdLst/>
            <a:ahLst/>
            <a:cxnLst/>
            <a:rect l="l" t="t" r="r" b="b"/>
            <a:pathLst>
              <a:path w="45720" h="368934">
                <a:moveTo>
                  <a:pt x="45720" y="0"/>
                </a:moveTo>
                <a:lnTo>
                  <a:pt x="0" y="0"/>
                </a:lnTo>
                <a:lnTo>
                  <a:pt x="0" y="368808"/>
                </a:lnTo>
                <a:lnTo>
                  <a:pt x="45720" y="368808"/>
                </a:lnTo>
                <a:lnTo>
                  <a:pt x="45720" y="0"/>
                </a:lnTo>
                <a:close/>
              </a:path>
            </a:pathLst>
          </a:custGeom>
          <a:solidFill>
            <a:srgbClr val="019B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8739" y="73913"/>
            <a:ext cx="11859768" cy="3140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40404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8739" y="1574419"/>
            <a:ext cx="5314950" cy="44151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4" name="object 4"/>
          <p:cNvSpPr txBox="1"/>
          <p:nvPr/>
        </p:nvSpPr>
        <p:spPr>
          <a:xfrm>
            <a:off x="2743200" y="762000"/>
            <a:ext cx="7467600" cy="726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ts val="6840"/>
              </a:lnSpc>
              <a:spcBef>
                <a:spcPts val="100"/>
              </a:spcBef>
            </a:pPr>
            <a:r>
              <a:rPr sz="2000" b="1" kern="1500" spc="200" dirty="0">
                <a:solidFill>
                  <a:srgbClr val="FF0000"/>
                </a:solidFill>
                <a:latin typeface="Times New Roman" pitchFamily="18" charset="0"/>
                <a:ea typeface="Segoe UI Symbol" pitchFamily="34" charset="0"/>
                <a:cs typeface="Times New Roman" pitchFamily="18" charset="0"/>
              </a:rPr>
              <a:t>5 </a:t>
            </a:r>
            <a:r>
              <a:rPr sz="2000" b="1" kern="1500" spc="200" dirty="0" err="1">
                <a:solidFill>
                  <a:srgbClr val="FF0000"/>
                </a:solidFill>
                <a:latin typeface="Times New Roman" pitchFamily="18" charset="0"/>
                <a:ea typeface="Segoe UI Symbol" pitchFamily="34" charset="0"/>
                <a:cs typeface="Times New Roman" pitchFamily="18" charset="0"/>
              </a:rPr>
              <a:t>июня</a:t>
            </a:r>
            <a:r>
              <a:rPr sz="2000" b="1" kern="1500" spc="200" dirty="0">
                <a:solidFill>
                  <a:srgbClr val="FF0000"/>
                </a:solidFill>
                <a:latin typeface="Times New Roman" pitchFamily="18" charset="0"/>
                <a:ea typeface="Segoe UI Symbol" pitchFamily="34" charset="0"/>
                <a:cs typeface="Times New Roman" pitchFamily="18" charset="0"/>
              </a:rPr>
              <a:t> </a:t>
            </a:r>
            <a:r>
              <a:rPr sz="2000" b="1" kern="1500" spc="200" dirty="0" smtClean="0">
                <a:solidFill>
                  <a:srgbClr val="FF0000"/>
                </a:solidFill>
                <a:latin typeface="Times New Roman" pitchFamily="18" charset="0"/>
                <a:ea typeface="Segoe UI Symbol" pitchFamily="34" charset="0"/>
                <a:cs typeface="Times New Roman" pitchFamily="18" charset="0"/>
              </a:rPr>
              <a:t>–</a:t>
            </a:r>
            <a:r>
              <a:rPr sz="2000" b="1" kern="1500" spc="200" dirty="0" err="1" smtClean="0">
                <a:solidFill>
                  <a:srgbClr val="FF0000"/>
                </a:solidFill>
                <a:latin typeface="Times New Roman" pitchFamily="18" charset="0"/>
                <a:ea typeface="Segoe UI Symbol" pitchFamily="34" charset="0"/>
                <a:cs typeface="Times New Roman" pitchFamily="18" charset="0"/>
              </a:rPr>
              <a:t>Всемирный</a:t>
            </a:r>
            <a:r>
              <a:rPr sz="2000" b="1" kern="1500" spc="200" dirty="0" smtClean="0">
                <a:solidFill>
                  <a:srgbClr val="FF0000"/>
                </a:solidFill>
                <a:latin typeface="Times New Roman" pitchFamily="18" charset="0"/>
                <a:ea typeface="Segoe UI Symbol" pitchFamily="34" charset="0"/>
                <a:cs typeface="Times New Roman" pitchFamily="18" charset="0"/>
              </a:rPr>
              <a:t> </a:t>
            </a:r>
            <a:r>
              <a:rPr sz="2000" b="1" kern="1500" spc="200" dirty="0">
                <a:solidFill>
                  <a:srgbClr val="FF0000"/>
                </a:solidFill>
                <a:latin typeface="Times New Roman" pitchFamily="18" charset="0"/>
                <a:ea typeface="Segoe UI Symbol" pitchFamily="34" charset="0"/>
                <a:cs typeface="Times New Roman" pitchFamily="18" charset="0"/>
              </a:rPr>
              <a:t>день охраны окружающей среды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90800" y="1676400"/>
            <a:ext cx="7467600" cy="3046988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«Как </a:t>
            </a:r>
            <a:endParaRPr lang="ru-RU" sz="48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r>
              <a:rPr lang="ru-RU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Прекрасен</a:t>
            </a:r>
          </a:p>
          <a:p>
            <a:pPr algn="ctr"/>
            <a:r>
              <a:rPr lang="ru-RU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4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этот </a:t>
            </a:r>
            <a:endParaRPr lang="ru-RU" sz="48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r>
              <a:rPr lang="ru-RU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мир!»</a:t>
            </a:r>
            <a:endParaRPr lang="ru-RU" sz="4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324600" y="5791200"/>
            <a:ext cx="18934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онлайн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экскурс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</p:spPr>
      </p:pic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2649" b="3196"/>
          <a:stretch>
            <a:fillRect/>
          </a:stretch>
        </p:blipFill>
        <p:spPr bwMode="auto">
          <a:xfrm>
            <a:off x="3276600" y="1066800"/>
            <a:ext cx="5600700" cy="4038600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3886200" y="6172200"/>
            <a:ext cx="8305800" cy="685800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</p:spPr>
      </p:pic>
      <p:sp>
        <p:nvSpPr>
          <p:cNvPr id="3" name="object 3"/>
          <p:cNvSpPr/>
          <p:nvPr/>
        </p:nvSpPr>
        <p:spPr>
          <a:xfrm>
            <a:off x="12146280" y="6355079"/>
            <a:ext cx="45720" cy="368935"/>
          </a:xfrm>
          <a:custGeom>
            <a:avLst/>
            <a:gdLst/>
            <a:ahLst/>
            <a:cxnLst/>
            <a:rect l="l" t="t" r="r" b="b"/>
            <a:pathLst>
              <a:path w="45720" h="368934">
                <a:moveTo>
                  <a:pt x="45720" y="0"/>
                </a:moveTo>
                <a:lnTo>
                  <a:pt x="0" y="0"/>
                </a:lnTo>
                <a:lnTo>
                  <a:pt x="0" y="368808"/>
                </a:lnTo>
                <a:lnTo>
                  <a:pt x="45720" y="368808"/>
                </a:lnTo>
                <a:lnTo>
                  <a:pt x="45720" y="0"/>
                </a:lnTo>
                <a:close/>
              </a:path>
            </a:pathLst>
          </a:custGeom>
          <a:solidFill>
            <a:srgbClr val="019B2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" name="Picture 2" descr="Picture background"/>
          <p:cNvPicPr>
            <a:picLocks noChangeAspect="1" noChangeArrowheads="1"/>
          </p:cNvPicPr>
          <p:nvPr/>
        </p:nvPicPr>
        <p:blipFill>
          <a:blip r:embed="rId3" cstate="print"/>
          <a:srcRect l="56154" t="1368" r="2308" b="17949"/>
          <a:stretch>
            <a:fillRect/>
          </a:stretch>
        </p:blipFill>
        <p:spPr bwMode="auto">
          <a:xfrm>
            <a:off x="7772400" y="2029178"/>
            <a:ext cx="4419600" cy="482882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81000" y="304800"/>
            <a:ext cx="10058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Ежегодно 5 июня отмечается Всемирный день охраны окружающей среды. Событие учредила Генеральная Ассамблея ООН на 27-й сессии резолюцией от 15 декабря 1972 года. Выбранная дата имеет символическое значение. Она приурочена ко дню начала Стокгольмской конференции по проблемам окружающей человека среды.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2362200"/>
            <a:ext cx="6477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международном форуме рассматривалось понятие устойчивого развития как концепции прогресса человечества. </a:t>
            </a:r>
          </a:p>
          <a:p>
            <a:pPr indent="45720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Участники конференции создали Стокгольмскую декларацию. Документ установил 26 принципов сохранения окружающей среды, возложил ответственность и обязательства на государства в вопросах экологии.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</p:spPr>
      </p:pic>
      <p:sp>
        <p:nvSpPr>
          <p:cNvPr id="4" name="object 4"/>
          <p:cNvSpPr txBox="1"/>
          <p:nvPr/>
        </p:nvSpPr>
        <p:spPr>
          <a:xfrm>
            <a:off x="11857608" y="6457825"/>
            <a:ext cx="71755" cy="171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75"/>
              </a:lnSpc>
            </a:pPr>
            <a:r>
              <a:rPr sz="1200" i="1" spc="-85" dirty="0">
                <a:solidFill>
                  <a:srgbClr val="7E7E7E"/>
                </a:solidFill>
                <a:latin typeface="Times New Roman"/>
                <a:cs typeface="Times New Roman"/>
              </a:rPr>
              <a:t>3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62000" y="304800"/>
            <a:ext cx="64008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этот день люди высаживают деревья, кустарники, убирают мусор. Устраиваются просветительские лекции, конференции, семинары, тематические занятия. </a:t>
            </a:r>
          </a:p>
          <a:p>
            <a:pPr indent="45720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Проводятся слушания о сокращении выбросов загрязняющих веществ. Есть пять основных источников техногенного загрязнения. </a:t>
            </a:r>
          </a:p>
          <a:p>
            <a:pPr indent="45720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Эти источники выбрасывают в атмосферу опасные для здоровья человека веществ, в том числе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монооксид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углерода, углекислый газ, двуокись азота, оксид азота, приповерхностный озон, дисперсное вещество, двуокись серы, углеводороды и свинец.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6" name="Picture 4" descr="Picture background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EEEDDB"/>
              </a:clrFrom>
              <a:clrTo>
                <a:srgbClr val="EEEDDB">
                  <a:alpha val="0"/>
                </a:srgbClr>
              </a:clrTo>
            </a:clrChange>
          </a:blip>
          <a:srcRect l="8239" t="34043" r="6383"/>
          <a:stretch>
            <a:fillRect/>
          </a:stretch>
        </p:blipFill>
        <p:spPr bwMode="auto">
          <a:xfrm>
            <a:off x="7332519" y="2209800"/>
            <a:ext cx="4859481" cy="464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</p:spPr>
      </p:pic>
      <p:sp>
        <p:nvSpPr>
          <p:cNvPr id="2" name="object 2"/>
          <p:cNvSpPr txBox="1"/>
          <p:nvPr/>
        </p:nvSpPr>
        <p:spPr>
          <a:xfrm>
            <a:off x="5166614" y="6336376"/>
            <a:ext cx="1832610" cy="4730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034" algn="ctr">
              <a:lnSpc>
                <a:spcPts val="1880"/>
              </a:lnSpc>
            </a:pPr>
            <a:r>
              <a:rPr sz="1800" b="1" spc="165" dirty="0">
                <a:solidFill>
                  <a:srgbClr val="019B2C"/>
                </a:solidFill>
                <a:latin typeface="Sitka Display"/>
                <a:cs typeface="Sitka Display"/>
              </a:rPr>
              <a:t>ЛУЧШЕЕ</a:t>
            </a:r>
            <a:r>
              <a:rPr sz="1800" b="1" spc="45" dirty="0">
                <a:solidFill>
                  <a:srgbClr val="019B2C"/>
                </a:solidFill>
                <a:latin typeface="Sitka Display"/>
                <a:cs typeface="Sitka Display"/>
              </a:rPr>
              <a:t> </a:t>
            </a:r>
            <a:r>
              <a:rPr sz="1800" i="1" spc="-150" dirty="0">
                <a:solidFill>
                  <a:srgbClr val="019B2C"/>
                </a:solidFill>
                <a:latin typeface="Times New Roman"/>
                <a:cs typeface="Times New Roman"/>
              </a:rPr>
              <a:t>для</a:t>
            </a:r>
            <a:r>
              <a:rPr sz="1800" i="1" spc="10" dirty="0">
                <a:solidFill>
                  <a:srgbClr val="019B2C"/>
                </a:solidFill>
                <a:latin typeface="Times New Roman"/>
                <a:cs typeface="Times New Roman"/>
              </a:rPr>
              <a:t> </a:t>
            </a:r>
            <a:r>
              <a:rPr sz="1800" i="1" spc="-25" dirty="0">
                <a:solidFill>
                  <a:srgbClr val="019B2C"/>
                </a:solidFill>
                <a:latin typeface="Times New Roman"/>
                <a:cs typeface="Times New Roman"/>
              </a:rPr>
              <a:t>вас</a:t>
            </a:r>
            <a:endParaRPr sz="1800">
              <a:latin typeface="Times New Roman"/>
              <a:cs typeface="Times New Roman"/>
            </a:endParaRPr>
          </a:p>
          <a:p>
            <a:pPr marL="1905" algn="ctr">
              <a:lnSpc>
                <a:spcPts val="810"/>
              </a:lnSpc>
            </a:pPr>
            <a:r>
              <a:rPr sz="700" dirty="0">
                <a:solidFill>
                  <a:srgbClr val="404040"/>
                </a:solidFill>
                <a:latin typeface="Corbel"/>
                <a:cs typeface="Corbel"/>
              </a:rPr>
              <a:t>К</a:t>
            </a:r>
            <a:r>
              <a:rPr sz="700" spc="55" dirty="0">
                <a:solidFill>
                  <a:srgbClr val="404040"/>
                </a:solidFill>
                <a:latin typeface="Corbel"/>
                <a:cs typeface="Corbel"/>
              </a:rPr>
              <a:t> </a:t>
            </a:r>
            <a:r>
              <a:rPr sz="700" dirty="0">
                <a:solidFill>
                  <a:srgbClr val="404040"/>
                </a:solidFill>
                <a:latin typeface="Corbel"/>
                <a:cs typeface="Corbel"/>
              </a:rPr>
              <a:t>О</a:t>
            </a:r>
            <a:r>
              <a:rPr sz="700" spc="50" dirty="0">
                <a:solidFill>
                  <a:srgbClr val="404040"/>
                </a:solidFill>
                <a:latin typeface="Corbel"/>
                <a:cs typeface="Corbel"/>
              </a:rPr>
              <a:t> </a:t>
            </a:r>
            <a:r>
              <a:rPr sz="700" dirty="0">
                <a:solidFill>
                  <a:srgbClr val="404040"/>
                </a:solidFill>
                <a:latin typeface="Corbel"/>
                <a:cs typeface="Corbel"/>
              </a:rPr>
              <a:t>М</a:t>
            </a:r>
            <a:r>
              <a:rPr sz="700" spc="60" dirty="0">
                <a:solidFill>
                  <a:srgbClr val="404040"/>
                </a:solidFill>
                <a:latin typeface="Corbel"/>
                <a:cs typeface="Corbel"/>
              </a:rPr>
              <a:t> </a:t>
            </a:r>
            <a:r>
              <a:rPr sz="700" dirty="0">
                <a:solidFill>
                  <a:srgbClr val="404040"/>
                </a:solidFill>
                <a:latin typeface="Corbel"/>
                <a:cs typeface="Corbel"/>
              </a:rPr>
              <a:t>П</a:t>
            </a:r>
            <a:r>
              <a:rPr sz="700" spc="50" dirty="0">
                <a:solidFill>
                  <a:srgbClr val="404040"/>
                </a:solidFill>
                <a:latin typeface="Corbel"/>
                <a:cs typeface="Corbel"/>
              </a:rPr>
              <a:t> </a:t>
            </a:r>
            <a:r>
              <a:rPr sz="700" dirty="0">
                <a:solidFill>
                  <a:srgbClr val="404040"/>
                </a:solidFill>
                <a:latin typeface="Corbel"/>
                <a:cs typeface="Corbel"/>
              </a:rPr>
              <a:t>А</a:t>
            </a:r>
            <a:r>
              <a:rPr sz="700" spc="60" dirty="0">
                <a:solidFill>
                  <a:srgbClr val="404040"/>
                </a:solidFill>
                <a:latin typeface="Corbel"/>
                <a:cs typeface="Corbel"/>
              </a:rPr>
              <a:t> </a:t>
            </a:r>
            <a:r>
              <a:rPr sz="700" dirty="0">
                <a:solidFill>
                  <a:srgbClr val="404040"/>
                </a:solidFill>
                <a:latin typeface="Corbel"/>
                <a:cs typeface="Corbel"/>
              </a:rPr>
              <a:t>Н</a:t>
            </a:r>
            <a:r>
              <a:rPr sz="700" spc="60" dirty="0">
                <a:solidFill>
                  <a:srgbClr val="404040"/>
                </a:solidFill>
                <a:latin typeface="Corbel"/>
                <a:cs typeface="Corbel"/>
              </a:rPr>
              <a:t> </a:t>
            </a:r>
            <a:r>
              <a:rPr sz="700" dirty="0">
                <a:solidFill>
                  <a:srgbClr val="404040"/>
                </a:solidFill>
                <a:latin typeface="Corbel"/>
                <a:cs typeface="Corbel"/>
              </a:rPr>
              <a:t>И</a:t>
            </a:r>
            <a:r>
              <a:rPr sz="700" spc="55" dirty="0">
                <a:solidFill>
                  <a:srgbClr val="404040"/>
                </a:solidFill>
                <a:latin typeface="Corbel"/>
                <a:cs typeface="Corbel"/>
              </a:rPr>
              <a:t> </a:t>
            </a:r>
            <a:r>
              <a:rPr sz="700" dirty="0">
                <a:solidFill>
                  <a:srgbClr val="404040"/>
                </a:solidFill>
                <a:latin typeface="Corbel"/>
                <a:cs typeface="Corbel"/>
              </a:rPr>
              <a:t>Я</a:t>
            </a:r>
            <a:r>
              <a:rPr sz="700" spc="50" dirty="0">
                <a:solidFill>
                  <a:srgbClr val="404040"/>
                </a:solidFill>
                <a:latin typeface="Corbel"/>
                <a:cs typeface="Corbel"/>
              </a:rPr>
              <a:t> </a:t>
            </a:r>
            <a:r>
              <a:rPr sz="700" dirty="0">
                <a:solidFill>
                  <a:srgbClr val="404040"/>
                </a:solidFill>
                <a:latin typeface="Corbel"/>
                <a:cs typeface="Corbel"/>
              </a:rPr>
              <a:t>,</a:t>
            </a:r>
            <a:r>
              <a:rPr sz="700" spc="370" dirty="0">
                <a:solidFill>
                  <a:srgbClr val="404040"/>
                </a:solidFill>
                <a:latin typeface="Corbel"/>
                <a:cs typeface="Corbel"/>
              </a:rPr>
              <a:t> </a:t>
            </a:r>
            <a:r>
              <a:rPr sz="700" dirty="0">
                <a:solidFill>
                  <a:srgbClr val="404040"/>
                </a:solidFill>
                <a:latin typeface="Corbel"/>
                <a:cs typeface="Corbel"/>
              </a:rPr>
              <a:t>З</a:t>
            </a:r>
            <a:r>
              <a:rPr sz="700" spc="55" dirty="0">
                <a:solidFill>
                  <a:srgbClr val="404040"/>
                </a:solidFill>
                <a:latin typeface="Corbel"/>
                <a:cs typeface="Corbel"/>
              </a:rPr>
              <a:t> </a:t>
            </a:r>
            <a:r>
              <a:rPr sz="700" dirty="0">
                <a:solidFill>
                  <a:srgbClr val="404040"/>
                </a:solidFill>
                <a:latin typeface="Corbel"/>
                <a:cs typeface="Corbel"/>
              </a:rPr>
              <a:t>А</a:t>
            </a:r>
            <a:r>
              <a:rPr sz="700" spc="60" dirty="0">
                <a:solidFill>
                  <a:srgbClr val="404040"/>
                </a:solidFill>
                <a:latin typeface="Corbel"/>
                <a:cs typeface="Corbel"/>
              </a:rPr>
              <a:t> </a:t>
            </a:r>
            <a:r>
              <a:rPr sz="700" dirty="0">
                <a:solidFill>
                  <a:srgbClr val="404040"/>
                </a:solidFill>
                <a:latin typeface="Corbel"/>
                <a:cs typeface="Corbel"/>
              </a:rPr>
              <a:t>Н</a:t>
            </a:r>
            <a:r>
              <a:rPr sz="700" spc="60" dirty="0">
                <a:solidFill>
                  <a:srgbClr val="404040"/>
                </a:solidFill>
                <a:latin typeface="Corbel"/>
                <a:cs typeface="Corbel"/>
              </a:rPr>
              <a:t> </a:t>
            </a:r>
            <a:r>
              <a:rPr sz="700" dirty="0">
                <a:solidFill>
                  <a:srgbClr val="404040"/>
                </a:solidFill>
                <a:latin typeface="Corbel"/>
                <a:cs typeface="Corbel"/>
              </a:rPr>
              <a:t>И</a:t>
            </a:r>
            <a:r>
              <a:rPr sz="700" spc="50" dirty="0">
                <a:solidFill>
                  <a:srgbClr val="404040"/>
                </a:solidFill>
                <a:latin typeface="Corbel"/>
                <a:cs typeface="Corbel"/>
              </a:rPr>
              <a:t> </a:t>
            </a:r>
            <a:r>
              <a:rPr sz="700" dirty="0">
                <a:solidFill>
                  <a:srgbClr val="404040"/>
                </a:solidFill>
                <a:latin typeface="Corbel"/>
                <a:cs typeface="Corbel"/>
              </a:rPr>
              <a:t>М</a:t>
            </a:r>
            <a:r>
              <a:rPr sz="700" spc="60" dirty="0">
                <a:solidFill>
                  <a:srgbClr val="404040"/>
                </a:solidFill>
                <a:latin typeface="Corbel"/>
                <a:cs typeface="Corbel"/>
              </a:rPr>
              <a:t> </a:t>
            </a:r>
            <a:r>
              <a:rPr sz="700" dirty="0">
                <a:solidFill>
                  <a:srgbClr val="404040"/>
                </a:solidFill>
                <a:latin typeface="Corbel"/>
                <a:cs typeface="Corbel"/>
              </a:rPr>
              <a:t>А</a:t>
            </a:r>
            <a:r>
              <a:rPr sz="700" spc="60" dirty="0">
                <a:solidFill>
                  <a:srgbClr val="404040"/>
                </a:solidFill>
                <a:latin typeface="Corbel"/>
                <a:cs typeface="Corbel"/>
              </a:rPr>
              <a:t> </a:t>
            </a:r>
            <a:r>
              <a:rPr sz="700" dirty="0">
                <a:solidFill>
                  <a:srgbClr val="404040"/>
                </a:solidFill>
                <a:latin typeface="Corbel"/>
                <a:cs typeface="Corbel"/>
              </a:rPr>
              <a:t>Ю</a:t>
            </a:r>
            <a:r>
              <a:rPr sz="700" spc="60" dirty="0">
                <a:solidFill>
                  <a:srgbClr val="404040"/>
                </a:solidFill>
                <a:latin typeface="Corbel"/>
                <a:cs typeface="Corbel"/>
              </a:rPr>
              <a:t> </a:t>
            </a:r>
            <a:r>
              <a:rPr sz="700" dirty="0">
                <a:solidFill>
                  <a:srgbClr val="404040"/>
                </a:solidFill>
                <a:latin typeface="Corbel"/>
                <a:cs typeface="Corbel"/>
              </a:rPr>
              <a:t>Щ</a:t>
            </a:r>
            <a:r>
              <a:rPr sz="700" spc="50" dirty="0">
                <a:solidFill>
                  <a:srgbClr val="404040"/>
                </a:solidFill>
                <a:latin typeface="Corbel"/>
                <a:cs typeface="Corbel"/>
              </a:rPr>
              <a:t> </a:t>
            </a:r>
            <a:r>
              <a:rPr sz="700" dirty="0">
                <a:solidFill>
                  <a:srgbClr val="404040"/>
                </a:solidFill>
                <a:latin typeface="Corbel"/>
                <a:cs typeface="Corbel"/>
              </a:rPr>
              <a:t>А</a:t>
            </a:r>
            <a:r>
              <a:rPr sz="700" spc="60" dirty="0">
                <a:solidFill>
                  <a:srgbClr val="404040"/>
                </a:solidFill>
                <a:latin typeface="Corbel"/>
                <a:cs typeface="Corbel"/>
              </a:rPr>
              <a:t> </a:t>
            </a:r>
            <a:r>
              <a:rPr sz="700" dirty="0">
                <a:solidFill>
                  <a:srgbClr val="404040"/>
                </a:solidFill>
                <a:latin typeface="Corbel"/>
                <a:cs typeface="Corbel"/>
              </a:rPr>
              <a:t>Я</a:t>
            </a:r>
            <a:r>
              <a:rPr sz="700" spc="50" dirty="0">
                <a:solidFill>
                  <a:srgbClr val="404040"/>
                </a:solidFill>
                <a:latin typeface="Corbel"/>
                <a:cs typeface="Corbel"/>
              </a:rPr>
              <a:t> </a:t>
            </a:r>
            <a:r>
              <a:rPr sz="700" dirty="0">
                <a:solidFill>
                  <a:srgbClr val="404040"/>
                </a:solidFill>
                <a:latin typeface="Corbel"/>
                <a:cs typeface="Corbel"/>
              </a:rPr>
              <a:t>С</a:t>
            </a:r>
            <a:r>
              <a:rPr sz="700" spc="55" dirty="0">
                <a:solidFill>
                  <a:srgbClr val="404040"/>
                </a:solidFill>
                <a:latin typeface="Corbel"/>
                <a:cs typeface="Corbel"/>
              </a:rPr>
              <a:t> </a:t>
            </a:r>
            <a:r>
              <a:rPr sz="700" spc="-50" dirty="0">
                <a:solidFill>
                  <a:srgbClr val="404040"/>
                </a:solidFill>
                <a:latin typeface="Corbel"/>
                <a:cs typeface="Corbel"/>
              </a:rPr>
              <a:t>Я</a:t>
            </a:r>
            <a:endParaRPr sz="700">
              <a:latin typeface="Corbel"/>
              <a:cs typeface="Corbel"/>
            </a:endParaRPr>
          </a:p>
          <a:p>
            <a:pPr algn="ctr">
              <a:lnSpc>
                <a:spcPct val="100000"/>
              </a:lnSpc>
              <a:spcBef>
                <a:spcPts val="155"/>
              </a:spcBef>
            </a:pPr>
            <a:r>
              <a:rPr sz="700" dirty="0">
                <a:solidFill>
                  <a:srgbClr val="404040"/>
                </a:solidFill>
                <a:latin typeface="Corbel"/>
                <a:cs typeface="Corbel"/>
              </a:rPr>
              <a:t>О</a:t>
            </a:r>
            <a:r>
              <a:rPr sz="700" spc="50" dirty="0">
                <a:solidFill>
                  <a:srgbClr val="404040"/>
                </a:solidFill>
                <a:latin typeface="Corbel"/>
                <a:cs typeface="Corbel"/>
              </a:rPr>
              <a:t> </a:t>
            </a:r>
            <a:r>
              <a:rPr sz="700" dirty="0">
                <a:solidFill>
                  <a:srgbClr val="404040"/>
                </a:solidFill>
                <a:latin typeface="Corbel"/>
                <a:cs typeface="Corbel"/>
              </a:rPr>
              <a:t>Р</a:t>
            </a:r>
            <a:r>
              <a:rPr sz="700" spc="55" dirty="0">
                <a:solidFill>
                  <a:srgbClr val="404040"/>
                </a:solidFill>
                <a:latin typeface="Corbel"/>
                <a:cs typeface="Corbel"/>
              </a:rPr>
              <a:t> </a:t>
            </a:r>
            <a:r>
              <a:rPr sz="700" dirty="0">
                <a:solidFill>
                  <a:srgbClr val="404040"/>
                </a:solidFill>
                <a:latin typeface="Corbel"/>
                <a:cs typeface="Corbel"/>
              </a:rPr>
              <a:t>Г</a:t>
            </a:r>
            <a:r>
              <a:rPr sz="700" spc="60" dirty="0">
                <a:solidFill>
                  <a:srgbClr val="404040"/>
                </a:solidFill>
                <a:latin typeface="Corbel"/>
                <a:cs typeface="Corbel"/>
              </a:rPr>
              <a:t> </a:t>
            </a:r>
            <a:r>
              <a:rPr sz="700" dirty="0">
                <a:solidFill>
                  <a:srgbClr val="404040"/>
                </a:solidFill>
                <a:latin typeface="Corbel"/>
                <a:cs typeface="Corbel"/>
              </a:rPr>
              <a:t>А</a:t>
            </a:r>
            <a:r>
              <a:rPr sz="700" spc="60" dirty="0">
                <a:solidFill>
                  <a:srgbClr val="404040"/>
                </a:solidFill>
                <a:latin typeface="Corbel"/>
                <a:cs typeface="Corbel"/>
              </a:rPr>
              <a:t> </a:t>
            </a:r>
            <a:r>
              <a:rPr sz="700" dirty="0">
                <a:solidFill>
                  <a:srgbClr val="404040"/>
                </a:solidFill>
                <a:latin typeface="Corbel"/>
                <a:cs typeface="Corbel"/>
              </a:rPr>
              <a:t>Н</a:t>
            </a:r>
            <a:r>
              <a:rPr sz="700" spc="60" dirty="0">
                <a:solidFill>
                  <a:srgbClr val="404040"/>
                </a:solidFill>
                <a:latin typeface="Corbel"/>
                <a:cs typeface="Corbel"/>
              </a:rPr>
              <a:t> </a:t>
            </a:r>
            <a:r>
              <a:rPr sz="700" dirty="0">
                <a:solidFill>
                  <a:srgbClr val="404040"/>
                </a:solidFill>
                <a:latin typeface="Corbel"/>
                <a:cs typeface="Corbel"/>
              </a:rPr>
              <a:t>И</a:t>
            </a:r>
            <a:r>
              <a:rPr sz="700" spc="55" dirty="0">
                <a:solidFill>
                  <a:srgbClr val="404040"/>
                </a:solidFill>
                <a:latin typeface="Corbel"/>
                <a:cs typeface="Corbel"/>
              </a:rPr>
              <a:t> </a:t>
            </a:r>
            <a:r>
              <a:rPr sz="700" dirty="0">
                <a:solidFill>
                  <a:srgbClr val="404040"/>
                </a:solidFill>
                <a:latin typeface="Corbel"/>
                <a:cs typeface="Corbel"/>
              </a:rPr>
              <a:t>Ч</a:t>
            </a:r>
            <a:r>
              <a:rPr sz="700" spc="60" dirty="0">
                <a:solidFill>
                  <a:srgbClr val="404040"/>
                </a:solidFill>
                <a:latin typeface="Corbel"/>
                <a:cs typeface="Corbel"/>
              </a:rPr>
              <a:t> </a:t>
            </a:r>
            <a:r>
              <a:rPr sz="700" dirty="0">
                <a:solidFill>
                  <a:srgbClr val="404040"/>
                </a:solidFill>
                <a:latin typeface="Corbel"/>
                <a:cs typeface="Corbel"/>
              </a:rPr>
              <a:t>Е</a:t>
            </a:r>
            <a:r>
              <a:rPr sz="700" spc="55" dirty="0">
                <a:solidFill>
                  <a:srgbClr val="404040"/>
                </a:solidFill>
                <a:latin typeface="Corbel"/>
                <a:cs typeface="Corbel"/>
              </a:rPr>
              <a:t> </a:t>
            </a:r>
            <a:r>
              <a:rPr sz="700" dirty="0">
                <a:solidFill>
                  <a:srgbClr val="404040"/>
                </a:solidFill>
                <a:latin typeface="Corbel"/>
                <a:cs typeface="Corbel"/>
              </a:rPr>
              <a:t>С</a:t>
            </a:r>
            <a:r>
              <a:rPr sz="700" spc="55" dirty="0">
                <a:solidFill>
                  <a:srgbClr val="404040"/>
                </a:solidFill>
                <a:latin typeface="Corbel"/>
                <a:cs typeface="Corbel"/>
              </a:rPr>
              <a:t> </a:t>
            </a:r>
            <a:r>
              <a:rPr sz="700" dirty="0">
                <a:solidFill>
                  <a:srgbClr val="404040"/>
                </a:solidFill>
                <a:latin typeface="Corbel"/>
                <a:cs typeface="Corbel"/>
              </a:rPr>
              <a:t>К</a:t>
            </a:r>
            <a:r>
              <a:rPr sz="700" spc="55" dirty="0">
                <a:solidFill>
                  <a:srgbClr val="404040"/>
                </a:solidFill>
                <a:latin typeface="Corbel"/>
                <a:cs typeface="Corbel"/>
              </a:rPr>
              <a:t> </a:t>
            </a:r>
            <a:r>
              <a:rPr sz="700" dirty="0">
                <a:solidFill>
                  <a:srgbClr val="404040"/>
                </a:solidFill>
                <a:latin typeface="Corbel"/>
                <a:cs typeface="Corbel"/>
              </a:rPr>
              <a:t>О</a:t>
            </a:r>
            <a:r>
              <a:rPr sz="700" spc="55" dirty="0">
                <a:solidFill>
                  <a:srgbClr val="404040"/>
                </a:solidFill>
                <a:latin typeface="Corbel"/>
                <a:cs typeface="Corbel"/>
              </a:rPr>
              <a:t> </a:t>
            </a:r>
            <a:r>
              <a:rPr sz="700" dirty="0">
                <a:solidFill>
                  <a:srgbClr val="404040"/>
                </a:solidFill>
                <a:latin typeface="Corbel"/>
                <a:cs typeface="Corbel"/>
              </a:rPr>
              <a:t>Й</a:t>
            </a:r>
            <a:r>
              <a:rPr sz="700" spc="365" dirty="0">
                <a:solidFill>
                  <a:srgbClr val="404040"/>
                </a:solidFill>
                <a:latin typeface="Corbel"/>
                <a:cs typeface="Corbel"/>
              </a:rPr>
              <a:t> </a:t>
            </a:r>
            <a:r>
              <a:rPr sz="700" dirty="0">
                <a:solidFill>
                  <a:srgbClr val="404040"/>
                </a:solidFill>
                <a:latin typeface="Corbel"/>
                <a:cs typeface="Corbel"/>
              </a:rPr>
              <a:t>П</a:t>
            </a:r>
            <a:r>
              <a:rPr sz="700" spc="55" dirty="0">
                <a:solidFill>
                  <a:srgbClr val="404040"/>
                </a:solidFill>
                <a:latin typeface="Corbel"/>
                <a:cs typeface="Corbel"/>
              </a:rPr>
              <a:t> </a:t>
            </a:r>
            <a:r>
              <a:rPr sz="700" dirty="0">
                <a:solidFill>
                  <a:srgbClr val="404040"/>
                </a:solidFill>
                <a:latin typeface="Corbel"/>
                <a:cs typeface="Corbel"/>
              </a:rPr>
              <a:t>Р</a:t>
            </a:r>
            <a:r>
              <a:rPr sz="700" spc="55" dirty="0">
                <a:solidFill>
                  <a:srgbClr val="404040"/>
                </a:solidFill>
                <a:latin typeface="Corbel"/>
                <a:cs typeface="Corbel"/>
              </a:rPr>
              <a:t> </a:t>
            </a:r>
            <a:r>
              <a:rPr sz="700" dirty="0">
                <a:solidFill>
                  <a:srgbClr val="404040"/>
                </a:solidFill>
                <a:latin typeface="Corbel"/>
                <a:cs typeface="Corbel"/>
              </a:rPr>
              <a:t>О</a:t>
            </a:r>
            <a:r>
              <a:rPr sz="700" spc="50" dirty="0">
                <a:solidFill>
                  <a:srgbClr val="404040"/>
                </a:solidFill>
                <a:latin typeface="Corbel"/>
                <a:cs typeface="Corbel"/>
              </a:rPr>
              <a:t> </a:t>
            </a:r>
            <a:r>
              <a:rPr sz="700" dirty="0">
                <a:solidFill>
                  <a:srgbClr val="404040"/>
                </a:solidFill>
                <a:latin typeface="Corbel"/>
                <a:cs typeface="Corbel"/>
              </a:rPr>
              <a:t>Д</a:t>
            </a:r>
            <a:r>
              <a:rPr sz="700" spc="55" dirty="0">
                <a:solidFill>
                  <a:srgbClr val="404040"/>
                </a:solidFill>
                <a:latin typeface="Corbel"/>
                <a:cs typeface="Corbel"/>
              </a:rPr>
              <a:t> </a:t>
            </a:r>
            <a:r>
              <a:rPr sz="700" dirty="0">
                <a:solidFill>
                  <a:srgbClr val="404040"/>
                </a:solidFill>
                <a:latin typeface="Corbel"/>
                <a:cs typeface="Corbel"/>
              </a:rPr>
              <a:t>У</a:t>
            </a:r>
            <a:r>
              <a:rPr sz="700" spc="55" dirty="0">
                <a:solidFill>
                  <a:srgbClr val="404040"/>
                </a:solidFill>
                <a:latin typeface="Corbel"/>
                <a:cs typeface="Corbel"/>
              </a:rPr>
              <a:t> </a:t>
            </a:r>
            <a:r>
              <a:rPr sz="700" dirty="0">
                <a:solidFill>
                  <a:srgbClr val="404040"/>
                </a:solidFill>
                <a:latin typeface="Corbel"/>
                <a:cs typeface="Corbel"/>
              </a:rPr>
              <a:t>К</a:t>
            </a:r>
            <a:r>
              <a:rPr sz="700" spc="60" dirty="0">
                <a:solidFill>
                  <a:srgbClr val="404040"/>
                </a:solidFill>
                <a:latin typeface="Corbel"/>
                <a:cs typeface="Corbel"/>
              </a:rPr>
              <a:t> </a:t>
            </a:r>
            <a:r>
              <a:rPr sz="700" dirty="0">
                <a:solidFill>
                  <a:srgbClr val="404040"/>
                </a:solidFill>
                <a:latin typeface="Corbel"/>
                <a:cs typeface="Corbel"/>
              </a:rPr>
              <a:t>Ц</a:t>
            </a:r>
            <a:r>
              <a:rPr sz="700" spc="55" dirty="0">
                <a:solidFill>
                  <a:srgbClr val="404040"/>
                </a:solidFill>
                <a:latin typeface="Corbel"/>
                <a:cs typeface="Corbel"/>
              </a:rPr>
              <a:t> </a:t>
            </a:r>
            <a:r>
              <a:rPr sz="700" dirty="0">
                <a:solidFill>
                  <a:srgbClr val="404040"/>
                </a:solidFill>
                <a:latin typeface="Corbel"/>
                <a:cs typeface="Corbel"/>
              </a:rPr>
              <a:t>И</a:t>
            </a:r>
            <a:r>
              <a:rPr sz="700" spc="50" dirty="0">
                <a:solidFill>
                  <a:srgbClr val="404040"/>
                </a:solidFill>
                <a:latin typeface="Corbel"/>
                <a:cs typeface="Corbel"/>
              </a:rPr>
              <a:t> </a:t>
            </a:r>
            <a:r>
              <a:rPr sz="700" dirty="0">
                <a:solidFill>
                  <a:srgbClr val="404040"/>
                </a:solidFill>
                <a:latin typeface="Corbel"/>
                <a:cs typeface="Corbel"/>
              </a:rPr>
              <a:t>Е</a:t>
            </a:r>
            <a:r>
              <a:rPr sz="700" spc="55" dirty="0">
                <a:solidFill>
                  <a:srgbClr val="404040"/>
                </a:solidFill>
                <a:latin typeface="Corbel"/>
                <a:cs typeface="Corbel"/>
              </a:rPr>
              <a:t> </a:t>
            </a:r>
            <a:r>
              <a:rPr sz="700" spc="-50" dirty="0">
                <a:solidFill>
                  <a:srgbClr val="404040"/>
                </a:solidFill>
                <a:latin typeface="Corbel"/>
                <a:cs typeface="Corbel"/>
              </a:rPr>
              <a:t>Й</a:t>
            </a:r>
            <a:endParaRPr sz="700">
              <a:latin typeface="Corbel"/>
              <a:cs typeface="Corbe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2590800"/>
            <a:ext cx="7205980" cy="3945890"/>
          </a:xfrm>
          <a:custGeom>
            <a:avLst/>
            <a:gdLst/>
            <a:ahLst/>
            <a:cxnLst/>
            <a:rect l="l" t="t" r="r" b="b"/>
            <a:pathLst>
              <a:path w="7205980" h="3945890">
                <a:moveTo>
                  <a:pt x="7205471" y="3945636"/>
                </a:moveTo>
                <a:lnTo>
                  <a:pt x="7205471" y="0"/>
                </a:lnTo>
                <a:lnTo>
                  <a:pt x="0" y="0"/>
                </a:lnTo>
                <a:lnTo>
                  <a:pt x="0" y="3945636"/>
                </a:lnTo>
                <a:lnTo>
                  <a:pt x="7205471" y="3945636"/>
                </a:lnTo>
                <a:close/>
              </a:path>
            </a:pathLst>
          </a:custGeom>
          <a:solidFill>
            <a:srgbClr val="F1F1F1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85800" y="1219200"/>
            <a:ext cx="6767830" cy="20065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457200">
              <a:lnSpc>
                <a:spcPct val="90000"/>
              </a:lnSpc>
              <a:spcBef>
                <a:spcPts val="165"/>
              </a:spcBef>
            </a:pPr>
            <a:r>
              <a:rPr sz="2400" spc="-145" dirty="0" err="1" smtClean="0">
                <a:latin typeface="Times New Roman" pitchFamily="18" charset="0"/>
                <a:cs typeface="Times New Roman" pitchFamily="18" charset="0"/>
              </a:rPr>
              <a:t>Основное</a:t>
            </a:r>
            <a:r>
              <a:rPr sz="2400" spc="-26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95" dirty="0">
                <a:latin typeface="Times New Roman" pitchFamily="18" charset="0"/>
                <a:cs typeface="Times New Roman" pitchFamily="18" charset="0"/>
              </a:rPr>
              <a:t>загрязнение</a:t>
            </a:r>
            <a:r>
              <a:rPr sz="2400" spc="-26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240" dirty="0">
                <a:latin typeface="Times New Roman" pitchFamily="18" charset="0"/>
                <a:cs typeface="Times New Roman" pitchFamily="18" charset="0"/>
              </a:rPr>
              <a:t>воздуха,</a:t>
            </a:r>
            <a:r>
              <a:rPr sz="2400" spc="-27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10" dirty="0">
                <a:latin typeface="Times New Roman" pitchFamily="18" charset="0"/>
                <a:cs typeface="Times New Roman" pitchFamily="18" charset="0"/>
              </a:rPr>
              <a:t>создаваемое </a:t>
            </a:r>
            <a:r>
              <a:rPr sz="2400" spc="-215" dirty="0">
                <a:latin typeface="Times New Roman" pitchFamily="18" charset="0"/>
                <a:cs typeface="Times New Roman" pitchFamily="18" charset="0"/>
              </a:rPr>
              <a:t>домохозяйствами,</a:t>
            </a:r>
            <a:r>
              <a:rPr sz="2400" spc="-26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215" dirty="0">
                <a:latin typeface="Times New Roman" pitchFamily="18" charset="0"/>
                <a:cs typeface="Times New Roman" pitchFamily="18" charset="0"/>
              </a:rPr>
              <a:t>образуется</a:t>
            </a:r>
            <a:r>
              <a:rPr sz="2400" spc="-24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220" dirty="0">
                <a:latin typeface="Times New Roman" pitchFamily="18" charset="0"/>
                <a:cs typeface="Times New Roman" pitchFamily="18" charset="0"/>
              </a:rPr>
              <a:t>вследствие</a:t>
            </a:r>
            <a:r>
              <a:rPr sz="2400" spc="-26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60" dirty="0">
                <a:latin typeface="Times New Roman" pitchFamily="18" charset="0"/>
                <a:cs typeface="Times New Roman" pitchFamily="18" charset="0"/>
              </a:rPr>
              <a:t>сжигания </a:t>
            </a:r>
            <a:r>
              <a:rPr sz="2400" spc="-220" dirty="0">
                <a:latin typeface="Times New Roman" pitchFamily="18" charset="0"/>
                <a:cs typeface="Times New Roman" pitchFamily="18" charset="0"/>
              </a:rPr>
              <a:t>ископаемых</a:t>
            </a:r>
            <a:r>
              <a:rPr sz="2400" spc="-27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95" dirty="0">
                <a:latin typeface="Times New Roman" pitchFamily="18" charset="0"/>
                <a:cs typeface="Times New Roman" pitchFamily="18" charset="0"/>
              </a:rPr>
              <a:t>видов</a:t>
            </a:r>
            <a:r>
              <a:rPr sz="2400" spc="-2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85" dirty="0">
                <a:latin typeface="Times New Roman" pitchFamily="18" charset="0"/>
                <a:cs typeface="Times New Roman" pitchFamily="18" charset="0"/>
              </a:rPr>
              <a:t>топлива,</a:t>
            </a:r>
            <a:r>
              <a:rPr sz="2400" spc="-27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204" dirty="0">
                <a:latin typeface="Times New Roman" pitchFamily="18" charset="0"/>
                <a:cs typeface="Times New Roman" pitchFamily="18" charset="0"/>
              </a:rPr>
              <a:t>древесины</a:t>
            </a:r>
            <a:r>
              <a:rPr sz="2400" spc="-26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внутри </a:t>
            </a:r>
            <a:r>
              <a:rPr sz="2400" spc="-155" dirty="0">
                <a:latin typeface="Times New Roman" pitchFamily="18" charset="0"/>
                <a:cs typeface="Times New Roman" pitchFamily="18" charset="0"/>
              </a:rPr>
              <a:t>помещений</a:t>
            </a:r>
            <a:r>
              <a:rPr sz="2400" spc="-27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204" dirty="0">
                <a:latin typeface="Times New Roman" pitchFamily="18" charset="0"/>
                <a:cs typeface="Times New Roman" pitchFamily="18" charset="0"/>
              </a:rPr>
              <a:t>для</a:t>
            </a:r>
            <a:r>
              <a:rPr sz="2400" spc="-24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85" dirty="0">
                <a:latin typeface="Times New Roman" pitchFamily="18" charset="0"/>
                <a:cs typeface="Times New Roman" pitchFamily="18" charset="0"/>
              </a:rPr>
              <a:t>приготовления</a:t>
            </a:r>
            <a:r>
              <a:rPr sz="2400" spc="-25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20" dirty="0">
                <a:latin typeface="Times New Roman" pitchFamily="18" charset="0"/>
                <a:cs typeface="Times New Roman" pitchFamily="18" charset="0"/>
              </a:rPr>
              <a:t>пищи,</a:t>
            </a:r>
            <a:r>
              <a:rPr sz="2400" spc="-2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65" dirty="0">
                <a:latin typeface="Times New Roman" pitchFamily="18" charset="0"/>
                <a:cs typeface="Times New Roman" pitchFamily="18" charset="0"/>
              </a:rPr>
              <a:t>отопления</a:t>
            </a:r>
            <a:r>
              <a:rPr sz="2400" spc="-27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sz="2400" spc="-190" dirty="0">
                <a:latin typeface="Times New Roman" pitchFamily="18" charset="0"/>
                <a:cs typeface="Times New Roman" pitchFamily="18" charset="0"/>
              </a:rPr>
              <a:t>освещения.</a:t>
            </a:r>
            <a:r>
              <a:rPr sz="2400" spc="-25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90" dirty="0">
                <a:latin typeface="Times New Roman" pitchFamily="18" charset="0"/>
                <a:cs typeface="Times New Roman" pitchFamily="18" charset="0"/>
              </a:rPr>
              <a:t>Ежегодно,</a:t>
            </a:r>
            <a:r>
              <a:rPr sz="2400" spc="-26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95" dirty="0">
                <a:latin typeface="Times New Roman" pitchFamily="18" charset="0"/>
                <a:cs typeface="Times New Roman" pitchFamily="18" charset="0"/>
              </a:rPr>
              <a:t>загрязнение</a:t>
            </a:r>
            <a:r>
              <a:rPr sz="2400" spc="-27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240" dirty="0">
                <a:latin typeface="Times New Roman" pitchFamily="18" charset="0"/>
                <a:cs typeface="Times New Roman" pitchFamily="18" charset="0"/>
              </a:rPr>
              <a:t>воздуха</a:t>
            </a:r>
            <a:r>
              <a:rPr sz="2400" spc="-26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внутри </a:t>
            </a:r>
            <a:r>
              <a:rPr sz="2400" spc="-155" dirty="0">
                <a:latin typeface="Times New Roman" pitchFamily="18" charset="0"/>
                <a:cs typeface="Times New Roman" pitchFamily="18" charset="0"/>
              </a:rPr>
              <a:t>помещений</a:t>
            </a:r>
            <a:r>
              <a:rPr sz="2400" spc="-27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204" dirty="0">
                <a:latin typeface="Times New Roman" pitchFamily="18" charset="0"/>
                <a:cs typeface="Times New Roman" pitchFamily="18" charset="0"/>
              </a:rPr>
              <a:t>становиться</a:t>
            </a:r>
            <a:r>
              <a:rPr sz="2400" spc="-27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20" dirty="0">
                <a:latin typeface="Times New Roman" pitchFamily="18" charset="0"/>
                <a:cs typeface="Times New Roman" pitchFamily="18" charset="0"/>
              </a:rPr>
              <a:t>причиной</a:t>
            </a:r>
            <a:r>
              <a:rPr sz="2400" spc="-27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55" dirty="0">
                <a:latin typeface="Times New Roman" pitchFamily="18" charset="0"/>
                <a:cs typeface="Times New Roman" pitchFamily="18" charset="0"/>
              </a:rPr>
              <a:t>около</a:t>
            </a:r>
            <a:r>
              <a:rPr sz="2400" spc="-27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25" dirty="0">
                <a:latin typeface="Times New Roman" pitchFamily="18" charset="0"/>
                <a:cs typeface="Times New Roman" pitchFamily="18" charset="0"/>
              </a:rPr>
              <a:t>3,8 </a:t>
            </a:r>
            <a:r>
              <a:rPr sz="2400" spc="-165" dirty="0">
                <a:latin typeface="Times New Roman" pitchFamily="18" charset="0"/>
                <a:cs typeface="Times New Roman" pitchFamily="18" charset="0"/>
              </a:rPr>
              <a:t>миллиона</a:t>
            </a:r>
            <a:r>
              <a:rPr sz="2400" spc="-24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220" dirty="0">
                <a:latin typeface="Times New Roman" pitchFamily="18" charset="0"/>
                <a:cs typeface="Times New Roman" pitchFamily="18" charset="0"/>
              </a:rPr>
              <a:t>преждевременных</a:t>
            </a:r>
            <a:r>
              <a:rPr sz="2400" spc="-2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5" dirty="0">
                <a:latin typeface="Times New Roman" pitchFamily="18" charset="0"/>
                <a:cs typeface="Times New Roman" pitchFamily="18" charset="0"/>
              </a:rPr>
              <a:t>смертей,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90600" y="4038600"/>
            <a:ext cx="6629400" cy="1772537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12700" marR="5080" indent="457200">
              <a:lnSpc>
                <a:spcPct val="90000"/>
              </a:lnSpc>
              <a:spcBef>
                <a:spcPts val="430"/>
              </a:spcBef>
            </a:pPr>
            <a:r>
              <a:rPr sz="2400" spc="-25" dirty="0" err="1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Три</a:t>
            </a:r>
            <a:r>
              <a:rPr sz="2400" spc="-25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9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миллиарда</a:t>
            </a:r>
            <a:r>
              <a:rPr sz="2400" spc="-27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2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человек</a:t>
            </a:r>
            <a:r>
              <a:rPr sz="2400" spc="-27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21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сегодня</a:t>
            </a:r>
            <a:r>
              <a:rPr sz="2400" spc="-26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8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используют</a:t>
            </a:r>
            <a:r>
              <a:rPr sz="2400" spc="-27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4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твердые </a:t>
            </a:r>
            <a:r>
              <a:rPr sz="2400" spc="-21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виды</a:t>
            </a:r>
            <a:r>
              <a:rPr sz="2400" spc="-27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7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топлива</a:t>
            </a:r>
            <a:r>
              <a:rPr sz="2400" spc="-28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sz="2400" spc="-26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21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открытый</a:t>
            </a:r>
            <a:r>
              <a:rPr sz="2400" spc="-28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6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огонь</a:t>
            </a:r>
            <a:r>
              <a:rPr sz="2400" spc="-29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204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для</a:t>
            </a:r>
            <a:r>
              <a:rPr sz="2400" spc="-27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6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приготовления </a:t>
            </a:r>
            <a:r>
              <a:rPr sz="2400" spc="-12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пищи,</a:t>
            </a:r>
            <a:r>
              <a:rPr sz="2400" spc="-254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9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обогрева</a:t>
            </a:r>
            <a:r>
              <a:rPr sz="2400" spc="-27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sz="2400" spc="-229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7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отопления.</a:t>
            </a:r>
            <a:r>
              <a:rPr sz="2400" spc="-27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8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Распространение</a:t>
            </a:r>
            <a:r>
              <a:rPr sz="2400" spc="-27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sz="2400" spc="-18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внедрение</a:t>
            </a:r>
            <a:r>
              <a:rPr sz="2400" spc="-29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5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более</a:t>
            </a:r>
            <a:r>
              <a:rPr sz="2400" spc="-27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204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чистых,</a:t>
            </a:r>
            <a:r>
              <a:rPr sz="2400" spc="-28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5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более</a:t>
            </a:r>
            <a:r>
              <a:rPr sz="2400" spc="-29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современных </a:t>
            </a:r>
            <a:r>
              <a:rPr sz="2400" spc="-229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кухонных</a:t>
            </a:r>
            <a:r>
              <a:rPr sz="2400" spc="-28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3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плит</a:t>
            </a:r>
            <a:r>
              <a:rPr sz="2400" spc="-26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22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может</a:t>
            </a:r>
            <a:r>
              <a:rPr sz="2400" spc="-26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6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снизить</a:t>
            </a:r>
            <a:r>
              <a:rPr sz="2400" spc="-28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риски </a:t>
            </a:r>
            <a:r>
              <a:rPr sz="2400" spc="-204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заболеваемости</a:t>
            </a:r>
            <a:r>
              <a:rPr sz="2400" spc="-27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sz="2400" spc="-25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8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сохранить</a:t>
            </a:r>
            <a:r>
              <a:rPr sz="2400" spc="-29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6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жизни</a:t>
            </a:r>
            <a:r>
              <a:rPr sz="2400" spc="-26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людей</a:t>
            </a:r>
            <a:r>
              <a:rPr sz="2800" spc="-1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844908" y="6424066"/>
            <a:ext cx="971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spc="-50" dirty="0">
                <a:solidFill>
                  <a:srgbClr val="7E7E7E"/>
                </a:solidFill>
                <a:latin typeface="Times New Roman"/>
                <a:cs typeface="Times New Roman"/>
              </a:rPr>
              <a:t>4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09600" y="3124200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spc="-220" dirty="0">
                <a:solidFill>
                  <a:srgbClr val="40404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значительное большинство из которых приходиться на развивающиеся страны</a:t>
            </a:r>
            <a:r>
              <a:rPr lang="ru-RU" spc="-200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pc="-290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505200" y="304800"/>
            <a:ext cx="407034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spc="-140" dirty="0" smtClean="0">
                <a:solidFill>
                  <a:srgbClr val="00B050"/>
                </a:solidFill>
                <a:latin typeface="Monotype Corsiva" pitchFamily="66" charset="0"/>
                <a:cs typeface="Times New Roman" pitchFamily="18" charset="0"/>
              </a:rPr>
              <a:t>Домашнее</a:t>
            </a:r>
            <a:r>
              <a:rPr lang="ru-RU" sz="4000" b="1" spc="-215" dirty="0" smtClean="0">
                <a:solidFill>
                  <a:srgbClr val="00B050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4000" b="1" spc="-35" dirty="0" smtClean="0">
                <a:solidFill>
                  <a:srgbClr val="00B050"/>
                </a:solidFill>
                <a:latin typeface="Monotype Corsiva" pitchFamily="66" charset="0"/>
                <a:cs typeface="Times New Roman" pitchFamily="18" charset="0"/>
              </a:rPr>
              <a:t>хозяйство</a:t>
            </a:r>
            <a:endParaRPr lang="ru-RU" sz="4000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886200" y="6172200"/>
            <a:ext cx="3352800" cy="685800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0" name="Picture 2" descr="Picture background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77150" y="1981200"/>
            <a:ext cx="4514850" cy="4514850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3886200" y="6172200"/>
            <a:ext cx="8305800" cy="685800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</p:spPr>
      </p:pic>
      <p:pic>
        <p:nvPicPr>
          <p:cNvPr id="15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</p:spPr>
      </p:pic>
      <p:sp>
        <p:nvSpPr>
          <p:cNvPr id="7" name="object 7"/>
          <p:cNvSpPr txBox="1"/>
          <p:nvPr/>
        </p:nvSpPr>
        <p:spPr>
          <a:xfrm>
            <a:off x="11844908" y="6424066"/>
            <a:ext cx="971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spc="-50" dirty="0">
                <a:solidFill>
                  <a:srgbClr val="7E7E7E"/>
                </a:solidFill>
                <a:latin typeface="Times New Roman"/>
                <a:cs typeface="Times New Roman"/>
              </a:rPr>
              <a:t>5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3962400" y="228600"/>
            <a:ext cx="3926332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4000" b="1" spc="-140" dirty="0" smtClean="0">
                <a:solidFill>
                  <a:srgbClr val="00B050"/>
                </a:solidFill>
                <a:latin typeface="Monotype Corsiva" pitchFamily="66" charset="0"/>
                <a:cs typeface="Times New Roman" pitchFamily="18" charset="0"/>
              </a:rPr>
              <a:t>Промышленность</a:t>
            </a:r>
            <a:endParaRPr lang="ru-RU" sz="4000" b="1" spc="-140" dirty="0">
              <a:solidFill>
                <a:srgbClr val="00B05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19200" y="2286000"/>
            <a:ext cx="60960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Промышленные процессы и использование растворителей в химической и горнодобывающей отраслях промышленности также создают загрязнение воздуха. </a:t>
            </a:r>
          </a:p>
          <a:p>
            <a:pPr indent="4572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Специальные политики и программы, направленные на повышение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энергоэффективностии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выработки энергии из возобновляемых источников, непосредственно влияют на качество воздуха страны. На сегодняшний день только 82 государства из 193 имеют меры по стимулированию инвестиций и развития в сферах возобновляемой энергетики, более чистого производства,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энергоэффективностии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борьбы с загрязнением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85800" y="838200"/>
            <a:ext cx="9220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 многих странах одним из главных источников загрязнения стали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энерговырабатывающие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предприятия. Угольные электростанции –крупнейший источник загрязнения, но все большую обеспокоенность вызывает использование дизельных генераторов в районах без подключения к электросети.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Picture background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896" r="12456" b="5000"/>
          <a:stretch>
            <a:fillRect/>
          </a:stretch>
        </p:blipFill>
        <p:spPr bwMode="auto">
          <a:xfrm>
            <a:off x="8001000" y="2209800"/>
            <a:ext cx="3733800" cy="4015596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3886200" y="6172200"/>
            <a:ext cx="8305800" cy="685800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</p:spPr>
      </p:pic>
      <p:sp>
        <p:nvSpPr>
          <p:cNvPr id="6" name="object 6"/>
          <p:cNvSpPr txBox="1"/>
          <p:nvPr/>
        </p:nvSpPr>
        <p:spPr>
          <a:xfrm>
            <a:off x="11844908" y="6424066"/>
            <a:ext cx="971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spc="-50" dirty="0">
                <a:solidFill>
                  <a:srgbClr val="7E7E7E"/>
                </a:solidFill>
                <a:latin typeface="Times New Roman"/>
                <a:cs typeface="Times New Roman"/>
              </a:rPr>
              <a:t>6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893494" y="304800"/>
            <a:ext cx="235385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ru-RU" sz="4000" b="1" spc="-140" dirty="0">
                <a:solidFill>
                  <a:srgbClr val="00B050"/>
                </a:solidFill>
                <a:latin typeface="Monotype Corsiva" pitchFamily="66" charset="0"/>
                <a:ea typeface="+mj-ea"/>
                <a:cs typeface="Times New Roman" pitchFamily="18" charset="0"/>
              </a:rPr>
              <a:t>Транспорт</a:t>
            </a:r>
            <a:endParaRPr lang="ru-RU" sz="4000" b="1" spc="-140" dirty="0">
              <a:solidFill>
                <a:srgbClr val="00B050"/>
              </a:solidFill>
              <a:latin typeface="Monotype Corsiva" pitchFamily="66" charset="0"/>
              <a:ea typeface="+mj-ea"/>
              <a:cs typeface="Times New Roman" pitchFamily="18" charset="0"/>
            </a:endParaRPr>
          </a:p>
        </p:txBody>
      </p:sp>
      <p:pic>
        <p:nvPicPr>
          <p:cNvPr id="10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24800" y="3429000"/>
            <a:ext cx="3988308" cy="2667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33400" y="914400"/>
            <a:ext cx="88392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Глобальный транспортный сектор почти четверть углекислого газа, связанных с энергетикой, и этот уровень продолжает расти. </a:t>
            </a:r>
          </a:p>
          <a:p>
            <a:pPr indent="45720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Транспортные выбросы причина развития различных заболеваний. Сокращение выбросов от транспортных средств - важная мера для повышения качества воздуха, особенно в городах. </a:t>
            </a:r>
          </a:p>
          <a:p>
            <a:pPr indent="45720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Внедрение политик и стандартов, требующих использования более чистого топлива, а также стандартов выбросов для транспортных средств могут сократить выбросы автотранспортных средств на 90% или даже более.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886200" y="6172200"/>
            <a:ext cx="8305800" cy="685800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3886200" y="228600"/>
            <a:ext cx="36125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ru-RU" sz="4000" b="1" spc="-140" dirty="0" smtClean="0">
                <a:solidFill>
                  <a:srgbClr val="00B050"/>
                </a:solidFill>
                <a:latin typeface="Monotype Corsiva" pitchFamily="66" charset="0"/>
                <a:ea typeface="+mj-ea"/>
                <a:cs typeface="Times New Roman" pitchFamily="18" charset="0"/>
              </a:rPr>
              <a:t>Сельское </a:t>
            </a:r>
            <a:r>
              <a:rPr lang="ru-RU" sz="4000" b="1" spc="-140" dirty="0">
                <a:solidFill>
                  <a:srgbClr val="00B050"/>
                </a:solidFill>
                <a:latin typeface="Monotype Corsiva" pitchFamily="66" charset="0"/>
                <a:ea typeface="+mj-ea"/>
                <a:cs typeface="Times New Roman" pitchFamily="18" charset="0"/>
              </a:rPr>
              <a:t>хозяйство</a:t>
            </a:r>
          </a:p>
        </p:txBody>
      </p:sp>
      <p:pic>
        <p:nvPicPr>
          <p:cNvPr id="19" name="object 1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35596" y="3511296"/>
            <a:ext cx="4756404" cy="3346704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838200" y="990600"/>
            <a:ext cx="65532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сельском хозяйстве есть два основных источника загрязнения воздуха: животноводство, создающее выбросы метана и аммиака, и сжигание сельскохозяйственных отходов. </a:t>
            </a:r>
          </a:p>
          <a:p>
            <a:pPr indent="457200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Выбросы метана способствуют образованию приповерхностного озона, который вызывает астму и другие респираторные заболевания. Кроме того, метан значительно более мощный парниковый газ, чем углекислый газ,– за столетний период выбросы метана окажут в 34 раза большее воздействие. </a:t>
            </a:r>
          </a:p>
          <a:p>
            <a:pPr indent="457200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Около 24% всех парниковых газов мира образуются сельским хозяйством, лесоводством и другими видами землепользования. Есть множество путей сокращения загрязнения воздуха, образуемого этими источниками. Фермеры могут сократить выбросы метана от животноводства посредством оптимизации перевариваемости кормов и оптимизации выпаса и организация пастбищного хозяйства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Picture background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0" y="914400"/>
            <a:ext cx="2604429" cy="251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</p:spPr>
      </p:pic>
      <p:sp>
        <p:nvSpPr>
          <p:cNvPr id="5" name="object 5"/>
          <p:cNvSpPr txBox="1"/>
          <p:nvPr/>
        </p:nvSpPr>
        <p:spPr>
          <a:xfrm>
            <a:off x="11857608" y="6457825"/>
            <a:ext cx="71755" cy="171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75"/>
              </a:lnSpc>
            </a:pPr>
            <a:r>
              <a:rPr sz="1200" i="1" spc="-85" dirty="0">
                <a:solidFill>
                  <a:srgbClr val="7E7E7E"/>
                </a:solidFill>
                <a:latin typeface="Times New Roman"/>
                <a:cs typeface="Times New Roman"/>
              </a:rPr>
              <a:t>8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42900" y="1066800"/>
            <a:ext cx="11544300" cy="478336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681980">
              <a:lnSpc>
                <a:spcPct val="100000"/>
              </a:lnSpc>
            </a:pPr>
            <a:r>
              <a:rPr sz="2000" spc="-30" dirty="0" err="1" smtClean="0">
                <a:latin typeface="Times New Roman"/>
                <a:cs typeface="Times New Roman"/>
              </a:rPr>
              <a:t>Открытое</a:t>
            </a:r>
            <a:r>
              <a:rPr sz="2000" spc="-60" dirty="0" smtClean="0">
                <a:latin typeface="Times New Roman"/>
                <a:cs typeface="Times New Roman"/>
              </a:rPr>
              <a:t> </a:t>
            </a:r>
            <a:r>
              <a:rPr sz="2000" spc="-50" dirty="0">
                <a:latin typeface="Times New Roman"/>
                <a:cs typeface="Times New Roman"/>
              </a:rPr>
              <a:t>сжигание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spc="-35" dirty="0">
                <a:latin typeface="Times New Roman"/>
                <a:cs typeface="Times New Roman"/>
              </a:rPr>
              <a:t>отходов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и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органические</a:t>
            </a:r>
            <a:endParaRPr sz="2000" dirty="0">
              <a:latin typeface="Times New Roman"/>
              <a:cs typeface="Times New Roman"/>
            </a:endParaRPr>
          </a:p>
          <a:p>
            <a:pPr marL="5681980">
              <a:lnSpc>
                <a:spcPct val="100000"/>
              </a:lnSpc>
            </a:pPr>
            <a:r>
              <a:rPr sz="2000" spc="-50" dirty="0">
                <a:latin typeface="Times New Roman"/>
                <a:cs typeface="Times New Roman"/>
              </a:rPr>
              <a:t>отходы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на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spc="-90" dirty="0">
                <a:latin typeface="Times New Roman"/>
                <a:cs typeface="Times New Roman"/>
              </a:rPr>
              <a:t>свалках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65" dirty="0">
                <a:latin typeface="Times New Roman"/>
                <a:cs typeface="Times New Roman"/>
              </a:rPr>
              <a:t>выделяют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атмосферу</a:t>
            </a:r>
            <a:endParaRPr sz="2000" dirty="0">
              <a:latin typeface="Times New Roman"/>
              <a:cs typeface="Times New Roman"/>
            </a:endParaRPr>
          </a:p>
          <a:p>
            <a:pPr marL="5681980" marR="8890">
              <a:lnSpc>
                <a:spcPct val="100000"/>
              </a:lnSpc>
            </a:pPr>
            <a:r>
              <a:rPr sz="2000" spc="-50" dirty="0">
                <a:latin typeface="Times New Roman"/>
                <a:cs typeface="Times New Roman"/>
              </a:rPr>
              <a:t>диоксины,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фураны,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-60" dirty="0">
                <a:latin typeface="Times New Roman"/>
                <a:cs typeface="Times New Roman"/>
              </a:rPr>
              <a:t>метан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и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черный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75" dirty="0">
                <a:latin typeface="Times New Roman"/>
                <a:cs typeface="Times New Roman"/>
              </a:rPr>
              <a:t>углерод.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Во </a:t>
            </a:r>
            <a:r>
              <a:rPr sz="2000" spc="-85" dirty="0">
                <a:latin typeface="Times New Roman"/>
                <a:cs typeface="Times New Roman"/>
              </a:rPr>
              <a:t>всем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мире</a:t>
            </a:r>
            <a:r>
              <a:rPr sz="2000" spc="-1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примерно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40%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spc="-35" dirty="0">
                <a:latin typeface="Times New Roman"/>
                <a:cs typeface="Times New Roman"/>
              </a:rPr>
              <a:t>отходов</a:t>
            </a:r>
            <a:r>
              <a:rPr sz="2000" spc="-85" dirty="0">
                <a:latin typeface="Times New Roman"/>
                <a:cs typeface="Times New Roman"/>
              </a:rPr>
              <a:t> сжигается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на </a:t>
            </a:r>
            <a:r>
              <a:rPr sz="2000" spc="-60" dirty="0">
                <a:latin typeface="Times New Roman"/>
                <a:cs typeface="Times New Roman"/>
              </a:rPr>
              <a:t>открытом</a:t>
            </a:r>
            <a:r>
              <a:rPr sz="2000" spc="-85" dirty="0">
                <a:latin typeface="Times New Roman"/>
                <a:cs typeface="Times New Roman"/>
              </a:rPr>
              <a:t> воздухе.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Наиболее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остро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45" dirty="0">
                <a:latin typeface="Times New Roman"/>
                <a:cs typeface="Times New Roman"/>
              </a:rPr>
              <a:t>эта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проблема </a:t>
            </a:r>
            <a:r>
              <a:rPr sz="2000" spc="-20" dirty="0">
                <a:latin typeface="Times New Roman"/>
                <a:cs typeface="Times New Roman"/>
              </a:rPr>
              <a:t>стоит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spc="-45" dirty="0">
                <a:latin typeface="Times New Roman"/>
                <a:cs typeface="Times New Roman"/>
              </a:rPr>
              <a:t>урбанизированных</a:t>
            </a:r>
            <a:r>
              <a:rPr sz="2000" spc="-100" dirty="0">
                <a:latin typeface="Times New Roman"/>
                <a:cs typeface="Times New Roman"/>
              </a:rPr>
              <a:t> </a:t>
            </a:r>
            <a:r>
              <a:rPr sz="2000" spc="-35" dirty="0">
                <a:latin typeface="Times New Roman"/>
                <a:cs typeface="Times New Roman"/>
              </a:rPr>
              <a:t>регионах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spc="-50" dirty="0">
                <a:latin typeface="Times New Roman"/>
                <a:cs typeface="Times New Roman"/>
              </a:rPr>
              <a:t>и</a:t>
            </a:r>
            <a:endParaRPr sz="2000" dirty="0">
              <a:latin typeface="Times New Roman"/>
              <a:cs typeface="Times New Roman"/>
            </a:endParaRPr>
          </a:p>
          <a:p>
            <a:pPr marL="5681980" marR="328930">
              <a:lnSpc>
                <a:spcPct val="100000"/>
              </a:lnSpc>
              <a:spcBef>
                <a:spcPts val="5"/>
              </a:spcBef>
            </a:pPr>
            <a:r>
              <a:rPr sz="2000" spc="-45" dirty="0">
                <a:latin typeface="Times New Roman"/>
                <a:cs typeface="Times New Roman"/>
              </a:rPr>
              <a:t>развивающихся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spc="-50" dirty="0">
                <a:latin typeface="Times New Roman"/>
                <a:cs typeface="Times New Roman"/>
              </a:rPr>
              <a:t>странах.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Открытое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сжигание </a:t>
            </a:r>
            <a:r>
              <a:rPr sz="2000" spc="-60" dirty="0">
                <a:latin typeface="Times New Roman"/>
                <a:cs typeface="Times New Roman"/>
              </a:rPr>
              <a:t>сельскохозяйственных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105" dirty="0">
                <a:latin typeface="Times New Roman"/>
                <a:cs typeface="Times New Roman"/>
              </a:rPr>
              <a:t>и/или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30" dirty="0">
                <a:latin typeface="Times New Roman"/>
                <a:cs typeface="Times New Roman"/>
              </a:rPr>
              <a:t>муниципальных </a:t>
            </a:r>
            <a:r>
              <a:rPr sz="2000" spc="-35" dirty="0">
                <a:latin typeface="Times New Roman"/>
                <a:cs typeface="Times New Roman"/>
              </a:rPr>
              <a:t>отходов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spc="-70" dirty="0">
                <a:latin typeface="Times New Roman"/>
                <a:cs typeface="Times New Roman"/>
              </a:rPr>
              <a:t>практикуется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spc="-60" dirty="0">
                <a:latin typeface="Times New Roman"/>
                <a:cs typeface="Times New Roman"/>
              </a:rPr>
              <a:t>166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из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spc="-60" dirty="0">
                <a:latin typeface="Times New Roman"/>
                <a:cs typeface="Times New Roman"/>
              </a:rPr>
              <a:t>193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стран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мира.</a:t>
            </a:r>
            <a:endParaRPr sz="2000" dirty="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1185"/>
              </a:spcBef>
            </a:pPr>
            <a:r>
              <a:rPr sz="2000" spc="-45" dirty="0">
                <a:latin typeface="Times New Roman"/>
                <a:cs typeface="Times New Roman"/>
              </a:rPr>
              <a:t>Улучшение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сбора,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-40" dirty="0">
                <a:latin typeface="Times New Roman"/>
                <a:cs typeface="Times New Roman"/>
              </a:rPr>
              <a:t>разделения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и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-30" dirty="0">
                <a:latin typeface="Times New Roman"/>
                <a:cs typeface="Times New Roman"/>
              </a:rPr>
              <a:t>утилизации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spc="-85" dirty="0">
                <a:latin typeface="Times New Roman"/>
                <a:cs typeface="Times New Roman"/>
              </a:rPr>
              <a:t>твердых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-35" dirty="0">
                <a:latin typeface="Times New Roman"/>
                <a:cs typeface="Times New Roman"/>
              </a:rPr>
              <a:t>отходов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75" dirty="0">
                <a:latin typeface="Times New Roman"/>
                <a:cs typeface="Times New Roman"/>
              </a:rPr>
              <a:t>уменьшает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-45" dirty="0">
                <a:latin typeface="Times New Roman"/>
                <a:cs typeface="Times New Roman"/>
              </a:rPr>
              <a:t>количество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отходов, </a:t>
            </a:r>
            <a:r>
              <a:rPr sz="2000" spc="-35" dirty="0">
                <a:latin typeface="Times New Roman"/>
                <a:cs typeface="Times New Roman"/>
              </a:rPr>
              <a:t>которые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spc="-65" dirty="0">
                <a:latin typeface="Times New Roman"/>
                <a:cs typeface="Times New Roman"/>
              </a:rPr>
              <a:t>сжигаются </a:t>
            </a:r>
            <a:r>
              <a:rPr sz="2000" dirty="0">
                <a:latin typeface="Times New Roman"/>
                <a:cs typeface="Times New Roman"/>
              </a:rPr>
              <a:t>или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spc="-60" dirty="0">
                <a:latin typeface="Times New Roman"/>
                <a:cs typeface="Times New Roman"/>
              </a:rPr>
              <a:t>сбрасываются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на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spc="-65" dirty="0">
                <a:latin typeface="Times New Roman"/>
                <a:cs typeface="Times New Roman"/>
              </a:rPr>
              <a:t>свалки.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spc="-40" dirty="0">
                <a:latin typeface="Times New Roman"/>
                <a:cs typeface="Times New Roman"/>
              </a:rPr>
              <a:t>Разделение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spc="-40" dirty="0">
                <a:latin typeface="Times New Roman"/>
                <a:cs typeface="Times New Roman"/>
              </a:rPr>
              <a:t>органических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spc="-35" dirty="0">
                <a:latin typeface="Times New Roman"/>
                <a:cs typeface="Times New Roman"/>
              </a:rPr>
              <a:t>отходов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50" dirty="0">
                <a:latin typeface="Times New Roman"/>
                <a:cs typeface="Times New Roman"/>
              </a:rPr>
              <a:t>и</a:t>
            </a:r>
            <a:endParaRPr sz="20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spc="-25" dirty="0">
                <a:latin typeface="Times New Roman"/>
                <a:cs typeface="Times New Roman"/>
              </a:rPr>
              <a:t>превращение</a:t>
            </a:r>
            <a:r>
              <a:rPr sz="2000" spc="-11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их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spc="-35" dirty="0">
                <a:latin typeface="Times New Roman"/>
                <a:cs typeface="Times New Roman"/>
              </a:rPr>
              <a:t>компост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или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биоэнергию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spc="-75" dirty="0">
                <a:latin typeface="Times New Roman"/>
                <a:cs typeface="Times New Roman"/>
              </a:rPr>
              <a:t>улучшает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плодородие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spc="-35" dirty="0">
                <a:latin typeface="Times New Roman"/>
                <a:cs typeface="Times New Roman"/>
              </a:rPr>
              <a:t>почвы,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а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spc="-100" dirty="0">
                <a:latin typeface="Times New Roman"/>
                <a:cs typeface="Times New Roman"/>
              </a:rPr>
              <a:t>также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является</a:t>
            </a:r>
            <a:endParaRPr sz="2000" dirty="0">
              <a:latin typeface="Times New Roman"/>
              <a:cs typeface="Times New Roman"/>
            </a:endParaRPr>
          </a:p>
          <a:p>
            <a:pPr marL="12700" marR="116839">
              <a:lnSpc>
                <a:spcPct val="100000"/>
              </a:lnSpc>
            </a:pPr>
            <a:r>
              <a:rPr sz="2000" spc="-55" dirty="0">
                <a:latin typeface="Times New Roman"/>
                <a:cs typeface="Times New Roman"/>
              </a:rPr>
              <a:t>альтернативным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источником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spc="-30" dirty="0">
                <a:latin typeface="Times New Roman"/>
                <a:cs typeface="Times New Roman"/>
              </a:rPr>
              <a:t>энергии.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spc="-30" dirty="0">
                <a:latin typeface="Times New Roman"/>
                <a:cs typeface="Times New Roman"/>
              </a:rPr>
              <a:t>Сокращение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spc="-45" dirty="0">
                <a:latin typeface="Times New Roman"/>
                <a:cs typeface="Times New Roman"/>
              </a:rPr>
              <a:t>продовольственных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spc="-40" dirty="0">
                <a:latin typeface="Times New Roman"/>
                <a:cs typeface="Times New Roman"/>
              </a:rPr>
              <a:t>отходов,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количество </a:t>
            </a:r>
            <a:r>
              <a:rPr sz="2000" spc="-40" dirty="0">
                <a:latin typeface="Times New Roman"/>
                <a:cs typeface="Times New Roman"/>
              </a:rPr>
              <a:t>которых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spc="-45" dirty="0">
                <a:latin typeface="Times New Roman"/>
                <a:cs typeface="Times New Roman"/>
              </a:rPr>
              <a:t>оценивается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spc="-30" dirty="0">
                <a:latin typeface="Times New Roman"/>
                <a:cs typeface="Times New Roman"/>
              </a:rPr>
              <a:t>треть</a:t>
            </a:r>
            <a:r>
              <a:rPr sz="2000" spc="-60" dirty="0">
                <a:latin typeface="Times New Roman"/>
                <a:cs typeface="Times New Roman"/>
              </a:rPr>
              <a:t> всего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spc="-30" dirty="0">
                <a:latin typeface="Times New Roman"/>
                <a:cs typeface="Times New Roman"/>
              </a:rPr>
              <a:t>производимого</a:t>
            </a:r>
            <a:r>
              <a:rPr sz="2000" spc="-105" dirty="0">
                <a:latin typeface="Times New Roman"/>
                <a:cs typeface="Times New Roman"/>
              </a:rPr>
              <a:t> </a:t>
            </a:r>
            <a:r>
              <a:rPr sz="2000" spc="-40" dirty="0">
                <a:latin typeface="Times New Roman"/>
                <a:cs typeface="Times New Roman"/>
              </a:rPr>
              <a:t>продовольствия,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spc="-100" dirty="0">
                <a:latin typeface="Times New Roman"/>
                <a:cs typeface="Times New Roman"/>
              </a:rPr>
              <a:t>также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-65" dirty="0">
                <a:latin typeface="Times New Roman"/>
                <a:cs typeface="Times New Roman"/>
              </a:rPr>
              <a:t>может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улучшить</a:t>
            </a:r>
            <a:endParaRPr sz="20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spc="-55" dirty="0">
                <a:latin typeface="Times New Roman"/>
                <a:cs typeface="Times New Roman"/>
              </a:rPr>
              <a:t>качество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воздуха.</a:t>
            </a:r>
            <a:endParaRPr sz="2000" dirty="0">
              <a:latin typeface="Times New Roman"/>
              <a:cs typeface="Times New Roman"/>
            </a:endParaRP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5800" y="914400"/>
            <a:ext cx="5030725" cy="297942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895600" y="304800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ru-RU" sz="4000" b="1" spc="-140" dirty="0">
                <a:solidFill>
                  <a:srgbClr val="00B050"/>
                </a:solidFill>
                <a:latin typeface="Monotype Corsiva" pitchFamily="66" charset="0"/>
                <a:ea typeface="+mj-ea"/>
                <a:cs typeface="Times New Roman" pitchFamily="18" charset="0"/>
              </a:rPr>
              <a:t>Отходы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9525000" y="6172200"/>
            <a:ext cx="2667000" cy="685800"/>
          </a:xfrm>
          <a:prstGeom prst="rect">
            <a:avLst/>
          </a:prstGeom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886200" y="6172200"/>
            <a:ext cx="8305800" cy="685800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</p:spPr>
      </p:pic>
      <p:sp>
        <p:nvSpPr>
          <p:cNvPr id="3" name="object 3"/>
          <p:cNvSpPr/>
          <p:nvPr/>
        </p:nvSpPr>
        <p:spPr>
          <a:xfrm>
            <a:off x="11705843" y="6356603"/>
            <a:ext cx="370840" cy="364490"/>
          </a:xfrm>
          <a:custGeom>
            <a:avLst/>
            <a:gdLst/>
            <a:ahLst/>
            <a:cxnLst/>
            <a:rect l="l" t="t" r="r" b="b"/>
            <a:pathLst>
              <a:path w="370840" h="364490">
                <a:moveTo>
                  <a:pt x="370331" y="0"/>
                </a:moveTo>
                <a:lnTo>
                  <a:pt x="0" y="0"/>
                </a:lnTo>
                <a:lnTo>
                  <a:pt x="0" y="364236"/>
                </a:lnTo>
                <a:lnTo>
                  <a:pt x="370331" y="364236"/>
                </a:lnTo>
                <a:lnTo>
                  <a:pt x="370331" y="0"/>
                </a:lnTo>
                <a:close/>
              </a:path>
            </a:pathLst>
          </a:custGeom>
          <a:solidFill>
            <a:srgbClr val="F1F1F1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3962400" y="304800"/>
            <a:ext cx="4724400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4000" b="1" spc="-140" dirty="0" smtClean="0">
                <a:solidFill>
                  <a:srgbClr val="00B050"/>
                </a:solidFill>
                <a:latin typeface="Monotype Corsiva" pitchFamily="66" charset="0"/>
                <a:cs typeface="Times New Roman" pitchFamily="18" charset="0"/>
              </a:rPr>
              <a:t>Другие источники</a:t>
            </a:r>
            <a:endParaRPr lang="ru-RU" sz="4000" b="1" spc="-140" dirty="0">
              <a:solidFill>
                <a:srgbClr val="00B05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525000" y="3733800"/>
            <a:ext cx="2908967" cy="2457449"/>
          </a:xfrm>
          <a:prstGeom prst="rect">
            <a:avLst/>
          </a:prstGeom>
          <a:noFill/>
        </p:spPr>
      </p:pic>
      <p:sp>
        <p:nvSpPr>
          <p:cNvPr id="11" name="object 11"/>
          <p:cNvSpPr txBox="1"/>
          <p:nvPr/>
        </p:nvSpPr>
        <p:spPr>
          <a:xfrm>
            <a:off x="685800" y="1066800"/>
            <a:ext cx="10072015" cy="4320926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12700" marR="5080" indent="457200">
              <a:lnSpc>
                <a:spcPct val="90000"/>
              </a:lnSpc>
              <a:spcBef>
                <a:spcPts val="430"/>
              </a:spcBef>
            </a:pPr>
            <a:r>
              <a:rPr sz="2800" spc="-80" dirty="0">
                <a:solidFill>
                  <a:srgbClr val="404040"/>
                </a:solidFill>
                <a:latin typeface="Times New Roman"/>
                <a:cs typeface="Times New Roman"/>
              </a:rPr>
              <a:t>Не</a:t>
            </a:r>
            <a:r>
              <a:rPr sz="2800" spc="-2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-195" dirty="0">
                <a:solidFill>
                  <a:srgbClr val="404040"/>
                </a:solidFill>
                <a:latin typeface="Times New Roman"/>
                <a:cs typeface="Times New Roman"/>
              </a:rPr>
              <a:t>всё</a:t>
            </a:r>
            <a:r>
              <a:rPr sz="2800" spc="-2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-195" dirty="0">
                <a:solidFill>
                  <a:srgbClr val="404040"/>
                </a:solidFill>
                <a:latin typeface="Times New Roman"/>
                <a:cs typeface="Times New Roman"/>
              </a:rPr>
              <a:t>загрязнение</a:t>
            </a:r>
            <a:r>
              <a:rPr sz="2800" spc="-29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-215" dirty="0">
                <a:solidFill>
                  <a:srgbClr val="404040"/>
                </a:solidFill>
                <a:latin typeface="Times New Roman"/>
                <a:cs typeface="Times New Roman"/>
              </a:rPr>
              <a:t>образуется</a:t>
            </a:r>
            <a:r>
              <a:rPr sz="2800" spc="-2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-105" dirty="0">
                <a:solidFill>
                  <a:srgbClr val="404040"/>
                </a:solidFill>
                <a:latin typeface="Times New Roman"/>
                <a:cs typeface="Times New Roman"/>
              </a:rPr>
              <a:t>вследствие </a:t>
            </a:r>
            <a:r>
              <a:rPr sz="2800" spc="-204" dirty="0">
                <a:solidFill>
                  <a:srgbClr val="404040"/>
                </a:solidFill>
                <a:latin typeface="Times New Roman"/>
                <a:cs typeface="Times New Roman"/>
              </a:rPr>
              <a:t>деятельности</a:t>
            </a:r>
            <a:r>
              <a:rPr sz="2800" spc="-2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-215" dirty="0">
                <a:solidFill>
                  <a:srgbClr val="404040"/>
                </a:solidFill>
                <a:latin typeface="Times New Roman"/>
                <a:cs typeface="Times New Roman"/>
              </a:rPr>
              <a:t>человека.</a:t>
            </a:r>
            <a:r>
              <a:rPr sz="2800" spc="-25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-190" dirty="0">
                <a:solidFill>
                  <a:srgbClr val="404040"/>
                </a:solidFill>
                <a:latin typeface="Times New Roman"/>
                <a:cs typeface="Times New Roman"/>
              </a:rPr>
              <a:t>Извержения</a:t>
            </a:r>
            <a:r>
              <a:rPr sz="2800" spc="-25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-100" dirty="0">
                <a:solidFill>
                  <a:srgbClr val="404040"/>
                </a:solidFill>
                <a:latin typeface="Times New Roman"/>
                <a:cs typeface="Times New Roman"/>
              </a:rPr>
              <a:t>вулканов, </a:t>
            </a:r>
            <a:r>
              <a:rPr sz="2800" spc="-215" dirty="0">
                <a:solidFill>
                  <a:srgbClr val="404040"/>
                </a:solidFill>
                <a:latin typeface="Times New Roman"/>
                <a:cs typeface="Times New Roman"/>
              </a:rPr>
              <a:t>пылевые</a:t>
            </a:r>
            <a:r>
              <a:rPr sz="2800" spc="-29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-170" dirty="0">
                <a:solidFill>
                  <a:srgbClr val="404040"/>
                </a:solidFill>
                <a:latin typeface="Times New Roman"/>
                <a:cs typeface="Times New Roman"/>
              </a:rPr>
              <a:t>бури</a:t>
            </a:r>
            <a:r>
              <a:rPr sz="2800" spc="-2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и</a:t>
            </a:r>
            <a:r>
              <a:rPr sz="2800" spc="-25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-130" dirty="0">
                <a:solidFill>
                  <a:srgbClr val="404040"/>
                </a:solidFill>
                <a:latin typeface="Times New Roman"/>
                <a:cs typeface="Times New Roman"/>
              </a:rPr>
              <a:t>прочие</a:t>
            </a:r>
            <a:r>
              <a:rPr sz="2800" spc="-29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-165" dirty="0">
                <a:solidFill>
                  <a:srgbClr val="404040"/>
                </a:solidFill>
                <a:latin typeface="Times New Roman"/>
                <a:cs typeface="Times New Roman"/>
              </a:rPr>
              <a:t>природные</a:t>
            </a:r>
            <a:r>
              <a:rPr sz="2800" spc="-3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-175" dirty="0">
                <a:solidFill>
                  <a:srgbClr val="404040"/>
                </a:solidFill>
                <a:latin typeface="Times New Roman"/>
                <a:cs typeface="Times New Roman"/>
              </a:rPr>
              <a:t>процессы</a:t>
            </a:r>
            <a:r>
              <a:rPr sz="2800" spc="-29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Times New Roman"/>
                <a:cs typeface="Times New Roman"/>
              </a:rPr>
              <a:t>также </a:t>
            </a:r>
            <a:r>
              <a:rPr sz="2800" spc="-245" dirty="0">
                <a:solidFill>
                  <a:srgbClr val="404040"/>
                </a:solidFill>
                <a:latin typeface="Times New Roman"/>
                <a:cs typeface="Times New Roman"/>
              </a:rPr>
              <a:t>могут</a:t>
            </a:r>
            <a:r>
              <a:rPr sz="2800" spc="-2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-175" dirty="0">
                <a:solidFill>
                  <a:srgbClr val="404040"/>
                </a:solidFill>
                <a:latin typeface="Times New Roman"/>
                <a:cs typeface="Times New Roman"/>
              </a:rPr>
              <a:t>приводить</a:t>
            </a:r>
            <a:r>
              <a:rPr sz="2800" spc="-29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-170" dirty="0">
                <a:solidFill>
                  <a:srgbClr val="404040"/>
                </a:solidFill>
                <a:latin typeface="Times New Roman"/>
                <a:cs typeface="Times New Roman"/>
              </a:rPr>
              <a:t>к</a:t>
            </a:r>
            <a:r>
              <a:rPr sz="2800" spc="-25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-195" dirty="0">
                <a:solidFill>
                  <a:srgbClr val="404040"/>
                </a:solidFill>
                <a:latin typeface="Times New Roman"/>
                <a:cs typeface="Times New Roman"/>
              </a:rPr>
              <a:t>проблемам.</a:t>
            </a:r>
            <a:r>
              <a:rPr sz="2800" spc="-2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-125" dirty="0">
                <a:solidFill>
                  <a:srgbClr val="404040"/>
                </a:solidFill>
                <a:latin typeface="Times New Roman"/>
                <a:cs typeface="Times New Roman"/>
              </a:rPr>
              <a:t>Особое</a:t>
            </a:r>
            <a:r>
              <a:rPr sz="2800" spc="-29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-100" dirty="0">
                <a:solidFill>
                  <a:srgbClr val="404040"/>
                </a:solidFill>
                <a:latin typeface="Times New Roman"/>
                <a:cs typeface="Times New Roman"/>
              </a:rPr>
              <a:t>беспокойство </a:t>
            </a:r>
            <a:r>
              <a:rPr sz="2800" spc="-225" dirty="0">
                <a:solidFill>
                  <a:srgbClr val="404040"/>
                </a:solidFill>
                <a:latin typeface="Times New Roman"/>
                <a:cs typeface="Times New Roman"/>
              </a:rPr>
              <a:t>вызывают</a:t>
            </a:r>
            <a:r>
              <a:rPr sz="2800" spc="-29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-215" dirty="0">
                <a:solidFill>
                  <a:srgbClr val="404040"/>
                </a:solidFill>
                <a:latin typeface="Times New Roman"/>
                <a:cs typeface="Times New Roman"/>
              </a:rPr>
              <a:t>пылевые</a:t>
            </a:r>
            <a:r>
              <a:rPr sz="2800" spc="-29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и</a:t>
            </a:r>
            <a:r>
              <a:rPr sz="2800" spc="-2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-195" dirty="0">
                <a:solidFill>
                  <a:srgbClr val="404040"/>
                </a:solidFill>
                <a:latin typeface="Times New Roman"/>
                <a:cs typeface="Times New Roman"/>
              </a:rPr>
              <a:t>песчаные</a:t>
            </a:r>
            <a:r>
              <a:rPr sz="2800" spc="-29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-175" dirty="0">
                <a:solidFill>
                  <a:srgbClr val="404040"/>
                </a:solidFill>
                <a:latin typeface="Times New Roman"/>
                <a:cs typeface="Times New Roman"/>
              </a:rPr>
              <a:t>бури.</a:t>
            </a:r>
            <a:r>
              <a:rPr sz="2800" spc="-29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-75" dirty="0">
                <a:solidFill>
                  <a:srgbClr val="404040"/>
                </a:solidFill>
                <a:latin typeface="Times New Roman"/>
                <a:cs typeface="Times New Roman"/>
              </a:rPr>
              <a:t>Переносимые </a:t>
            </a:r>
            <a:r>
              <a:rPr sz="2800" spc="-215" dirty="0">
                <a:solidFill>
                  <a:srgbClr val="404040"/>
                </a:solidFill>
                <a:latin typeface="Times New Roman"/>
                <a:cs typeface="Times New Roman"/>
              </a:rPr>
              <a:t>пылевыми</a:t>
            </a:r>
            <a:r>
              <a:rPr sz="2800" spc="-2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-210" dirty="0">
                <a:solidFill>
                  <a:srgbClr val="404040"/>
                </a:solidFill>
                <a:latin typeface="Times New Roman"/>
                <a:cs typeface="Times New Roman"/>
              </a:rPr>
              <a:t>бурями</a:t>
            </a:r>
            <a:r>
              <a:rPr sz="2800" spc="-29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-195" dirty="0">
                <a:solidFill>
                  <a:srgbClr val="404040"/>
                </a:solidFill>
                <a:latin typeface="Times New Roman"/>
                <a:cs typeface="Times New Roman"/>
              </a:rPr>
              <a:t>взвешенные</a:t>
            </a:r>
            <a:r>
              <a:rPr sz="2800" spc="-2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-190" dirty="0">
                <a:solidFill>
                  <a:srgbClr val="404040"/>
                </a:solidFill>
                <a:latin typeface="Times New Roman"/>
                <a:cs typeface="Times New Roman"/>
              </a:rPr>
              <a:t>частицы</a:t>
            </a:r>
            <a:r>
              <a:rPr sz="2800" spc="-29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и</a:t>
            </a:r>
            <a:r>
              <a:rPr sz="2800" spc="-2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-175" dirty="0">
                <a:solidFill>
                  <a:srgbClr val="404040"/>
                </a:solidFill>
                <a:latin typeface="Times New Roman"/>
                <a:cs typeface="Times New Roman"/>
              </a:rPr>
              <a:t>пыль</a:t>
            </a:r>
            <a:r>
              <a:rPr sz="2800" spc="-2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-185" dirty="0">
                <a:solidFill>
                  <a:srgbClr val="404040"/>
                </a:solidFill>
                <a:latin typeface="Times New Roman"/>
                <a:cs typeface="Times New Roman"/>
              </a:rPr>
              <a:t>могут </a:t>
            </a:r>
            <a:r>
              <a:rPr sz="2800" spc="-195" dirty="0">
                <a:solidFill>
                  <a:srgbClr val="404040"/>
                </a:solidFill>
                <a:latin typeface="Times New Roman"/>
                <a:cs typeface="Times New Roman"/>
              </a:rPr>
              <a:t>преодолевать</a:t>
            </a:r>
            <a:r>
              <a:rPr sz="2800" spc="-29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-200" dirty="0">
                <a:solidFill>
                  <a:srgbClr val="404040"/>
                </a:solidFill>
                <a:latin typeface="Times New Roman"/>
                <a:cs typeface="Times New Roman"/>
              </a:rPr>
              <a:t>тысячи</a:t>
            </a:r>
            <a:r>
              <a:rPr sz="2800" spc="-2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-185" dirty="0">
                <a:solidFill>
                  <a:srgbClr val="404040"/>
                </a:solidFill>
                <a:latin typeface="Times New Roman"/>
                <a:cs typeface="Times New Roman"/>
              </a:rPr>
              <a:t>миль,</a:t>
            </a:r>
            <a:r>
              <a:rPr sz="2800" spc="-29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-175" dirty="0">
                <a:solidFill>
                  <a:srgbClr val="404040"/>
                </a:solidFill>
                <a:latin typeface="Times New Roman"/>
                <a:cs typeface="Times New Roman"/>
              </a:rPr>
              <a:t>перенося</a:t>
            </a:r>
            <a:r>
              <a:rPr sz="2800" spc="-3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-140" dirty="0">
                <a:solidFill>
                  <a:srgbClr val="404040"/>
                </a:solidFill>
                <a:latin typeface="Times New Roman"/>
                <a:cs typeface="Times New Roman"/>
              </a:rPr>
              <a:t>в</a:t>
            </a:r>
            <a:r>
              <a:rPr sz="2800" spc="-2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-204" dirty="0">
                <a:solidFill>
                  <a:srgbClr val="404040"/>
                </a:solidFill>
                <a:latin typeface="Times New Roman"/>
                <a:cs typeface="Times New Roman"/>
              </a:rPr>
              <a:t>своем</a:t>
            </a:r>
            <a:r>
              <a:rPr sz="2800" spc="-2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-35" dirty="0">
                <a:solidFill>
                  <a:srgbClr val="404040"/>
                </a:solidFill>
                <a:latin typeface="Times New Roman"/>
                <a:cs typeface="Times New Roman"/>
              </a:rPr>
              <a:t>составе </a:t>
            </a:r>
            <a:r>
              <a:rPr sz="2800" spc="-180" dirty="0">
                <a:solidFill>
                  <a:srgbClr val="404040"/>
                </a:solidFill>
                <a:latin typeface="Times New Roman"/>
                <a:cs typeface="Times New Roman"/>
              </a:rPr>
              <a:t>различные</a:t>
            </a:r>
            <a:r>
              <a:rPr sz="2800" spc="-2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-200" dirty="0">
                <a:solidFill>
                  <a:srgbClr val="404040"/>
                </a:solidFill>
                <a:latin typeface="Times New Roman"/>
                <a:cs typeface="Times New Roman"/>
              </a:rPr>
              <a:t>патогены</a:t>
            </a:r>
            <a:r>
              <a:rPr sz="2800" spc="-2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и</a:t>
            </a:r>
            <a:r>
              <a:rPr sz="2800" spc="-2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-195" dirty="0">
                <a:solidFill>
                  <a:srgbClr val="404040"/>
                </a:solidFill>
                <a:latin typeface="Times New Roman"/>
                <a:cs typeface="Times New Roman"/>
              </a:rPr>
              <a:t>вредоносные</a:t>
            </a:r>
            <a:r>
              <a:rPr sz="2800" spc="-2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-215" dirty="0">
                <a:solidFill>
                  <a:srgbClr val="404040"/>
                </a:solidFill>
                <a:latin typeface="Times New Roman"/>
                <a:cs typeface="Times New Roman"/>
              </a:rPr>
              <a:t>вещества,</a:t>
            </a:r>
            <a:r>
              <a:rPr sz="2800" spc="-2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404040"/>
                </a:solidFill>
                <a:latin typeface="Times New Roman"/>
                <a:cs typeface="Times New Roman"/>
              </a:rPr>
              <a:t>что </a:t>
            </a:r>
            <a:r>
              <a:rPr sz="2800" spc="-220" dirty="0">
                <a:solidFill>
                  <a:srgbClr val="404040"/>
                </a:solidFill>
                <a:latin typeface="Times New Roman"/>
                <a:cs typeface="Times New Roman"/>
              </a:rPr>
              <a:t>может</a:t>
            </a:r>
            <a:r>
              <a:rPr sz="2800" spc="-2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-175" dirty="0">
                <a:solidFill>
                  <a:srgbClr val="404040"/>
                </a:solidFill>
                <a:latin typeface="Times New Roman"/>
                <a:cs typeface="Times New Roman"/>
              </a:rPr>
              <a:t>приводить</a:t>
            </a:r>
            <a:r>
              <a:rPr sz="2800" spc="-2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-170" dirty="0">
                <a:solidFill>
                  <a:srgbClr val="404040"/>
                </a:solidFill>
                <a:latin typeface="Times New Roman"/>
                <a:cs typeface="Times New Roman"/>
              </a:rPr>
              <a:t>к</a:t>
            </a:r>
            <a:r>
              <a:rPr sz="2800" spc="-25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-200" dirty="0">
                <a:solidFill>
                  <a:srgbClr val="404040"/>
                </a:solidFill>
                <a:latin typeface="Times New Roman"/>
                <a:cs typeface="Times New Roman"/>
              </a:rPr>
              <a:t>острым</a:t>
            </a:r>
            <a:r>
              <a:rPr sz="2800" spc="-2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и</a:t>
            </a:r>
            <a:r>
              <a:rPr sz="2800" spc="-2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-190" dirty="0">
                <a:solidFill>
                  <a:srgbClr val="404040"/>
                </a:solidFill>
                <a:latin typeface="Times New Roman"/>
                <a:cs typeface="Times New Roman"/>
              </a:rPr>
              <a:t>хроническим</a:t>
            </a:r>
            <a:r>
              <a:rPr sz="2800" spc="-2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Times New Roman"/>
                <a:cs typeface="Times New Roman"/>
              </a:rPr>
              <a:t>формам </a:t>
            </a:r>
            <a:r>
              <a:rPr sz="2800" spc="-185" dirty="0">
                <a:solidFill>
                  <a:srgbClr val="404040"/>
                </a:solidFill>
                <a:latin typeface="Times New Roman"/>
                <a:cs typeface="Times New Roman"/>
              </a:rPr>
              <a:t>респираторных</a:t>
            </a:r>
            <a:r>
              <a:rPr sz="2800" spc="-2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-95" dirty="0">
                <a:solidFill>
                  <a:srgbClr val="404040"/>
                </a:solidFill>
                <a:latin typeface="Times New Roman"/>
                <a:cs typeface="Times New Roman"/>
              </a:rPr>
              <a:t>заболеваний.</a:t>
            </a:r>
            <a:endParaRPr sz="2800" dirty="0">
              <a:latin typeface="Times New Roman"/>
              <a:cs typeface="Times New Roman"/>
            </a:endParaRPr>
          </a:p>
          <a:p>
            <a:pPr marL="12700" marR="71120" indent="457200">
              <a:lnSpc>
                <a:spcPct val="90000"/>
              </a:lnSpc>
              <a:spcBef>
                <a:spcPts val="5"/>
              </a:spcBef>
            </a:pPr>
            <a:r>
              <a:rPr sz="2800" spc="-229" dirty="0">
                <a:solidFill>
                  <a:srgbClr val="404040"/>
                </a:solidFill>
                <a:latin typeface="Times New Roman"/>
                <a:cs typeface="Times New Roman"/>
              </a:rPr>
              <a:t>Может</a:t>
            </a:r>
            <a:r>
              <a:rPr sz="2800" spc="-2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-220" dirty="0">
                <a:solidFill>
                  <a:srgbClr val="404040"/>
                </a:solidFill>
                <a:latin typeface="Times New Roman"/>
                <a:cs typeface="Times New Roman"/>
              </a:rPr>
              <a:t>показаться,</a:t>
            </a:r>
            <a:r>
              <a:rPr sz="2800" spc="-3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-125" dirty="0">
                <a:solidFill>
                  <a:srgbClr val="404040"/>
                </a:solidFill>
                <a:latin typeface="Times New Roman"/>
                <a:cs typeface="Times New Roman"/>
              </a:rPr>
              <a:t>что</a:t>
            </a:r>
            <a:r>
              <a:rPr sz="2800" spc="-2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-145" dirty="0">
                <a:solidFill>
                  <a:srgbClr val="404040"/>
                </a:solidFill>
                <a:latin typeface="Times New Roman"/>
                <a:cs typeface="Times New Roman"/>
              </a:rPr>
              <a:t>решение</a:t>
            </a:r>
            <a:r>
              <a:rPr sz="2800" spc="-3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-30" dirty="0">
                <a:solidFill>
                  <a:srgbClr val="404040"/>
                </a:solidFill>
                <a:latin typeface="Times New Roman"/>
                <a:cs typeface="Times New Roman"/>
              </a:rPr>
              <a:t>проблемы </a:t>
            </a:r>
            <a:r>
              <a:rPr sz="2800" spc="-200" dirty="0">
                <a:solidFill>
                  <a:srgbClr val="404040"/>
                </a:solidFill>
                <a:latin typeface="Times New Roman"/>
                <a:cs typeface="Times New Roman"/>
              </a:rPr>
              <a:t>загрязнения</a:t>
            </a:r>
            <a:r>
              <a:rPr sz="2800" spc="-3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-240" dirty="0">
                <a:solidFill>
                  <a:srgbClr val="404040"/>
                </a:solidFill>
                <a:latin typeface="Times New Roman"/>
                <a:cs typeface="Times New Roman"/>
              </a:rPr>
              <a:t>воздуха</a:t>
            </a:r>
            <a:r>
              <a:rPr sz="2800" spc="-2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-165" dirty="0">
                <a:solidFill>
                  <a:srgbClr val="404040"/>
                </a:solidFill>
                <a:latin typeface="Times New Roman"/>
                <a:cs typeface="Times New Roman"/>
              </a:rPr>
              <a:t>непосильно.</a:t>
            </a:r>
            <a:r>
              <a:rPr sz="2800" spc="-2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-35" dirty="0">
                <a:solidFill>
                  <a:srgbClr val="404040"/>
                </a:solidFill>
                <a:latin typeface="Times New Roman"/>
                <a:cs typeface="Times New Roman"/>
              </a:rPr>
              <a:t>Но</a:t>
            </a:r>
            <a:r>
              <a:rPr sz="2800" spc="-2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-229" dirty="0">
                <a:solidFill>
                  <a:srgbClr val="404040"/>
                </a:solidFill>
                <a:latin typeface="Times New Roman"/>
                <a:cs typeface="Times New Roman"/>
              </a:rPr>
              <a:t>мы </a:t>
            </a:r>
            <a:r>
              <a:rPr sz="2800" spc="-235" dirty="0">
                <a:solidFill>
                  <a:srgbClr val="404040"/>
                </a:solidFill>
                <a:latin typeface="Times New Roman"/>
                <a:cs typeface="Times New Roman"/>
              </a:rPr>
              <a:t>можем</a:t>
            </a:r>
            <a:r>
              <a:rPr sz="2800" spc="-2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-80" dirty="0">
                <a:solidFill>
                  <a:srgbClr val="404040"/>
                </a:solidFill>
                <a:latin typeface="Times New Roman"/>
                <a:cs typeface="Times New Roman"/>
              </a:rPr>
              <a:t>с</a:t>
            </a:r>
            <a:r>
              <a:rPr sz="2800" spc="-2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404040"/>
                </a:solidFill>
                <a:latin typeface="Times New Roman"/>
                <a:cs typeface="Times New Roman"/>
              </a:rPr>
              <a:t>ней </a:t>
            </a:r>
            <a:r>
              <a:rPr sz="2800" spc="-185" dirty="0">
                <a:solidFill>
                  <a:srgbClr val="404040"/>
                </a:solidFill>
                <a:latin typeface="Times New Roman"/>
                <a:cs typeface="Times New Roman"/>
              </a:rPr>
              <a:t>бороться.</a:t>
            </a:r>
            <a:r>
              <a:rPr sz="2800" spc="-3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-165" dirty="0">
                <a:solidFill>
                  <a:srgbClr val="404040"/>
                </a:solidFill>
                <a:latin typeface="Times New Roman"/>
                <a:cs typeface="Times New Roman"/>
              </a:rPr>
              <a:t>У</a:t>
            </a:r>
            <a:r>
              <a:rPr sz="2800" spc="-2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-229" dirty="0">
                <a:solidFill>
                  <a:srgbClr val="404040"/>
                </a:solidFill>
                <a:latin typeface="Times New Roman"/>
                <a:cs typeface="Times New Roman"/>
              </a:rPr>
              <a:t>каждого</a:t>
            </a:r>
            <a:r>
              <a:rPr sz="2800" spc="-2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-85" dirty="0">
                <a:solidFill>
                  <a:srgbClr val="404040"/>
                </a:solidFill>
                <a:latin typeface="Times New Roman"/>
                <a:cs typeface="Times New Roman"/>
              </a:rPr>
              <a:t>из</a:t>
            </a:r>
            <a:r>
              <a:rPr sz="2800" spc="-2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-160" dirty="0">
                <a:solidFill>
                  <a:srgbClr val="404040"/>
                </a:solidFill>
                <a:latin typeface="Times New Roman"/>
                <a:cs typeface="Times New Roman"/>
              </a:rPr>
              <a:t>нас</a:t>
            </a:r>
            <a:r>
              <a:rPr sz="2800" spc="-29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-190" dirty="0">
                <a:solidFill>
                  <a:srgbClr val="404040"/>
                </a:solidFill>
                <a:latin typeface="Times New Roman"/>
                <a:cs typeface="Times New Roman"/>
              </a:rPr>
              <a:t>есть</a:t>
            </a:r>
            <a:r>
              <a:rPr sz="2800" spc="-29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-190" dirty="0">
                <a:solidFill>
                  <a:srgbClr val="404040"/>
                </a:solidFill>
                <a:latin typeface="Times New Roman"/>
                <a:cs typeface="Times New Roman"/>
              </a:rPr>
              <a:t>определенная</a:t>
            </a:r>
            <a:r>
              <a:rPr sz="2800" spc="-29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-130" dirty="0">
                <a:solidFill>
                  <a:srgbClr val="404040"/>
                </a:solidFill>
                <a:latin typeface="Times New Roman"/>
                <a:cs typeface="Times New Roman"/>
              </a:rPr>
              <a:t>роль</a:t>
            </a:r>
            <a:r>
              <a:rPr sz="2800" spc="-3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-50" dirty="0">
                <a:solidFill>
                  <a:srgbClr val="404040"/>
                </a:solidFill>
                <a:latin typeface="Times New Roman"/>
                <a:cs typeface="Times New Roman"/>
              </a:rPr>
              <a:t>в </a:t>
            </a:r>
            <a:r>
              <a:rPr sz="2800" spc="-150" dirty="0">
                <a:solidFill>
                  <a:srgbClr val="404040"/>
                </a:solidFill>
                <a:latin typeface="Times New Roman"/>
                <a:cs typeface="Times New Roman"/>
              </a:rPr>
              <a:t>этой</a:t>
            </a:r>
            <a:r>
              <a:rPr sz="2800" spc="-2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-165" dirty="0">
                <a:solidFill>
                  <a:srgbClr val="404040"/>
                </a:solidFill>
                <a:latin typeface="Times New Roman"/>
                <a:cs typeface="Times New Roman"/>
              </a:rPr>
              <a:t>борьбе.</a:t>
            </a:r>
            <a:r>
              <a:rPr sz="2800" spc="-29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-110" dirty="0">
                <a:solidFill>
                  <a:srgbClr val="404040"/>
                </a:solidFill>
                <a:latin typeface="Times New Roman"/>
                <a:cs typeface="Times New Roman"/>
              </a:rPr>
              <a:t>Если</a:t>
            </a:r>
            <a:r>
              <a:rPr sz="2800" spc="-2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-229" dirty="0">
                <a:solidFill>
                  <a:srgbClr val="404040"/>
                </a:solidFill>
                <a:latin typeface="Times New Roman"/>
                <a:cs typeface="Times New Roman"/>
              </a:rPr>
              <a:t>мы</a:t>
            </a:r>
            <a:r>
              <a:rPr sz="2800" spc="-2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-240" dirty="0">
                <a:solidFill>
                  <a:srgbClr val="404040"/>
                </a:solidFill>
                <a:latin typeface="Times New Roman"/>
                <a:cs typeface="Times New Roman"/>
              </a:rPr>
              <a:t>будем</a:t>
            </a:r>
            <a:r>
              <a:rPr sz="2800" spc="-2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-220" dirty="0">
                <a:solidFill>
                  <a:srgbClr val="404040"/>
                </a:solidFill>
                <a:latin typeface="Times New Roman"/>
                <a:cs typeface="Times New Roman"/>
              </a:rPr>
              <a:t>действовать</a:t>
            </a:r>
            <a:r>
              <a:rPr sz="2800" spc="-2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Times New Roman"/>
                <a:cs typeface="Times New Roman"/>
              </a:rPr>
              <a:t>сообща, </a:t>
            </a:r>
            <a:r>
              <a:rPr sz="2800" spc="-254" dirty="0">
                <a:solidFill>
                  <a:srgbClr val="404040"/>
                </a:solidFill>
                <a:latin typeface="Times New Roman"/>
                <a:cs typeface="Times New Roman"/>
              </a:rPr>
              <a:t>каждый</a:t>
            </a:r>
            <a:r>
              <a:rPr sz="2800" spc="-2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-85" dirty="0">
                <a:solidFill>
                  <a:srgbClr val="404040"/>
                </a:solidFill>
                <a:latin typeface="Times New Roman"/>
                <a:cs typeface="Times New Roman"/>
              </a:rPr>
              <a:t>из</a:t>
            </a:r>
            <a:r>
              <a:rPr sz="2800" spc="-2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-160" dirty="0">
                <a:solidFill>
                  <a:srgbClr val="404040"/>
                </a:solidFill>
                <a:latin typeface="Times New Roman"/>
                <a:cs typeface="Times New Roman"/>
              </a:rPr>
              <a:t>нас</a:t>
            </a:r>
            <a:r>
              <a:rPr sz="2800" spc="-2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-225" dirty="0">
                <a:solidFill>
                  <a:srgbClr val="404040"/>
                </a:solidFill>
                <a:latin typeface="Times New Roman"/>
                <a:cs typeface="Times New Roman"/>
              </a:rPr>
              <a:t>сможет</a:t>
            </a:r>
            <a:r>
              <a:rPr sz="2800" spc="-2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-210" dirty="0">
                <a:solidFill>
                  <a:srgbClr val="404040"/>
                </a:solidFill>
                <a:latin typeface="Times New Roman"/>
                <a:cs typeface="Times New Roman"/>
              </a:rPr>
              <a:t>дышать</a:t>
            </a:r>
            <a:r>
              <a:rPr sz="2800" spc="-2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-190" dirty="0">
                <a:solidFill>
                  <a:srgbClr val="404040"/>
                </a:solidFill>
                <a:latin typeface="Times New Roman"/>
                <a:cs typeface="Times New Roman"/>
              </a:rPr>
              <a:t>легче</a:t>
            </a:r>
            <a:r>
              <a:rPr sz="2800" spc="-29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и</a:t>
            </a:r>
            <a:r>
              <a:rPr sz="2800" spc="-2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-155" dirty="0">
                <a:solidFill>
                  <a:srgbClr val="404040"/>
                </a:solidFill>
                <a:latin typeface="Times New Roman"/>
                <a:cs typeface="Times New Roman"/>
              </a:rPr>
              <a:t>более</a:t>
            </a:r>
            <a:r>
              <a:rPr sz="2800" spc="-3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Times New Roman"/>
                <a:cs typeface="Times New Roman"/>
              </a:rPr>
              <a:t>чистым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772400" y="4876800"/>
            <a:ext cx="12934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220" dirty="0">
                <a:solidFill>
                  <a:srgbClr val="404040"/>
                </a:solidFill>
                <a:latin typeface="Times New Roman"/>
                <a:cs typeface="Times New Roman"/>
              </a:rPr>
              <a:t>воздухом.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886200" y="6172200"/>
            <a:ext cx="8305800" cy="685800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</TotalTime>
  <Words>829</Words>
  <Application>Microsoft Office PowerPoint</Application>
  <PresentationFormat>Произвольный</PresentationFormat>
  <Paragraphs>49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Office Theme</vt:lpstr>
      <vt:lpstr>Слайд 1</vt:lpstr>
      <vt:lpstr>Слайд 2</vt:lpstr>
      <vt:lpstr>Слайд 3</vt:lpstr>
      <vt:lpstr>Основное загрязнение воздуха, создаваемое домохозяйствами, образуется вследствие сжигания ископаемых видов топлива, древесины внутри помещений для приготовления пищи, отопления и освещения. Ежегодно, загрязнение воздуха внутри помещений становиться причиной около 3,8 миллиона преждевременных смертей,</vt:lpstr>
      <vt:lpstr>Промышленность</vt:lpstr>
      <vt:lpstr>Слайд 6</vt:lpstr>
      <vt:lpstr>Слайд 7</vt:lpstr>
      <vt:lpstr>Слайд 8</vt:lpstr>
      <vt:lpstr>Другие источники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Polyaris</dc:creator>
  <cp:lastModifiedBy>ok</cp:lastModifiedBy>
  <cp:revision>2</cp:revision>
  <dcterms:created xsi:type="dcterms:W3CDTF">2025-06-02T06:19:55Z</dcterms:created>
  <dcterms:modified xsi:type="dcterms:W3CDTF">2025-06-02T09:51:10Z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2020-06-04T00:00:00Z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2025-06-02T00:00:00Z</vt:filetime>
  </property>
  <property fmtid="{D5CDD505-2E9C-101B-9397-08002B2CF9AE}" pid="5" name="Producer">
    <vt:lpwstr>Microsoft® PowerPoint® 2013</vt:lpwstr>
  </property>
</Properties>
</file>