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8" r:id="rId16"/>
    <p:sldId id="271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  <a:srgbClr val="000066"/>
    <a:srgbClr val="2F00B4"/>
    <a:srgbClr val="CC0000"/>
    <a:srgbClr val="FF99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3" autoAdjust="0"/>
    <p:restoredTop sz="94712" autoAdjust="0"/>
  </p:normalViewPr>
  <p:slideViewPr>
    <p:cSldViewPr>
      <p:cViewPr varScale="1">
        <p:scale>
          <a:sx n="65" d="100"/>
          <a:sy n="65" d="100"/>
        </p:scale>
        <p:origin x="-13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24E6980-AC8F-4E5B-80BC-076BA56759D0}" type="datetimeFigureOut">
              <a:rPr lang="ru-RU"/>
              <a:pPr>
                <a:defRPr/>
              </a:pPr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B7ACFB-1B70-4E36-B11F-B1C4DE871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3DA889-6023-4B70-BDC7-F03908D179A2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78F6-D2E2-4578-9AC5-47FC7DB3C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B926-7E89-4850-87DC-DDD63A956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F1D92-2506-4B5A-8C66-19913AFD3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5B9DC-0A3C-4598-912D-DB8EB4A92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6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E9D1-9A57-4468-9E2E-E1E7903AF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 advTm="1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58A11-536F-40D5-AC87-7B7F377C7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59CF1-384A-46F5-9C6C-171392EBC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36495-2D31-447D-84CE-96C83BAEC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4797-6AC4-4B86-82B4-6299A8CA2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9C44F-CB4A-4296-BCC8-EB9C44B06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150B9-CEE7-4380-8DCA-5528E91D3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69E7A-25B8-492C-8422-F07D4C585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E3F84-2DAB-47C0-AFD6-1240DA6E1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D6B2612-1871-49A6-99DA-282EE2337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5" r:id="rId9"/>
    <p:sldLayoutId id="2147484393" r:id="rId10"/>
    <p:sldLayoutId id="2147484394" r:id="rId11"/>
    <p:sldLayoutId id="2147484396" r:id="rId12"/>
    <p:sldLayoutId id="214748439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catherineasquithgallery.com/uploads/posts/2021-02/1613664516_91-p-fon-dlya-prezentatsii-odnotonnii-s-ramkoi-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16" descr="0001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692697"/>
            <a:ext cx="2125985" cy="3141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9552" y="2420888"/>
            <a:ext cx="5680401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" pitchFamily="2" charset="0"/>
              </a:rPr>
              <a:t>«Макаренко – </a:t>
            </a:r>
            <a:endParaRPr lang="en-US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oper" pitchFamily="2" charset="0"/>
            </a:endParaRPr>
          </a:p>
          <a:p>
            <a:pPr algn="ctr"/>
            <a:endParaRPr lang="en-US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oper" pitchFamily="2" charset="0"/>
            </a:endParaRP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" pitchFamily="2" charset="0"/>
              </a:rPr>
              <a:t>народный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oper" pitchFamily="2" charset="0"/>
              </a:rPr>
              <a:t>учитель»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oper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620688"/>
            <a:ext cx="3696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135 лет со дня рождения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5589240"/>
            <a:ext cx="2272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 - информация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886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64516_91-p-fon-dlya-prezentatsii-odnotonnii-s-ramkoi-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3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0"/>
            <a:ext cx="7535863" cy="7143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Значение игры в воспитании 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7544" y="620688"/>
            <a:ext cx="8424936" cy="5929312"/>
          </a:xfrm>
        </p:spPr>
        <p:txBody>
          <a:bodyPr/>
          <a:lstStyle/>
          <a:p>
            <a:pPr marR="0" indent="457200" algn="l" eaLnBrk="1" hangingPunct="1">
              <a:spcBef>
                <a:spcPts val="0"/>
              </a:spcBef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С. Макаренко считал, что игра </a:t>
            </a:r>
          </a:p>
          <a:p>
            <a:pPr marR="0" indent="457200" algn="l" eaLnBrk="1" hangingPunct="1">
              <a:spcBef>
                <a:spcPts val="0"/>
              </a:spcBef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для ребенка такое же значение, </a:t>
            </a:r>
          </a:p>
          <a:p>
            <a:pPr marR="0" indent="457200" algn="l" eaLnBrk="1" hangingPunct="1">
              <a:spcBef>
                <a:spcPts val="0"/>
              </a:spcBef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для взрослого “деятельность,</a:t>
            </a:r>
          </a:p>
          <a:p>
            <a:pPr marR="0" indent="457200" algn="l" eaLnBrk="1" hangingPunct="1">
              <a:spcBef>
                <a:spcPts val="0"/>
              </a:spcBef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работа, служба”. </a:t>
            </a:r>
          </a:p>
          <a:p>
            <a:pPr marR="0" indent="457200" algn="l" eaLnBrk="1" hangingPunct="1">
              <a:spcBef>
                <a:spcPts val="0"/>
              </a:spcBef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С. Макаренко считал, что в игре </a:t>
            </a:r>
          </a:p>
          <a:p>
            <a:pPr marR="0" indent="457200" algn="l" eaLnBrk="1" hangingPunct="1">
              <a:spcBef>
                <a:spcPts val="0"/>
              </a:spcBef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должны проявлять активность, </a:t>
            </a:r>
          </a:p>
          <a:p>
            <a:pPr marR="0" indent="457200" algn="l" eaLnBrk="1" hangingPunct="1">
              <a:spcBef>
                <a:spcPts val="0"/>
              </a:spcBef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испытывать радость творчества,</a:t>
            </a:r>
          </a:p>
          <a:p>
            <a:pPr marR="0" indent="457200" algn="l" eaLnBrk="1" hangingPunct="1">
              <a:spcBef>
                <a:spcPts val="0"/>
              </a:spcBef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эстетические переживания,</a:t>
            </a:r>
          </a:p>
          <a:p>
            <a:pPr marR="0" indent="457200" algn="l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чувствовать ответственность,</a:t>
            </a:r>
          </a:p>
          <a:p>
            <a:pPr marR="0" indent="457200" algn="l" eaLnBrk="1" hangingPunct="1">
              <a:spcBef>
                <a:spcPts val="0"/>
              </a:spcBef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относиться серьезно к правилам игры.</a:t>
            </a:r>
          </a:p>
          <a:p>
            <a:pPr marR="0" indent="457200" algn="just" eaLnBrk="1" hangingPunct="1">
              <a:spcBef>
                <a:spcPts val="0"/>
              </a:spcBef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 и воспитатели должны интересоваться игрой детей. Не следует заставлять детей повторять только то, что делают с игрушкой взрослые, а также “забрасывать” их самыми различными игрушками.</a:t>
            </a:r>
          </a:p>
          <a:p>
            <a:pPr marR="0" indent="457200" algn="just" eaLnBrk="1" hangingPunct="1">
              <a:spcBef>
                <a:spcPts val="0"/>
              </a:spcBef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Говоря о руководстве детскими играми, А. С. Макаренко указывал, что сначала родителям важно комбинировать индивидуальную игру ребенка с коллективными играми. Затем, когда дети становятся старше и играют более широкой компанией, игра проводится организованно при участии квалифицированных педагогов. </a:t>
            </a:r>
          </a:p>
          <a:p>
            <a:pPr marL="900113" marR="0" indent="-442913" algn="just" eaLnBrk="1" hangingPunct="1">
              <a:spcBef>
                <a:spcPts val="0"/>
              </a:spcBef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Далее она должна принимать более строгие формы коллективной игры, в которой должен быть момент коллективного интереса и соблюдаться коллективная дисциплина.</a:t>
            </a:r>
          </a:p>
        </p:txBody>
      </p:sp>
      <p:pic>
        <p:nvPicPr>
          <p:cNvPr id="26628" name="Picture 4" descr="2[95063](265x200)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056" y="836712"/>
            <a:ext cx="3311525" cy="2500312"/>
          </a:xfrm>
          <a:ln>
            <a:solidFill>
              <a:schemeClr val="tx1">
                <a:lumMod val="95000"/>
              </a:schemeClr>
            </a:solidFill>
          </a:ln>
        </p:spPr>
      </p:pic>
    </p:spTree>
  </p:cSld>
  <p:clrMapOvr>
    <a:masterClrMapping/>
  </p:clrMapOvr>
  <p:transition spd="med" advTm="4329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64516_91-p-fon-dlya-prezentatsii-odnotonnii-s-ramkoi-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188913"/>
            <a:ext cx="4613275" cy="5715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О семейном воспитании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63888" y="2492896"/>
            <a:ext cx="5256584" cy="3786188"/>
          </a:xfrm>
        </p:spPr>
        <p:txBody>
          <a:bodyPr/>
          <a:lstStyle/>
          <a:p>
            <a:pPr marL="0" indent="4572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предупреждает развитие в ребенке эгоистических наклонностей, способствует развитию в каждом ребенке  черт и качеств коллективиста, умения уступить другому и подчинить  свои интересы общим.</a:t>
            </a:r>
          </a:p>
          <a:p>
            <a:pPr marL="0" indent="4572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С. Макаренко справедливо подчеркивал, что истинный авторитет родителей, основанный на разумных требованиях к детям, нравственном поведении самих  родителей как граждан советского общества, а также правильный режим жизни семьи — важнейшие условия хорошо поставленного семейного воспитания. </a:t>
            </a:r>
          </a:p>
        </p:txBody>
      </p:sp>
      <p:pic>
        <p:nvPicPr>
          <p:cNvPr id="27652" name="Picture 5" descr="63e7a6f70f40b9fc9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2564904"/>
            <a:ext cx="2952328" cy="2969277"/>
          </a:xfrm>
          <a:ln>
            <a:solidFill>
              <a:schemeClr val="tx1">
                <a:lumMod val="95000"/>
              </a:schemeClr>
            </a:solidFill>
          </a:ln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14313" y="714375"/>
            <a:ext cx="87868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buFont typeface="Wingdings" pitchFamily="2" charset="2"/>
              <a:buNone/>
            </a:pPr>
            <a:r>
              <a:rPr lang="ru-RU" sz="1600" dirty="0"/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С. Макаренко уделял огромное внимание вопросам семейного воспитания. Он утверждал, что семья должна быть дети получают первоначальное воспитание и который, наряду с учреждениями общественного воспитания, влияет на правильное развитие и формирование личности ребенка. 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Wingdings" pitchFamily="2" charset="2"/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Макаренко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утверждал, что только в тон семье дети получат правильное воспитание . В семье должно быть, по мнению Макаренко, несколько детей.</a:t>
            </a:r>
          </a:p>
        </p:txBody>
      </p:sp>
    </p:spTree>
  </p:cSld>
  <p:clrMapOvr>
    <a:masterClrMapping/>
  </p:clrMapOvr>
  <p:transition spd="med" advTm="4417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64516_91-p-fon-dlya-prezentatsii-odnotonnii-s-ramkoi-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548680"/>
            <a:ext cx="6461125" cy="6429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Литературная деятельность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7" y="1458913"/>
            <a:ext cx="5616624" cy="3986311"/>
          </a:xfrm>
        </p:spPr>
        <p:txBody>
          <a:bodyPr/>
          <a:lstStyle/>
          <a:p>
            <a:pPr marL="0" indent="4572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1914 или 1915 году написал первый рассказ, послал его Максиму Горькому, но тот признал рассказ слабым в литературном отношении.</a:t>
            </a:r>
          </a:p>
          <a:p>
            <a:pPr marL="0" indent="4572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этого Макаренко в течение тринадцати лет писательской деятельностью не занимался, но вёл записные книжки.</a:t>
            </a:r>
          </a:p>
          <a:p>
            <a:pPr marL="0" indent="4572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посещения колонии для несовершеннолетних Горький посоветовал Макаренко вернуться к литературной работе.</a:t>
            </a:r>
          </a:p>
          <a:p>
            <a:pPr marL="0" indent="4572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книг о коммуне имени Ф. Э. Дзержинского «Марш 30 года» (1932) и «ФД — 1» (1932) было закончено главное художественное произведение Макаренко — «Педагогическая поэма» (1935).</a:t>
            </a:r>
          </a:p>
        </p:txBody>
      </p:sp>
      <p:pic>
        <p:nvPicPr>
          <p:cNvPr id="17412" name="Picture 4" descr="100075457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28184" y="1340768"/>
            <a:ext cx="2501900" cy="4032696"/>
          </a:xfrm>
          <a:noFill/>
        </p:spPr>
      </p:pic>
    </p:spTree>
  </p:cSld>
  <p:clrMapOvr>
    <a:masterClrMapping/>
  </p:clrMapOvr>
  <p:transition spd="med" advTm="2937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64516_91-p-fon-dlya-prezentatsii-odnotonnii-s-ramkoi-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1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5736" y="692696"/>
            <a:ext cx="4884738" cy="2358578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последние годы жизни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Макаренко продолжил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 как над художественными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произведениями —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«Флаги на башнях» (1938),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и над автобиографическими материалами — повесть «Честь» (1937—1938),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 «Пути поколения» (не закончен). </a:t>
            </a:r>
          </a:p>
        </p:txBody>
      </p:sp>
      <p:pic>
        <p:nvPicPr>
          <p:cNvPr id="29699" name="Picture 4" descr="al_book_makarenk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6216" y="548680"/>
            <a:ext cx="2104247" cy="1577677"/>
          </a:xfrm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29700" name="Picture 7" descr="d31c4ba5c9f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552" y="476672"/>
            <a:ext cx="1520698" cy="2376363"/>
          </a:xfrm>
          <a:ln>
            <a:solidFill>
              <a:schemeClr val="tx1">
                <a:lumMod val="9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339752" y="306896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того он продолжает активно разрабатывать методику педагогической деятельности и воспитания в целом, публикует ряд статей.</a:t>
            </a:r>
          </a:p>
          <a:p>
            <a:pPr indent="457200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1936 году вышла его первая крупная научно-педагогическая работа «Методика организации воспитательного процесса».</a:t>
            </a:r>
          </a:p>
          <a:p>
            <a:pPr indent="457200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начале 1937 года выходит в свет первая часть «Книги для родителей».</a:t>
            </a:r>
          </a:p>
          <a:p>
            <a:pPr indent="457200"/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произведениях Макаренко выражены его педагогический опыт и педагогические взгляды.</a:t>
            </a:r>
          </a:p>
        </p:txBody>
      </p:sp>
      <p:pic>
        <p:nvPicPr>
          <p:cNvPr id="7" name="Picture 4" descr="3870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140968"/>
            <a:ext cx="1695202" cy="2163280"/>
          </a:xfrm>
          <a:prstGeom prst="rect">
            <a:avLst/>
          </a:prstGeom>
          <a:noFill/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8" name="Picture 7" descr="2512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212976"/>
            <a:ext cx="1554162" cy="2160786"/>
          </a:xfrm>
          <a:prstGeom prst="rect">
            <a:avLst/>
          </a:prstGeom>
          <a:noFill/>
          <a:ln w="9525">
            <a:solidFill>
              <a:schemeClr val="bg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907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664516_91-p-fon-dlya-prezentatsii-odnotonnii-s-ramkoi-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32655"/>
            <a:ext cx="7704856" cy="7389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Московский педагогический музей</a:t>
            </a:r>
            <a:b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</a:b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А.С. Макаренко 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3" y="1143001"/>
            <a:ext cx="8352929" cy="2934072"/>
          </a:xfrm>
        </p:spPr>
        <p:txBody>
          <a:bodyPr>
            <a:normAutofit/>
          </a:bodyPr>
          <a:lstStyle/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 был основан в 1983 г. Экспозиция музея расположена в двух залах. 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рассказывает о жизни и творчестве Макаренко, его воспитанниках и соратниках; второй посвящен его воспитанникам и творческому применению наследия Макаренко в современном образовании. 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музее имеется также библиотека, архив печатных и рукописных материалов об А.С. Макаренко. 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музее проводятся обзорные и тематические экскурсии, "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Макаренковские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среды", на которых проходит обсуждение современных проблем педагогики и воспитания, организуются консультации психолога для детей и родителей, работает  лекторий.</a:t>
            </a:r>
          </a:p>
        </p:txBody>
      </p:sp>
      <p:pic>
        <p:nvPicPr>
          <p:cNvPr id="31748" name="Picture 4" descr="p8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6096" y="4077072"/>
            <a:ext cx="3024336" cy="2160240"/>
          </a:xfrm>
          <a:ln>
            <a:solidFill>
              <a:schemeClr val="bg1">
                <a:lumMod val="20000"/>
                <a:lumOff val="80000"/>
              </a:schemeClr>
            </a:solidFill>
          </a:ln>
        </p:spPr>
      </p:pic>
      <p:pic>
        <p:nvPicPr>
          <p:cNvPr id="9" name="Picture 4" descr="30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47664" y="4041024"/>
            <a:ext cx="3672781" cy="2294935"/>
          </a:xfrm>
          <a:ln>
            <a:solidFill>
              <a:schemeClr val="accent3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 spd="med" advTm="3303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64516_91-p-fon-dlya-prezentatsii-odnotonnii-s-ramkoi-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664"/>
            <a:ext cx="8229600" cy="60657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Педагогика А. С. Макаренко в наши дни</a:t>
            </a:r>
            <a:endParaRPr lang="ru-RU" sz="2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28675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1052736"/>
            <a:ext cx="8258175" cy="4016474"/>
          </a:xfrm>
        </p:spPr>
        <p:txBody>
          <a:bodyPr>
            <a:normAutofit/>
          </a:bodyPr>
          <a:lstStyle/>
          <a:p>
            <a:pPr marL="0" indent="457200" algn="just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 Макаренко опередил в своем творчестве время, в которое он жил; его педагогические воззрения остаются и долго еще будут оставаться актуальными. Многие исследователи наследия Макаренко справедливо считают, что оно ̶ не только наше историческое прошлое, но и наше настоящее и наше будущее.</a:t>
            </a:r>
          </a:p>
          <a:p>
            <a:pPr marL="0" indent="457200" algn="just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</a:t>
            </a:r>
            <a:r>
              <a:rPr lang="ru-RU" sz="16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педагогизации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процесса исправления  несовершеннолетних обращение к наследию одного из выдающихся педагогов ХХ века – А.С. Макаренко, попытки перечитать его заново, представляются закономерными.</a:t>
            </a:r>
          </a:p>
          <a:p>
            <a:pPr marL="0" indent="457200" algn="just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Педагог-новатор работал с трудным в воспитательном отношении контингентом подростков-правонарушителей. Он создал новый тип воспитательного учреждения- колонию имени М. Горького и коммуну им. Ф.Э. Дзержинского, в которых функционировала эффективная педагогическая система.</a:t>
            </a:r>
          </a:p>
          <a:p>
            <a:pPr marL="0" indent="457200" algn="just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обращаемся к педагогическому наследию А.С. Макаренко не ради знания тех или иных цитат из произведений педагога, а для того, чтобы использовать знания, его идеи в своей практике.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50912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теории и на практике                    Антон Семенович       убедительно показывал стержневую   роль труда в   формировании личности     человека.</a:t>
            </a:r>
          </a:p>
          <a:p>
            <a:pPr indent="457200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сегодня его мысли живы и злободневны. </a:t>
            </a:r>
            <a:endParaRPr 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64516_91-p-fon-dlya-prezentatsii-odnotonnii-s-ramkoi-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20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3212976"/>
            <a:ext cx="5688632" cy="1728192"/>
          </a:xfrm>
        </p:spPr>
        <p:txBody>
          <a:bodyPr>
            <a:normAutofit lnSpcReduction="10000"/>
          </a:bodyPr>
          <a:lstStyle/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отечественной науке его называли человеком, осуществившим беспримерный в педагогической практике опыт  массового перевоспитания  детей-правонарушителей путем соединения обучения с производительным трудом учащихся,  а также развившим  теорию семейного воспитания. 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000" dirty="0" smtClean="0"/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000" dirty="0" smtClean="0"/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000" dirty="0" smtClean="0"/>
          </a:p>
        </p:txBody>
      </p:sp>
      <p:pic>
        <p:nvPicPr>
          <p:cNvPr id="35843" name="Picture 4" descr="Makarenko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836712"/>
            <a:ext cx="1693776" cy="2376264"/>
          </a:xfr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691680" y="5229200"/>
            <a:ext cx="640871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Имя Антона Семеновича Макаренко почти весь двадцатый век олицетворяло пример беззаветного служения педагогике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4" descr="nh_makarenk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636912"/>
            <a:ext cx="2386702" cy="1872208"/>
          </a:xfrm>
          <a:prstGeom prst="rect">
            <a:avLst/>
          </a:prstGeom>
          <a:noFill/>
          <a:ln w="9525">
            <a:solidFill>
              <a:schemeClr val="bg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67744" y="548680"/>
            <a:ext cx="65527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Вряд ли можно назвать несовременной цель, которую ставил А.С. Макаренко перед своей педагогической системой: из подростка-правонарушителя сделать «настоящего культурного человека, работника, такого работника, которого можно будет выпустить из учреждения, как полезного гражданина, квалифицированного, грамотного, образованного и воспитанного, здорового физически и психическ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и».</a:t>
            </a:r>
          </a:p>
        </p:txBody>
      </p:sp>
    </p:spTree>
  </p:cSld>
  <p:clrMapOvr>
    <a:masterClrMapping/>
  </p:clrMapOvr>
  <p:transition spd="med" advTm="3318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64516_91-p-fon-dlya-prezentatsii-odnotonnii-s-ramkoi-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331640" y="4653136"/>
            <a:ext cx="7272808" cy="1584176"/>
          </a:xfrm>
        </p:spPr>
        <p:txBody>
          <a:bodyPr/>
          <a:lstStyle/>
          <a:p>
            <a:pPr marL="0" indent="457200" eaLnBrk="1" hangingPunct="1">
              <a:spcBef>
                <a:spcPct val="0"/>
              </a:spcBef>
              <a:buFont typeface="Arial" charset="0"/>
              <a:buNone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 Макаренко ушел из жизни в 51 год, не дожив и до середины века, но и в двадцать первом веке педагоги обращаются к наследию Макаренко, к его идеям, которые он выводил из реальных дел.</a:t>
            </a:r>
          </a:p>
        </p:txBody>
      </p:sp>
      <p:pic>
        <p:nvPicPr>
          <p:cNvPr id="36867" name="Picture 4" descr="makarenk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19872" y="476672"/>
            <a:ext cx="2664296" cy="3997150"/>
          </a:xfrm>
          <a:ln>
            <a:solidFill>
              <a:schemeClr val="bg1">
                <a:lumMod val="20000"/>
                <a:lumOff val="80000"/>
              </a:schemeClr>
            </a:solidFill>
          </a:ln>
        </p:spPr>
      </p:pic>
    </p:spTree>
  </p:cSld>
  <p:clrMapOvr>
    <a:masterClrMapping/>
  </p:clrMapOvr>
  <p:transition spd="med" advTm="1086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64516_91-p-fon-dlya-prezentatsii-odnotonnii-s-ramkoi-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8137525" cy="74771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Антон Семенович Макаренко 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544" y="908720"/>
            <a:ext cx="8352928" cy="5040783"/>
          </a:xfrm>
        </p:spPr>
        <p:txBody>
          <a:bodyPr/>
          <a:lstStyle/>
          <a:p>
            <a:pPr marR="0" indent="457200" algn="just" eaLnBrk="1" hangingPunct="1">
              <a:spcBef>
                <a:spcPts val="0"/>
              </a:spcBef>
            </a:pP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Антон Семенович Макаренко </a:t>
            </a: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(1888—1939) был талантливым педагогом-новатором, одним из создателей стройной системы коммунистического воспитания подрастающего поколения на основе марксистско-ленинского учения. Его имя широко известно в разных странах, его педагогический эксперимент, имеющий, по словам А. М. Горького, мировое значение, изучается повсюду.</a:t>
            </a:r>
          </a:p>
          <a:p>
            <a:pPr marR="0" indent="457200" algn="just" eaLnBrk="1" hangingPunct="1">
              <a:spcBef>
                <a:spcPts val="0"/>
              </a:spcBef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16 лет своей деятельности в качестве руководителя колонии имени М. Горького и коммуны имени Ф. Э. Дзержинского А. С. Макаренко воспитал в духе идей коммунизма более 3000 молодых граждан Советской страны.</a:t>
            </a:r>
          </a:p>
          <a:p>
            <a:pPr marR="0" indent="457200" algn="just" eaLnBrk="1" hangingPunct="1">
              <a:spcBef>
                <a:spcPts val="0"/>
              </a:spcBef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Многочисленные труды А. С. Макаренко, особенно “Педагогическая поэма и “Флаги на башнях”, переведены на многие языки.</a:t>
            </a:r>
          </a:p>
          <a:p>
            <a:pPr marL="900113" marR="0" indent="-442913" algn="just" eaLnBrk="1" hangingPunct="1">
              <a:spcBef>
                <a:spcPts val="0"/>
              </a:spcBef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Велико число последователей Макаренко среди прогрессивных          педагогов всего мира.</a:t>
            </a:r>
          </a:p>
        </p:txBody>
      </p:sp>
    </p:spTree>
  </p:cSld>
  <p:clrMapOvr>
    <a:masterClrMapping/>
  </p:clrMapOvr>
  <p:transition spd="med" advTm="3509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64516_91-p-fon-dlya-prezentatsii-odnotonnii-s-ramkoi-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1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260648"/>
            <a:ext cx="6552728" cy="534987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Жизнь и деятельность А. С. Макаренко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836712"/>
            <a:ext cx="8245475" cy="5449888"/>
          </a:xfrm>
        </p:spPr>
        <p:txBody>
          <a:bodyPr>
            <a:normAutofit lnSpcReduction="10000"/>
          </a:bodyPr>
          <a:lstStyle/>
          <a:p>
            <a:pPr marL="0" indent="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13 марта 1888 года в городе Белополье </a:t>
            </a:r>
          </a:p>
          <a:p>
            <a:pPr marL="0" indent="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Сумского уезда Харьковской губернии в семье</a:t>
            </a:r>
          </a:p>
          <a:p>
            <a:pPr marL="0" indent="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рабочего — маляра вагонных железнодорожных </a:t>
            </a:r>
          </a:p>
          <a:p>
            <a:pPr marL="0" indent="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мастерских.</a:t>
            </a:r>
          </a:p>
          <a:p>
            <a:pPr marL="0" indent="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1897 году поступил в начальное  железнодорожное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училище.</a:t>
            </a:r>
          </a:p>
          <a:p>
            <a:pPr marL="0" indent="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1901 году с семьёй переехал в Крюков, пригород</a:t>
            </a:r>
          </a:p>
          <a:p>
            <a:pPr marL="0" indent="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Кременчуга. Окончил четырёхклассное училище в 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Кременчуге (1904) и одногодичные педагогические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курсы (1905).</a:t>
            </a:r>
          </a:p>
          <a:p>
            <a:pPr marL="0" indent="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Работал учителем в железнодорожном училище</a:t>
            </a:r>
          </a:p>
          <a:p>
            <a:pPr marL="0" indent="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посёлке Крюков, затем на станции Долинская. </a:t>
            </a:r>
          </a:p>
          <a:p>
            <a:pPr marL="0" indent="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Окончил Полтавский учительский институт с золотой медалью (1917). В 1916 был призван в армию, но по слабости зрения демобилизован.</a:t>
            </a:r>
          </a:p>
          <a:p>
            <a:pPr marL="811213" indent="-354013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1917—1919 годах был заведующим железнодорожной школой при Крюковских вагонных мастерских. В 1919 г. переехал в Полтаву.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460" name="Picture 4" descr="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052736"/>
            <a:ext cx="2002507" cy="288032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Tm="3021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64516_91-p-fon-dlya-prezentatsii-odnotonnii-s-ramkoi-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4693" name="Rectangle 21"/>
          <p:cNvSpPr>
            <a:spLocks noGrp="1" noChangeArrowheads="1"/>
          </p:cNvSpPr>
          <p:nvPr>
            <p:ph type="title"/>
          </p:nvPr>
        </p:nvSpPr>
        <p:spPr>
          <a:xfrm>
            <a:off x="2771800" y="1052736"/>
            <a:ext cx="5904656" cy="4286250"/>
          </a:xfrm>
        </p:spPr>
        <p:txBody>
          <a:bodyPr anchor="t">
            <a:noAutofit/>
          </a:bodyPr>
          <a:lstStyle/>
          <a:p>
            <a:pPr indent="457200" algn="just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поручению Полтавского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губнаробраза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организовал трудовую колонию для несовершеннолетних    правонарушителей близ Полтавы,  в 1921 году колонии было присвоено 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имя М. Горького, в 1926 году колония была переведена в </a:t>
            </a:r>
            <a:r>
              <a:rPr lang="ru-RU" sz="2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Куряж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 Харьковом; заведовал ею (1920—1928), с октября 1927 года руководил трудовой детской коммуной имени Ф. Э. Дзержинского в 	пригороде Харькова, в которых на практике применял разработанную им педагогическую систему. 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Педагогические достижения выдвинули Макаренко в число известных деятелей советской и мировой культуры и педагогики.</a:t>
            </a:r>
          </a:p>
        </p:txBody>
      </p:sp>
      <p:pic>
        <p:nvPicPr>
          <p:cNvPr id="20484" name="Picture 16" descr="Mischrnko 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2225388" cy="303897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7704" y="404664"/>
            <a:ext cx="642937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Жизнь и деятельность А. С. Макаренко</a:t>
            </a:r>
          </a:p>
        </p:txBody>
      </p:sp>
    </p:spTree>
  </p:cSld>
  <p:clrMapOvr>
    <a:masterClrMapping/>
  </p:clrMapOvr>
  <p:transition spd="med" advTm="2992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664516_91-p-fon-dlya-prezentatsii-odnotonnii-s-ramkoi-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1013" y="0"/>
            <a:ext cx="7392987" cy="6429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Начало педагогической деятельности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31840" y="2276872"/>
            <a:ext cx="5786437" cy="2081386"/>
          </a:xfrm>
        </p:spPr>
        <p:txBody>
          <a:bodyPr tIns="0" bIns="0">
            <a:normAutofit lnSpcReduction="10000"/>
          </a:bodyPr>
          <a:lstStyle/>
          <a:p>
            <a:pPr marL="0" indent="457200" algn="just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  не   отделял  учение  от воспитания,  одно  у  него  вытекало  из другого,  дополняло    друг  друга  и было  еще сцементировано  крепкой   привязанностью  учителя к   детям и детей  -  к  учителю. </a:t>
            </a:r>
          </a:p>
          <a:p>
            <a:pPr marL="0" indent="457200" algn="just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Добавьте  сюда  абсолютное  чувство  справедливости,  которым  обладал  Макаренко,  его  редкостную  эрудицию,  и  можно  понять,  на  чем  держался  уже  тогда  его  непререкаемый   авторитет.</a:t>
            </a:r>
          </a:p>
        </p:txBody>
      </p:sp>
      <p:pic>
        <p:nvPicPr>
          <p:cNvPr id="21508" name="Picture 4" descr="school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2276872"/>
            <a:ext cx="2779712" cy="1857375"/>
          </a:xfr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428625" y="714375"/>
            <a:ext cx="83581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buFont typeface="Wingdings" pitchFamily="2" charset="2"/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осени 1911 года Макаренко работает в железнодорожной школе станции  Долинская. При  школе – интернат для путейских детей, с которыми новый учитель ходит на  этюды.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преподает  литературу и рисование, исполняет обязанности  воспитателя. Договорился с  администрацией железной дороги  и летом бесплатно возил ребят  то в Севастополь, то в Москву и Петербург.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395536" y="4437112"/>
            <a:ext cx="85010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00113" indent="-442913" algn="just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вот  в Полтаве   открылся  учительский  институт. Макаренко  среди  первых   его  слушателей.  Исходным  для  него в постижении  педагогики стала  формула  К.Д. Ушинского: «Влияние  личности   воспитателя  на  молодую  душу   составляет  ту  воспитательную  силу,  которой  нельзя  заменить   ни   учебниками,  ни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моральными 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сентенциями,  ни системой  наказаний  и  поощрений».</a:t>
            </a:r>
          </a:p>
        </p:txBody>
      </p:sp>
    </p:spTree>
  </p:cSld>
  <p:clrMapOvr>
    <a:masterClrMapping/>
  </p:clrMapOvr>
  <p:transition spd="med" advTm="4660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64516_91-p-fon-dlya-prezentatsii-odnotonnii-s-ramkoi-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858125" cy="9286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Важнейшие принципы педагогической теории </a:t>
            </a:r>
            <a:b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</a:b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и практики А. С. Макаренко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340768"/>
            <a:ext cx="7056784" cy="5041205"/>
          </a:xfrm>
        </p:spPr>
        <p:txBody>
          <a:bodyPr/>
          <a:lstStyle/>
          <a:p>
            <a:pPr marL="0" indent="4572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С. Макаренко считал, что четкое знание педагогом целей воспитания — самое непременное условие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успешной педагогической деятельности.</a:t>
            </a:r>
          </a:p>
          <a:p>
            <a:pPr marL="0" indent="457200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1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условиях советского общества целью воспитания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должно быть, указывал он, воспитание активного участника социалистического строительства, человека, преданного идеям коммунизма.</a:t>
            </a:r>
          </a:p>
          <a:p>
            <a:pPr marL="0" indent="4572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Макаренко доказывал, что достижение этой цели вполне возможно.</a:t>
            </a:r>
          </a:p>
          <a:p>
            <a:pPr marL="0" indent="457200"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“...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нового человека — дело счастливое и посильное для педагогики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”,— говорил он, имея в виду марксистско-ленинскую педагогику.</a:t>
            </a:r>
          </a:p>
        </p:txBody>
      </p:sp>
      <p:pic>
        <p:nvPicPr>
          <p:cNvPr id="22532" name="Picture 4" descr="71-cov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76256" y="1700808"/>
            <a:ext cx="1830735" cy="2623599"/>
          </a:xfrm>
          <a:ln>
            <a:solidFill>
              <a:schemeClr val="tx1">
                <a:lumMod val="85000"/>
              </a:schemeClr>
            </a:solidFill>
          </a:ln>
        </p:spPr>
      </p:pic>
    </p:spTree>
  </p:cSld>
  <p:clrMapOvr>
    <a:masterClrMapping/>
  </p:clrMapOvr>
  <p:transition spd="med" advTm="2661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64516_91-p-fon-dlya-prezentatsii-odnotonnii-s-ramkoi-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5271" name="Rectangle 7"/>
          <p:cNvSpPr>
            <a:spLocks noGrp="1" noChangeArrowheads="1"/>
          </p:cNvSpPr>
          <p:nvPr>
            <p:ph type="title"/>
          </p:nvPr>
        </p:nvSpPr>
        <p:spPr>
          <a:xfrm>
            <a:off x="611560" y="3429000"/>
            <a:ext cx="7920880" cy="2425452"/>
          </a:xfrm>
        </p:spPr>
        <p:txBody>
          <a:bodyPr>
            <a:normAutofit fontScale="90000"/>
          </a:bodyPr>
          <a:lstStyle/>
          <a:p>
            <a:pPr indent="457200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распространенному в 20-е годы призыву к всепрощающей, терпеливой любви к детям Макаренко добавил свой: любовь и уважение 	к детям обязательно должны сочетаться с требованиями к ним; детям нужна “требовательная любовь”, говорил он. 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Социалистический гуманизм, выраженный в этих словах и проходящий через всю педагогическую систему Макаренко, является одним из ее основных принципов. А. С. Макаренко глубоко верил в творческие силы человека, в его возможности. 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Он стремился “проектировать в человеке лучшее.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4" descr="makar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584" y="620688"/>
            <a:ext cx="2484438" cy="2484437"/>
          </a:xfrm>
          <a:ln>
            <a:solidFill>
              <a:schemeClr val="tx1">
                <a:lumMod val="9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908720"/>
            <a:ext cx="52200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Уважение к личности ребенка, благожелательный взгляд на его потенциальные возможности воспринимать хорошее, становиться лучше и проявлять активное отношение к окружающему неизменно являлись  основой новаторской педагогической  деятельности А. С. Макаренко.</a:t>
            </a:r>
            <a:endParaRPr lang="ru-RU" dirty="0"/>
          </a:p>
        </p:txBody>
      </p:sp>
    </p:spTree>
  </p:cSld>
  <p:clrMapOvr>
    <a:masterClrMapping/>
  </p:clrMapOvr>
  <p:transition spd="med" advTm="3121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664516_91-p-fon-dlya-prezentatsii-odnotonnii-s-ramkoi-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8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779912" y="2276872"/>
            <a:ext cx="4900613" cy="2363713"/>
          </a:xfrm>
        </p:spPr>
        <p:txBody>
          <a:bodyPr>
            <a:normAutofit/>
          </a:bodyPr>
          <a:lstStyle/>
          <a:p>
            <a:pPr marL="0" indent="457200" algn="just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С. Макаренко решительно боролся с педологией. </a:t>
            </a:r>
          </a:p>
          <a:p>
            <a:pPr marL="0" indent="457200" algn="just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доказывал, что любой советский ребенок, обиженный или испорченный ненормальными условиями своей жизни,  может исправиться при условии создания благоприятной обстановки и применения правильных методов воспитания.</a:t>
            </a:r>
          </a:p>
        </p:txBody>
      </p:sp>
      <p:pic>
        <p:nvPicPr>
          <p:cNvPr id="24579" name="Picture 6" descr="259049_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2132856"/>
            <a:ext cx="3227387" cy="2165350"/>
          </a:xfrm>
          <a:ln>
            <a:solidFill>
              <a:schemeClr val="tx1">
                <a:lumMod val="95000"/>
              </a:schemeClr>
            </a:solidFill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755576" y="620688"/>
            <a:ext cx="77768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Сторонники “свободного воспитания возражали против каких бы то ни было наказаний детей, заявляя, что “наказание воспитывает Макаренко справедливо возражал им, говоря, что “безнаказанность воспитывает хулигана”, и считал, что разумно  выбранные, умело и редко применяемые наказания, кроме, конечно, телесных, вполне допустимы.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683568" y="4581128"/>
            <a:ext cx="806901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“Воспитать человека — значит воспитать у него, — говорил А. С. Макаренко, — перспективные пути, по которым располагается его завтрашняя радость. Можно написать целую методику этой важнейшей работы”. 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Работа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должна организовываться по “системе перспективных линий”.</a:t>
            </a:r>
          </a:p>
        </p:txBody>
      </p:sp>
    </p:spTree>
  </p:cSld>
  <p:clrMapOvr>
    <a:masterClrMapping/>
  </p:clrMapOvr>
  <p:transition spd="med" advTm="4034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64516_91-p-fon-dlya-prezentatsii-odnotonnii-s-ramkoi-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214313"/>
            <a:ext cx="7086600" cy="5000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Воспитание в коллективе и через коллектив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3573016"/>
            <a:ext cx="7992888" cy="2733675"/>
          </a:xfrm>
        </p:spPr>
        <p:txBody>
          <a:bodyPr tIns="0" bIns="0">
            <a:normAutofit/>
          </a:bodyPr>
          <a:lstStyle/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Выясняя воспитательную сущность коллектива, А. С. Макаренко подчеркнул, что настоящий коллектив должен иметь общую цель, заниматься разносторонней деятельностью, в нем должны быть органы, направляющие его жизнь и работу.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Искусство руководства коллективом заключается, по мнению Макаренко, в том, чтобы увлечь его определенной целью, требующей общих усилий, труда, напряжения. В этом случае достижение цели дает большое удовлетворение.  </a:t>
            </a:r>
          </a:p>
          <a:p>
            <a:pPr marL="722313" indent="-265113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Для детского коллектива необходима бодрая, радостная, мажорная         атмосфера.</a:t>
            </a:r>
          </a:p>
        </p:txBody>
      </p:sp>
      <p:pic>
        <p:nvPicPr>
          <p:cNvPr id="25604" name="Picture 4" descr="сканирование0639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836712"/>
            <a:ext cx="2425452" cy="1808309"/>
          </a:xfrm>
          <a:ln>
            <a:solidFill>
              <a:schemeClr val="tx1">
                <a:lumMod val="95000"/>
              </a:schemeClr>
            </a:solidFill>
          </a:ln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3131840" y="764704"/>
            <a:ext cx="560350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Большая заслуга А. С. Макаренко заключалась в том, что он разработал законченную теорию организации и воспитания детского коллектива и личности в коллективе и через коллектив. </a:t>
            </a:r>
            <a:endParaRPr 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Макаренко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видел главную задачу воспитательной работы в правильной организации коллектива. 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3691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Важнейшим качеством советского человека является его умение жить в коллективе, вступать в постоянное общение с людьми, трудиться и творить,  подчинять свои личные  интересы интересам коллектива.</a:t>
            </a:r>
            <a:endParaRPr lang="ru-RU" dirty="0"/>
          </a:p>
        </p:txBody>
      </p:sp>
    </p:spTree>
  </p:cSld>
  <p:clrMapOvr>
    <a:masterClrMapping/>
  </p:clrMapOvr>
  <p:transition spd="med" advTm="43984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3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</TotalTime>
  <Words>1597</Words>
  <Application>Microsoft Office PowerPoint</Application>
  <PresentationFormat>Экран (4:3)</PresentationFormat>
  <Paragraphs>105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Антон Семенович Макаренко </vt:lpstr>
      <vt:lpstr>Жизнь и деятельность А. С. Макаренко</vt:lpstr>
      <vt:lpstr>По поручению Полтавского губнаробраза организовал трудовую колонию для несовершеннолетних    правонарушителей близ Полтавы,  в 1921 году колонии было присвоено  имя М. Горького, в 1926 году колония была переведена в Куряж под Харьковом; заведовал ею (1920—1928), с октября 1927 года руководил трудовой детской коммуной имени Ф. Э. Дзержинского в  пригороде Харькова, в которых на практике применял разработанную им педагогическую систему.          Педагогические достижения выдвинули Макаренко в число известных деятелей советской и мировой культуры и педагогики.</vt:lpstr>
      <vt:lpstr>Начало педагогической деятельности</vt:lpstr>
      <vt:lpstr>Важнейшие принципы педагогической теории  и практики А. С. Макаренко </vt:lpstr>
      <vt:lpstr>           К распространенному в 20-е годы призыву к всепрощающей, терпеливой любви к детям Макаренко добавил свой: любовь и уважение  к детям обязательно должны сочетаться с требованиями к ним; детям нужна “требовательная любовь”, говорил он.       Социалистический гуманизм, выраженный в этих словах и проходящий через всю педагогическую систему Макаренко, является одним из ее основных принципов. А. С. Макаренко глубоко верил в творческие силы человека, в его возможности.                    Он стремился “проектировать в человеке лучшее.</vt:lpstr>
      <vt:lpstr>Слайд 8</vt:lpstr>
      <vt:lpstr>Воспитание в коллективе и через коллектив</vt:lpstr>
      <vt:lpstr>Значение игры в воспитании </vt:lpstr>
      <vt:lpstr>О семейном воспитании</vt:lpstr>
      <vt:lpstr>Литературная деятельность</vt:lpstr>
      <vt:lpstr>Слайд 13</vt:lpstr>
      <vt:lpstr>Московский педагогический музей А.С. Макаренко </vt:lpstr>
      <vt:lpstr>Педагогика А. С. Макаренко в наши дни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Выдающийся советский педагог XX века</dc:title>
  <dc:creator>Сергей</dc:creator>
  <cp:lastModifiedBy>ok</cp:lastModifiedBy>
  <cp:revision>97</cp:revision>
  <dcterms:created xsi:type="dcterms:W3CDTF">2009-03-27T10:11:22Z</dcterms:created>
  <dcterms:modified xsi:type="dcterms:W3CDTF">2023-03-13T05:39:28Z</dcterms:modified>
</cp:coreProperties>
</file>