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28" r:id="rId3"/>
    <p:sldId id="330" r:id="rId4"/>
    <p:sldId id="331" r:id="rId5"/>
    <p:sldId id="300" r:id="rId6"/>
    <p:sldId id="309" r:id="rId7"/>
    <p:sldId id="313" r:id="rId8"/>
    <p:sldId id="298" r:id="rId9"/>
    <p:sldId id="272" r:id="rId10"/>
    <p:sldId id="284" r:id="rId11"/>
    <p:sldId id="285" r:id="rId12"/>
    <p:sldId id="279" r:id="rId13"/>
    <p:sldId id="282" r:id="rId14"/>
    <p:sldId id="267" r:id="rId15"/>
    <p:sldId id="270" r:id="rId16"/>
    <p:sldId id="303" r:id="rId17"/>
    <p:sldId id="258" r:id="rId18"/>
    <p:sldId id="332" r:id="rId19"/>
    <p:sldId id="317" r:id="rId20"/>
    <p:sldId id="289" r:id="rId21"/>
    <p:sldId id="290" r:id="rId22"/>
    <p:sldId id="266" r:id="rId23"/>
    <p:sldId id="294" r:id="rId24"/>
    <p:sldId id="295" r:id="rId25"/>
    <p:sldId id="296" r:id="rId26"/>
    <p:sldId id="320" r:id="rId27"/>
    <p:sldId id="291" r:id="rId28"/>
    <p:sldId id="297" r:id="rId29"/>
    <p:sldId id="275" r:id="rId30"/>
    <p:sldId id="333" r:id="rId31"/>
    <p:sldId id="269" r:id="rId32"/>
    <p:sldId id="334" r:id="rId33"/>
  </p:sldIdLst>
  <p:sldSz cx="9145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-1164" y="-282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495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7066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4811" y="365125"/>
            <a:ext cx="1972018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759" y="365125"/>
            <a:ext cx="580173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854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996" y="1709740"/>
            <a:ext cx="788806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996" y="4589465"/>
            <a:ext cx="78880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224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132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51" y="365127"/>
            <a:ext cx="788806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2116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401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3631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042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876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760" y="365127"/>
            <a:ext cx="78880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760" y="1825625"/>
            <a:ext cx="7888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759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14BD8-526E-4CED-A10B-FA4F7044DE1A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9477" y="6356352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9073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3108-16EE-4741-BC96-D6812A27A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54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67586" name="Picture 2" descr="http://holmobraz.ru/wp-content/uploads/2019/02/2.jpg"/>
          <p:cNvPicPr>
            <a:picLocks noChangeAspect="1" noChangeArrowheads="1"/>
          </p:cNvPicPr>
          <p:nvPr/>
        </p:nvPicPr>
        <p:blipFill>
          <a:blip r:embed="rId3" cstate="print"/>
          <a:srcRect b="4426"/>
          <a:stretch>
            <a:fillRect/>
          </a:stretch>
        </p:blipFill>
        <p:spPr bwMode="auto">
          <a:xfrm>
            <a:off x="1207700" y="2104846"/>
            <a:ext cx="6625085" cy="4278701"/>
          </a:xfrm>
          <a:prstGeom prst="rect">
            <a:avLst/>
          </a:prstGeom>
          <a:noFill/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552092" y="224287"/>
            <a:ext cx="8593496" cy="12422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     «Мужество</a:t>
            </a:r>
          </a:p>
          <a:p>
            <a:pPr marL="0" indent="0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                блокадного </a:t>
            </a:r>
          </a:p>
          <a:p>
            <a:pPr marL="0" indent="0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                            Ленинграда»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13" y="909306"/>
            <a:ext cx="7470474" cy="1437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Ленинград, находящийся в блокаде, мужественно держался. Зима 1941-1942 годов была самая суровая. От голода и холода погибли сотни тысяч мирных жителей города.</a:t>
            </a:r>
          </a:p>
        </p:txBody>
      </p:sp>
      <p:pic>
        <p:nvPicPr>
          <p:cNvPr id="3074" name="Picture 2" descr="https://i0.wp.com/im3.kommersant.ru/Issues.photo/CORP/2014/01/27/KOG_139698_00002_1_t222_143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77" y="2069178"/>
            <a:ext cx="7763774" cy="41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2562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491" y="500332"/>
            <a:ext cx="6994296" cy="10896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Ухудшение ситуации в городе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3" y="1678714"/>
            <a:ext cx="7663609" cy="4791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В ноябре 1941 года положение горожан резко ухудшилось. Собственных запасов продовольствия у населения не </a:t>
            </a:r>
            <a:r>
              <a:rPr lang="ru-RU" sz="2200" dirty="0" smtClean="0"/>
              <a:t>было.</a:t>
            </a:r>
            <a:r>
              <a:rPr lang="ru-RU" sz="2200" dirty="0"/>
              <a:t> </a:t>
            </a:r>
            <a:r>
              <a:rPr lang="ru-RU" sz="2200" dirty="0" smtClean="0"/>
              <a:t>Смертность </a:t>
            </a:r>
            <a:r>
              <a:rPr lang="ru-RU" sz="2200" dirty="0"/>
              <a:t>от голода стала массовой. Специальные похоронные службы ежедневно подбирали только на улицах около сотни трупов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r>
              <a:rPr lang="ru-RU" sz="2200" dirty="0"/>
              <a:t>Сохранились бесчисленные рассказы о людях, падавших от слабости и умиравших — дома или на работе, в магазинах или на улицах. Жительница блокадного города Елена Скрябина в дневнике записала</a:t>
            </a:r>
            <a:r>
              <a:rPr lang="ru-RU" sz="2200" dirty="0" smtClean="0"/>
              <a:t>:</a:t>
            </a:r>
          </a:p>
          <a:p>
            <a:pPr marL="0" indent="0">
              <a:buNone/>
            </a:pPr>
            <a:r>
              <a:rPr lang="ru-RU" sz="2200" b="1" dirty="0" smtClean="0"/>
              <a:t>«Теперь умирают так просто: сначала перестают интересоваться чем бы то ни было, потом ложатся в постель и больше не встают» 7 ноября, 1941 год.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8463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853" y="2207780"/>
            <a:ext cx="441690" cy="216766"/>
          </a:xfrm>
        </p:spPr>
        <p:txBody>
          <a:bodyPr>
            <a:noAutofit/>
          </a:bodyPr>
          <a:lstStyle/>
          <a:p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551" y="1263902"/>
            <a:ext cx="5008364" cy="5140037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buNone/>
            </a:pPr>
            <a:r>
              <a:rPr lang="ru-RU" sz="3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На 12 сентября 1941 года Ленинград располагал следующими запасами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0" indent="0" fontAlgn="base">
              <a:spcBef>
                <a:spcPct val="0"/>
              </a:spcBef>
              <a:buNone/>
            </a:pP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fontAlgn="base"/>
            <a:r>
              <a:rPr lang="ru-RU" sz="2200" dirty="0"/>
              <a:t>хлебное зерно и мука — на 35 суток;</a:t>
            </a:r>
          </a:p>
          <a:p>
            <a:pPr fontAlgn="base"/>
            <a:r>
              <a:rPr lang="ru-RU" sz="2200" dirty="0"/>
              <a:t>крупа и макароны — на 30 суток;</a:t>
            </a:r>
          </a:p>
          <a:p>
            <a:pPr fontAlgn="base"/>
            <a:r>
              <a:rPr lang="ru-RU" sz="2200" dirty="0"/>
              <a:t>мясо и мясопродукты — на 33 дня;</a:t>
            </a:r>
          </a:p>
          <a:p>
            <a:pPr fontAlgn="base"/>
            <a:r>
              <a:rPr lang="ru-RU" sz="2200" dirty="0"/>
              <a:t>жиры — на 45 суток</a:t>
            </a:r>
            <a:r>
              <a:rPr lang="ru-RU" dirty="0" smtClean="0"/>
              <a:t>.</a:t>
            </a:r>
          </a:p>
        </p:txBody>
      </p:sp>
      <p:pic>
        <p:nvPicPr>
          <p:cNvPr id="8194" name="Picture 2" descr="http://www.stihi.ru/pics/2016/03/14/8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6582" y="3205107"/>
            <a:ext cx="3311592" cy="31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163gorod.ru/sites/116kzn.ru/files/styles/news-img-full/public/2016/09/let-nazad-Leningrad-okazals.jpg?itok=z38JoXM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4042" y="250952"/>
            <a:ext cx="3066018" cy="28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6995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21" y="314736"/>
            <a:ext cx="8488393" cy="2382981"/>
          </a:xfrm>
        </p:spPr>
        <p:txBody>
          <a:bodyPr>
            <a:normAutofit lnSpcReduction="10000"/>
          </a:bodyPr>
          <a:lstStyle/>
          <a:p>
            <a:pPr marL="0" indent="0" algn="ctr" fontAlgn="base">
              <a:spcBef>
                <a:spcPct val="0"/>
              </a:spcBef>
              <a:buNone/>
            </a:pPr>
            <a:r>
              <a:rPr lang="ru-RU" sz="35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Нормы выдачи хлеба на тот     момент </a:t>
            </a:r>
            <a:r>
              <a:rPr lang="ru-RU" sz="3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составляли:</a:t>
            </a:r>
            <a:endParaRPr lang="ru-RU" sz="35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ru-RU" sz="2400" b="1" dirty="0"/>
              <a:t>рабочим — 800 г;</a:t>
            </a:r>
          </a:p>
          <a:p>
            <a:pPr fontAlgn="base">
              <a:lnSpc>
                <a:spcPct val="100000"/>
              </a:lnSpc>
            </a:pPr>
            <a:r>
              <a:rPr lang="ru-RU" sz="2400" b="1" dirty="0"/>
              <a:t>служащим — 600 г;</a:t>
            </a:r>
          </a:p>
          <a:p>
            <a:pPr fontAlgn="base">
              <a:lnSpc>
                <a:spcPct val="100000"/>
              </a:lnSpc>
            </a:pPr>
            <a:r>
              <a:rPr lang="ru-RU" sz="2400" b="1" dirty="0"/>
              <a:t>иждивенцам и детям — 400 г</a:t>
            </a:r>
          </a:p>
          <a:p>
            <a:endParaRPr lang="ru-RU" dirty="0"/>
          </a:p>
        </p:txBody>
      </p:sp>
      <p:pic>
        <p:nvPicPr>
          <p:cNvPr id="1026" name="Picture 2" descr="https://fs00.infourok.ru/images/doc/39/49620/hello_html_629e1e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6744" y="2225614"/>
            <a:ext cx="3997009" cy="399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yadvashem.org/yv/ru/EDUCATION/gallery/big/war/5761_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0453" y="2860212"/>
            <a:ext cx="2074753" cy="283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asha-molodezh.ru/wp-content/uploads/JUO6CF3n290-619x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045" y="2898476"/>
            <a:ext cx="2428143" cy="21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7635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7033" y="2968021"/>
            <a:ext cx="9352622" cy="101738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12 сентября 1941 года была открыта </a:t>
            </a: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    «</a:t>
            </a: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дорога жизни» в блокадный Ленинград</a:t>
            </a:r>
            <a:endParaRPr lang="ru-RU" sz="32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22" name="Picture 2" descr="http://vecherka-spb.ru/wp-content/uploads/2016/11/1a5ee90d2f478f9e77466b56b0be1a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995" y="3991239"/>
            <a:ext cx="2754333" cy="26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gabook.ru/stream/mediapreview?Key=%D0%9B%D0%B0%D0%B4%D0%BE%D0%B6%D1%81%D0%BA%D0%B0%D1%8F%20%D1%82%D1%80%D0%B0%D1%81%D1%81%D0%B0%20%E2%80%94%20%C2%AB%D0%B4%D0%BE%D1%80%D0%BE%D0%B3%D0%B0%20%D0%B6%D0%B8%D0%B7%D0%BD%D0%B8%C2%BB%20%D0%B4%D0%BB%D1%8F%20%D0%BE%D1%81%D0%B0%D0%B6%D0%B4%D0%B5%D0%BD%D0%BD%D0%BE%D0%B3%D0%BE%20%D0%9B%D0%B5%D0%BD%D0%B8%D0%BD%D0%B3%D1%80%D0%B0%D0%B4%D0%B0.%2014%20%D0%B4%D0%B5%D0%BA%D0%B0%D0%B1%D1%80%D1%8F%201942%20%D0%B3%D0%BE%D0%B4%D0%B0%20%5B%D0%91%D0%BB%D0%BE%D0%BA%D0%B0%D0%B4%D0%B0%20%D0%9B%D0%B5%D0%BD%D0%B8%D0%BD%D0%B3%D1%80%D0%B0%D0%B4%D0%B0%5D&amp;Width=654&amp;Height=6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784" y="241539"/>
            <a:ext cx="2588913" cy="25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kvobzor.ru/u/news/_d2303f0f053d5c4c95212c7355b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31" y="248324"/>
            <a:ext cx="2891179" cy="25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htubinsk.ru/news/uploads/posts/2015-01/1422278705_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6792" y="207034"/>
            <a:ext cx="2712515" cy="268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metronews.ru/novosti/na-doroge-zhizni-otkryli-pamjatnik-gruzoviku-vozivshemu-pitanie-v-blokadnyj-leningrad/TpolaA---LZiy22kdrfz6/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3833" y="3968151"/>
            <a:ext cx="2241905" cy="26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stranakontrastov.ru/images/image_material/doroga-zhizni-cherez-ladozhskoe-ozero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66" y="3971518"/>
            <a:ext cx="3421942" cy="26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7513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816" y="-61232"/>
            <a:ext cx="4629954" cy="101373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«Дорога жизни»</a:t>
            </a:r>
            <a:endParaRPr lang="ru-RU" sz="36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064" y="952500"/>
            <a:ext cx="8424395" cy="3162301"/>
          </a:xfrm>
        </p:spPr>
        <p:txBody>
          <a:bodyPr>
            <a:noAutofit/>
          </a:bodyPr>
          <a:lstStyle/>
          <a:p>
            <a:pPr fontAlgn="base">
              <a:buNone/>
            </a:pPr>
            <a:r>
              <a:rPr lang="ru-RU" sz="2200" dirty="0"/>
              <a:t>Путь, благодаря которому выжил блокадный город, не зря </a:t>
            </a:r>
            <a:r>
              <a:rPr lang="ru-RU" sz="2200" dirty="0" smtClean="0"/>
              <a:t>получил</a:t>
            </a:r>
          </a:p>
          <a:p>
            <a:pPr fontAlgn="base">
              <a:buNone/>
            </a:pPr>
            <a:r>
              <a:rPr lang="ru-RU" sz="2200" dirty="0" smtClean="0"/>
              <a:t>название </a:t>
            </a:r>
            <a:r>
              <a:rPr lang="ru-RU" sz="2200" dirty="0"/>
              <a:t>«Дорога жизни». Именно здесь была </a:t>
            </a:r>
            <a:r>
              <a:rPr lang="ru-RU" sz="2200" dirty="0" smtClean="0"/>
              <a:t>организована</a:t>
            </a:r>
          </a:p>
          <a:p>
            <a:pPr fontAlgn="base">
              <a:buNone/>
            </a:pPr>
            <a:r>
              <a:rPr lang="ru-RU" sz="2200" dirty="0" smtClean="0"/>
              <a:t>опасная </a:t>
            </a:r>
            <a:r>
              <a:rPr lang="ru-RU" sz="2200" dirty="0"/>
              <a:t>переправа через Ладожское озеро, которая с сентября </a:t>
            </a:r>
            <a:r>
              <a:rPr lang="ru-RU" sz="2200" dirty="0" smtClean="0"/>
              <a:t>1941</a:t>
            </a:r>
          </a:p>
          <a:p>
            <a:pPr fontAlgn="base">
              <a:buNone/>
            </a:pPr>
            <a:r>
              <a:rPr lang="ru-RU" sz="2200" dirty="0" smtClean="0"/>
              <a:t>года </a:t>
            </a:r>
            <a:r>
              <a:rPr lang="ru-RU" sz="2200" dirty="0"/>
              <a:t>по март 1943 соединяла Ленинград со страной. Несмотря </a:t>
            </a:r>
            <a:r>
              <a:rPr lang="ru-RU" sz="2200" dirty="0" smtClean="0"/>
              <a:t>на</a:t>
            </a:r>
          </a:p>
          <a:p>
            <a:pPr fontAlgn="base">
              <a:buNone/>
            </a:pPr>
            <a:r>
              <a:rPr lang="ru-RU" sz="2200" dirty="0" smtClean="0"/>
              <a:t>сотни </a:t>
            </a:r>
            <a:r>
              <a:rPr lang="ru-RU" sz="2200" dirty="0"/>
              <a:t>утонувших машин, катеров, барж и тысячи погибших </a:t>
            </a:r>
            <a:r>
              <a:rPr lang="ru-RU" sz="2200" dirty="0" smtClean="0"/>
              <a:t>людей</a:t>
            </a:r>
          </a:p>
          <a:p>
            <a:pPr fontAlgn="base">
              <a:buNone/>
            </a:pPr>
            <a:r>
              <a:rPr lang="ru-RU" sz="2200" dirty="0" smtClean="0"/>
              <a:t>город </a:t>
            </a:r>
            <a:r>
              <a:rPr lang="ru-RU" sz="2200" dirty="0"/>
              <a:t>продолжал существовать. </a:t>
            </a:r>
          </a:p>
        </p:txBody>
      </p:sp>
      <p:pic>
        <p:nvPicPr>
          <p:cNvPr id="5122" name="Picture 2" descr="http://www.pomnivoinu.ru/img/reports/1736/img/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2511" y="3107279"/>
            <a:ext cx="3597284" cy="30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xn--h1aagokeh.xn--p1ai/wp-content/uploads/2015/11/%D0%94%D0%92%D0%98-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60" y="3503708"/>
            <a:ext cx="2895671" cy="25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8412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760" y="603848"/>
            <a:ext cx="7888069" cy="22279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Грузовики шли по льду под постоянными бомбёжками, поэтому этот путь прозвали «Дорогой смерти».</a:t>
            </a:r>
            <a:endParaRPr lang="ru-RU" sz="32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 descr="http://cs8.pikabu.ru/post_img/2016/04/30/9/1462030362172475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239" y="2743199"/>
            <a:ext cx="4085810" cy="36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otoself.ru/wp-content/uploads/2014/01/126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42" y="2743200"/>
            <a:ext cx="4238600" cy="35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6990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689" y="2"/>
            <a:ext cx="8092212" cy="118790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Дети </a:t>
            </a:r>
            <a:r>
              <a:rPr lang="ru-RU" sz="36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блокады</a:t>
            </a:r>
            <a:endParaRPr lang="ru-RU" sz="36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 descr="http://letopisi.org/images/4/49/%D0%94%D0%B5%D1%82%D0%B8_%D0%B1%D0%BB%D0%BE%D0%BA%D0%B0%D0%B4%D0%BD%D0%BE%D0%B3%D0%BE_%D0%9B%D0%B5%D0%BD%D0%B8%D0%BD%D0%B3%D1%80%D0%B0%D0%B4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136" y="957318"/>
            <a:ext cx="3536830" cy="28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tgdt.edu.ru/news/2016/0127/o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024" y="931653"/>
            <a:ext cx="3402394" cy="277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fs00.infourok.ru/images/doc/309/308408/hello_html_m350e1f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793" y="3899849"/>
            <a:ext cx="3604932" cy="27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urort.spb.ru/img/6083/de7464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034" y="3832643"/>
            <a:ext cx="3381554" cy="27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5678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228" y="1020731"/>
            <a:ext cx="8028371" cy="5466333"/>
          </a:xfrm>
        </p:spPr>
        <p:txBody>
          <a:bodyPr numCol="2">
            <a:norm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ru-RU" sz="2000" b="1" dirty="0" smtClean="0"/>
              <a:t>В Ленинграде </a:t>
            </a:r>
            <a:r>
              <a:rPr lang="ru-RU" sz="2000" b="1" dirty="0" smtClean="0"/>
              <a:t>15,000 мальчиков и девочек получили медаль «За оборону Ленинграда»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В блокадных днях мы так и не узнали: меж юностью и детством где черта?... Нам в сорок третьем выдали медали и только в сорок пятом паспорта</a:t>
            </a:r>
            <a:r>
              <a:rPr lang="ru-RU" sz="2400" b="1" dirty="0" smtClean="0"/>
              <a:t>…</a:t>
            </a:r>
            <a:endParaRPr lang="ru-RU" sz="2400" b="1" dirty="0"/>
          </a:p>
        </p:txBody>
      </p:sp>
      <p:pic>
        <p:nvPicPr>
          <p:cNvPr id="3076" name="Picture 4" descr="http://vppress.ru/photo/new/18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529" y="2353965"/>
            <a:ext cx="1483788" cy="34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fe-rgs.ru/uploads/posts/2016-05/1464165362_avers-i-revers-medali-za-oboronu-leningrada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264" y="1166045"/>
            <a:ext cx="4123427" cy="24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9008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475" y="1056830"/>
            <a:ext cx="8482320" cy="5060084"/>
          </a:xfrm>
        </p:spPr>
        <p:txBody>
          <a:bodyPr numCol="2">
            <a:normAutofit fontScale="55000" lnSpcReduction="20000"/>
          </a:bodyPr>
          <a:lstStyle/>
          <a:p>
            <a:pPr marL="0" indent="0">
              <a:buNone/>
            </a:pPr>
            <a:r>
              <a:rPr lang="ru-RU" sz="3300" b="1" dirty="0"/>
              <a:t>Девять страничек. Страшные строчки.</a:t>
            </a:r>
            <a:br>
              <a:rPr lang="ru-RU" sz="3300" b="1" dirty="0"/>
            </a:br>
            <a:r>
              <a:rPr lang="ru-RU" sz="3300" b="1" dirty="0"/>
              <a:t>Нет запятых. Только черные точки.</a:t>
            </a:r>
            <a:br>
              <a:rPr lang="ru-RU" sz="3300" b="1" dirty="0"/>
            </a:br>
            <a:r>
              <a:rPr lang="ru-RU" sz="3300" b="1" dirty="0"/>
              <a:t>«Умерли все». Что поделать? Блокада.</a:t>
            </a:r>
            <a:br>
              <a:rPr lang="ru-RU" sz="3300" b="1" dirty="0"/>
            </a:br>
            <a:r>
              <a:rPr lang="ru-RU" sz="3300" b="1" dirty="0"/>
              <a:t>Голод уносит людей Ленинграда.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Жутко и тихо в промерзшей квартире.</a:t>
            </a:r>
            <a:br>
              <a:rPr lang="ru-RU" sz="3300" b="1" dirty="0"/>
            </a:br>
            <a:r>
              <a:rPr lang="ru-RU" sz="3300" b="1" dirty="0"/>
              <a:t>Кажется, радости нет больше в мире.</a:t>
            </a:r>
            <a:br>
              <a:rPr lang="ru-RU" sz="3300" b="1" dirty="0"/>
            </a:br>
            <a:r>
              <a:rPr lang="ru-RU" sz="3300" b="1" dirty="0"/>
              <a:t>Если бы хлебушка всем по кусочку,</a:t>
            </a:r>
            <a:br>
              <a:rPr lang="ru-RU" sz="3300" b="1" dirty="0"/>
            </a:br>
            <a:r>
              <a:rPr lang="ru-RU" sz="3300" b="1" dirty="0"/>
              <a:t>Может, короче дневник был на строчку.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Маму и бабушку голод унес.</a:t>
            </a:r>
            <a:br>
              <a:rPr lang="ru-RU" sz="3300" b="1" dirty="0"/>
            </a:br>
            <a:r>
              <a:rPr lang="ru-RU" sz="3300" b="1" dirty="0"/>
              <a:t>Нет больше силы. И нет больше слез.</a:t>
            </a:r>
            <a:br>
              <a:rPr lang="ru-RU" sz="3300" b="1" dirty="0"/>
            </a:br>
            <a:r>
              <a:rPr lang="ru-RU" sz="3300" b="1" dirty="0"/>
              <a:t>Умерли дяди, сестренка и брат</a:t>
            </a:r>
            <a:br>
              <a:rPr lang="ru-RU" sz="3300" b="1" dirty="0"/>
            </a:br>
            <a:r>
              <a:rPr lang="ru-RU" sz="3300" b="1" dirty="0"/>
              <a:t>Смертью голодной. Пустел Ленинград.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Пусто в квартире. В живых – только Таня.</a:t>
            </a:r>
            <a:br>
              <a:rPr lang="ru-RU" sz="3300" b="1" dirty="0"/>
            </a:br>
            <a:r>
              <a:rPr lang="ru-RU" sz="3300" b="1" dirty="0"/>
              <a:t>В маленьком сердце – столько страданья.</a:t>
            </a:r>
            <a:br>
              <a:rPr lang="ru-RU" sz="3300" b="1" dirty="0"/>
            </a:br>
            <a:r>
              <a:rPr lang="ru-RU" sz="3300" b="1" dirty="0"/>
              <a:t>«Умерли все». Никого больше нет.</a:t>
            </a:r>
            <a:br>
              <a:rPr lang="ru-RU" sz="3300" b="1" dirty="0"/>
            </a:br>
            <a:r>
              <a:rPr lang="ru-RU" sz="3300" b="1" dirty="0"/>
              <a:t>Девочке Тане – одиннадцать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Я расскажу вам, что было потом.</a:t>
            </a:r>
            <a:br>
              <a:rPr lang="ru-RU" sz="3300" b="1" dirty="0"/>
            </a:br>
            <a:r>
              <a:rPr lang="ru-RU" sz="3300" b="1" dirty="0"/>
              <a:t>Эвакуация, хлеб и детдом,</a:t>
            </a:r>
            <a:br>
              <a:rPr lang="ru-RU" sz="3300" b="1" dirty="0"/>
            </a:br>
            <a:r>
              <a:rPr lang="ru-RU" sz="3300" b="1" dirty="0"/>
              <a:t>Где после голода, всех испытаний</a:t>
            </a:r>
            <a:br>
              <a:rPr lang="ru-RU" sz="3300" b="1" dirty="0"/>
            </a:br>
            <a:r>
              <a:rPr lang="ru-RU" sz="3300" b="1" dirty="0"/>
              <a:t>Выжили все. Умерла только Таня.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Девочки нет. Но остался дневник –</a:t>
            </a:r>
            <a:br>
              <a:rPr lang="ru-RU" sz="3300" b="1" dirty="0"/>
            </a:br>
            <a:r>
              <a:rPr lang="ru-RU" sz="3300" b="1" dirty="0"/>
              <a:t>Детского сердца слезы и крик.</a:t>
            </a:r>
            <a:br>
              <a:rPr lang="ru-RU" sz="3300" b="1" dirty="0"/>
            </a:br>
            <a:r>
              <a:rPr lang="ru-RU" sz="3300" b="1" dirty="0"/>
              <a:t>Дети мечтали о корочке хлеба,</a:t>
            </a:r>
            <a:br>
              <a:rPr lang="ru-RU" sz="3300" b="1" dirty="0"/>
            </a:br>
            <a:r>
              <a:rPr lang="ru-RU" sz="3300" b="1" dirty="0"/>
              <a:t>Дети боялись военного неба.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Этот дневник на процессе Нюрнбергском</a:t>
            </a:r>
            <a:br>
              <a:rPr lang="ru-RU" sz="3300" b="1" dirty="0"/>
            </a:br>
            <a:r>
              <a:rPr lang="ru-RU" sz="3300" b="1" dirty="0"/>
              <a:t>Был документом страшным и веским.</a:t>
            </a:r>
            <a:br>
              <a:rPr lang="ru-RU" sz="3300" b="1" dirty="0"/>
            </a:br>
            <a:r>
              <a:rPr lang="ru-RU" sz="3300" b="1" dirty="0"/>
              <a:t>Плакали люди, строчки читая.</a:t>
            </a:r>
            <a:br>
              <a:rPr lang="ru-RU" sz="3300" b="1" dirty="0"/>
            </a:br>
            <a:r>
              <a:rPr lang="ru-RU" sz="3300" b="1" dirty="0"/>
              <a:t>Плакали люди, фашизм проклиная.</a:t>
            </a:r>
            <a:br>
              <a:rPr lang="ru-RU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Танин дневник – это боль Ленинграда.</a:t>
            </a:r>
            <a:br>
              <a:rPr lang="ru-RU" sz="3300" b="1" dirty="0"/>
            </a:br>
            <a:r>
              <a:rPr lang="ru-RU" sz="3300" b="1" dirty="0"/>
              <a:t>Но прочитать его каждому надо.</a:t>
            </a:r>
            <a:br>
              <a:rPr lang="ru-RU" sz="3300" b="1" dirty="0"/>
            </a:br>
            <a:r>
              <a:rPr lang="ru-RU" sz="3300" b="1" dirty="0"/>
              <a:t>Словно кричит за страницей страница:</a:t>
            </a:r>
            <a:br>
              <a:rPr lang="ru-RU" sz="3300" b="1" dirty="0"/>
            </a:br>
            <a:r>
              <a:rPr lang="ru-RU" sz="3300" b="1" dirty="0"/>
              <a:t>«Вновь не должно это </a:t>
            </a:r>
            <a:r>
              <a:rPr lang="ru-RU" sz="3100" b="1" dirty="0"/>
              <a:t>все повторится</a:t>
            </a:r>
            <a:r>
              <a:rPr lang="ru-RU" sz="3100" b="1" dirty="0" smtClean="0"/>
              <a:t>!»</a:t>
            </a:r>
            <a:endParaRPr lang="ru-RU" sz="3100" b="1" dirty="0"/>
          </a:p>
        </p:txBody>
      </p:sp>
      <p:pic>
        <p:nvPicPr>
          <p:cNvPr id="3074" name="Picture 2" descr="http://www.world-war.ru/uploads/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034" y="4178422"/>
            <a:ext cx="3864635" cy="245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8698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51374" y="741874"/>
            <a:ext cx="8049157" cy="5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Никто не забыт и ничто не забыто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9123" y="1289997"/>
            <a:ext cx="7470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Блокада</a:t>
            </a:r>
            <a:r>
              <a:rPr lang="ru-RU" sz="2000" dirty="0" smtClean="0"/>
              <a:t> </a:t>
            </a:r>
            <a:r>
              <a:rPr lang="ru-RU" sz="2000" b="1" dirty="0" smtClean="0"/>
              <a:t>Ленинграда – </a:t>
            </a:r>
            <a:r>
              <a:rPr lang="ru-RU" sz="2000" dirty="0" smtClean="0"/>
              <a:t>трагичная и великая страница российской истории. Унесшая более 2 миллионов человеческих жизней. Пока память об этих страшных днях живёт в сердцах людей, находит отклик в талантливых произведениях искусства, передаётся из рук в руки потомкам –такого не повторится!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06768" y="2948652"/>
            <a:ext cx="4925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«Слава и тебе, великий город, </a:t>
            </a:r>
          </a:p>
          <a:p>
            <a:r>
              <a:rPr lang="ru-RU" sz="2000" b="1" dirty="0" smtClean="0"/>
              <a:t>Сливший воедино фронт и тыл.</a:t>
            </a:r>
          </a:p>
          <a:p>
            <a:r>
              <a:rPr lang="ru-RU" sz="2000" b="1" dirty="0" smtClean="0"/>
              <a:t> В небывалых трудностях который </a:t>
            </a:r>
          </a:p>
          <a:p>
            <a:r>
              <a:rPr lang="ru-RU" sz="2000" b="1" dirty="0" smtClean="0"/>
              <a:t>Выстоял. Сражался. Победил»</a:t>
            </a:r>
          </a:p>
        </p:txBody>
      </p:sp>
      <p:pic>
        <p:nvPicPr>
          <p:cNvPr id="9" name="Picture 2" descr="C:\Users\ok\Desktop\Мужество блокадного Ленинграда\Hrz9LSCL9YY.jpg"/>
          <p:cNvPicPr>
            <a:picLocks noChangeAspect="1" noChangeArrowheads="1"/>
          </p:cNvPicPr>
          <p:nvPr/>
        </p:nvPicPr>
        <p:blipFill>
          <a:blip r:embed="rId3" cstate="print"/>
          <a:srcRect l="29163" t="59911" r="1311" b="2872"/>
          <a:stretch>
            <a:fillRect/>
          </a:stretch>
        </p:blipFill>
        <p:spPr bwMode="auto">
          <a:xfrm>
            <a:off x="1604515" y="4330460"/>
            <a:ext cx="6062672" cy="20185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082" y="391789"/>
            <a:ext cx="7321666" cy="7432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Дневник Тани Савичевой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6278" y="1676400"/>
            <a:ext cx="5676181" cy="4275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Таня Савичева </a:t>
            </a:r>
            <a:r>
              <a:rPr lang="ru-RU" sz="2000" dirty="0"/>
              <a:t>— маленькая девочка, ученица начальных классов из Ленинграда, стала знаменитой на весь мир благодаря своему дневнику. Страшному дневнику, в котором она заполнила всего 9 страниц. И который стал одним из главный скорбных символов Великой Отечественной войны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Семья Савичевых помогала Красной армии, как могла: сестра Нина рыла окопы, Женя сдавала кровь для раненых, Таня собирала бутылки для зажигательных смесей, Танина мама шила форму для солдат, а </a:t>
            </a:r>
            <a:r>
              <a:rPr lang="ru-RU" sz="2000" dirty="0" err="1"/>
              <a:t>Лёка</a:t>
            </a:r>
            <a:r>
              <a:rPr lang="ru-RU" sz="2000" dirty="0"/>
              <a:t> вместе с дядей Лёшей и дядей Васей отправились записываться на фронт.</a:t>
            </a:r>
          </a:p>
        </p:txBody>
      </p:sp>
      <p:pic>
        <p:nvPicPr>
          <p:cNvPr id="8194" name="Picture 2" descr="Мемориальная доска на доме, где жила Таня Савиче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66" y="1462832"/>
            <a:ext cx="2370513" cy="47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5134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760" y="152401"/>
            <a:ext cx="7695804" cy="10686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Памятники детям блокады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341" y="1911387"/>
            <a:ext cx="4848201" cy="3609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8 сентября 2010 года, в День памяти жертв блокады, на Васильевском острове открылся памятник детям блокадного Ленинграда. Памятник установлен в яблоневом саду, который в 1953 году посадили ученики одной из городских школ в память о детях блокадного города.</a:t>
            </a:r>
          </a:p>
        </p:txBody>
      </p:sp>
      <p:pic>
        <p:nvPicPr>
          <p:cNvPr id="4" name="Picture 6" descr="http://www.etovidel.net/appended_files/big/4ccfba035a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064" y="1449689"/>
            <a:ext cx="3061066" cy="49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790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407" y="431673"/>
            <a:ext cx="5039125" cy="76896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«Цветок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098" y="1362973"/>
            <a:ext cx="7991502" cy="1798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Этот монумент выполнен в память о детях, погибших в годы страшной блокады Ленинграда. В его строительстве, наряду с взрослыми, принимали участие и ленинградские дети</a:t>
            </a:r>
            <a:r>
              <a:rPr lang="ru-RU" sz="2400" dirty="0" smtClean="0"/>
              <a:t>. </a:t>
            </a:r>
            <a:r>
              <a:rPr lang="ru-RU" sz="2400" dirty="0"/>
              <a:t>Находится он в Ленинградской области на «Дороге жизни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098" name="Picture 2" descr="http://www.fashiontravel.ru/files/images/html/41_142244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510" y="3274461"/>
            <a:ext cx="3526731" cy="31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videtel.su/audiopics/001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4091" y="3259823"/>
            <a:ext cx="3427244" cy="30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4251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956" y="371140"/>
            <a:ext cx="7747767" cy="9649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Кошки </a:t>
            </a: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– герои блокадного Ленинграда</a:t>
            </a:r>
            <a:endParaRPr lang="ru-RU" sz="32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997" y="1380226"/>
            <a:ext cx="8142691" cy="243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Люди, которым в 1942 году удалось пережить Ленинградскую блокаду, вспоминают, что в то время в городе не стало кошек, зато количество крыс возросло в десятки раз. Порой полчища грызунов продвигались вдоль Шлиссельбургского шоссе к месту, где располагалась мельница, мелющая муку для всех жителей города</a:t>
            </a:r>
            <a:r>
              <a:rPr lang="ru-RU" sz="2000" dirty="0" smtClean="0"/>
              <a:t>. </a:t>
            </a:r>
            <a:r>
              <a:rPr lang="ru-RU" sz="2000" dirty="0"/>
              <a:t>Мерзкие грызуны не только истребляли запасы продовольствия, но и были переносчиками вирусов, вызывающих ужасные эпидемические заболевания.</a:t>
            </a:r>
          </a:p>
        </p:txBody>
      </p:sp>
      <p:pic>
        <p:nvPicPr>
          <p:cNvPr id="6146" name="Picture 2" descr="Памятник всем котам и кошкам блокадного Ленинграда. Кот Елис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4501" y="3363283"/>
            <a:ext cx="2475045" cy="29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амятник всем котам и кошкам блокадного Ленинграда. Василис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8718" y="3549504"/>
            <a:ext cx="2756667" cy="27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Эрмитажный ко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494" y="3579219"/>
            <a:ext cx="1907687" cy="28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0046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2037" y="235529"/>
            <a:ext cx="4697506" cy="6373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Весной 1943 г. председателем Ленсовета было подписано постановление, о выписке из Ярославской области четырех вагонов дымчатых кошек прямо в Ленинград. Состав доставил «мяукающую дивизию» под строжайшей охраной.</a:t>
            </a:r>
            <a:br>
              <a:rPr lang="ru-RU" sz="2400" dirty="0"/>
            </a:br>
            <a:r>
              <a:rPr lang="ru-RU" sz="2400" dirty="0"/>
              <a:t>Наконец-то, коты вступили в бой, очищая все подвалы, чердаки и свалки от крыс. Кошки победили, и крысиная армия потерпела крушения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/>
              <a:t>Интересен тот факт, что после снятия блокады москвичи, вместе с продуктами питания, высылали в Петербург родственникам и друзьям кошек и маленьких котят.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7170" name="Picture 2" descr="Усатый спецна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56" y="862641"/>
            <a:ext cx="3046479" cy="28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Многие хозяева делили своих положенные крохи хлеба со своими питомцами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38" y="3845599"/>
            <a:ext cx="2967486" cy="27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7384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879" y="374537"/>
            <a:ext cx="7810124" cy="74323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Ленинградский зоопарк во время блокады</a:t>
            </a:r>
            <a:endParaRPr lang="ru-RU" sz="32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797" y="1117777"/>
            <a:ext cx="8015381" cy="3117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Тяжело было всем, жители гибли от голода и холода, казалось, помощи ждать неоткуда. Однако даже в те ужасные времена нашлись люди, которые, не жалея себя, пытались спасти несчастных животных из Ленинградского зоопарка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Многие служители ночевали прямо в зоосаде, не желая покидать своих подопечных ни на миг. Их было немного – всего два десятка, но этого оказалось достаточно, чтобы спасти множество жизней. 16 человек были награждены медалью «За оборону Ленинграда», а сам зоопарк было решено не переименовывать, чтобы сохранить память о подвиге сотрудников-блокадников.</a:t>
            </a:r>
          </a:p>
        </p:txBody>
      </p:sp>
      <p:pic>
        <p:nvPicPr>
          <p:cNvPr id="8194" name="Picture 2" descr="В.К. Буряк и слониха Бэтти. 1932 год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996" y="3847382"/>
            <a:ext cx="2986636" cy="29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Е.И. Дашина у бегемота Красавица. 1943 г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1332" y="4123425"/>
            <a:ext cx="3138065" cy="25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Группа верблюдов на фоне американских гор. 1936 год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298" y="4395158"/>
            <a:ext cx="2485655" cy="19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1484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5122" name="Picture 2" descr="http://www.erono.ru/upload/medialibrary/102/w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412" y="500332"/>
            <a:ext cx="7315200" cy="59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2716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097" y="276045"/>
            <a:ext cx="6718890" cy="78480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Город-герой Ленинград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266" y="983637"/>
            <a:ext cx="7888069" cy="1693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За мужество, стойкость и невиданный героизм в дни тяжелой борьбы с немецко-фашистскими захватчиками город Ленинград 20 января 1945 г. был награжден орденом Ленина, а 8 мая 1965 г. получил почетное звание "Город-Герой".</a:t>
            </a:r>
          </a:p>
        </p:txBody>
      </p:sp>
      <p:pic>
        <p:nvPicPr>
          <p:cNvPr id="2050" name="Picture 2" descr="http://samlib.ru/img/d/drjukow_j_n/gimnbl/bl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321" y="2536166"/>
            <a:ext cx="2958304" cy="31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ltech.ru/assets/files/university/news/blokad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285" y="2984738"/>
            <a:ext cx="2700413" cy="27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iofile.ru/pic/sj-03-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93" y="3230295"/>
            <a:ext cx="2600460" cy="291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3403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404" y="2"/>
            <a:ext cx="5856295" cy="126971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Потери населения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24" y="980498"/>
            <a:ext cx="8241419" cy="3175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За годы блокады погибло, по разным данным, около 400 тыс. до 1 млн. человек. Так, на Нюрнбергском процессе фигурировала цифра в 632 тысячи человек. Только 3% из них погибли от бомбёжек и артобстрелов; остальные 97% умерли от голода. Большинство жителей блокадного Ленинграда похоронено на Пискарёвском мемориальном кладбище. На нем сооружён главный памятник блокаде.</a:t>
            </a:r>
            <a:endParaRPr lang="ru-RU" sz="2400" dirty="0"/>
          </a:p>
        </p:txBody>
      </p:sp>
      <p:pic>
        <p:nvPicPr>
          <p:cNvPr id="1026" name="Picture 2" descr="http://www.kprf27.ru/wp-content/uploads/blokada-leningrada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9052" y="3657599"/>
            <a:ext cx="2738779" cy="29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sanec.ru/wp-content/uploads/2015/01/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496" y="3674853"/>
            <a:ext cx="2890752" cy="27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tohood.ru/images/1162817_v-blokadnom-leningra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27" y="3640347"/>
            <a:ext cx="2703826" cy="27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0163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519" y="395711"/>
            <a:ext cx="7888069" cy="53542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Пискарёвское</a:t>
            </a:r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 мемориальное кладбище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618" y="1224950"/>
            <a:ext cx="7986800" cy="30644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Расположено </a:t>
            </a:r>
            <a:r>
              <a:rPr lang="ru-RU" sz="2000" dirty="0"/>
              <a:t>на севере Санкт-Петербурга, одно из мест массовых захоронений жертв блокады Ленинграда и воинов Ленинградского фронта. На кладбище воздвигнут мемориал павшим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err="1"/>
              <a:t>Пискарёвское</a:t>
            </a:r>
            <a:r>
              <a:rPr lang="ru-RU" sz="2000" dirty="0"/>
              <a:t> кладбище основано в 1939 </a:t>
            </a:r>
            <a:r>
              <a:rPr lang="ru-RU" sz="2000" dirty="0" smtClean="0"/>
              <a:t>году</a:t>
            </a:r>
            <a:r>
              <a:rPr lang="ru-RU" sz="2000" dirty="0"/>
              <a:t> на северной окраине Ленинграда и было названо по располагавшейся неподалёку деревне </a:t>
            </a:r>
            <a:r>
              <a:rPr lang="ru-RU" sz="2000" dirty="0" err="1"/>
              <a:t>Пискарёвка</a:t>
            </a:r>
            <a:r>
              <a:rPr lang="ru-RU" sz="2000" dirty="0"/>
              <a:t>. В 1941—1944 годы стало местом массовых захоронений. В братских </a:t>
            </a:r>
            <a:r>
              <a:rPr lang="ru-RU" sz="2000" dirty="0" smtClean="0"/>
              <a:t>могилах</a:t>
            </a:r>
            <a:r>
              <a:rPr lang="ru-RU" sz="2000" dirty="0"/>
              <a:t> захоронены жертвы блокады Ленинграда и воины Ленинградского фронта (всего около </a:t>
            </a:r>
            <a:r>
              <a:rPr lang="ru-RU" sz="2000" dirty="0" smtClean="0"/>
              <a:t>520 </a:t>
            </a:r>
            <a:r>
              <a:rPr lang="ru-RU" sz="2000" dirty="0"/>
              <a:t>тысяч человек — 470 тысяч блокадников и 50 тысяч </a:t>
            </a:r>
            <a:r>
              <a:rPr lang="ru-RU" sz="2000" dirty="0" smtClean="0"/>
              <a:t>военнослужащих). </a:t>
            </a:r>
            <a:endParaRPr lang="ru-RU" sz="2000" dirty="0"/>
          </a:p>
        </p:txBody>
      </p:sp>
      <p:pic>
        <p:nvPicPr>
          <p:cNvPr id="4098" name="Picture 2" descr="http://www.ural56.ru/upload/iblock/c31/1390933792_dsc_9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288" y="4018798"/>
            <a:ext cx="2915157" cy="25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hotos.lifeisphoto.ru/62/0/627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649" y="3955070"/>
            <a:ext cx="2722891" cy="25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0045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51374" y="379564"/>
            <a:ext cx="8049157" cy="5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Освобождение Ленинграда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9122" y="1031204"/>
            <a:ext cx="7470475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27 января в Российской Федерации отмечается День воинской славы России – День снятия блокады города Ленинграда.</a:t>
            </a:r>
          </a:p>
          <a:p>
            <a:endParaRPr lang="ru-RU" sz="900" b="1" dirty="0" smtClean="0"/>
          </a:p>
          <a:p>
            <a:r>
              <a:rPr lang="ru-RU" sz="2000" dirty="0" smtClean="0"/>
              <a:t>Блокада Ленинграда длилась 900дней и стала самой кровопролитной блокадой в истории человечества.</a:t>
            </a:r>
          </a:p>
          <a:p>
            <a:endParaRPr lang="ru-RU" sz="1050" dirty="0" smtClean="0"/>
          </a:p>
          <a:p>
            <a:r>
              <a:rPr lang="ru-RU" sz="2000" dirty="0" smtClean="0"/>
              <a:t>Родина высоко оценила подвиг защитников города. Свыше 350 тыс. солдат, офицеров и генералов Ленинградского фронта награждены орденами и медалями, 226 из них присвоено звание Героя Советского Союза. Медаль. «За оборону Ленинграда» награждено около 1,5 млн. человек.</a:t>
            </a:r>
            <a:endParaRPr lang="ru-RU" sz="2000" dirty="0"/>
          </a:p>
        </p:txBody>
      </p:sp>
      <p:pic>
        <p:nvPicPr>
          <p:cNvPr id="10" name="Picture 2" descr="https://sun9-52.userapi.com/impg/KUwlRMf3afZDRS4OKJ63pFmAVgiZ4wmDB4Oqwg/DHtWlzIYvP8.jpg?size=1280x720&amp;quality=96&amp;sign=35699833c8cea0e3f108057c9d817637&amp;type=album"/>
          <p:cNvPicPr>
            <a:picLocks noChangeAspect="1" noChangeArrowheads="1"/>
          </p:cNvPicPr>
          <p:nvPr/>
        </p:nvPicPr>
        <p:blipFill>
          <a:blip r:embed="rId3" cstate="print"/>
          <a:srcRect l="1862" t="59849" r="1327" b="4353"/>
          <a:stretch>
            <a:fillRect/>
          </a:stretch>
        </p:blipFill>
        <p:spPr bwMode="auto">
          <a:xfrm>
            <a:off x="363898" y="4287328"/>
            <a:ext cx="8504057" cy="22946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795" y="371401"/>
            <a:ext cx="6822817" cy="6499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Стихи блокадного Ленинграда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582" y="1245868"/>
            <a:ext cx="4060889" cy="3605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«По </a:t>
            </a:r>
            <a:r>
              <a:rPr lang="ru-RU" sz="2400" b="1" dirty="0"/>
              <a:t>Ленинграду смерть метет,</a:t>
            </a:r>
            <a:br>
              <a:rPr lang="ru-RU" sz="2400" b="1" dirty="0"/>
            </a:br>
            <a:r>
              <a:rPr lang="ru-RU" sz="2400" b="1" dirty="0"/>
              <a:t>Она теперь везде,</a:t>
            </a:r>
            <a:br>
              <a:rPr lang="ru-RU" sz="2400" b="1" dirty="0"/>
            </a:br>
            <a:r>
              <a:rPr lang="ru-RU" sz="2400" b="1" dirty="0"/>
              <a:t>Как ветер.</a:t>
            </a:r>
            <a:br>
              <a:rPr lang="ru-RU" sz="2400" b="1" dirty="0"/>
            </a:br>
            <a:r>
              <a:rPr lang="ru-RU" sz="2400" b="1" dirty="0"/>
              <a:t>Мы не встречаем Новый год –</a:t>
            </a:r>
            <a:br>
              <a:rPr lang="ru-RU" sz="2400" b="1" dirty="0"/>
            </a:br>
            <a:r>
              <a:rPr lang="ru-RU" sz="2400" b="1" dirty="0"/>
              <a:t>Он в Ленинграде незаметен.</a:t>
            </a:r>
            <a:br>
              <a:rPr lang="ru-RU" sz="2400" b="1" dirty="0"/>
            </a:br>
            <a:r>
              <a:rPr lang="ru-RU" sz="2400" b="1" dirty="0"/>
              <a:t>Дома –</a:t>
            </a:r>
            <a:br>
              <a:rPr lang="ru-RU" sz="2400" b="1" dirty="0"/>
            </a:br>
            <a:r>
              <a:rPr lang="ru-RU" sz="2400" b="1" dirty="0"/>
              <a:t>Без света и тепла,</a:t>
            </a:r>
            <a:br>
              <a:rPr lang="ru-RU" sz="2400" b="1" dirty="0"/>
            </a:br>
            <a:r>
              <a:rPr lang="ru-RU" sz="2400" b="1" dirty="0"/>
              <a:t>И без конца пожары </a:t>
            </a:r>
            <a:r>
              <a:rPr lang="ru-RU" sz="2400" b="1" dirty="0" smtClean="0"/>
              <a:t>рядом»…</a:t>
            </a:r>
          </a:p>
          <a:p>
            <a:pPr marL="0" indent="0">
              <a:buNone/>
            </a:pPr>
            <a:r>
              <a:rPr lang="ru-RU" sz="2400" b="1" dirty="0" smtClean="0"/>
              <a:t>(Ю. Воронов)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46592" y="3811012"/>
            <a:ext cx="40427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«...</a:t>
            </a:r>
            <a:r>
              <a:rPr lang="ru-RU" sz="2400" b="1" dirty="0"/>
              <a:t>Война ещё идёт, ещё – осада.</a:t>
            </a:r>
            <a:br>
              <a:rPr lang="ru-RU" sz="2400" b="1" dirty="0"/>
            </a:br>
            <a:r>
              <a:rPr lang="ru-RU" sz="2400" b="1" dirty="0"/>
              <a:t>И, как оружье новое в войне,</a:t>
            </a:r>
            <a:br>
              <a:rPr lang="ru-RU" sz="2400" b="1" dirty="0"/>
            </a:br>
            <a:r>
              <a:rPr lang="ru-RU" sz="2400" b="1" dirty="0"/>
              <a:t>сегодня Родина вручила мне</a:t>
            </a:r>
            <a:br>
              <a:rPr lang="ru-RU" sz="2400" b="1" dirty="0"/>
            </a:br>
            <a:r>
              <a:rPr lang="ru-RU" sz="2400" b="1" dirty="0"/>
              <a:t>медаль "За оборону Ленинграда</a:t>
            </a:r>
            <a:r>
              <a:rPr lang="ru-RU" sz="2400" b="1" dirty="0" smtClean="0"/>
              <a:t>".»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/>
              <a:t>(О. </a:t>
            </a:r>
            <a:r>
              <a:rPr lang="ru-RU" sz="2400" b="1" i="1" dirty="0" err="1"/>
              <a:t>Берггольц</a:t>
            </a:r>
            <a:r>
              <a:rPr lang="ru-RU" sz="2400" b="1" i="1" dirty="0"/>
              <a:t>)</a:t>
            </a:r>
            <a:endParaRPr lang="ru-RU" sz="2400" dirty="0"/>
          </a:p>
        </p:txBody>
      </p:sp>
      <p:pic>
        <p:nvPicPr>
          <p:cNvPr id="1026" name="Picture 2" descr="http://hc.east-site.ru/images/leningrad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0031" y="1048704"/>
            <a:ext cx="1993659" cy="26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7450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02" y="360218"/>
            <a:ext cx="8293386" cy="17567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Памятник кольцу блокады «Разорванное кольцо» на берегу Ладожского озера</a:t>
            </a:r>
            <a:endParaRPr lang="ru-RU" sz="3200" b="1" dirty="0">
              <a:solidFill>
                <a:srgbClr val="99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218" name="Picture 2" descr="http://www.playcast.ru/uploads/2014/01/27/7246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196" y="2260124"/>
            <a:ext cx="4539082" cy="41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m.paikka.ru/wp-content/uploads/2010/11/broken_ring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62" y="2381082"/>
            <a:ext cx="3605465" cy="314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430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https://sun9-82.userapi.com/impg/UsoddsOT2ep5UNswgXi9djnoMkeuNfabg92B0g/B6PiwGfRNvM.jpg?size=1280x720&amp;quality=96&amp;sign=e83017287b764bf522473ffe3f0a0958&amp;type=album"/>
          <p:cNvPicPr>
            <a:picLocks noChangeAspect="1" noChangeArrowheads="1"/>
          </p:cNvPicPr>
          <p:nvPr/>
        </p:nvPicPr>
        <p:blipFill>
          <a:blip r:embed="rId3" cstate="print"/>
          <a:srcRect b="74843"/>
          <a:stretch>
            <a:fillRect/>
          </a:stretch>
        </p:blipFill>
        <p:spPr bwMode="auto">
          <a:xfrm>
            <a:off x="-1" y="0"/>
            <a:ext cx="9145589" cy="2208362"/>
          </a:xfrm>
          <a:prstGeom prst="rect">
            <a:avLst/>
          </a:prstGeom>
          <a:noFill/>
        </p:spPr>
      </p:pic>
      <p:pic>
        <p:nvPicPr>
          <p:cNvPr id="82948" name="Picture 4" descr="https://cdn.culture.ru/images/ccfbb621-28cb-550a-8301-f99328a02969"/>
          <p:cNvPicPr>
            <a:picLocks noChangeAspect="1" noChangeArrowheads="1"/>
          </p:cNvPicPr>
          <p:nvPr/>
        </p:nvPicPr>
        <p:blipFill>
          <a:blip r:embed="rId4" cstate="print"/>
          <a:srcRect t="19900"/>
          <a:stretch>
            <a:fillRect/>
          </a:stretch>
        </p:blipFill>
        <p:spPr bwMode="auto">
          <a:xfrm>
            <a:off x="0" y="2122098"/>
            <a:ext cx="9145588" cy="47359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51374" y="379564"/>
            <a:ext cx="8049157" cy="5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Начало блокады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21490" y="1256719"/>
            <a:ext cx="8049157" cy="208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 smtClean="0"/>
              <a:t>8 сентября 1941 года началась блокада Ленинграда </a:t>
            </a:r>
            <a:r>
              <a:rPr lang="ru-RU" sz="2000" dirty="0" smtClean="0"/>
              <a:t>- трагическая страница истории города на Неве, в которой ужас, голод и страх шли рука об руку с героизмом, жертвенностью и милосердием миллионов.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" name="Picture 4" descr="http://moimir.org/wp-content/uploads/2013/11/0_822a9_32749530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34" y="2879081"/>
            <a:ext cx="3167180" cy="27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ckade.spbarchives.ru/images/i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2438" y="2453440"/>
            <a:ext cx="4258480" cy="36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760" y="2092038"/>
            <a:ext cx="7888069" cy="2493819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36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На момент установления блокады в городе находилось </a:t>
            </a:r>
            <a:endParaRPr lang="ru-RU" sz="3600" b="1" dirty="0" smtClean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36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36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544 000 человек, в том числе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36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400 000 детей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126381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080" y="690074"/>
            <a:ext cx="8212347" cy="1604551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Фашисты решили уничтожить город, стереть его с лица земли, уничтожить ленинградцев.</a:t>
            </a:r>
            <a:endParaRPr lang="ru-RU" sz="32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http://www.panorama.am/upload/2(18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0718" y="2574333"/>
            <a:ext cx="4768421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vzm-vesti.ru/uploads/Photo/obshestvo/blokada280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75" y="2708693"/>
            <a:ext cx="2915962" cy="36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0697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1026" name="Picture 2" descr="http://www.playing-field.ru/img/2015/052015/56307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073" y="1035170"/>
            <a:ext cx="2801772" cy="48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omznaniy74.ru/pics/uploads/Aktual_tema/Plakat%20WOW/8_Ya_xochu/Leningrad_Za%20gorod%20Lenina%20vpe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026" y="1052423"/>
            <a:ext cx="2756521" cy="49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ov.spb.ru/static/writable/ckeditor/uploads/2016/05/06/%D0%A0-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398" y="1124042"/>
            <a:ext cx="2572341" cy="4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44931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8136" y="879894"/>
            <a:ext cx="7884543" cy="2260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Город был блокирован фашистскими войсками, все сухопутные коммуникации Ленинграда с центром были перерезаны. Не сумев захватить город, противник решил сломить сопротивление его защитников длительной блокадой, систематическим артиллерийским огнём и бомбардировками с воздуха.</a:t>
            </a:r>
            <a:endParaRPr lang="ru-RU" sz="2000" dirty="0"/>
          </a:p>
        </p:txBody>
      </p:sp>
      <p:pic>
        <p:nvPicPr>
          <p:cNvPr id="2050" name="Picture 2" descr="http://www.pomnivoinu.ru/img/reports/1735/img/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5482" y="2774925"/>
            <a:ext cx="3566109" cy="3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eo.ru/sites/default/files/styles/article_full_image/public/import/ta/tass_263311_0.jpg?itok=12iUrKW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364" y="2786856"/>
            <a:ext cx="3834911" cy="34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0692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f3.ppt-online.org/files3/slide/u/ULOEpWMTC7iYjvQaSZVxPrHgJqX10m6olKRwBn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128" y="426294"/>
            <a:ext cx="7321666" cy="12281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  <a:latin typeface="Arial" pitchFamily="34" charset="0"/>
                <a:ea typeface="+mn-ea"/>
                <a:cs typeface="Arial" pitchFamily="34" charset="0"/>
              </a:rPr>
              <a:t>Блокада – страшный период в истории Ленинграда…</a:t>
            </a:r>
          </a:p>
        </p:txBody>
      </p:sp>
      <p:pic>
        <p:nvPicPr>
          <p:cNvPr id="2050" name="Picture 2" descr="Блокада - страшный период в истории Ленингра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539" y="2292800"/>
            <a:ext cx="4468867" cy="354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9may.ru/images/04/66/046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1660" y="1518499"/>
            <a:ext cx="2991238" cy="256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litmir.co/BookBinary/203711/1399440278/i_035.jpg/0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715" y="4152720"/>
            <a:ext cx="3017436" cy="219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5001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1005</Words>
  <Application>Microsoft Office PowerPoint</Application>
  <PresentationFormat>Произвольный</PresentationFormat>
  <Paragraphs>94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Блокада – страшный период в истории Ленинграда…</vt:lpstr>
      <vt:lpstr>Слайд 10</vt:lpstr>
      <vt:lpstr>Ухудшение ситуации в городе</vt:lpstr>
      <vt:lpstr>Слайд 12</vt:lpstr>
      <vt:lpstr>Слайд 13</vt:lpstr>
      <vt:lpstr>12 сентября 1941 года была открыта     «дорога жизни» в блокадный Ленинград</vt:lpstr>
      <vt:lpstr>«Дорога жизни»</vt:lpstr>
      <vt:lpstr>Грузовики шли по льду под постоянными бомбёжками, поэтому этот путь прозвали «Дорогой смерти».</vt:lpstr>
      <vt:lpstr>Дети блокады</vt:lpstr>
      <vt:lpstr>Слайд 18</vt:lpstr>
      <vt:lpstr>Слайд 19</vt:lpstr>
      <vt:lpstr>Дневник Тани Савичевой</vt:lpstr>
      <vt:lpstr>Памятники детям блокады</vt:lpstr>
      <vt:lpstr>«Цветок жизни»</vt:lpstr>
      <vt:lpstr>Кошки – герои блокадного Ленинграда</vt:lpstr>
      <vt:lpstr>Слайд 24</vt:lpstr>
      <vt:lpstr>Ленинградский зоопарк во время блокады</vt:lpstr>
      <vt:lpstr>Слайд 26</vt:lpstr>
      <vt:lpstr>Город-герой Ленинград</vt:lpstr>
      <vt:lpstr>Потери населения</vt:lpstr>
      <vt:lpstr>Пискарёвское мемориальное кладбище</vt:lpstr>
      <vt:lpstr>Стихи блокадного Ленинграда</vt:lpstr>
      <vt:lpstr>Памятник кольцу блокады «Разорванное кольцо» на берегу Ладожского озера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Блокадный Ленинград</dc:title>
  <dc:creator>lerok_saharok.</dc:creator>
  <cp:lastModifiedBy>ok</cp:lastModifiedBy>
  <cp:revision>63</cp:revision>
  <dcterms:created xsi:type="dcterms:W3CDTF">2017-01-12T17:19:34Z</dcterms:created>
  <dcterms:modified xsi:type="dcterms:W3CDTF">2023-01-23T09:03:55Z</dcterms:modified>
</cp:coreProperties>
</file>