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3" r:id="rId14"/>
    <p:sldId id="274" r:id="rId15"/>
    <p:sldId id="277" r:id="rId16"/>
    <p:sldId id="278" r:id="rId17"/>
    <p:sldId id="279" r:id="rId18"/>
    <p:sldId id="280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39051"/>
            <a:ext cx="9144000" cy="48244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600" y="25400"/>
            <a:ext cx="8778798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330" y="25400"/>
            <a:ext cx="8781338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34" y="2337308"/>
            <a:ext cx="409702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roomsee.ru/upload/articles/images/9834/obivka-zelenyj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object 3"/>
          <p:cNvGrpSpPr/>
          <p:nvPr/>
        </p:nvGrpSpPr>
        <p:grpSpPr>
          <a:xfrm>
            <a:off x="1155216" y="288036"/>
            <a:ext cx="6858147" cy="4883182"/>
            <a:chOff x="1155192" y="288036"/>
            <a:chExt cx="6858000" cy="4882896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192" y="2638043"/>
              <a:ext cx="6858000" cy="15773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3047" y="2688336"/>
              <a:ext cx="1569720" cy="15011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84938" y="3235578"/>
              <a:ext cx="636270" cy="363855"/>
            </a:xfrm>
            <a:custGeom>
              <a:avLst/>
              <a:gdLst/>
              <a:ahLst/>
              <a:cxnLst/>
              <a:rect l="l" t="t" r="r" b="b"/>
              <a:pathLst>
                <a:path w="636270" h="363854">
                  <a:moveTo>
                    <a:pt x="396408" y="285623"/>
                  </a:moveTo>
                  <a:lnTo>
                    <a:pt x="402603" y="327703"/>
                  </a:lnTo>
                  <a:lnTo>
                    <a:pt x="461936" y="359620"/>
                  </a:lnTo>
                  <a:lnTo>
                    <a:pt x="496865" y="363600"/>
                  </a:lnTo>
                  <a:lnTo>
                    <a:pt x="520935" y="361787"/>
                  </a:lnTo>
                  <a:lnTo>
                    <a:pt x="543029" y="356330"/>
                  </a:lnTo>
                  <a:lnTo>
                    <a:pt x="563123" y="347206"/>
                  </a:lnTo>
                  <a:lnTo>
                    <a:pt x="581193" y="334391"/>
                  </a:lnTo>
                  <a:lnTo>
                    <a:pt x="592688" y="322453"/>
                  </a:lnTo>
                  <a:lnTo>
                    <a:pt x="467655" y="322453"/>
                  </a:lnTo>
                  <a:lnTo>
                    <a:pt x="447486" y="320145"/>
                  </a:lnTo>
                  <a:lnTo>
                    <a:pt x="428888" y="313229"/>
                  </a:lnTo>
                  <a:lnTo>
                    <a:pt x="411849" y="301704"/>
                  </a:lnTo>
                  <a:lnTo>
                    <a:pt x="396408" y="285623"/>
                  </a:lnTo>
                  <a:close/>
                </a:path>
                <a:path w="636270" h="363854">
                  <a:moveTo>
                    <a:pt x="200066" y="0"/>
                  </a:moveTo>
                  <a:lnTo>
                    <a:pt x="193716" y="0"/>
                  </a:lnTo>
                  <a:lnTo>
                    <a:pt x="154215" y="3099"/>
                  </a:lnTo>
                  <a:lnTo>
                    <a:pt x="85167" y="27967"/>
                  </a:lnTo>
                  <a:lnTo>
                    <a:pt x="31257" y="76120"/>
                  </a:lnTo>
                  <a:lnTo>
                    <a:pt x="3393" y="137652"/>
                  </a:lnTo>
                  <a:lnTo>
                    <a:pt x="0" y="173736"/>
                  </a:lnTo>
                  <a:lnTo>
                    <a:pt x="3061" y="205563"/>
                  </a:lnTo>
                  <a:lnTo>
                    <a:pt x="28310" y="262661"/>
                  </a:lnTo>
                  <a:lnTo>
                    <a:pt x="77293" y="307042"/>
                  </a:lnTo>
                  <a:lnTo>
                    <a:pt x="140436" y="329989"/>
                  </a:lnTo>
                  <a:lnTo>
                    <a:pt x="176698" y="332867"/>
                  </a:lnTo>
                  <a:lnTo>
                    <a:pt x="200842" y="331414"/>
                  </a:lnTo>
                  <a:lnTo>
                    <a:pt x="226022" y="327056"/>
                  </a:lnTo>
                  <a:lnTo>
                    <a:pt x="252225" y="319793"/>
                  </a:lnTo>
                  <a:lnTo>
                    <a:pt x="279441" y="309625"/>
                  </a:lnTo>
                  <a:lnTo>
                    <a:pt x="295786" y="302006"/>
                  </a:lnTo>
                  <a:lnTo>
                    <a:pt x="210480" y="302006"/>
                  </a:lnTo>
                  <a:lnTo>
                    <a:pt x="180663" y="299388"/>
                  </a:lnTo>
                  <a:lnTo>
                    <a:pt x="128934" y="278485"/>
                  </a:lnTo>
                  <a:lnTo>
                    <a:pt x="88973" y="237934"/>
                  </a:lnTo>
                  <a:lnTo>
                    <a:pt x="68399" y="185356"/>
                  </a:lnTo>
                  <a:lnTo>
                    <a:pt x="65859" y="154662"/>
                  </a:lnTo>
                  <a:lnTo>
                    <a:pt x="68063" y="127180"/>
                  </a:lnTo>
                  <a:lnTo>
                    <a:pt x="85919" y="80075"/>
                  </a:lnTo>
                  <a:lnTo>
                    <a:pt x="121038" y="44900"/>
                  </a:lnTo>
                  <a:lnTo>
                    <a:pt x="170326" y="24846"/>
                  </a:lnTo>
                  <a:lnTo>
                    <a:pt x="200066" y="20700"/>
                  </a:lnTo>
                  <a:lnTo>
                    <a:pt x="200066" y="0"/>
                  </a:lnTo>
                  <a:close/>
                </a:path>
                <a:path w="636270" h="363854">
                  <a:moveTo>
                    <a:pt x="583286" y="192532"/>
                  </a:moveTo>
                  <a:lnTo>
                    <a:pt x="485816" y="192532"/>
                  </a:lnTo>
                  <a:lnTo>
                    <a:pt x="498625" y="193553"/>
                  </a:lnTo>
                  <a:lnTo>
                    <a:pt x="510375" y="196611"/>
                  </a:lnTo>
                  <a:lnTo>
                    <a:pt x="544188" y="226917"/>
                  </a:lnTo>
                  <a:lnTo>
                    <a:pt x="548681" y="249047"/>
                  </a:lnTo>
                  <a:lnTo>
                    <a:pt x="547183" y="263646"/>
                  </a:lnTo>
                  <a:lnTo>
                    <a:pt x="524805" y="300990"/>
                  </a:lnTo>
                  <a:lnTo>
                    <a:pt x="483657" y="321117"/>
                  </a:lnTo>
                  <a:lnTo>
                    <a:pt x="467655" y="322453"/>
                  </a:lnTo>
                  <a:lnTo>
                    <a:pt x="592688" y="322453"/>
                  </a:lnTo>
                  <a:lnTo>
                    <a:pt x="596121" y="318887"/>
                  </a:lnTo>
                  <a:lnTo>
                    <a:pt x="606799" y="301704"/>
                  </a:lnTo>
                  <a:lnTo>
                    <a:pt x="613215" y="282830"/>
                  </a:lnTo>
                  <a:lnTo>
                    <a:pt x="615356" y="262255"/>
                  </a:lnTo>
                  <a:lnTo>
                    <a:pt x="613737" y="243203"/>
                  </a:lnTo>
                  <a:lnTo>
                    <a:pt x="608879" y="226044"/>
                  </a:lnTo>
                  <a:lnTo>
                    <a:pt x="600783" y="210766"/>
                  </a:lnTo>
                  <a:lnTo>
                    <a:pt x="589448" y="197358"/>
                  </a:lnTo>
                  <a:lnTo>
                    <a:pt x="583286" y="192532"/>
                  </a:lnTo>
                  <a:close/>
                </a:path>
                <a:path w="636270" h="363854">
                  <a:moveTo>
                    <a:pt x="418784" y="111125"/>
                  </a:moveTo>
                  <a:lnTo>
                    <a:pt x="316271" y="111125"/>
                  </a:lnTo>
                  <a:lnTo>
                    <a:pt x="327155" y="112317"/>
                  </a:lnTo>
                  <a:lnTo>
                    <a:pt x="337337" y="115903"/>
                  </a:lnTo>
                  <a:lnTo>
                    <a:pt x="368325" y="150955"/>
                  </a:lnTo>
                  <a:lnTo>
                    <a:pt x="372532" y="174751"/>
                  </a:lnTo>
                  <a:lnTo>
                    <a:pt x="369387" y="198322"/>
                  </a:lnTo>
                  <a:lnTo>
                    <a:pt x="344189" y="242224"/>
                  </a:lnTo>
                  <a:lnTo>
                    <a:pt x="296276" y="279824"/>
                  </a:lnTo>
                  <a:lnTo>
                    <a:pt x="240460" y="299549"/>
                  </a:lnTo>
                  <a:lnTo>
                    <a:pt x="210480" y="302006"/>
                  </a:lnTo>
                  <a:lnTo>
                    <a:pt x="295786" y="302006"/>
                  </a:lnTo>
                  <a:lnTo>
                    <a:pt x="331940" y="282638"/>
                  </a:lnTo>
                  <a:lnTo>
                    <a:pt x="378247" y="248412"/>
                  </a:lnTo>
                  <a:lnTo>
                    <a:pt x="391963" y="236728"/>
                  </a:lnTo>
                  <a:lnTo>
                    <a:pt x="416730" y="217364"/>
                  </a:lnTo>
                  <a:lnTo>
                    <a:pt x="440556" y="203580"/>
                  </a:lnTo>
                  <a:lnTo>
                    <a:pt x="463597" y="195294"/>
                  </a:lnTo>
                  <a:lnTo>
                    <a:pt x="480708" y="193167"/>
                  </a:lnTo>
                  <a:lnTo>
                    <a:pt x="408346" y="193167"/>
                  </a:lnTo>
                  <a:lnTo>
                    <a:pt x="408129" y="176530"/>
                  </a:lnTo>
                  <a:lnTo>
                    <a:pt x="408196" y="172847"/>
                  </a:lnTo>
                  <a:lnTo>
                    <a:pt x="414235" y="121357"/>
                  </a:lnTo>
                  <a:lnTo>
                    <a:pt x="418784" y="111125"/>
                  </a:lnTo>
                  <a:close/>
                </a:path>
                <a:path w="636270" h="363854">
                  <a:moveTo>
                    <a:pt x="634742" y="21082"/>
                  </a:moveTo>
                  <a:lnTo>
                    <a:pt x="561762" y="21082"/>
                  </a:lnTo>
                  <a:lnTo>
                    <a:pt x="550689" y="31367"/>
                  </a:lnTo>
                  <a:lnTo>
                    <a:pt x="540521" y="44116"/>
                  </a:lnTo>
                  <a:lnTo>
                    <a:pt x="531258" y="59318"/>
                  </a:lnTo>
                  <a:lnTo>
                    <a:pt x="522900" y="76962"/>
                  </a:lnTo>
                  <a:lnTo>
                    <a:pt x="518201" y="87757"/>
                  </a:lnTo>
                  <a:lnTo>
                    <a:pt x="510345" y="104356"/>
                  </a:lnTo>
                  <a:lnTo>
                    <a:pt x="480609" y="144272"/>
                  </a:lnTo>
                  <a:lnTo>
                    <a:pt x="431353" y="179972"/>
                  </a:lnTo>
                  <a:lnTo>
                    <a:pt x="408346" y="193167"/>
                  </a:lnTo>
                  <a:lnTo>
                    <a:pt x="480708" y="193167"/>
                  </a:lnTo>
                  <a:lnTo>
                    <a:pt x="485816" y="192532"/>
                  </a:lnTo>
                  <a:lnTo>
                    <a:pt x="583286" y="192532"/>
                  </a:lnTo>
                  <a:lnTo>
                    <a:pt x="575065" y="186092"/>
                  </a:lnTo>
                  <a:lnTo>
                    <a:pt x="558015" y="177244"/>
                  </a:lnTo>
                  <a:lnTo>
                    <a:pt x="538299" y="170801"/>
                  </a:lnTo>
                  <a:lnTo>
                    <a:pt x="515915" y="166750"/>
                  </a:lnTo>
                  <a:lnTo>
                    <a:pt x="528960" y="161085"/>
                  </a:lnTo>
                  <a:lnTo>
                    <a:pt x="562619" y="134629"/>
                  </a:lnTo>
                  <a:lnTo>
                    <a:pt x="581193" y="96393"/>
                  </a:lnTo>
                  <a:lnTo>
                    <a:pt x="587593" y="79896"/>
                  </a:lnTo>
                  <a:lnTo>
                    <a:pt x="598999" y="54080"/>
                  </a:lnTo>
                  <a:lnTo>
                    <a:pt x="610895" y="35544"/>
                  </a:lnTo>
                  <a:lnTo>
                    <a:pt x="623244" y="24413"/>
                  </a:lnTo>
                  <a:lnTo>
                    <a:pt x="634742" y="21082"/>
                  </a:lnTo>
                  <a:close/>
                </a:path>
                <a:path w="636270" h="363854">
                  <a:moveTo>
                    <a:pt x="321986" y="55245"/>
                  </a:moveTo>
                  <a:lnTo>
                    <a:pt x="277070" y="69978"/>
                  </a:lnTo>
                  <a:lnTo>
                    <a:pt x="248231" y="111109"/>
                  </a:lnTo>
                  <a:lnTo>
                    <a:pt x="242611" y="147955"/>
                  </a:lnTo>
                  <a:lnTo>
                    <a:pt x="243038" y="157980"/>
                  </a:lnTo>
                  <a:lnTo>
                    <a:pt x="244310" y="168243"/>
                  </a:lnTo>
                  <a:lnTo>
                    <a:pt x="246415" y="178744"/>
                  </a:lnTo>
                  <a:lnTo>
                    <a:pt x="249342" y="189484"/>
                  </a:lnTo>
                  <a:lnTo>
                    <a:pt x="269408" y="183134"/>
                  </a:lnTo>
                  <a:lnTo>
                    <a:pt x="267884" y="176530"/>
                  </a:lnTo>
                  <a:lnTo>
                    <a:pt x="267137" y="170801"/>
                  </a:lnTo>
                  <a:lnTo>
                    <a:pt x="281346" y="126873"/>
                  </a:lnTo>
                  <a:lnTo>
                    <a:pt x="316271" y="111125"/>
                  </a:lnTo>
                  <a:lnTo>
                    <a:pt x="418784" y="111125"/>
                  </a:lnTo>
                  <a:lnTo>
                    <a:pt x="422171" y="103505"/>
                  </a:lnTo>
                  <a:lnTo>
                    <a:pt x="396408" y="103505"/>
                  </a:lnTo>
                  <a:lnTo>
                    <a:pt x="389074" y="92170"/>
                  </a:lnTo>
                  <a:lnTo>
                    <a:pt x="381168" y="82359"/>
                  </a:lnTo>
                  <a:lnTo>
                    <a:pt x="343957" y="58277"/>
                  </a:lnTo>
                  <a:lnTo>
                    <a:pt x="333245" y="56005"/>
                  </a:lnTo>
                  <a:lnTo>
                    <a:pt x="321986" y="55245"/>
                  </a:lnTo>
                  <a:close/>
                </a:path>
                <a:path w="636270" h="363854">
                  <a:moveTo>
                    <a:pt x="636057" y="0"/>
                  </a:moveTo>
                  <a:lnTo>
                    <a:pt x="586527" y="0"/>
                  </a:lnTo>
                  <a:lnTo>
                    <a:pt x="530581" y="4144"/>
                  </a:lnTo>
                  <a:lnTo>
                    <a:pt x="483596" y="16572"/>
                  </a:lnTo>
                  <a:lnTo>
                    <a:pt x="445572" y="37280"/>
                  </a:lnTo>
                  <a:lnTo>
                    <a:pt x="416510" y="66259"/>
                  </a:lnTo>
                  <a:lnTo>
                    <a:pt x="396408" y="103505"/>
                  </a:lnTo>
                  <a:lnTo>
                    <a:pt x="422171" y="103505"/>
                  </a:lnTo>
                  <a:lnTo>
                    <a:pt x="432667" y="79896"/>
                  </a:lnTo>
                  <a:lnTo>
                    <a:pt x="463395" y="49359"/>
                  </a:lnTo>
                  <a:lnTo>
                    <a:pt x="506425" y="29752"/>
                  </a:lnTo>
                  <a:lnTo>
                    <a:pt x="561762" y="21082"/>
                  </a:lnTo>
                  <a:lnTo>
                    <a:pt x="634742" y="21082"/>
                  </a:lnTo>
                  <a:lnTo>
                    <a:pt x="636057" y="20700"/>
                  </a:lnTo>
                  <a:lnTo>
                    <a:pt x="636057" y="0"/>
                  </a:lnTo>
                  <a:close/>
                </a:path>
              </a:pathLst>
            </a:custGeom>
            <a:solidFill>
              <a:srgbClr val="E0D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1507" y="3255137"/>
              <a:ext cx="156718" cy="1751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84852" y="3235578"/>
              <a:ext cx="636270" cy="363855"/>
            </a:xfrm>
            <a:custGeom>
              <a:avLst/>
              <a:gdLst/>
              <a:ahLst/>
              <a:cxnLst/>
              <a:rect l="l" t="t" r="r" b="b"/>
              <a:pathLst>
                <a:path w="636270" h="363854">
                  <a:moveTo>
                    <a:pt x="193801" y="0"/>
                  </a:moveTo>
                  <a:lnTo>
                    <a:pt x="200151" y="0"/>
                  </a:lnTo>
                  <a:lnTo>
                    <a:pt x="200151" y="20700"/>
                  </a:lnTo>
                  <a:lnTo>
                    <a:pt x="170412" y="24846"/>
                  </a:lnTo>
                  <a:lnTo>
                    <a:pt x="144065" y="32908"/>
                  </a:lnTo>
                  <a:lnTo>
                    <a:pt x="101600" y="60833"/>
                  </a:lnTo>
                  <a:lnTo>
                    <a:pt x="74850" y="102187"/>
                  </a:lnTo>
                  <a:lnTo>
                    <a:pt x="65912" y="155067"/>
                  </a:lnTo>
                  <a:lnTo>
                    <a:pt x="68484" y="185356"/>
                  </a:lnTo>
                  <a:lnTo>
                    <a:pt x="89058" y="237934"/>
                  </a:lnTo>
                  <a:lnTo>
                    <a:pt x="129020" y="278485"/>
                  </a:lnTo>
                  <a:lnTo>
                    <a:pt x="180748" y="299388"/>
                  </a:lnTo>
                  <a:lnTo>
                    <a:pt x="210566" y="302006"/>
                  </a:lnTo>
                  <a:lnTo>
                    <a:pt x="240545" y="299549"/>
                  </a:lnTo>
                  <a:lnTo>
                    <a:pt x="296362" y="279824"/>
                  </a:lnTo>
                  <a:lnTo>
                    <a:pt x="344275" y="242224"/>
                  </a:lnTo>
                  <a:lnTo>
                    <a:pt x="369472" y="198322"/>
                  </a:lnTo>
                  <a:lnTo>
                    <a:pt x="372618" y="174751"/>
                  </a:lnTo>
                  <a:lnTo>
                    <a:pt x="371568" y="162466"/>
                  </a:lnTo>
                  <a:lnTo>
                    <a:pt x="346914" y="121894"/>
                  </a:lnTo>
                  <a:lnTo>
                    <a:pt x="306399" y="112121"/>
                  </a:lnTo>
                  <a:lnTo>
                    <a:pt x="275191" y="135231"/>
                  </a:lnTo>
                  <a:lnTo>
                    <a:pt x="267970" y="176530"/>
                  </a:lnTo>
                  <a:lnTo>
                    <a:pt x="269494" y="183134"/>
                  </a:lnTo>
                  <a:lnTo>
                    <a:pt x="249427" y="189484"/>
                  </a:lnTo>
                  <a:lnTo>
                    <a:pt x="246501" y="178744"/>
                  </a:lnTo>
                  <a:lnTo>
                    <a:pt x="244395" y="168243"/>
                  </a:lnTo>
                  <a:lnTo>
                    <a:pt x="243123" y="157980"/>
                  </a:lnTo>
                  <a:lnTo>
                    <a:pt x="242697" y="147955"/>
                  </a:lnTo>
                  <a:lnTo>
                    <a:pt x="244101" y="128645"/>
                  </a:lnTo>
                  <a:lnTo>
                    <a:pt x="265175" y="81407"/>
                  </a:lnTo>
                  <a:lnTo>
                    <a:pt x="305591" y="56886"/>
                  </a:lnTo>
                  <a:lnTo>
                    <a:pt x="322072" y="55245"/>
                  </a:lnTo>
                  <a:lnTo>
                    <a:pt x="333331" y="56005"/>
                  </a:lnTo>
                  <a:lnTo>
                    <a:pt x="372776" y="74072"/>
                  </a:lnTo>
                  <a:lnTo>
                    <a:pt x="396494" y="103505"/>
                  </a:lnTo>
                  <a:lnTo>
                    <a:pt x="416595" y="66259"/>
                  </a:lnTo>
                  <a:lnTo>
                    <a:pt x="445658" y="37280"/>
                  </a:lnTo>
                  <a:lnTo>
                    <a:pt x="483682" y="16572"/>
                  </a:lnTo>
                  <a:lnTo>
                    <a:pt x="530666" y="4144"/>
                  </a:lnTo>
                  <a:lnTo>
                    <a:pt x="586613" y="0"/>
                  </a:lnTo>
                  <a:lnTo>
                    <a:pt x="636143" y="0"/>
                  </a:lnTo>
                  <a:lnTo>
                    <a:pt x="636143" y="20700"/>
                  </a:lnTo>
                  <a:lnTo>
                    <a:pt x="623329" y="24413"/>
                  </a:lnTo>
                  <a:lnTo>
                    <a:pt x="610981" y="35544"/>
                  </a:lnTo>
                  <a:lnTo>
                    <a:pt x="599084" y="54080"/>
                  </a:lnTo>
                  <a:lnTo>
                    <a:pt x="587629" y="80010"/>
                  </a:lnTo>
                  <a:lnTo>
                    <a:pt x="581279" y="96393"/>
                  </a:lnTo>
                  <a:lnTo>
                    <a:pt x="575087" y="111615"/>
                  </a:lnTo>
                  <a:lnTo>
                    <a:pt x="549326" y="148945"/>
                  </a:lnTo>
                  <a:lnTo>
                    <a:pt x="516000" y="166750"/>
                  </a:lnTo>
                  <a:lnTo>
                    <a:pt x="538384" y="170801"/>
                  </a:lnTo>
                  <a:lnTo>
                    <a:pt x="575151" y="186092"/>
                  </a:lnTo>
                  <a:lnTo>
                    <a:pt x="608964" y="226044"/>
                  </a:lnTo>
                  <a:lnTo>
                    <a:pt x="615442" y="262255"/>
                  </a:lnTo>
                  <a:lnTo>
                    <a:pt x="613300" y="282830"/>
                  </a:lnTo>
                  <a:lnTo>
                    <a:pt x="596207" y="318887"/>
                  </a:lnTo>
                  <a:lnTo>
                    <a:pt x="563209" y="347206"/>
                  </a:lnTo>
                  <a:lnTo>
                    <a:pt x="521021" y="361787"/>
                  </a:lnTo>
                  <a:lnTo>
                    <a:pt x="496950" y="363600"/>
                  </a:lnTo>
                  <a:lnTo>
                    <a:pt x="462022" y="359620"/>
                  </a:lnTo>
                  <a:lnTo>
                    <a:pt x="430593" y="347662"/>
                  </a:lnTo>
                  <a:lnTo>
                    <a:pt x="402689" y="327703"/>
                  </a:lnTo>
                  <a:lnTo>
                    <a:pt x="378333" y="299720"/>
                  </a:lnTo>
                  <a:lnTo>
                    <a:pt x="396494" y="285623"/>
                  </a:lnTo>
                  <a:lnTo>
                    <a:pt x="411948" y="301718"/>
                  </a:lnTo>
                  <a:lnTo>
                    <a:pt x="428974" y="313229"/>
                  </a:lnTo>
                  <a:lnTo>
                    <a:pt x="447571" y="320145"/>
                  </a:lnTo>
                  <a:lnTo>
                    <a:pt x="467741" y="322453"/>
                  </a:lnTo>
                  <a:lnTo>
                    <a:pt x="483743" y="321117"/>
                  </a:lnTo>
                  <a:lnTo>
                    <a:pt x="524891" y="300990"/>
                  </a:lnTo>
                  <a:lnTo>
                    <a:pt x="547268" y="263646"/>
                  </a:lnTo>
                  <a:lnTo>
                    <a:pt x="548767" y="249047"/>
                  </a:lnTo>
                  <a:lnTo>
                    <a:pt x="547645" y="237470"/>
                  </a:lnTo>
                  <a:lnTo>
                    <a:pt x="521138" y="201693"/>
                  </a:lnTo>
                  <a:lnTo>
                    <a:pt x="485901" y="192532"/>
                  </a:lnTo>
                  <a:lnTo>
                    <a:pt x="463682" y="195294"/>
                  </a:lnTo>
                  <a:lnTo>
                    <a:pt x="440642" y="203580"/>
                  </a:lnTo>
                  <a:lnTo>
                    <a:pt x="416768" y="217392"/>
                  </a:lnTo>
                  <a:lnTo>
                    <a:pt x="392049" y="236728"/>
                  </a:lnTo>
                  <a:lnTo>
                    <a:pt x="378333" y="248412"/>
                  </a:lnTo>
                  <a:lnTo>
                    <a:pt x="355947" y="266442"/>
                  </a:lnTo>
                  <a:lnTo>
                    <a:pt x="306556" y="297025"/>
                  </a:lnTo>
                  <a:lnTo>
                    <a:pt x="252311" y="319793"/>
                  </a:lnTo>
                  <a:lnTo>
                    <a:pt x="200927" y="331414"/>
                  </a:lnTo>
                  <a:lnTo>
                    <a:pt x="176784" y="332867"/>
                  </a:lnTo>
                  <a:lnTo>
                    <a:pt x="140521" y="329989"/>
                  </a:lnTo>
                  <a:lnTo>
                    <a:pt x="77378" y="307042"/>
                  </a:lnTo>
                  <a:lnTo>
                    <a:pt x="28396" y="262661"/>
                  </a:lnTo>
                  <a:lnTo>
                    <a:pt x="3147" y="205563"/>
                  </a:lnTo>
                  <a:lnTo>
                    <a:pt x="0" y="172847"/>
                  </a:lnTo>
                  <a:lnTo>
                    <a:pt x="3478" y="137652"/>
                  </a:lnTo>
                  <a:lnTo>
                    <a:pt x="31343" y="76120"/>
                  </a:lnTo>
                  <a:lnTo>
                    <a:pt x="85252" y="27967"/>
                  </a:lnTo>
                  <a:lnTo>
                    <a:pt x="154301" y="3099"/>
                  </a:lnTo>
                  <a:lnTo>
                    <a:pt x="193801" y="0"/>
                  </a:lnTo>
                  <a:close/>
                </a:path>
              </a:pathLst>
            </a:custGeom>
            <a:ln w="3175">
              <a:solidFill>
                <a:srgbClr val="EBE9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4104" y="3429000"/>
              <a:ext cx="6779259" cy="4445"/>
            </a:xfrm>
            <a:custGeom>
              <a:avLst/>
              <a:gdLst/>
              <a:ahLst/>
              <a:cxnLst/>
              <a:rect l="l" t="t" r="r" b="b"/>
              <a:pathLst>
                <a:path w="6779259" h="4445">
                  <a:moveTo>
                    <a:pt x="3119704" y="4317"/>
                  </a:moveTo>
                  <a:lnTo>
                    <a:pt x="0" y="2666"/>
                  </a:lnTo>
                </a:path>
                <a:path w="6779259" h="4445">
                  <a:moveTo>
                    <a:pt x="6779082" y="1650"/>
                  </a:moveTo>
                  <a:lnTo>
                    <a:pt x="3659327" y="0"/>
                  </a:lnTo>
                </a:path>
              </a:pathLst>
            </a:custGeom>
            <a:ln w="12700">
              <a:solidFill>
                <a:srgbClr val="E0DC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0428" y="288036"/>
              <a:ext cx="5410200" cy="5577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2563" y="457190"/>
              <a:ext cx="5083429" cy="2395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09216" y="1793747"/>
              <a:ext cx="1403604" cy="10088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5411" y="1793747"/>
              <a:ext cx="4904232" cy="10088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04388" y="2452115"/>
              <a:ext cx="2345436" cy="10088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2415" y="2452115"/>
              <a:ext cx="1973580" cy="10088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78607" y="3845051"/>
              <a:ext cx="795528" cy="6766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71800" y="3845051"/>
              <a:ext cx="2602992" cy="6766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25796" y="3845051"/>
              <a:ext cx="687324" cy="6766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10784" y="3845051"/>
              <a:ext cx="1816608" cy="6766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23616" y="4274820"/>
              <a:ext cx="1706880" cy="8961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00144" y="4274820"/>
              <a:ext cx="2465831" cy="8961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35623" y="4274820"/>
              <a:ext cx="697992" cy="896112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399792" y="1829753"/>
            <a:ext cx="5071110" cy="12793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007744" marR="5080" indent="-995680">
              <a:lnSpc>
                <a:spcPct val="120000"/>
              </a:lnSpc>
              <a:spcBef>
                <a:spcPts val="100"/>
              </a:spcBef>
            </a:pPr>
            <a:r>
              <a:rPr sz="3600" spc="-20" dirty="0">
                <a:solidFill>
                  <a:schemeClr val="bg1"/>
                </a:solidFill>
              </a:rPr>
              <a:t>День</a:t>
            </a:r>
            <a:r>
              <a:rPr sz="3600" spc="-85" dirty="0">
                <a:solidFill>
                  <a:schemeClr val="bg1"/>
                </a:solidFill>
              </a:rPr>
              <a:t> </a:t>
            </a:r>
            <a:r>
              <a:rPr sz="3600" spc="-15" dirty="0">
                <a:solidFill>
                  <a:schemeClr val="bg1"/>
                </a:solidFill>
              </a:rPr>
              <a:t>победы</a:t>
            </a:r>
            <a:r>
              <a:rPr sz="3600" spc="-95" dirty="0">
                <a:solidFill>
                  <a:schemeClr val="bg1"/>
                </a:solidFill>
              </a:rPr>
              <a:t> </a:t>
            </a:r>
            <a:r>
              <a:rPr sz="3600" spc="-25" dirty="0">
                <a:solidFill>
                  <a:schemeClr val="bg1"/>
                </a:solidFill>
              </a:rPr>
              <a:t>русских</a:t>
            </a:r>
            <a:r>
              <a:rPr sz="3600" spc="-80" dirty="0">
                <a:solidFill>
                  <a:schemeClr val="bg1"/>
                </a:solidFill>
              </a:rPr>
              <a:t> </a:t>
            </a:r>
            <a:r>
              <a:rPr sz="3600" spc="-20" dirty="0">
                <a:solidFill>
                  <a:schemeClr val="bg1"/>
                </a:solidFill>
              </a:rPr>
              <a:t>воинов</a:t>
            </a:r>
            <a:r>
              <a:rPr sz="3600" spc="-75" dirty="0">
                <a:solidFill>
                  <a:schemeClr val="bg1"/>
                </a:solidFill>
              </a:rPr>
              <a:t> </a:t>
            </a:r>
            <a:r>
              <a:rPr sz="3600" spc="-20" dirty="0">
                <a:solidFill>
                  <a:schemeClr val="bg1"/>
                </a:solidFill>
              </a:rPr>
              <a:t>князя </a:t>
            </a:r>
            <a:r>
              <a:rPr sz="3600" spc="-615" dirty="0">
                <a:solidFill>
                  <a:schemeClr val="bg1"/>
                </a:solidFill>
              </a:rPr>
              <a:t> </a:t>
            </a:r>
            <a:r>
              <a:rPr sz="3600" spc="-25" dirty="0">
                <a:solidFill>
                  <a:schemeClr val="bg1"/>
                </a:solidFill>
              </a:rPr>
              <a:t>Александра</a:t>
            </a:r>
            <a:r>
              <a:rPr sz="3600" spc="-85" dirty="0">
                <a:solidFill>
                  <a:schemeClr val="bg1"/>
                </a:solidFill>
              </a:rPr>
              <a:t> </a:t>
            </a:r>
            <a:r>
              <a:rPr sz="3600" spc="-25" dirty="0">
                <a:solidFill>
                  <a:schemeClr val="bg1"/>
                </a:solidFill>
              </a:rPr>
              <a:t>Невского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0123" y="3872028"/>
            <a:ext cx="4326255" cy="104521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2400" spc="-5" dirty="0">
                <a:solidFill>
                  <a:schemeClr val="bg1"/>
                </a:solidFill>
                <a:latin typeface="Gabriola"/>
                <a:cs typeface="Gabriola"/>
              </a:rPr>
              <a:t>над</a:t>
            </a:r>
            <a:r>
              <a:rPr sz="2400" spc="-70" dirty="0">
                <a:solidFill>
                  <a:schemeClr val="bg1"/>
                </a:solidFill>
                <a:latin typeface="Gabriola"/>
                <a:cs typeface="Gabriola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Gabriola"/>
                <a:cs typeface="Gabriola"/>
              </a:rPr>
              <a:t>немецкими</a:t>
            </a:r>
            <a:r>
              <a:rPr sz="2400" spc="-80" dirty="0">
                <a:solidFill>
                  <a:schemeClr val="bg1"/>
                </a:solidFill>
                <a:latin typeface="Gabriola"/>
                <a:cs typeface="Gabriola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Gabriola"/>
                <a:cs typeface="Gabriola"/>
              </a:rPr>
              <a:t>рыцарями</a:t>
            </a:r>
            <a:r>
              <a:rPr sz="2400" spc="335" dirty="0">
                <a:solidFill>
                  <a:schemeClr val="bg1"/>
                </a:solidFill>
                <a:latin typeface="Gabriola"/>
                <a:cs typeface="Gabriol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Gabriola"/>
                <a:cs typeface="Gabriola"/>
              </a:rPr>
              <a:t>на</a:t>
            </a:r>
            <a:r>
              <a:rPr sz="2400" spc="-65" dirty="0">
                <a:solidFill>
                  <a:schemeClr val="bg1"/>
                </a:solidFill>
                <a:latin typeface="Gabriola"/>
                <a:cs typeface="Gabriol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Gabriola"/>
                <a:cs typeface="Gabriola"/>
              </a:rPr>
              <a:t>Чудском</a:t>
            </a:r>
            <a:r>
              <a:rPr sz="2400" spc="-85" dirty="0">
                <a:solidFill>
                  <a:schemeClr val="bg1"/>
                </a:solidFill>
                <a:latin typeface="Gabriola"/>
                <a:cs typeface="Gabriol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Gabriola"/>
                <a:cs typeface="Gabriola"/>
              </a:rPr>
              <a:t>озере</a:t>
            </a:r>
            <a:endParaRPr sz="2400" dirty="0">
              <a:solidFill>
                <a:schemeClr val="bg1"/>
              </a:solidFill>
              <a:latin typeface="Gabriola"/>
              <a:cs typeface="Gabriola"/>
            </a:endParaRPr>
          </a:p>
          <a:p>
            <a:pPr marL="1270" algn="ctr">
              <a:lnSpc>
                <a:spcPct val="100000"/>
              </a:lnSpc>
              <a:spcBef>
                <a:spcPts val="750"/>
              </a:spcBef>
            </a:pPr>
            <a:r>
              <a:rPr sz="3200" spc="-20" dirty="0">
                <a:solidFill>
                  <a:schemeClr val="bg1"/>
                </a:solidFill>
                <a:latin typeface="Gabriola"/>
                <a:cs typeface="Gabriola"/>
              </a:rPr>
              <a:t>(Ледовое</a:t>
            </a:r>
            <a:r>
              <a:rPr sz="3200" spc="-80" dirty="0">
                <a:solidFill>
                  <a:schemeClr val="bg1"/>
                </a:solidFill>
                <a:latin typeface="Gabriola"/>
                <a:cs typeface="Gabriola"/>
              </a:rPr>
              <a:t> </a:t>
            </a:r>
            <a:r>
              <a:rPr sz="3200" spc="-25" dirty="0">
                <a:solidFill>
                  <a:schemeClr val="bg1"/>
                </a:solidFill>
                <a:latin typeface="Gabriola"/>
                <a:cs typeface="Gabriola"/>
              </a:rPr>
              <a:t>побоище,</a:t>
            </a:r>
            <a:r>
              <a:rPr sz="3200" spc="-65" dirty="0">
                <a:solidFill>
                  <a:schemeClr val="bg1"/>
                </a:solidFill>
                <a:latin typeface="Gabriola"/>
                <a:cs typeface="Gabriola"/>
              </a:rPr>
              <a:t> </a:t>
            </a:r>
            <a:r>
              <a:rPr sz="3200" spc="-15" dirty="0">
                <a:solidFill>
                  <a:schemeClr val="bg1"/>
                </a:solidFill>
                <a:latin typeface="Gabriola"/>
                <a:cs typeface="Gabriola"/>
              </a:rPr>
              <a:t>1242</a:t>
            </a:r>
            <a:r>
              <a:rPr sz="3200" spc="-80" dirty="0">
                <a:solidFill>
                  <a:schemeClr val="bg1"/>
                </a:solidFill>
                <a:latin typeface="Gabriola"/>
                <a:cs typeface="Gabriola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Gabriola"/>
                <a:cs typeface="Gabriola"/>
              </a:rPr>
              <a:t>г.)</a:t>
            </a:r>
            <a:endParaRPr sz="3200" dirty="0">
              <a:solidFill>
                <a:schemeClr val="bg1"/>
              </a:solidFill>
              <a:latin typeface="Gabriola"/>
              <a:cs typeface="Gabriol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315200" y="533400"/>
            <a:ext cx="1510030" cy="1531620"/>
            <a:chOff x="7236332" y="692658"/>
            <a:chExt cx="1490980" cy="1512697"/>
          </a:xfrm>
        </p:grpSpPr>
        <p:sp>
          <p:nvSpPr>
            <p:cNvPr id="27" name="object 27"/>
            <p:cNvSpPr/>
            <p:nvPr/>
          </p:nvSpPr>
          <p:spPr>
            <a:xfrm>
              <a:off x="7236332" y="692658"/>
              <a:ext cx="1490980" cy="1512570"/>
            </a:xfrm>
            <a:custGeom>
              <a:avLst/>
              <a:gdLst/>
              <a:ahLst/>
              <a:cxnLst/>
              <a:rect l="l" t="t" r="r" b="b"/>
              <a:pathLst>
                <a:path w="1490979" h="1512570">
                  <a:moveTo>
                    <a:pt x="1490472" y="0"/>
                  </a:moveTo>
                  <a:lnTo>
                    <a:pt x="0" y="0"/>
                  </a:lnTo>
                  <a:lnTo>
                    <a:pt x="0" y="1512189"/>
                  </a:lnTo>
                  <a:lnTo>
                    <a:pt x="1242060" y="1512189"/>
                  </a:lnTo>
                  <a:lnTo>
                    <a:pt x="1490472" y="1263777"/>
                  </a:lnTo>
                  <a:lnTo>
                    <a:pt x="1490472" y="0"/>
                  </a:lnTo>
                  <a:close/>
                </a:path>
              </a:pathLst>
            </a:custGeom>
            <a:solidFill>
              <a:srgbClr val="D0B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478392" y="1956435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248411" y="0"/>
                  </a:moveTo>
                  <a:lnTo>
                    <a:pt x="49656" y="49656"/>
                  </a:lnTo>
                  <a:lnTo>
                    <a:pt x="0" y="248412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A7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36332" y="692658"/>
              <a:ext cx="1490980" cy="1512570"/>
            </a:xfrm>
            <a:custGeom>
              <a:avLst/>
              <a:gdLst/>
              <a:ahLst/>
              <a:cxnLst/>
              <a:rect l="l" t="t" r="r" b="b"/>
              <a:pathLst>
                <a:path w="1490979" h="1512570">
                  <a:moveTo>
                    <a:pt x="1242060" y="1512189"/>
                  </a:moveTo>
                  <a:lnTo>
                    <a:pt x="1291717" y="1313433"/>
                  </a:lnTo>
                  <a:lnTo>
                    <a:pt x="1490472" y="1263777"/>
                  </a:lnTo>
                  <a:lnTo>
                    <a:pt x="1242060" y="1512189"/>
                  </a:lnTo>
                  <a:lnTo>
                    <a:pt x="0" y="1512189"/>
                  </a:lnTo>
                  <a:lnTo>
                    <a:pt x="0" y="0"/>
                  </a:lnTo>
                  <a:lnTo>
                    <a:pt x="1490472" y="0"/>
                  </a:lnTo>
                  <a:lnTo>
                    <a:pt x="1490472" y="1263777"/>
                  </a:lnTo>
                </a:path>
              </a:pathLst>
            </a:custGeom>
            <a:ln w="19050">
              <a:solidFill>
                <a:srgbClr val="78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449057" y="877646"/>
            <a:ext cx="10712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64281B"/>
                </a:solidFill>
                <a:latin typeface="Gabriola"/>
                <a:cs typeface="Gabriola"/>
              </a:rPr>
              <a:t>18</a:t>
            </a:r>
            <a:r>
              <a:rPr sz="2800" spc="-50" dirty="0">
                <a:solidFill>
                  <a:srgbClr val="64281B"/>
                </a:solidFill>
                <a:latin typeface="Gabriola"/>
                <a:cs typeface="Gabriola"/>
              </a:rPr>
              <a:t> </a:t>
            </a:r>
            <a:r>
              <a:rPr sz="2800" spc="-5" dirty="0">
                <a:solidFill>
                  <a:srgbClr val="64281B"/>
                </a:solidFill>
                <a:latin typeface="Gabriola"/>
                <a:cs typeface="Gabriola"/>
              </a:rPr>
              <a:t>а</a:t>
            </a:r>
            <a:r>
              <a:rPr sz="2800" spc="-25" dirty="0">
                <a:solidFill>
                  <a:srgbClr val="64281B"/>
                </a:solidFill>
                <a:latin typeface="Gabriola"/>
                <a:cs typeface="Gabriola"/>
              </a:rPr>
              <a:t>п</a:t>
            </a:r>
            <a:r>
              <a:rPr sz="2800" spc="-10" dirty="0">
                <a:solidFill>
                  <a:srgbClr val="64281B"/>
                </a:solidFill>
                <a:latin typeface="Gabriola"/>
                <a:cs typeface="Gabriola"/>
              </a:rPr>
              <a:t>р</a:t>
            </a:r>
            <a:r>
              <a:rPr sz="2800" spc="-20" dirty="0">
                <a:solidFill>
                  <a:srgbClr val="64281B"/>
                </a:solidFill>
                <a:latin typeface="Gabriola"/>
                <a:cs typeface="Gabriola"/>
              </a:rPr>
              <a:t>е</a:t>
            </a:r>
            <a:r>
              <a:rPr sz="2800" spc="-35" dirty="0">
                <a:solidFill>
                  <a:srgbClr val="64281B"/>
                </a:solidFill>
                <a:latin typeface="Gabriola"/>
                <a:cs typeface="Gabriola"/>
              </a:rPr>
              <a:t>л</a:t>
            </a:r>
            <a:r>
              <a:rPr sz="2800" spc="-5" dirty="0">
                <a:solidFill>
                  <a:srgbClr val="64281B"/>
                </a:solidFill>
                <a:latin typeface="Gabriola"/>
                <a:cs typeface="Gabriola"/>
              </a:rPr>
              <a:t>я</a:t>
            </a:r>
            <a:endParaRPr sz="2800" dirty="0">
              <a:latin typeface="Gabriola"/>
              <a:cs typeface="Gabriola"/>
            </a:endParaRPr>
          </a:p>
          <a:p>
            <a:pPr marL="36830">
              <a:lnSpc>
                <a:spcPct val="100000"/>
              </a:lnSpc>
            </a:pPr>
            <a:r>
              <a:rPr sz="2800" spc="-5" dirty="0">
                <a:solidFill>
                  <a:srgbClr val="64281B"/>
                </a:solidFill>
                <a:latin typeface="Gabriola"/>
                <a:cs typeface="Gabriola"/>
              </a:rPr>
              <a:t>1</a:t>
            </a:r>
            <a:r>
              <a:rPr sz="2800" spc="-15" dirty="0">
                <a:solidFill>
                  <a:srgbClr val="64281B"/>
                </a:solidFill>
                <a:latin typeface="Gabriola"/>
                <a:cs typeface="Gabriola"/>
              </a:rPr>
              <a:t>2</a:t>
            </a:r>
            <a:r>
              <a:rPr sz="2800" spc="-5" dirty="0">
                <a:solidFill>
                  <a:srgbClr val="64281B"/>
                </a:solidFill>
                <a:latin typeface="Gabriola"/>
                <a:cs typeface="Gabriola"/>
              </a:rPr>
              <a:t>42</a:t>
            </a:r>
            <a:r>
              <a:rPr sz="2800" spc="-75" dirty="0">
                <a:solidFill>
                  <a:srgbClr val="64281B"/>
                </a:solidFill>
                <a:latin typeface="Gabriola"/>
                <a:cs typeface="Gabriola"/>
              </a:rPr>
              <a:t> </a:t>
            </a:r>
            <a:r>
              <a:rPr sz="2800" spc="-5" dirty="0">
                <a:solidFill>
                  <a:srgbClr val="64281B"/>
                </a:solidFill>
                <a:latin typeface="Gabriola"/>
                <a:cs typeface="Gabriola"/>
              </a:rPr>
              <a:t>г</a:t>
            </a:r>
            <a:r>
              <a:rPr sz="2800" spc="-20" dirty="0">
                <a:solidFill>
                  <a:srgbClr val="64281B"/>
                </a:solidFill>
                <a:latin typeface="Gabriola"/>
                <a:cs typeface="Gabriola"/>
              </a:rPr>
              <a:t>о</a:t>
            </a:r>
            <a:r>
              <a:rPr sz="2800" spc="-10" dirty="0">
                <a:solidFill>
                  <a:srgbClr val="64281B"/>
                </a:solidFill>
                <a:latin typeface="Gabriola"/>
                <a:cs typeface="Gabriola"/>
              </a:rPr>
              <a:t>да</a:t>
            </a:r>
            <a:endParaRPr sz="2800" dirty="0">
              <a:latin typeface="Gabriola"/>
              <a:cs typeface="Gabriola"/>
            </a:endParaRPr>
          </a:p>
        </p:txBody>
      </p:sp>
      <p:sp>
        <p:nvSpPr>
          <p:cNvPr id="25602" name="AutoShape 2" descr="https://top-fon.com/uploads/posts/2023-02/1675558481_top-fon-com-p-fon-dlya-prezentatsii-odnotonnii-zelenii-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top-fon.com/uploads/posts/2023-01/1674955082_top-fon-com-p-fon-dlya-prezentatsii-izumrud-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s://gas-kvas.com/grafic/uploads/posts/2024-01/gas-kvas-com-p-ramka-kazachya-na-prozrachnom-fone-28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267200"/>
            <a:ext cx="4343399" cy="2590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943600" y="5562600"/>
            <a:ext cx="230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нлайн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информация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30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50" algn="just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Monotype Corsiva" pitchFamily="66" charset="0"/>
              </a:rPr>
              <a:t>Армии</a:t>
            </a:r>
            <a:r>
              <a:rPr spc="-20" dirty="0">
                <a:latin typeface="Monotype Corsiva" pitchFamily="66" charset="0"/>
              </a:rPr>
              <a:t> противников</a:t>
            </a:r>
            <a:r>
              <a:rPr spc="-15" dirty="0">
                <a:latin typeface="Monotype Corsiva" pitchFamily="66" charset="0"/>
              </a:rPr>
              <a:t> сошлись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на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берегах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Чудского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озера</a:t>
            </a:r>
            <a:r>
              <a:rPr spc="-1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у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Вороньего</a:t>
            </a:r>
            <a:r>
              <a:rPr spc="37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камня</a:t>
            </a:r>
            <a:r>
              <a:rPr spc="39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и 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урочища Узмень. </a:t>
            </a:r>
            <a:r>
              <a:rPr spc="-15" dirty="0">
                <a:latin typeface="Monotype Corsiva" pitchFamily="66" charset="0"/>
              </a:rPr>
              <a:t>Здесь </a:t>
            </a:r>
            <a:r>
              <a:rPr dirty="0">
                <a:latin typeface="Monotype Corsiva" pitchFamily="66" charset="0"/>
              </a:rPr>
              <a:t>5 </a:t>
            </a:r>
            <a:r>
              <a:rPr spc="-20" dirty="0">
                <a:latin typeface="Monotype Corsiva" pitchFamily="66" charset="0"/>
              </a:rPr>
              <a:t>апреля </a:t>
            </a:r>
            <a:r>
              <a:rPr spc="-10" dirty="0">
                <a:latin typeface="Monotype Corsiva" pitchFamily="66" charset="0"/>
              </a:rPr>
              <a:t>1242 г. </a:t>
            </a:r>
            <a:r>
              <a:rPr spc="-15" dirty="0">
                <a:latin typeface="Monotype Corsiva" pitchFamily="66" charset="0"/>
              </a:rPr>
              <a:t>произошло </a:t>
            </a:r>
            <a:r>
              <a:rPr spc="-20" dirty="0">
                <a:latin typeface="Monotype Corsiva" pitchFamily="66" charset="0"/>
              </a:rPr>
              <a:t>сражение, </a:t>
            </a:r>
            <a:r>
              <a:rPr spc="-15" dirty="0">
                <a:latin typeface="Monotype Corsiva" pitchFamily="66" charset="0"/>
              </a:rPr>
              <a:t>которое вошло </a:t>
            </a:r>
            <a:r>
              <a:rPr dirty="0">
                <a:latin typeface="Monotype Corsiva" pitchFamily="66" charset="0"/>
              </a:rPr>
              <a:t>в </a:t>
            </a:r>
            <a:r>
              <a:rPr spc="-20" dirty="0">
                <a:latin typeface="Monotype Corsiva" pitchFamily="66" charset="0"/>
              </a:rPr>
              <a:t>историю </a:t>
            </a:r>
            <a:r>
              <a:rPr spc="-1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как</a:t>
            </a:r>
            <a:r>
              <a:rPr spc="-5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Ледовое</a:t>
            </a:r>
            <a:r>
              <a:rPr spc="-5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побоище.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905000"/>
            <a:ext cx="3657600" cy="2864256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2209800"/>
            <a:ext cx="3965003" cy="2999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05400" y="5638800"/>
            <a:ext cx="3473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1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</a:t>
            </a:r>
            <a:r>
              <a:rPr lang="ru-RU" spc="-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lang="ru-RU" spc="-1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й</a:t>
            </a:r>
            <a:r>
              <a:rPr lang="ru-RU" spc="-1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</a:t>
            </a:r>
            <a:r>
              <a:rPr lang="ru-RU" spc="-2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а</a:t>
            </a:r>
            <a:r>
              <a:rPr lang="ru-RU" spc="-6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п</a:t>
            </a:r>
            <a:r>
              <a:rPr lang="ru-RU" spc="-1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е</a:t>
            </a:r>
            <a:r>
              <a:rPr lang="ru-RU" spc="-1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</a:t>
            </a:r>
            <a:r>
              <a:rPr lang="ru-RU" spc="-2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е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д</a:t>
            </a:r>
            <a:r>
              <a:rPr lang="ru-RU" spc="-6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б</a:t>
            </a:r>
            <a:r>
              <a:rPr lang="ru-RU" spc="-1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и</a:t>
            </a:r>
            <a:r>
              <a:rPr lang="ru-RU" spc="-2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т</a:t>
            </a:r>
            <a:r>
              <a:rPr lang="ru-RU" spc="-1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</a:t>
            </a:r>
            <a:r>
              <a:rPr lang="ru-RU" spc="-2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й</a:t>
            </a:r>
            <a:r>
              <a:rPr lang="ru-RU" spc="-6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а</a:t>
            </a:r>
            <a:r>
              <a:rPr lang="ru-RU" spc="-5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1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Ч</a:t>
            </a:r>
            <a:r>
              <a:rPr lang="ru-RU" spc="-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уд</a:t>
            </a:r>
            <a:r>
              <a:rPr lang="ru-RU" spc="-2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</a:t>
            </a:r>
            <a:r>
              <a:rPr lang="ru-RU" spc="-2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</a:t>
            </a:r>
            <a:r>
              <a:rPr lang="ru-RU" spc="-2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м</a:t>
            </a:r>
            <a:r>
              <a:rPr lang="ru-RU" spc="-6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оз</a:t>
            </a:r>
            <a:r>
              <a:rPr lang="ru-RU" spc="-1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е</a:t>
            </a:r>
            <a:r>
              <a:rPr lang="ru-RU" spc="-1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е</a:t>
            </a:r>
            <a:endParaRPr lang="ru-RU" dirty="0">
              <a:latin typeface="Monotype Corsiva" pitchFamily="66" charset="0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233273" y="106121"/>
            <a:ext cx="870458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Monotype Corsiva" pitchFamily="66" charset="0"/>
                <a:cs typeface="Gabriola"/>
              </a:rPr>
              <a:t>На </a:t>
            </a:r>
            <a:r>
              <a:rPr sz="2400" spc="-20" dirty="0">
                <a:latin typeface="Monotype Corsiva" pitchFamily="66" charset="0"/>
                <a:cs typeface="Gabriola"/>
              </a:rPr>
              <a:t>рассвете </a:t>
            </a:r>
            <a:r>
              <a:rPr sz="2400" spc="-15" dirty="0">
                <a:latin typeface="Monotype Corsiva" pitchFamily="66" charset="0"/>
                <a:cs typeface="Gabriola"/>
              </a:rPr>
              <a:t>крестоносцы по </a:t>
            </a:r>
            <a:r>
              <a:rPr sz="2400" spc="-10" dirty="0">
                <a:latin typeface="Monotype Corsiva" pitchFamily="66" charset="0"/>
                <a:cs typeface="Gabriola"/>
              </a:rPr>
              <a:t>льду </a:t>
            </a:r>
            <a:r>
              <a:rPr sz="2400" spc="-15" dirty="0">
                <a:latin typeface="Monotype Corsiva" pitchFamily="66" charset="0"/>
                <a:cs typeface="Gabriola"/>
              </a:rPr>
              <a:t>озера </a:t>
            </a:r>
            <a:r>
              <a:rPr sz="2400" spc="-10" dirty="0">
                <a:latin typeface="Monotype Corsiva" pitchFamily="66" charset="0"/>
                <a:cs typeface="Gabriola"/>
              </a:rPr>
              <a:t>на </a:t>
            </a:r>
            <a:r>
              <a:rPr sz="2400" spc="-20" dirty="0">
                <a:latin typeface="Monotype Corsiva" pitchFamily="66" charset="0"/>
                <a:cs typeface="Gabriola"/>
              </a:rPr>
              <a:t>медленной </a:t>
            </a:r>
            <a:r>
              <a:rPr sz="2400" spc="-15" dirty="0">
                <a:latin typeface="Monotype Corsiva" pitchFamily="66" charset="0"/>
                <a:cs typeface="Gabriola"/>
              </a:rPr>
              <a:t>рыси </a:t>
            </a:r>
            <a:r>
              <a:rPr sz="2400" spc="-20" dirty="0">
                <a:latin typeface="Monotype Corsiva" pitchFamily="66" charset="0"/>
                <a:cs typeface="Gabriola"/>
              </a:rPr>
              <a:t>приблизились </a:t>
            </a:r>
            <a:r>
              <a:rPr sz="2400" dirty="0">
                <a:latin typeface="Monotype Corsiva" pitchFamily="66" charset="0"/>
                <a:cs typeface="Gabriola"/>
              </a:rPr>
              <a:t>к </a:t>
            </a:r>
            <a:r>
              <a:rPr sz="2400" spc="-20" dirty="0">
                <a:latin typeface="Monotype Corsiva" pitchFamily="66" charset="0"/>
                <a:cs typeface="Gabriola"/>
              </a:rPr>
              <a:t>позиции </a:t>
            </a:r>
            <a:r>
              <a:rPr sz="2400" spc="-15" dirty="0">
                <a:latin typeface="Monotype Corsiva" pitchFamily="66" charset="0"/>
                <a:cs typeface="Gabriola"/>
              </a:rPr>
              <a:t> русских. </a:t>
            </a:r>
            <a:r>
              <a:rPr sz="2400" spc="-20" dirty="0">
                <a:latin typeface="Monotype Corsiva" pitchFamily="66" charset="0"/>
                <a:cs typeface="Gabriola"/>
              </a:rPr>
              <a:t>Войско Ливонского </a:t>
            </a:r>
            <a:r>
              <a:rPr sz="2400" spc="-15" dirty="0">
                <a:latin typeface="Monotype Corsiva" pitchFamily="66" charset="0"/>
                <a:cs typeface="Gabriola"/>
              </a:rPr>
              <a:t>ордена </a:t>
            </a:r>
            <a:r>
              <a:rPr sz="2400" spc="-10" dirty="0">
                <a:latin typeface="Monotype Corsiva" pitchFamily="66" charset="0"/>
                <a:cs typeface="Gabriola"/>
              </a:rPr>
              <a:t>по </a:t>
            </a:r>
            <a:r>
              <a:rPr sz="2400" spc="-25" dirty="0">
                <a:latin typeface="Monotype Corsiva" pitchFamily="66" charset="0"/>
                <a:cs typeface="Gabriola"/>
              </a:rPr>
              <a:t>установившейся </a:t>
            </a:r>
            <a:r>
              <a:rPr sz="2400" spc="-20" dirty="0">
                <a:latin typeface="Monotype Corsiva" pitchFamily="66" charset="0"/>
                <a:cs typeface="Gabriola"/>
              </a:rPr>
              <a:t>военной </a:t>
            </a:r>
            <a:r>
              <a:rPr sz="2400" spc="-25" dirty="0">
                <a:latin typeface="Monotype Corsiva" pitchFamily="66" charset="0"/>
                <a:cs typeface="Gabriola"/>
              </a:rPr>
              <a:t>традиции </a:t>
            </a:r>
            <a:r>
              <a:rPr sz="2400" spc="-20" dirty="0">
                <a:latin typeface="Monotype Corsiva" pitchFamily="66" charset="0"/>
                <a:cs typeface="Gabriola"/>
              </a:rPr>
              <a:t>наступало </a:t>
            </a:r>
            <a:r>
              <a:rPr sz="2400" spc="-15" dirty="0">
                <a:latin typeface="Monotype Corsiva" pitchFamily="66" charset="0"/>
                <a:cs typeface="Gabriola"/>
              </a:rPr>
              <a:t> "железным</a:t>
            </a:r>
            <a:r>
              <a:rPr sz="2400" spc="-60" dirty="0"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latin typeface="Monotype Corsiva" pitchFamily="66" charset="0"/>
                <a:cs typeface="Gabriola"/>
              </a:rPr>
              <a:t>клином",</a:t>
            </a:r>
            <a:r>
              <a:rPr sz="2400" spc="-55" dirty="0"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latin typeface="Monotype Corsiva" pitchFamily="66" charset="0"/>
                <a:cs typeface="Gabriola"/>
              </a:rPr>
              <a:t>который</a:t>
            </a:r>
            <a:r>
              <a:rPr sz="2400" spc="-60" dirty="0">
                <a:latin typeface="Monotype Corsiva" pitchFamily="66" charset="0"/>
                <a:cs typeface="Gabriola"/>
              </a:rPr>
              <a:t> </a:t>
            </a:r>
            <a:r>
              <a:rPr sz="2400" dirty="0">
                <a:latin typeface="Monotype Corsiva" pitchFamily="66" charset="0"/>
                <a:cs typeface="Gabriola"/>
              </a:rPr>
              <a:t>в</a:t>
            </a:r>
            <a:r>
              <a:rPr sz="2400" spc="-25" dirty="0">
                <a:latin typeface="Monotype Corsiva" pitchFamily="66" charset="0"/>
                <a:cs typeface="Gabriola"/>
              </a:rPr>
              <a:t> </a:t>
            </a:r>
            <a:r>
              <a:rPr sz="2400" spc="-10" dirty="0">
                <a:latin typeface="Monotype Corsiva" pitchFamily="66" charset="0"/>
                <a:cs typeface="Gabriola"/>
              </a:rPr>
              <a:t>русских</a:t>
            </a:r>
            <a:r>
              <a:rPr sz="2400" spc="-55" dirty="0"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latin typeface="Monotype Corsiva" pitchFamily="66" charset="0"/>
                <a:cs typeface="Gabriola"/>
              </a:rPr>
              <a:t>летописях</a:t>
            </a:r>
            <a:r>
              <a:rPr sz="2400" spc="-50" dirty="0"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latin typeface="Monotype Corsiva" pitchFamily="66" charset="0"/>
                <a:cs typeface="Gabriola"/>
              </a:rPr>
              <a:t>фигурирует</a:t>
            </a:r>
            <a:r>
              <a:rPr sz="2400" spc="-90" dirty="0">
                <a:latin typeface="Monotype Corsiva" pitchFamily="66" charset="0"/>
                <a:cs typeface="Gabriola"/>
              </a:rPr>
              <a:t> </a:t>
            </a:r>
            <a:r>
              <a:rPr sz="2400" dirty="0">
                <a:latin typeface="Monotype Corsiva" pitchFamily="66" charset="0"/>
                <a:cs typeface="Gabriola"/>
              </a:rPr>
              <a:t>под</a:t>
            </a:r>
            <a:r>
              <a:rPr sz="2400" spc="-50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названием</a:t>
            </a:r>
            <a:r>
              <a:rPr sz="2400" spc="-55" dirty="0"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latin typeface="Monotype Corsiva" pitchFamily="66" charset="0"/>
                <a:cs typeface="Gabriola"/>
              </a:rPr>
              <a:t>"свинья".</a:t>
            </a:r>
            <a:endParaRPr sz="2400" dirty="0">
              <a:latin typeface="Monotype Corsiva" pitchFamily="66" charset="0"/>
              <a:cs typeface="Gabriola"/>
            </a:endParaRPr>
          </a:p>
          <a:p>
            <a:pPr marL="12700" marR="5080" indent="260350" algn="just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Monotype Corsiva" pitchFamily="66" charset="0"/>
                <a:cs typeface="Gabriola"/>
              </a:rPr>
              <a:t>На</a:t>
            </a:r>
            <a:r>
              <a:rPr sz="2400" spc="120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острие</a:t>
            </a:r>
            <a:r>
              <a:rPr sz="2400" spc="13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находилась</a:t>
            </a:r>
            <a:r>
              <a:rPr sz="2400" spc="130" dirty="0"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latin typeface="Monotype Corsiva" pitchFamily="66" charset="0"/>
                <a:cs typeface="Gabriola"/>
              </a:rPr>
              <a:t>основная</a:t>
            </a:r>
            <a:r>
              <a:rPr sz="2400" spc="130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группировка</a:t>
            </a:r>
            <a:r>
              <a:rPr sz="2400" spc="110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рыцарей,</a:t>
            </a:r>
            <a:r>
              <a:rPr sz="2400" spc="130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часть</a:t>
            </a:r>
            <a:r>
              <a:rPr sz="2400" spc="135" dirty="0">
                <a:latin typeface="Monotype Corsiva" pitchFamily="66" charset="0"/>
                <a:cs typeface="Gabriola"/>
              </a:rPr>
              <a:t> </a:t>
            </a:r>
            <a:r>
              <a:rPr sz="2400" spc="-10" dirty="0">
                <a:latin typeface="Monotype Corsiva" pitchFamily="66" charset="0"/>
                <a:cs typeface="Gabriola"/>
              </a:rPr>
              <a:t>их</a:t>
            </a:r>
            <a:r>
              <a:rPr sz="2400" spc="12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прикрывала</a:t>
            </a:r>
            <a:r>
              <a:rPr sz="2400" spc="120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фланги </a:t>
            </a:r>
            <a:r>
              <a:rPr sz="2400" spc="-405" dirty="0">
                <a:latin typeface="Monotype Corsiva" pitchFamily="66" charset="0"/>
                <a:cs typeface="Gabriola"/>
              </a:rPr>
              <a:t> </a:t>
            </a:r>
            <a:r>
              <a:rPr sz="2400" dirty="0">
                <a:latin typeface="Monotype Corsiva" pitchFamily="66" charset="0"/>
                <a:cs typeface="Gabriola"/>
              </a:rPr>
              <a:t>и</a:t>
            </a:r>
            <a:r>
              <a:rPr sz="2400" spc="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тыл</a:t>
            </a:r>
            <a:r>
              <a:rPr sz="2400" spc="-1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"клина",</a:t>
            </a:r>
            <a:r>
              <a:rPr sz="2400" spc="-15" dirty="0">
                <a:latin typeface="Monotype Corsiva" pitchFamily="66" charset="0"/>
                <a:cs typeface="Gabriola"/>
              </a:rPr>
              <a:t> </a:t>
            </a:r>
            <a:r>
              <a:rPr sz="2400" dirty="0">
                <a:latin typeface="Monotype Corsiva" pitchFamily="66" charset="0"/>
                <a:cs typeface="Gabriola"/>
              </a:rPr>
              <a:t>в</a:t>
            </a:r>
            <a:r>
              <a:rPr sz="2400" spc="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центре</a:t>
            </a:r>
            <a:r>
              <a:rPr sz="2400" spc="-1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которого</a:t>
            </a:r>
            <a:r>
              <a:rPr sz="2400" spc="-1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располагалась</a:t>
            </a:r>
            <a:r>
              <a:rPr sz="2400" spc="-1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пехота.</a:t>
            </a:r>
            <a:r>
              <a:rPr sz="2400" spc="-1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Клин</a:t>
            </a:r>
            <a:r>
              <a:rPr sz="2400" spc="-1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имел</a:t>
            </a:r>
            <a:r>
              <a:rPr sz="2400" spc="-15" dirty="0">
                <a:latin typeface="Monotype Corsiva" pitchFamily="66" charset="0"/>
                <a:cs typeface="Gabriola"/>
              </a:rPr>
              <a:t> своей</a:t>
            </a:r>
            <a:r>
              <a:rPr sz="2400" spc="-10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задачей </a:t>
            </a:r>
            <a:r>
              <a:rPr sz="2400" spc="-1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раздробление </a:t>
            </a:r>
            <a:r>
              <a:rPr sz="2400" dirty="0">
                <a:latin typeface="Monotype Corsiva" pitchFamily="66" charset="0"/>
                <a:cs typeface="Gabriola"/>
              </a:rPr>
              <a:t>и </a:t>
            </a:r>
            <a:r>
              <a:rPr sz="2400" spc="-20" dirty="0">
                <a:latin typeface="Monotype Corsiva" pitchFamily="66" charset="0"/>
                <a:cs typeface="Gabriola"/>
              </a:rPr>
              <a:t>прорыв центральной части войск противника, </a:t>
            </a:r>
            <a:r>
              <a:rPr sz="2400" dirty="0">
                <a:latin typeface="Monotype Corsiva" pitchFamily="66" charset="0"/>
                <a:cs typeface="Gabriola"/>
              </a:rPr>
              <a:t>а </a:t>
            </a:r>
            <a:r>
              <a:rPr sz="2400" spc="-20" dirty="0">
                <a:latin typeface="Monotype Corsiva" pitchFamily="66" charset="0"/>
                <a:cs typeface="Gabriola"/>
              </a:rPr>
              <a:t>следовавшие </a:t>
            </a:r>
            <a:r>
              <a:rPr sz="2400" spc="-10" dirty="0">
                <a:latin typeface="Monotype Corsiva" pitchFamily="66" charset="0"/>
                <a:cs typeface="Gabriola"/>
              </a:rPr>
              <a:t>за </a:t>
            </a:r>
            <a:r>
              <a:rPr sz="2400" spc="-15" dirty="0">
                <a:latin typeface="Monotype Corsiva" pitchFamily="66" charset="0"/>
                <a:cs typeface="Gabriola"/>
              </a:rPr>
              <a:t>клином </a:t>
            </a:r>
            <a:r>
              <a:rPr sz="2400" spc="-10" dirty="0"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latin typeface="Monotype Corsiva" pitchFamily="66" charset="0"/>
                <a:cs typeface="Gabriola"/>
              </a:rPr>
              <a:t>колонны</a:t>
            </a:r>
            <a:r>
              <a:rPr sz="2400" spc="40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должны</a:t>
            </a:r>
            <a:r>
              <a:rPr sz="2400" spc="55" dirty="0"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latin typeface="Monotype Corsiva" pitchFamily="66" charset="0"/>
                <a:cs typeface="Gabriola"/>
              </a:rPr>
              <a:t>были</a:t>
            </a:r>
            <a:r>
              <a:rPr sz="2400" spc="4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охватом</a:t>
            </a:r>
            <a:r>
              <a:rPr sz="2400" spc="6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разгромить</a:t>
            </a:r>
            <a:r>
              <a:rPr sz="2400" spc="50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фланги</a:t>
            </a:r>
            <a:r>
              <a:rPr sz="2400" spc="5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противника.</a:t>
            </a:r>
            <a:r>
              <a:rPr sz="2400" spc="65" dirty="0">
                <a:latin typeface="Monotype Corsiva" pitchFamily="66" charset="0"/>
                <a:cs typeface="Gabriola"/>
              </a:rPr>
              <a:t> </a:t>
            </a:r>
            <a:r>
              <a:rPr sz="2400" dirty="0">
                <a:latin typeface="Monotype Corsiva" pitchFamily="66" charset="0"/>
                <a:cs typeface="Gabriola"/>
              </a:rPr>
              <a:t>В</a:t>
            </a:r>
            <a:r>
              <a:rPr sz="2400" spc="60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кольчугах</a:t>
            </a:r>
            <a:r>
              <a:rPr sz="2400" spc="60" dirty="0">
                <a:latin typeface="Monotype Corsiva" pitchFamily="66" charset="0"/>
                <a:cs typeface="Gabriola"/>
              </a:rPr>
              <a:t> </a:t>
            </a:r>
            <a:r>
              <a:rPr sz="2400" dirty="0">
                <a:latin typeface="Monotype Corsiva" pitchFamily="66" charset="0"/>
                <a:cs typeface="Gabriola"/>
              </a:rPr>
              <a:t>и</a:t>
            </a:r>
            <a:r>
              <a:rPr sz="2400" spc="45" dirty="0"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latin typeface="Monotype Corsiva" pitchFamily="66" charset="0"/>
                <a:cs typeface="Gabriola"/>
              </a:rPr>
              <a:t>шлемах, </a:t>
            </a:r>
            <a:r>
              <a:rPr sz="2400" spc="-405" dirty="0">
                <a:latin typeface="Monotype Corsiva" pitchFamily="66" charset="0"/>
                <a:cs typeface="Gabriola"/>
              </a:rPr>
              <a:t> </a:t>
            </a:r>
            <a:r>
              <a:rPr sz="2400" dirty="0">
                <a:latin typeface="Monotype Corsiva" pitchFamily="66" charset="0"/>
                <a:cs typeface="Gabriola"/>
              </a:rPr>
              <a:t>с</a:t>
            </a:r>
            <a:r>
              <a:rPr sz="2400" spc="-15" dirty="0">
                <a:latin typeface="Monotype Corsiva" pitchFamily="66" charset="0"/>
                <a:cs typeface="Gabriola"/>
              </a:rPr>
              <a:t> длинными</a:t>
            </a:r>
            <a:r>
              <a:rPr sz="2400" spc="-6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мечами,</a:t>
            </a:r>
            <a:r>
              <a:rPr sz="2400" spc="-50" dirty="0">
                <a:latin typeface="Monotype Corsiva" pitchFamily="66" charset="0"/>
                <a:cs typeface="Gabriola"/>
              </a:rPr>
              <a:t> </a:t>
            </a:r>
            <a:r>
              <a:rPr sz="2400" spc="-10" dirty="0">
                <a:latin typeface="Monotype Corsiva" pitchFamily="66" charset="0"/>
                <a:cs typeface="Gabriola"/>
              </a:rPr>
              <a:t>они</a:t>
            </a:r>
            <a:r>
              <a:rPr sz="2400" spc="-55" dirty="0"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latin typeface="Monotype Corsiva" pitchFamily="66" charset="0"/>
                <a:cs typeface="Gabriola"/>
              </a:rPr>
              <a:t>казались</a:t>
            </a:r>
            <a:r>
              <a:rPr sz="2400" spc="-65" dirty="0"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latin typeface="Monotype Corsiva" pitchFamily="66" charset="0"/>
                <a:cs typeface="Gabriola"/>
              </a:rPr>
              <a:t>неуязвимыми.</a:t>
            </a:r>
            <a:endParaRPr sz="2400" dirty="0">
              <a:latin typeface="Monotype Corsiva" pitchFamily="66" charset="0"/>
              <a:cs typeface="Gabriol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800" y="3886200"/>
            <a:ext cx="4811267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935" y="381000"/>
            <a:ext cx="854646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9079" algn="just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Monotype Corsiva" pitchFamily="66" charset="0"/>
              </a:rPr>
              <a:t>Александр Невский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5" dirty="0">
                <a:latin typeface="Monotype Corsiva" pitchFamily="66" charset="0"/>
              </a:rPr>
              <a:t>противопоставил</a:t>
            </a:r>
            <a:r>
              <a:rPr spc="-20" dirty="0">
                <a:latin typeface="Monotype Corsiva" pitchFamily="66" charset="0"/>
              </a:rPr>
              <a:t> этой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стереотипной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5" dirty="0">
                <a:latin typeface="Monotype Corsiva" pitchFamily="66" charset="0"/>
              </a:rPr>
              <a:t>тактике</a:t>
            </a:r>
            <a:r>
              <a:rPr spc="-20" dirty="0">
                <a:latin typeface="Monotype Corsiva" pitchFamily="66" charset="0"/>
              </a:rPr>
              <a:t> рыцарей </a:t>
            </a:r>
            <a:r>
              <a:rPr spc="-15" dirty="0">
                <a:latin typeface="Monotype Corsiva" pitchFamily="66" charset="0"/>
              </a:rPr>
              <a:t>новое 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построение </a:t>
            </a:r>
            <a:r>
              <a:rPr spc="-15" dirty="0">
                <a:latin typeface="Monotype Corsiva" pitchFamily="66" charset="0"/>
              </a:rPr>
              <a:t>русских войск. </a:t>
            </a:r>
            <a:r>
              <a:rPr spc="-20" dirty="0">
                <a:latin typeface="Monotype Corsiva" pitchFamily="66" charset="0"/>
              </a:rPr>
              <a:t>Основные </a:t>
            </a:r>
            <a:r>
              <a:rPr spc="-15" dirty="0">
                <a:latin typeface="Monotype Corsiva" pitchFamily="66" charset="0"/>
              </a:rPr>
              <a:t>силы </a:t>
            </a:r>
            <a:r>
              <a:rPr spc="-10" dirty="0">
                <a:latin typeface="Monotype Corsiva" pitchFamily="66" charset="0"/>
              </a:rPr>
              <a:t>он </a:t>
            </a:r>
            <a:r>
              <a:rPr spc="-20" dirty="0">
                <a:latin typeface="Monotype Corsiva" pitchFamily="66" charset="0"/>
              </a:rPr>
              <a:t>сосредоточил </a:t>
            </a:r>
            <a:r>
              <a:rPr spc="-15" dirty="0">
                <a:latin typeface="Monotype Corsiva" pitchFamily="66" charset="0"/>
              </a:rPr>
              <a:t>не </a:t>
            </a:r>
            <a:r>
              <a:rPr dirty="0">
                <a:latin typeface="Monotype Corsiva" pitchFamily="66" charset="0"/>
              </a:rPr>
              <a:t>в </a:t>
            </a:r>
            <a:r>
              <a:rPr spc="-20" dirty="0">
                <a:latin typeface="Monotype Corsiva" pitchFamily="66" charset="0"/>
              </a:rPr>
              <a:t>центре </a:t>
            </a:r>
            <a:r>
              <a:rPr spc="-15" dirty="0">
                <a:latin typeface="Monotype Corsiva" pitchFamily="66" charset="0"/>
              </a:rPr>
              <a:t>("челе"), </a:t>
            </a:r>
            <a:r>
              <a:rPr spc="-10" dirty="0">
                <a:latin typeface="Monotype Corsiva" pitchFamily="66" charset="0"/>
              </a:rPr>
              <a:t>как </a:t>
            </a:r>
            <a:r>
              <a:rPr spc="-15" dirty="0">
                <a:latin typeface="Monotype Corsiva" pitchFamily="66" charset="0"/>
              </a:rPr>
              <a:t>это 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всегда делали </a:t>
            </a:r>
            <a:r>
              <a:rPr spc="-20" dirty="0">
                <a:latin typeface="Monotype Corsiva" pitchFamily="66" charset="0"/>
              </a:rPr>
              <a:t>русские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войска,</a:t>
            </a:r>
            <a:r>
              <a:rPr spc="-1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а </a:t>
            </a:r>
            <a:r>
              <a:rPr spc="-10" dirty="0">
                <a:latin typeface="Monotype Corsiva" pitchFamily="66" charset="0"/>
              </a:rPr>
              <a:t>на </a:t>
            </a:r>
            <a:r>
              <a:rPr spc="-20" dirty="0">
                <a:latin typeface="Monotype Corsiva" pitchFamily="66" charset="0"/>
              </a:rPr>
              <a:t>флангах.</a:t>
            </a:r>
            <a:r>
              <a:rPr spc="-15" dirty="0">
                <a:latin typeface="Monotype Corsiva" pitchFamily="66" charset="0"/>
              </a:rPr>
              <a:t> Впереди расположился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передовой</a:t>
            </a:r>
            <a:r>
              <a:rPr spc="-15" dirty="0">
                <a:latin typeface="Monotype Corsiva" pitchFamily="66" charset="0"/>
              </a:rPr>
              <a:t> полк </a:t>
            </a:r>
            <a:r>
              <a:rPr spc="-20" dirty="0">
                <a:latin typeface="Monotype Corsiva" pitchFamily="66" charset="0"/>
              </a:rPr>
              <a:t>из 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легкой</a:t>
            </a:r>
            <a:r>
              <a:rPr spc="-6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конницы,</a:t>
            </a:r>
            <a:r>
              <a:rPr spc="-6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лучников</a:t>
            </a:r>
            <a:r>
              <a:rPr spc="-7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и</a:t>
            </a:r>
            <a:r>
              <a:rPr spc="-3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пращников.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2286000"/>
            <a:ext cx="5208485" cy="305572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52600" y="5562600"/>
            <a:ext cx="5562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Gabriola"/>
                <a:cs typeface="Gabriola"/>
              </a:rPr>
              <a:t>«</a:t>
            </a:r>
            <a:r>
              <a:rPr sz="18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Князь</a:t>
            </a:r>
            <a:r>
              <a:rPr sz="1800" b="1" spc="-4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Александр</a:t>
            </a:r>
            <a:r>
              <a:rPr sz="1800" b="1" spc="-6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Ярославич</a:t>
            </a:r>
            <a:r>
              <a:rPr sz="1800" b="1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перед</a:t>
            </a:r>
            <a:r>
              <a:rPr sz="1800" b="1" spc="-4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битвой</a:t>
            </a:r>
            <a:r>
              <a:rPr sz="1800" b="1" spc="-6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на</a:t>
            </a:r>
            <a:r>
              <a:rPr sz="1800" b="1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Чудском</a:t>
            </a:r>
            <a:r>
              <a:rPr sz="1800" b="1" spc="-3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озере».</a:t>
            </a:r>
            <a:endParaRPr sz="1800" b="1" dirty="0">
              <a:latin typeface="Monotype Corsiva" pitchFamily="66" charset="0"/>
              <a:cs typeface="Gabriola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Художник</a:t>
            </a:r>
            <a:r>
              <a:rPr sz="1800" b="1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Денис</a:t>
            </a:r>
            <a:r>
              <a:rPr sz="1800" b="1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Гордеев</a:t>
            </a:r>
            <a:endParaRPr sz="1800" b="1" dirty="0">
              <a:latin typeface="Monotype Corsiva" pitchFamily="66" charset="0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185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7010" algn="just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Monotype Corsiva" pitchFamily="66" charset="0"/>
              </a:rPr>
              <a:t>Рыцарский клин прорвал </a:t>
            </a:r>
            <a:r>
              <a:rPr spc="-15" dirty="0">
                <a:latin typeface="Monotype Corsiva" pitchFamily="66" charset="0"/>
              </a:rPr>
              <a:t>центр русского войска. </a:t>
            </a:r>
            <a:r>
              <a:rPr spc="-25" dirty="0">
                <a:latin typeface="Monotype Corsiva" pitchFamily="66" charset="0"/>
              </a:rPr>
              <a:t>Наткнувшись </a:t>
            </a:r>
            <a:r>
              <a:rPr spc="-10" dirty="0">
                <a:latin typeface="Monotype Corsiva" pitchFamily="66" charset="0"/>
              </a:rPr>
              <a:t>на </a:t>
            </a:r>
            <a:r>
              <a:rPr spc="-25" dirty="0">
                <a:latin typeface="Monotype Corsiva" pitchFamily="66" charset="0"/>
              </a:rPr>
              <a:t>обрывистый </a:t>
            </a:r>
            <a:r>
              <a:rPr spc="-15" dirty="0">
                <a:latin typeface="Monotype Corsiva" pitchFamily="66" charset="0"/>
              </a:rPr>
              <a:t>берег 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озера, </a:t>
            </a:r>
            <a:r>
              <a:rPr spc="-20" dirty="0">
                <a:latin typeface="Monotype Corsiva" pitchFamily="66" charset="0"/>
              </a:rPr>
              <a:t>малоподвижные, закованные </a:t>
            </a:r>
            <a:r>
              <a:rPr dirty="0">
                <a:latin typeface="Monotype Corsiva" pitchFamily="66" charset="0"/>
              </a:rPr>
              <a:t>в </a:t>
            </a:r>
            <a:r>
              <a:rPr spc="-20" dirty="0">
                <a:latin typeface="Monotype Corsiva" pitchFamily="66" charset="0"/>
              </a:rPr>
              <a:t>латы </a:t>
            </a:r>
            <a:r>
              <a:rPr spc="-15" dirty="0">
                <a:latin typeface="Monotype Corsiva" pitchFamily="66" charset="0"/>
              </a:rPr>
              <a:t>рыцари </a:t>
            </a:r>
            <a:r>
              <a:rPr spc="-10" dirty="0">
                <a:latin typeface="Monotype Corsiva" pitchFamily="66" charset="0"/>
              </a:rPr>
              <a:t>не </a:t>
            </a:r>
            <a:r>
              <a:rPr spc="-15" dirty="0">
                <a:latin typeface="Monotype Corsiva" pitchFamily="66" charset="0"/>
              </a:rPr>
              <a:t>смогли </a:t>
            </a:r>
            <a:r>
              <a:rPr spc="-20" dirty="0">
                <a:latin typeface="Monotype Corsiva" pitchFamily="66" charset="0"/>
              </a:rPr>
              <a:t>развить </a:t>
            </a:r>
            <a:r>
              <a:rPr spc="-15" dirty="0">
                <a:latin typeface="Monotype Corsiva" pitchFamily="66" charset="0"/>
              </a:rPr>
              <a:t>свой </a:t>
            </a:r>
            <a:r>
              <a:rPr spc="-20" dirty="0">
                <a:latin typeface="Monotype Corsiva" pitchFamily="66" charset="0"/>
              </a:rPr>
              <a:t>успех. Фланги </a:t>
            </a:r>
            <a:r>
              <a:rPr spc="-15" dirty="0">
                <a:latin typeface="Monotype Corsiva" pitchFamily="66" charset="0"/>
              </a:rPr>
              <a:t> русского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боевого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порядка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("крылья")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зажали</a:t>
            </a:r>
            <a:r>
              <a:rPr spc="-15" dirty="0">
                <a:latin typeface="Monotype Corsiva" pitchFamily="66" charset="0"/>
              </a:rPr>
              <a:t> клин</a:t>
            </a:r>
            <a:r>
              <a:rPr spc="-1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в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клещи.</a:t>
            </a:r>
            <a:r>
              <a:rPr spc="-1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В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это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время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дружина </a:t>
            </a:r>
            <a:r>
              <a:rPr spc="-15" dirty="0">
                <a:latin typeface="Monotype Corsiva" pitchFamily="66" charset="0"/>
              </a:rPr>
              <a:t> Александра</a:t>
            </a:r>
            <a:r>
              <a:rPr spc="-5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Невского</a:t>
            </a:r>
            <a:r>
              <a:rPr spc="-4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нанесла</a:t>
            </a:r>
            <a:r>
              <a:rPr spc="-60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удар</a:t>
            </a:r>
            <a:r>
              <a:rPr spc="-5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с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тыла</a:t>
            </a:r>
            <a:r>
              <a:rPr spc="-6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и</a:t>
            </a:r>
            <a:r>
              <a:rPr spc="-4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завершила</a:t>
            </a:r>
            <a:r>
              <a:rPr spc="-5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окружение</a:t>
            </a:r>
            <a:r>
              <a:rPr spc="-5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противника.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3972990" cy="28127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9600" y="5257800"/>
            <a:ext cx="307848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Gabriola"/>
                <a:cs typeface="Gabriola"/>
              </a:rPr>
              <a:t>«</a:t>
            </a:r>
            <a:r>
              <a:rPr sz="1800" b="1" spc="-10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Ледовое</a:t>
            </a:r>
            <a:r>
              <a:rPr sz="1800" b="1" spc="-50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побоище»</a:t>
            </a:r>
            <a:r>
              <a:rPr sz="1800" b="1" spc="-55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.</a:t>
            </a:r>
            <a:r>
              <a:rPr sz="1800" b="1" spc="-20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 </a:t>
            </a:r>
            <a:endParaRPr lang="ru-RU" sz="1800" b="1" spc="-20" dirty="0" smtClean="0">
              <a:solidFill>
                <a:srgbClr val="FF0000"/>
              </a:solidFill>
              <a:latin typeface="Monotype Corsiva" pitchFamily="66" charset="0"/>
              <a:cs typeface="Gabriol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 smtClean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Художник</a:t>
            </a:r>
            <a:r>
              <a:rPr sz="1800" b="1" spc="-50" dirty="0" smtClean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В.</a:t>
            </a:r>
            <a:r>
              <a:rPr sz="1800" b="1" spc="-30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А.</a:t>
            </a:r>
            <a:r>
              <a:rPr sz="1800" b="1" spc="-35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Monotype Corsiva" pitchFamily="66" charset="0"/>
                <a:cs typeface="Gabriola"/>
              </a:rPr>
              <a:t>Серов</a:t>
            </a:r>
            <a:endParaRPr sz="1800" b="1" dirty="0">
              <a:solidFill>
                <a:srgbClr val="FF0000"/>
              </a:solidFill>
              <a:latin typeface="Monotype Corsiva" pitchFamily="66" charset="0"/>
              <a:cs typeface="Gabriola"/>
            </a:endParaRPr>
          </a:p>
        </p:txBody>
      </p:sp>
      <p:pic>
        <p:nvPicPr>
          <p:cNvPr id="7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2819400"/>
            <a:ext cx="3971163" cy="26908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48200" y="5791200"/>
            <a:ext cx="4001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5" dirty="0">
                <a:solidFill>
                  <a:srgbClr val="FF0000"/>
                </a:solidFill>
                <a:latin typeface="Monotype Corsiva" pitchFamily="66" charset="0"/>
                <a:ea typeface="+mj-ea"/>
                <a:cs typeface="Gabriola"/>
              </a:rPr>
              <a:t>Дружина Александра на льду Чудского озера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4773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50" algn="just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Monotype Corsiva" pitchFamily="66" charset="0"/>
              </a:rPr>
              <a:t>Под</a:t>
            </a:r>
            <a:r>
              <a:rPr sz="2000" spc="-10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натиском</a:t>
            </a:r>
            <a:r>
              <a:rPr sz="2000" spc="-15" dirty="0">
                <a:latin typeface="Monotype Corsiva" pitchFamily="66" charset="0"/>
              </a:rPr>
              <a:t> русских</a:t>
            </a:r>
            <a:r>
              <a:rPr sz="2000" spc="-10" dirty="0">
                <a:latin typeface="Monotype Corsiva" pitchFamily="66" charset="0"/>
              </a:rPr>
              <a:t> </a:t>
            </a:r>
            <a:r>
              <a:rPr sz="2000" spc="-15" dirty="0">
                <a:latin typeface="Monotype Corsiva" pitchFamily="66" charset="0"/>
              </a:rPr>
              <a:t>полков</a:t>
            </a:r>
            <a:r>
              <a:rPr sz="2000" spc="-10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рыцари</a:t>
            </a:r>
            <a:r>
              <a:rPr sz="2000" spc="-15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смешали</a:t>
            </a:r>
            <a:r>
              <a:rPr sz="2000" spc="-15" dirty="0">
                <a:latin typeface="Monotype Corsiva" pitchFamily="66" charset="0"/>
              </a:rPr>
              <a:t> свои</a:t>
            </a:r>
            <a:r>
              <a:rPr sz="2000" spc="-10" dirty="0">
                <a:latin typeface="Monotype Corsiva" pitchFamily="66" charset="0"/>
              </a:rPr>
              <a:t> </a:t>
            </a:r>
            <a:r>
              <a:rPr sz="2000" spc="-15" dirty="0">
                <a:latin typeface="Monotype Corsiva" pitchFamily="66" charset="0"/>
              </a:rPr>
              <a:t>ряды</a:t>
            </a:r>
            <a:r>
              <a:rPr sz="2000" spc="385" dirty="0">
                <a:latin typeface="Monotype Corsiva" pitchFamily="66" charset="0"/>
              </a:rPr>
              <a:t> </a:t>
            </a:r>
            <a:r>
              <a:rPr sz="2000" spc="-10" dirty="0">
                <a:latin typeface="Monotype Corsiva" pitchFamily="66" charset="0"/>
              </a:rPr>
              <a:t>и,</a:t>
            </a:r>
            <a:r>
              <a:rPr sz="2000" spc="400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потеряв</a:t>
            </a:r>
            <a:r>
              <a:rPr sz="2000" spc="380" dirty="0">
                <a:latin typeface="Monotype Corsiva" pitchFamily="66" charset="0"/>
              </a:rPr>
              <a:t> </a:t>
            </a:r>
            <a:r>
              <a:rPr sz="2000" spc="-15" dirty="0">
                <a:latin typeface="Monotype Corsiva" pitchFamily="66" charset="0"/>
              </a:rPr>
              <a:t>свободу </a:t>
            </a:r>
            <a:r>
              <a:rPr sz="2000" spc="-10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манёвра, вынуждены </a:t>
            </a:r>
            <a:r>
              <a:rPr sz="2000" spc="-15" dirty="0">
                <a:latin typeface="Monotype Corsiva" pitchFamily="66" charset="0"/>
              </a:rPr>
              <a:t>были </a:t>
            </a:r>
            <a:r>
              <a:rPr sz="2000" spc="-20" dirty="0">
                <a:latin typeface="Monotype Corsiva" pitchFamily="66" charset="0"/>
              </a:rPr>
              <a:t>обороняться. Завязалась жестокая </a:t>
            </a:r>
            <a:r>
              <a:rPr sz="2000" spc="-15" dirty="0">
                <a:latin typeface="Monotype Corsiva" pitchFamily="66" charset="0"/>
              </a:rPr>
              <a:t>сеча. Русские </a:t>
            </a:r>
            <a:r>
              <a:rPr sz="2000" spc="-20" dirty="0">
                <a:latin typeface="Monotype Corsiva" pitchFamily="66" charset="0"/>
              </a:rPr>
              <a:t>пехотинцы </a:t>
            </a:r>
            <a:r>
              <a:rPr sz="2000" spc="-15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стаскивали рыцарей </a:t>
            </a:r>
            <a:r>
              <a:rPr sz="2000" dirty="0">
                <a:latin typeface="Monotype Corsiva" pitchFamily="66" charset="0"/>
              </a:rPr>
              <a:t>с </a:t>
            </a:r>
            <a:r>
              <a:rPr sz="2000" spc="-15" dirty="0">
                <a:latin typeface="Monotype Corsiva" pitchFamily="66" charset="0"/>
              </a:rPr>
              <a:t>коней </a:t>
            </a:r>
            <a:r>
              <a:rPr sz="2000" spc="-20" dirty="0">
                <a:latin typeface="Monotype Corsiva" pitchFamily="66" charset="0"/>
              </a:rPr>
              <a:t>крючьями, рубили топорами. Зажатые </a:t>
            </a:r>
            <a:r>
              <a:rPr sz="2000" spc="-10" dirty="0">
                <a:latin typeface="Monotype Corsiva" pitchFamily="66" charset="0"/>
              </a:rPr>
              <a:t>со </a:t>
            </a:r>
            <a:r>
              <a:rPr sz="2000" spc="-15" dirty="0">
                <a:latin typeface="Monotype Corsiva" pitchFamily="66" charset="0"/>
              </a:rPr>
              <a:t>всех </a:t>
            </a:r>
            <a:r>
              <a:rPr sz="2000" spc="-20" dirty="0">
                <a:latin typeface="Monotype Corsiva" pitchFamily="66" charset="0"/>
              </a:rPr>
              <a:t>сторон </a:t>
            </a:r>
            <a:r>
              <a:rPr sz="2000" spc="-15" dirty="0">
                <a:latin typeface="Monotype Corsiva" pitchFamily="66" charset="0"/>
              </a:rPr>
              <a:t>на </a:t>
            </a:r>
            <a:r>
              <a:rPr sz="2000" spc="-10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ограниченном</a:t>
            </a:r>
            <a:r>
              <a:rPr sz="2000" spc="-70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пространстве,</a:t>
            </a:r>
            <a:r>
              <a:rPr sz="2000" spc="-45" dirty="0">
                <a:latin typeface="Monotype Corsiva" pitchFamily="66" charset="0"/>
              </a:rPr>
              <a:t> </a:t>
            </a:r>
            <a:r>
              <a:rPr sz="2000" spc="-15" dirty="0">
                <a:latin typeface="Monotype Corsiva" pitchFamily="66" charset="0"/>
              </a:rPr>
              <a:t>крестоносцы</a:t>
            </a:r>
            <a:r>
              <a:rPr sz="2000" spc="-65" dirty="0">
                <a:latin typeface="Monotype Corsiva" pitchFamily="66" charset="0"/>
              </a:rPr>
              <a:t> </a:t>
            </a:r>
            <a:r>
              <a:rPr sz="2000" spc="-15" dirty="0">
                <a:latin typeface="Monotype Corsiva" pitchFamily="66" charset="0"/>
              </a:rPr>
              <a:t>сражались</a:t>
            </a:r>
            <a:r>
              <a:rPr sz="2000" spc="-45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отчаянно.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3959379" cy="2362200"/>
          </a:xfrm>
          <a:prstGeom prst="rect">
            <a:avLst/>
          </a:prstGeom>
        </p:spPr>
      </p:pic>
      <p:pic>
        <p:nvPicPr>
          <p:cNvPr id="7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1676400"/>
            <a:ext cx="3657600" cy="23259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" y="464820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spc="-20" dirty="0" smtClean="0">
                <a:latin typeface="Monotype Corsiva" pitchFamily="66" charset="0"/>
              </a:rPr>
              <a:t>Сопротивление крестоносцев постепенно ослабевало, </a:t>
            </a:r>
            <a:r>
              <a:rPr lang="ru-RU" sz="2000" spc="-10" dirty="0" smtClean="0">
                <a:latin typeface="Monotype Corsiva" pitchFamily="66" charset="0"/>
              </a:rPr>
              <a:t>оно </a:t>
            </a:r>
            <a:r>
              <a:rPr lang="ru-RU" sz="2000" spc="-20" dirty="0" smtClean="0">
                <a:latin typeface="Monotype Corsiva" pitchFamily="66" charset="0"/>
              </a:rPr>
              <a:t>приняло неорганизованный </a:t>
            </a:r>
            <a:r>
              <a:rPr lang="ru-RU" sz="2000" spc="-15" dirty="0" smtClean="0">
                <a:latin typeface="Monotype Corsiva" pitchFamily="66" charset="0"/>
              </a:rPr>
              <a:t> </a:t>
            </a:r>
            <a:r>
              <a:rPr lang="ru-RU" sz="2000" spc="-20" dirty="0" smtClean="0">
                <a:latin typeface="Monotype Corsiva" pitchFamily="66" charset="0"/>
              </a:rPr>
              <a:t>характер, </a:t>
            </a:r>
            <a:r>
              <a:rPr lang="ru-RU" sz="2000" spc="-25" dirty="0" smtClean="0">
                <a:latin typeface="Monotype Corsiva" pitchFamily="66" charset="0"/>
              </a:rPr>
              <a:t>битва </a:t>
            </a:r>
            <a:r>
              <a:rPr lang="ru-RU" sz="2000" spc="-15" dirty="0" smtClean="0">
                <a:latin typeface="Monotype Corsiva" pitchFamily="66" charset="0"/>
              </a:rPr>
              <a:t>распалась </a:t>
            </a:r>
            <a:r>
              <a:rPr lang="ru-RU" sz="2000" spc="-10" dirty="0" smtClean="0">
                <a:latin typeface="Monotype Corsiva" pitchFamily="66" charset="0"/>
              </a:rPr>
              <a:t>на </a:t>
            </a:r>
            <a:r>
              <a:rPr lang="ru-RU" sz="2000" spc="-20" dirty="0" smtClean="0">
                <a:latin typeface="Monotype Corsiva" pitchFamily="66" charset="0"/>
              </a:rPr>
              <a:t>отдельные очаги. Там, </a:t>
            </a:r>
            <a:r>
              <a:rPr lang="ru-RU" sz="2000" spc="-10" dirty="0" smtClean="0">
                <a:latin typeface="Monotype Corsiva" pitchFamily="66" charset="0"/>
              </a:rPr>
              <a:t>где </a:t>
            </a:r>
            <a:r>
              <a:rPr lang="ru-RU" sz="2000" spc="-20" dirty="0" smtClean="0">
                <a:latin typeface="Monotype Corsiva" pitchFamily="66" charset="0"/>
              </a:rPr>
              <a:t>скапливались большие </a:t>
            </a:r>
            <a:r>
              <a:rPr lang="ru-RU" sz="2000" spc="-15" dirty="0" smtClean="0">
                <a:latin typeface="Monotype Corsiva" pitchFamily="66" charset="0"/>
              </a:rPr>
              <a:t>группы </a:t>
            </a:r>
            <a:r>
              <a:rPr lang="ru-RU" sz="2000" spc="-10" dirty="0" smtClean="0">
                <a:latin typeface="Monotype Corsiva" pitchFamily="66" charset="0"/>
              </a:rPr>
              <a:t> </a:t>
            </a:r>
            <a:r>
              <a:rPr lang="ru-RU" sz="2000" spc="-20" dirty="0" smtClean="0">
                <a:latin typeface="Monotype Corsiva" pitchFamily="66" charset="0"/>
              </a:rPr>
              <a:t>рыцарей, </a:t>
            </a:r>
            <a:r>
              <a:rPr lang="ru-RU" sz="2000" spc="-10" dirty="0" smtClean="0">
                <a:latin typeface="Monotype Corsiva" pitchFamily="66" charset="0"/>
              </a:rPr>
              <a:t>лёд </a:t>
            </a:r>
            <a:r>
              <a:rPr lang="ru-RU" sz="2000" spc="-15" dirty="0" smtClean="0">
                <a:latin typeface="Monotype Corsiva" pitchFamily="66" charset="0"/>
              </a:rPr>
              <a:t>не </a:t>
            </a:r>
            <a:r>
              <a:rPr lang="ru-RU" sz="2000" spc="-20" dirty="0" smtClean="0">
                <a:latin typeface="Monotype Corsiva" pitchFamily="66" charset="0"/>
              </a:rPr>
              <a:t>выдерживал </a:t>
            </a:r>
            <a:r>
              <a:rPr lang="ru-RU" sz="2000" spc="-10" dirty="0" smtClean="0">
                <a:latin typeface="Monotype Corsiva" pitchFamily="66" charset="0"/>
              </a:rPr>
              <a:t>их </a:t>
            </a:r>
            <a:r>
              <a:rPr lang="ru-RU" sz="2000" spc="-20" dirty="0" smtClean="0">
                <a:latin typeface="Monotype Corsiva" pitchFamily="66" charset="0"/>
              </a:rPr>
              <a:t>тяжести </a:t>
            </a:r>
            <a:r>
              <a:rPr lang="ru-RU" sz="2000" dirty="0" smtClean="0">
                <a:latin typeface="Monotype Corsiva" pitchFamily="66" charset="0"/>
              </a:rPr>
              <a:t>и </a:t>
            </a:r>
            <a:r>
              <a:rPr lang="ru-RU" sz="2000" spc="-15" dirty="0" smtClean="0">
                <a:latin typeface="Monotype Corsiva" pitchFamily="66" charset="0"/>
              </a:rPr>
              <a:t>ломался. </a:t>
            </a:r>
            <a:r>
              <a:rPr lang="ru-RU" sz="2000" spc="-20" dirty="0" smtClean="0">
                <a:latin typeface="Monotype Corsiva" pitchFamily="66" charset="0"/>
              </a:rPr>
              <a:t>Многие рыцари утонули. </a:t>
            </a:r>
            <a:r>
              <a:rPr lang="ru-RU" sz="2000" spc="-15" dirty="0" smtClean="0">
                <a:latin typeface="Monotype Corsiva" pitchFamily="66" charset="0"/>
              </a:rPr>
              <a:t>Русская </a:t>
            </a:r>
            <a:r>
              <a:rPr lang="ru-RU" sz="2000" spc="-10" dirty="0" smtClean="0">
                <a:latin typeface="Monotype Corsiva" pitchFamily="66" charset="0"/>
              </a:rPr>
              <a:t> </a:t>
            </a:r>
            <a:r>
              <a:rPr lang="ru-RU" sz="2000" spc="-15" dirty="0" smtClean="0">
                <a:latin typeface="Monotype Corsiva" pitchFamily="66" charset="0"/>
              </a:rPr>
              <a:t>конница преследовала </a:t>
            </a:r>
            <a:r>
              <a:rPr lang="ru-RU" sz="2000" spc="-20" dirty="0" smtClean="0">
                <a:latin typeface="Monotype Corsiva" pitchFamily="66" charset="0"/>
              </a:rPr>
              <a:t>разбитого противника </a:t>
            </a:r>
            <a:r>
              <a:rPr lang="ru-RU" sz="2000" spc="-15" dirty="0" smtClean="0">
                <a:latin typeface="Monotype Corsiva" pitchFamily="66" charset="0"/>
              </a:rPr>
              <a:t>свыше </a:t>
            </a:r>
            <a:r>
              <a:rPr lang="ru-RU" sz="2000" dirty="0" smtClean="0">
                <a:latin typeface="Monotype Corsiva" pitchFamily="66" charset="0"/>
              </a:rPr>
              <a:t>7 </a:t>
            </a:r>
            <a:r>
              <a:rPr lang="ru-RU" sz="2000" spc="-10" dirty="0" smtClean="0">
                <a:latin typeface="Monotype Corsiva" pitchFamily="66" charset="0"/>
              </a:rPr>
              <a:t>км, до </a:t>
            </a:r>
            <a:r>
              <a:rPr lang="ru-RU" sz="2000" spc="-20" dirty="0" smtClean="0">
                <a:latin typeface="Monotype Corsiva" pitchFamily="66" charset="0"/>
              </a:rPr>
              <a:t>противоположного </a:t>
            </a:r>
            <a:r>
              <a:rPr lang="ru-RU" sz="2000" spc="-15" dirty="0" smtClean="0">
                <a:latin typeface="Monotype Corsiva" pitchFamily="66" charset="0"/>
              </a:rPr>
              <a:t>берега </a:t>
            </a:r>
            <a:r>
              <a:rPr lang="ru-RU" sz="2000" spc="-10" dirty="0" smtClean="0">
                <a:latin typeface="Monotype Corsiva" pitchFamily="66" charset="0"/>
              </a:rPr>
              <a:t> Чудского</a:t>
            </a:r>
            <a:r>
              <a:rPr lang="ru-RU" sz="2000" spc="-55" dirty="0" smtClean="0">
                <a:latin typeface="Monotype Corsiva" pitchFamily="66" charset="0"/>
              </a:rPr>
              <a:t> </a:t>
            </a:r>
            <a:r>
              <a:rPr lang="ru-RU" sz="2000" spc="-10" dirty="0" smtClean="0">
                <a:latin typeface="Monotype Corsiva" pitchFamily="66" charset="0"/>
              </a:rPr>
              <a:t>озера.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7800" y="4038600"/>
            <a:ext cx="2225289" cy="597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«Ледовое</a:t>
            </a:r>
            <a:r>
              <a:rPr lang="ru-RU" sz="1600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z="16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побоище</a:t>
            </a:r>
            <a:r>
              <a:rPr lang="ru-RU" sz="1600" spc="-1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».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50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z="1600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Художник</a:t>
            </a:r>
            <a:r>
              <a:rPr lang="ru-RU" sz="1600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z="1600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Ю.П.</a:t>
            </a:r>
            <a:r>
              <a:rPr lang="ru-RU" sz="1600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z="16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Карпенко</a:t>
            </a:r>
            <a:endParaRPr lang="ru-RU" sz="1600" dirty="0">
              <a:latin typeface="Monotype Corsiva" pitchFamily="66" charset="0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70331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50" algn="just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Monotype Corsiva" pitchFamily="66" charset="0"/>
              </a:rPr>
              <a:t>Победа русского войска на </a:t>
            </a:r>
            <a:r>
              <a:rPr spc="-10" dirty="0">
                <a:latin typeface="Monotype Corsiva" pitchFamily="66" charset="0"/>
              </a:rPr>
              <a:t>льду </a:t>
            </a:r>
            <a:r>
              <a:rPr spc="-15" dirty="0">
                <a:latin typeface="Monotype Corsiva" pitchFamily="66" charset="0"/>
              </a:rPr>
              <a:t>Чудского озера имела большое </a:t>
            </a:r>
            <a:r>
              <a:rPr spc="-20" dirty="0">
                <a:latin typeface="Monotype Corsiva" pitchFamily="66" charset="0"/>
              </a:rPr>
              <a:t>политическое </a:t>
            </a:r>
            <a:r>
              <a:rPr dirty="0">
                <a:latin typeface="Monotype Corsiva" pitchFamily="66" charset="0"/>
              </a:rPr>
              <a:t>и </a:t>
            </a:r>
            <a:r>
              <a:rPr spc="-20" dirty="0">
                <a:latin typeface="Monotype Corsiva" pitchFamily="66" charset="0"/>
              </a:rPr>
              <a:t>военное 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значение.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Ливонскому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ордену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был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нанесен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сокрушительный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удар,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продвижение </a:t>
            </a:r>
            <a:r>
              <a:rPr spc="-15" dirty="0">
                <a:latin typeface="Monotype Corsiva" pitchFamily="66" charset="0"/>
              </a:rPr>
              <a:t> крестоносцев</a:t>
            </a:r>
            <a:r>
              <a:rPr spc="-10" dirty="0">
                <a:latin typeface="Monotype Corsiva" pitchFamily="66" charset="0"/>
              </a:rPr>
              <a:t> на</a:t>
            </a:r>
            <a:r>
              <a:rPr spc="-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Восток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остановилось.</a:t>
            </a:r>
            <a:r>
              <a:rPr spc="-15" dirty="0">
                <a:latin typeface="Monotype Corsiva" pitchFamily="66" charset="0"/>
              </a:rPr>
              <a:t> Ледовое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побоище</a:t>
            </a:r>
            <a:r>
              <a:rPr spc="-15" dirty="0">
                <a:latin typeface="Monotype Corsiva" pitchFamily="66" charset="0"/>
              </a:rPr>
              <a:t> явилось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первым</a:t>
            </a:r>
            <a:r>
              <a:rPr spc="-1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в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истории 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примером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разгрома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рыцарей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войском,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состоявшим</a:t>
            </a:r>
            <a:r>
              <a:rPr spc="38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в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основном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из</a:t>
            </a:r>
            <a:r>
              <a:rPr spc="-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пехоты,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что 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свидетельствовало</a:t>
            </a:r>
            <a:r>
              <a:rPr spc="-4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о</a:t>
            </a:r>
            <a:r>
              <a:rPr spc="-2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передовом</a:t>
            </a:r>
            <a:r>
              <a:rPr spc="-7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характере</a:t>
            </a:r>
            <a:r>
              <a:rPr spc="-5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русского</a:t>
            </a:r>
            <a:r>
              <a:rPr spc="-5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военного</a:t>
            </a:r>
            <a:r>
              <a:rPr spc="-5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искусства.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0" y="2971800"/>
            <a:ext cx="4216020" cy="327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3483457" cy="4267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0" y="1524000"/>
            <a:ext cx="3900932" cy="433006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9200" y="457200"/>
            <a:ext cx="7162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Monotype Corsiva" pitchFamily="66" charset="0"/>
              </a:rPr>
              <a:t>Святой</a:t>
            </a:r>
            <a:r>
              <a:rPr sz="2800" b="1" spc="-60" dirty="0">
                <a:latin typeface="Monotype Corsiva" pitchFamily="66" charset="0"/>
              </a:rPr>
              <a:t> </a:t>
            </a:r>
            <a:r>
              <a:rPr sz="2800" b="1" spc="-20" dirty="0">
                <a:latin typeface="Monotype Corsiva" pitchFamily="66" charset="0"/>
              </a:rPr>
              <a:t>Благоверный</a:t>
            </a:r>
            <a:r>
              <a:rPr sz="2800" b="1" spc="-75" dirty="0">
                <a:latin typeface="Monotype Corsiva" pitchFamily="66" charset="0"/>
              </a:rPr>
              <a:t> </a:t>
            </a:r>
            <a:r>
              <a:rPr sz="2800" b="1" spc="-15" dirty="0">
                <a:latin typeface="Monotype Corsiva" pitchFamily="66" charset="0"/>
              </a:rPr>
              <a:t>князь</a:t>
            </a:r>
            <a:r>
              <a:rPr sz="2800" b="1" spc="-60" dirty="0">
                <a:latin typeface="Monotype Corsiva" pitchFamily="66" charset="0"/>
              </a:rPr>
              <a:t> </a:t>
            </a:r>
            <a:r>
              <a:rPr sz="2800" b="1" spc="-20" dirty="0">
                <a:latin typeface="Monotype Corsiva" pitchFamily="66" charset="0"/>
              </a:rPr>
              <a:t>Александр</a:t>
            </a:r>
            <a:r>
              <a:rPr sz="2800" b="1" spc="-55" dirty="0">
                <a:latin typeface="Monotype Corsiva" pitchFamily="66" charset="0"/>
              </a:rPr>
              <a:t> </a:t>
            </a:r>
            <a:r>
              <a:rPr sz="2800" b="1" spc="-20" dirty="0">
                <a:latin typeface="Monotype Corsiva" pitchFamily="66" charset="0"/>
              </a:rPr>
              <a:t>Невский</a:t>
            </a:r>
            <a:endParaRPr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4" name="object 4"/>
          <p:cNvGrpSpPr/>
          <p:nvPr/>
        </p:nvGrpSpPr>
        <p:grpSpPr>
          <a:xfrm>
            <a:off x="381000" y="228600"/>
            <a:ext cx="8021701" cy="3667125"/>
            <a:chOff x="381000" y="228600"/>
            <a:chExt cx="8021701" cy="36671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28600"/>
              <a:ext cx="4838700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200" y="304800"/>
              <a:ext cx="2992501" cy="35909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7200" y="3962400"/>
            <a:ext cx="8408670" cy="1867178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400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Таким</a:t>
            </a:r>
            <a:r>
              <a:rPr sz="2400" spc="-7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Александр</a:t>
            </a:r>
            <a:r>
              <a:rPr sz="2400" spc="-6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Невский</a:t>
            </a:r>
            <a:r>
              <a:rPr sz="2400" spc="-6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был</a:t>
            </a:r>
            <a:r>
              <a:rPr sz="2400" spc="-3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представлен</a:t>
            </a:r>
            <a:r>
              <a:rPr sz="2400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40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</a:t>
            </a:r>
            <a:r>
              <a:rPr sz="2400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одноименном</a:t>
            </a:r>
            <a:r>
              <a:rPr sz="2400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кинофильме</a:t>
            </a:r>
            <a:endParaRPr sz="2400" dirty="0">
              <a:latin typeface="Monotype Corsiva" pitchFamily="66" charset="0"/>
              <a:cs typeface="Gabriola"/>
            </a:endParaRPr>
          </a:p>
          <a:p>
            <a:pPr marL="12700" marR="5080" indent="261620" algn="just">
              <a:lnSpc>
                <a:spcPct val="100000"/>
              </a:lnSpc>
              <a:spcBef>
                <a:spcPts val="975"/>
              </a:spcBef>
            </a:pP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Фильм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1938 </a:t>
            </a:r>
            <a:r>
              <a:rPr sz="2000" spc="-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г. </a:t>
            </a:r>
            <a:r>
              <a:rPr sz="200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о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победе Александра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Невского </a:t>
            </a:r>
            <a:r>
              <a:rPr sz="2000" spc="-1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на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Чудском озере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считается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одной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из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лучших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работ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Сергея</a:t>
            </a:r>
            <a:r>
              <a:rPr sz="2000" spc="-1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Эйзенштейна.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Музыку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к</a:t>
            </a:r>
            <a:r>
              <a:rPr sz="2000" spc="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картине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написал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Сергей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Прокофьев,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автор </a:t>
            </a:r>
            <a:r>
              <a:rPr sz="2000" spc="-2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кантаты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«Александр Невский»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(1939).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Немногим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ранее, </a:t>
            </a:r>
            <a:r>
              <a:rPr sz="200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в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1937 </a:t>
            </a:r>
            <a:r>
              <a:rPr sz="2000" spc="-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г., </a:t>
            </a:r>
            <a:r>
              <a:rPr sz="2000" spc="-2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Константином </a:t>
            </a:r>
            <a:r>
              <a:rPr sz="2000" spc="-2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Симоновым</a:t>
            </a:r>
            <a:r>
              <a:rPr sz="2000" spc="-6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была</a:t>
            </a:r>
            <a:r>
              <a:rPr sz="2000" spc="-6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написана</a:t>
            </a:r>
            <a:r>
              <a:rPr sz="2000" spc="-6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поэма</a:t>
            </a:r>
            <a:r>
              <a:rPr sz="2000" spc="-6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«Ледовое</a:t>
            </a:r>
            <a:r>
              <a:rPr sz="2000" spc="-5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Monotype Corsiva" pitchFamily="66" charset="0"/>
                <a:cs typeface="Gabriola"/>
              </a:rPr>
              <a:t>побоище».</a:t>
            </a:r>
            <a:endParaRPr sz="2000" dirty="0">
              <a:latin typeface="Monotype Corsiva" pitchFamily="66" charset="0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2209800"/>
            <a:ext cx="68162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030" y="1219200"/>
            <a:ext cx="839597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4629" algn="ct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0000"/>
                </a:solidFill>
                <a:latin typeface="Monotype Corsiva" pitchFamily="66" charset="0"/>
              </a:rPr>
              <a:t>18</a:t>
            </a:r>
            <a:r>
              <a:rPr sz="2600" spc="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апреля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dirty="0">
                <a:solidFill>
                  <a:srgbClr val="FF0000"/>
                </a:solidFill>
                <a:latin typeface="Monotype Corsiva" pitchFamily="66" charset="0"/>
              </a:rPr>
              <a:t>-</a:t>
            </a:r>
            <a:r>
              <a:rPr sz="2600" spc="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День</a:t>
            </a:r>
            <a:r>
              <a:rPr sz="2600" spc="-1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воинской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 славы</a:t>
            </a:r>
            <a:r>
              <a:rPr sz="2600" spc="-1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России,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 День</a:t>
            </a:r>
            <a:r>
              <a:rPr sz="2600" spc="-1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победы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русских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воинов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князя </a:t>
            </a:r>
            <a:r>
              <a:rPr sz="2600" spc="-44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Александра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Monotype Corsiva" pitchFamily="66" charset="0"/>
              </a:rPr>
              <a:t>Невского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 над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немецкими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Monotype Corsiva" pitchFamily="66" charset="0"/>
              </a:rPr>
              <a:t>рыцарями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Monotype Corsiva" pitchFamily="66" charset="0"/>
              </a:rPr>
              <a:t>на</a:t>
            </a:r>
            <a:r>
              <a:rPr sz="2600" spc="-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Monotype Corsiva" pitchFamily="66" charset="0"/>
              </a:rPr>
              <a:t>Чудском</a:t>
            </a:r>
            <a:r>
              <a:rPr sz="2600" spc="-1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sz="2600" spc="-20" dirty="0" err="1">
                <a:solidFill>
                  <a:srgbClr val="FF0000"/>
                </a:solidFill>
                <a:latin typeface="Monotype Corsiva" pitchFamily="66" charset="0"/>
              </a:rPr>
              <a:t>озере</a:t>
            </a:r>
            <a:r>
              <a:rPr sz="2600" spc="415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600" spc="415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600" spc="415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sz="2600" spc="-20" dirty="0" smtClean="0">
                <a:solidFill>
                  <a:srgbClr val="0D0D0D"/>
                </a:solidFill>
                <a:latin typeface="Monotype Corsiva" pitchFamily="66" charset="0"/>
              </a:rPr>
              <a:t>(</a:t>
            </a:r>
            <a:r>
              <a:rPr sz="2600" spc="-20" dirty="0">
                <a:solidFill>
                  <a:srgbClr val="0D0D0D"/>
                </a:solidFill>
                <a:latin typeface="Monotype Corsiva" pitchFamily="66" charset="0"/>
              </a:rPr>
              <a:t>Ледовое </a:t>
            </a:r>
            <a:r>
              <a:rPr sz="2600" spc="-15" dirty="0">
                <a:solidFill>
                  <a:srgbClr val="0D0D0D"/>
                </a:solidFill>
                <a:latin typeface="Monotype Corsiva" pitchFamily="66" charset="0"/>
              </a:rPr>
              <a:t> </a:t>
            </a:r>
            <a:r>
              <a:rPr sz="2600" spc="-25" dirty="0">
                <a:solidFill>
                  <a:srgbClr val="0D0D0D"/>
                </a:solidFill>
                <a:latin typeface="Monotype Corsiva" pitchFamily="66" charset="0"/>
              </a:rPr>
              <a:t>побоище,</a:t>
            </a:r>
            <a:r>
              <a:rPr sz="2600" spc="-20" dirty="0">
                <a:solidFill>
                  <a:srgbClr val="0D0D0D"/>
                </a:solidFill>
                <a:latin typeface="Monotype Corsiva" pitchFamily="66" charset="0"/>
              </a:rPr>
              <a:t> </a:t>
            </a:r>
            <a:r>
              <a:rPr sz="2600" spc="-15" dirty="0">
                <a:solidFill>
                  <a:srgbClr val="0D0D0D"/>
                </a:solidFill>
                <a:latin typeface="Monotype Corsiva" pitchFamily="66" charset="0"/>
              </a:rPr>
              <a:t>1242</a:t>
            </a:r>
            <a:r>
              <a:rPr sz="2600" spc="420" dirty="0">
                <a:solidFill>
                  <a:srgbClr val="0D0D0D"/>
                </a:solidFill>
                <a:latin typeface="Monotype Corsiva" pitchFamily="66" charset="0"/>
              </a:rPr>
              <a:t> </a:t>
            </a:r>
            <a:r>
              <a:rPr sz="2600" spc="-10" dirty="0">
                <a:solidFill>
                  <a:srgbClr val="0D0D0D"/>
                </a:solidFill>
                <a:latin typeface="Monotype Corsiva" pitchFamily="66" charset="0"/>
              </a:rPr>
              <a:t>г.).</a:t>
            </a:r>
            <a:r>
              <a:rPr sz="2600" spc="434" dirty="0">
                <a:solidFill>
                  <a:srgbClr val="0D0D0D"/>
                </a:solidFill>
                <a:latin typeface="Monotype Corsiva" pitchFamily="66" charset="0"/>
              </a:rPr>
              <a:t> </a:t>
            </a:r>
            <a:endParaRPr sz="2600" dirty="0">
              <a:latin typeface="Monotype Corsiva" pitchFamily="66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2971800"/>
            <a:ext cx="4998088" cy="24036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00200" y="5638800"/>
            <a:ext cx="6477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Роспись</a:t>
            </a:r>
            <a:r>
              <a:rPr sz="1600" b="1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стен</a:t>
            </a:r>
            <a:r>
              <a:rPr sz="1600" b="1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трапезного</a:t>
            </a:r>
            <a:r>
              <a:rPr sz="1600" b="1" spc="-3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храма</a:t>
            </a:r>
            <a:r>
              <a:rPr sz="1600" b="1" spc="-4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во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имя</a:t>
            </a:r>
            <a:r>
              <a:rPr sz="1600" b="1" spc="-3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св.</a:t>
            </a:r>
            <a:r>
              <a:rPr sz="1600" b="1" spc="-4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благоверного</a:t>
            </a:r>
            <a:r>
              <a:rPr sz="1600" b="1" spc="-4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князя</a:t>
            </a:r>
            <a:r>
              <a:rPr sz="1600" b="1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Александра</a:t>
            </a:r>
            <a:r>
              <a:rPr sz="1600" b="1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Невского</a:t>
            </a:r>
            <a:r>
              <a:rPr sz="1600" b="1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</a:t>
            </a:r>
            <a:endParaRPr sz="1600" b="1" dirty="0">
              <a:latin typeface="Monotype Corsiva" pitchFamily="66" charset="0"/>
              <a:cs typeface="Gabriola"/>
            </a:endParaRPr>
          </a:p>
          <a:p>
            <a:pPr marL="33655"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Свято-Троицком</a:t>
            </a:r>
            <a:r>
              <a:rPr sz="1600" b="1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Серафимо-Дивеевском</a:t>
            </a:r>
            <a:r>
              <a:rPr sz="1600" b="1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женском</a:t>
            </a:r>
            <a:r>
              <a:rPr sz="1600" b="1" spc="-4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монастыре.</a:t>
            </a:r>
            <a:endParaRPr sz="1600" b="1" dirty="0">
              <a:latin typeface="Monotype Corsiva" pitchFamily="66" charset="0"/>
              <a:cs typeface="Gabriola"/>
            </a:endParaRPr>
          </a:p>
          <a:p>
            <a:pPr marL="33020" algn="ctr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Ико</a:t>
            </a:r>
            <a:r>
              <a:rPr sz="1600" b="1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</a:t>
            </a:r>
            <a:r>
              <a:rPr sz="16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sz="1600" b="1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пи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</a:t>
            </a:r>
            <a:r>
              <a:rPr sz="1600" b="1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</a:t>
            </a:r>
            <a:r>
              <a:rPr sz="1600" b="1" spc="-2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а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я</a:t>
            </a:r>
            <a:r>
              <a:rPr sz="1600" b="1" spc="-4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ма</a:t>
            </a:r>
            <a:r>
              <a:rPr sz="1600" b="1" spc="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т</a:t>
            </a:r>
            <a:r>
              <a:rPr sz="1600" b="1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е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</a:t>
            </a:r>
            <a:r>
              <a:rPr sz="1600" b="1" spc="-2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а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я</a:t>
            </a:r>
            <a:r>
              <a:rPr sz="1600" b="1" spc="-4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«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Ка</a:t>
            </a:r>
            <a:r>
              <a:rPr sz="16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</a:t>
            </a:r>
            <a:r>
              <a:rPr sz="16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</a:t>
            </a:r>
            <a:r>
              <a:rPr sz="1600" b="1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и</a:t>
            </a:r>
            <a:r>
              <a:rPr sz="16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т</a:t>
            </a:r>
            <a:r>
              <a:rPr sz="1600" b="1" spc="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а</a:t>
            </a:r>
            <a:r>
              <a:rPr sz="16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д</a:t>
            </a:r>
            <a:r>
              <a:rPr sz="1600" b="1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и</a:t>
            </a:r>
            <a:r>
              <a:rPr sz="16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ц</a:t>
            </a:r>
            <a:r>
              <a:rPr sz="1600" b="1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и</a:t>
            </a:r>
            <a:r>
              <a:rPr sz="16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я</a:t>
            </a:r>
            <a:r>
              <a:rPr sz="16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»</a:t>
            </a:r>
            <a:endParaRPr sz="1500" b="1" dirty="0">
              <a:latin typeface="Monotype Corsiva" pitchFamily="66" charset="0"/>
              <a:cs typeface="Gabriola"/>
            </a:endParaRPr>
          </a:p>
        </p:txBody>
      </p:sp>
      <p:sp>
        <p:nvSpPr>
          <p:cNvPr id="24578" name="AutoShape 2" descr="https://fons.pibig.info/uploads/posts/2023-05/1685127340_fons-pibig-info-p-gryazno-zelenii-tsvet-fon-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top-fon.com/uploads/posts/2023-01/1674734952_top-fon-com-p-foni-zelenogo-tsveta-dlya-prezentatsii-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top-fon.com/uploads/posts/2023-01/1674734952_top-fon-com-p-foni-zelenogo-tsveta-dlya-prezentatsii-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top-fon.com/uploads/posts/2023-01/1674741438_top-fon-com-p-fon-dlya-prezentatsii-tsvet-salatovii-13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s://top-fon.com/uploads/posts/2023-02/1675469176_top-fon-com-p-salatnii-fon-dlya-prezentatsii-1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https://top-fon.com/uploads/posts/2023-01/1674741407_top-fon-com-p-fon-dlya-prezentatsii-tsvet-salatovii-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https://top-fon.com/uploads/posts/2023-01/1674957540_top-fon-com-p-bledno-salatovii-fon-dlya-prezentatsii-4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48000" y="136267"/>
            <a:ext cx="57912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к нам с мечом придет, от меча и погибнет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Невский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object 3"/>
          <p:cNvGrpSpPr/>
          <p:nvPr/>
        </p:nvGrpSpPr>
        <p:grpSpPr>
          <a:xfrm>
            <a:off x="2590800" y="2667000"/>
            <a:ext cx="4612147" cy="3227822"/>
            <a:chOff x="1912620" y="2135123"/>
            <a:chExt cx="5471159" cy="4256532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2620" y="2135123"/>
              <a:ext cx="5471159" cy="42565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8200" y="2330018"/>
              <a:ext cx="4883023" cy="366839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spc="220" dirty="0"/>
              <a:t> </a:t>
            </a:r>
            <a:r>
              <a:rPr spc="-20" dirty="0"/>
              <a:t>начале</a:t>
            </a:r>
            <a:r>
              <a:rPr spc="229" dirty="0"/>
              <a:t> </a:t>
            </a:r>
            <a:r>
              <a:rPr spc="-15" dirty="0"/>
              <a:t>40-х</a:t>
            </a:r>
            <a:r>
              <a:rPr spc="229" dirty="0"/>
              <a:t> </a:t>
            </a:r>
            <a:r>
              <a:rPr spc="-10" dirty="0"/>
              <a:t>гг.</a:t>
            </a:r>
            <a:r>
              <a:rPr spc="225" dirty="0"/>
              <a:t> </a:t>
            </a:r>
            <a:r>
              <a:rPr spc="-15" dirty="0"/>
              <a:t>XIII</a:t>
            </a:r>
            <a:r>
              <a:rPr spc="220" dirty="0"/>
              <a:t> </a:t>
            </a:r>
            <a:r>
              <a:rPr spc="-15" dirty="0"/>
              <a:t>века,</a:t>
            </a:r>
            <a:r>
              <a:rPr spc="210" dirty="0"/>
              <a:t> </a:t>
            </a:r>
            <a:r>
              <a:rPr spc="-20" dirty="0"/>
              <a:t>воспользовавшись</a:t>
            </a:r>
            <a:r>
              <a:rPr spc="225" dirty="0"/>
              <a:t> </a:t>
            </a:r>
            <a:r>
              <a:rPr spc="-20" dirty="0"/>
              <a:t>ослаблением</a:t>
            </a:r>
            <a:r>
              <a:rPr spc="215" dirty="0"/>
              <a:t> </a:t>
            </a:r>
            <a:r>
              <a:rPr spc="-15" dirty="0"/>
              <a:t>Руси,</a:t>
            </a:r>
            <a:r>
              <a:rPr spc="225" dirty="0"/>
              <a:t> </a:t>
            </a:r>
            <a:r>
              <a:rPr spc="-20" dirty="0"/>
              <a:t>которое</a:t>
            </a:r>
            <a:r>
              <a:rPr spc="225" dirty="0"/>
              <a:t> </a:t>
            </a:r>
            <a:r>
              <a:rPr spc="-15" dirty="0"/>
              <a:t>произошло</a:t>
            </a:r>
            <a:r>
              <a:rPr spc="225" dirty="0"/>
              <a:t> </a:t>
            </a:r>
            <a:r>
              <a:rPr dirty="0"/>
              <a:t>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4800" y="412750"/>
            <a:ext cx="86579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Gabriola"/>
                <a:cs typeface="Gabriola"/>
              </a:rPr>
              <a:t>результате</a:t>
            </a:r>
            <a:r>
              <a:rPr sz="2400" spc="380" dirty="0">
                <a:latin typeface="Gabriola"/>
                <a:cs typeface="Gabriola"/>
              </a:rPr>
              <a:t> </a:t>
            </a:r>
            <a:r>
              <a:rPr sz="2400" spc="-20" dirty="0">
                <a:latin typeface="Gabriola"/>
                <a:cs typeface="Gabriola"/>
              </a:rPr>
              <a:t>опустошительного</a:t>
            </a:r>
            <a:r>
              <a:rPr sz="2400" spc="380" dirty="0">
                <a:latin typeface="Gabriola"/>
                <a:cs typeface="Gabriola"/>
              </a:rPr>
              <a:t> </a:t>
            </a:r>
            <a:r>
              <a:rPr sz="2400" spc="-25" dirty="0">
                <a:latin typeface="Gabriola"/>
                <a:cs typeface="Gabriola"/>
              </a:rPr>
              <a:t>нашествия</a:t>
            </a:r>
            <a:r>
              <a:rPr sz="2400" spc="-20" dirty="0">
                <a:latin typeface="Gabriola"/>
                <a:cs typeface="Gabriola"/>
              </a:rPr>
              <a:t> монголо-татар,</a:t>
            </a:r>
            <a:r>
              <a:rPr sz="2400" spc="380" dirty="0">
                <a:latin typeface="Gabriola"/>
                <a:cs typeface="Gabriola"/>
              </a:rPr>
              <a:t> </a:t>
            </a:r>
            <a:r>
              <a:rPr sz="2400" spc="-20" dirty="0">
                <a:latin typeface="Gabriola"/>
                <a:cs typeface="Gabriola"/>
              </a:rPr>
              <a:t>немецкие</a:t>
            </a:r>
            <a:r>
              <a:rPr sz="2400" spc="380" dirty="0">
                <a:latin typeface="Gabriola"/>
                <a:cs typeface="Gabriola"/>
              </a:rPr>
              <a:t> </a:t>
            </a:r>
            <a:r>
              <a:rPr sz="2400" spc="-20" dirty="0">
                <a:latin typeface="Gabriola"/>
                <a:cs typeface="Gabriola"/>
              </a:rPr>
              <a:t>крестоносцы, </a:t>
            </a:r>
            <a:r>
              <a:rPr sz="2400" spc="-15" dirty="0">
                <a:latin typeface="Gabriola"/>
                <a:cs typeface="Gabriola"/>
              </a:rPr>
              <a:t> шведские</a:t>
            </a:r>
            <a:r>
              <a:rPr sz="2400" spc="-55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и</a:t>
            </a:r>
            <a:r>
              <a:rPr sz="2400" spc="-40" dirty="0">
                <a:latin typeface="Gabriola"/>
                <a:cs typeface="Gabriola"/>
              </a:rPr>
              <a:t> </a:t>
            </a:r>
            <a:r>
              <a:rPr sz="2400" spc="-15" dirty="0">
                <a:latin typeface="Gabriola"/>
                <a:cs typeface="Gabriola"/>
              </a:rPr>
              <a:t>датские</a:t>
            </a:r>
            <a:r>
              <a:rPr sz="2400" spc="-45" dirty="0">
                <a:latin typeface="Gabriola"/>
                <a:cs typeface="Gabriola"/>
              </a:rPr>
              <a:t> </a:t>
            </a:r>
            <a:r>
              <a:rPr sz="2400" spc="-15" dirty="0">
                <a:latin typeface="Gabriola"/>
                <a:cs typeface="Gabriola"/>
              </a:rPr>
              <a:t>феодалы</a:t>
            </a:r>
            <a:r>
              <a:rPr sz="2400" spc="-70" dirty="0">
                <a:latin typeface="Gabriola"/>
                <a:cs typeface="Gabriola"/>
              </a:rPr>
              <a:t> </a:t>
            </a:r>
            <a:r>
              <a:rPr sz="2400" spc="-15" dirty="0">
                <a:latin typeface="Gabriola"/>
                <a:cs typeface="Gabriola"/>
              </a:rPr>
              <a:t>решили</a:t>
            </a:r>
            <a:r>
              <a:rPr sz="2400" spc="-55" dirty="0">
                <a:latin typeface="Gabriola"/>
                <a:cs typeface="Gabriola"/>
              </a:rPr>
              <a:t> </a:t>
            </a:r>
            <a:r>
              <a:rPr sz="2400" spc="-20" dirty="0">
                <a:latin typeface="Gabriola"/>
                <a:cs typeface="Gabriola"/>
              </a:rPr>
              <a:t>захватить</a:t>
            </a:r>
            <a:r>
              <a:rPr sz="2400" spc="-55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её</a:t>
            </a:r>
            <a:r>
              <a:rPr sz="2400" spc="-35" dirty="0">
                <a:latin typeface="Gabriola"/>
                <a:cs typeface="Gabriola"/>
              </a:rPr>
              <a:t> </a:t>
            </a:r>
            <a:r>
              <a:rPr sz="2400" spc="-20" dirty="0">
                <a:latin typeface="Gabriola"/>
                <a:cs typeface="Gabriola"/>
              </a:rPr>
              <a:t>северо-восточные</a:t>
            </a:r>
            <a:r>
              <a:rPr sz="2400" spc="-55" dirty="0">
                <a:latin typeface="Gabriola"/>
                <a:cs typeface="Gabriola"/>
              </a:rPr>
              <a:t> </a:t>
            </a:r>
            <a:r>
              <a:rPr sz="2400" spc="-10" dirty="0">
                <a:latin typeface="Gabriola"/>
                <a:cs typeface="Gabriola"/>
              </a:rPr>
              <a:t>земли.</a:t>
            </a:r>
            <a:endParaRPr sz="2400" dirty="0">
              <a:latin typeface="Gabriola"/>
              <a:cs typeface="Gabriola"/>
            </a:endParaRPr>
          </a:p>
          <a:p>
            <a:pPr marL="12700" marR="5080" indent="156845" algn="just">
              <a:lnSpc>
                <a:spcPct val="100000"/>
              </a:lnSpc>
            </a:pPr>
            <a:r>
              <a:rPr sz="2400" spc="-25" dirty="0">
                <a:latin typeface="Gabriola"/>
                <a:cs typeface="Gabriola"/>
              </a:rPr>
              <a:t>Совместными </a:t>
            </a:r>
            <a:r>
              <a:rPr sz="2400" spc="-20" dirty="0">
                <a:latin typeface="Gabriola"/>
                <a:cs typeface="Gabriola"/>
              </a:rPr>
              <a:t>усилиями </a:t>
            </a:r>
            <a:r>
              <a:rPr sz="2400" spc="-15" dirty="0">
                <a:latin typeface="Gabriola"/>
                <a:cs typeface="Gabriola"/>
              </a:rPr>
              <a:t>они </a:t>
            </a:r>
            <a:r>
              <a:rPr sz="2400" spc="-20" dirty="0">
                <a:latin typeface="Gabriola"/>
                <a:cs typeface="Gabriola"/>
              </a:rPr>
              <a:t>рассчитывали покорить Новгородскую республику. Шведы </a:t>
            </a:r>
            <a:r>
              <a:rPr sz="2400" spc="-15" dirty="0">
                <a:latin typeface="Gabriola"/>
                <a:cs typeface="Gabriola"/>
              </a:rPr>
              <a:t> при поддержке </a:t>
            </a:r>
            <a:r>
              <a:rPr sz="2400" spc="-20" dirty="0">
                <a:latin typeface="Gabriola"/>
                <a:cs typeface="Gabriola"/>
              </a:rPr>
              <a:t>датских рыцарей попытались овладеть устьем Невы, </a:t>
            </a:r>
            <a:r>
              <a:rPr sz="2400" spc="-10" dirty="0">
                <a:latin typeface="Gabriola"/>
                <a:cs typeface="Gabriola"/>
              </a:rPr>
              <a:t>но </a:t>
            </a:r>
            <a:r>
              <a:rPr sz="2400" dirty="0">
                <a:latin typeface="Gabriola"/>
                <a:cs typeface="Gabriola"/>
              </a:rPr>
              <a:t>в </a:t>
            </a:r>
            <a:r>
              <a:rPr sz="2400" spc="-15" dirty="0">
                <a:latin typeface="Gabriola"/>
                <a:cs typeface="Gabriola"/>
              </a:rPr>
              <a:t>Невской </a:t>
            </a:r>
            <a:r>
              <a:rPr sz="2400" spc="-20" dirty="0">
                <a:latin typeface="Gabriola"/>
                <a:cs typeface="Gabriola"/>
              </a:rPr>
              <a:t>битве </a:t>
            </a:r>
            <a:r>
              <a:rPr sz="2400" spc="-15" dirty="0">
                <a:latin typeface="Gabriola"/>
                <a:cs typeface="Gabriola"/>
              </a:rPr>
              <a:t> </a:t>
            </a:r>
            <a:r>
              <a:rPr sz="2400" spc="-10" dirty="0">
                <a:latin typeface="Gabriola"/>
                <a:cs typeface="Gabriola"/>
              </a:rPr>
              <a:t>1240 г. </a:t>
            </a:r>
            <a:r>
              <a:rPr sz="2400" spc="-15" dirty="0">
                <a:latin typeface="Gabriola"/>
                <a:cs typeface="Gabriola"/>
              </a:rPr>
              <a:t>были </a:t>
            </a:r>
            <a:r>
              <a:rPr sz="2400" spc="-20" dirty="0">
                <a:latin typeface="Gabriola"/>
                <a:cs typeface="Gabriola"/>
              </a:rPr>
              <a:t>разгромлены новгородским войском. </a:t>
            </a:r>
            <a:r>
              <a:rPr sz="2400" spc="-15" dirty="0">
                <a:latin typeface="Gabriola"/>
                <a:cs typeface="Gabriola"/>
              </a:rPr>
              <a:t>После </a:t>
            </a:r>
            <a:r>
              <a:rPr sz="2400" spc="-20" dirty="0">
                <a:latin typeface="Gabriola"/>
                <a:cs typeface="Gabriola"/>
              </a:rPr>
              <a:t>этой битвы Александра </a:t>
            </a:r>
            <a:r>
              <a:rPr sz="2400" spc="-15" dirty="0">
                <a:latin typeface="Gabriola"/>
                <a:cs typeface="Gabriola"/>
              </a:rPr>
              <a:t>нарекли </a:t>
            </a:r>
            <a:r>
              <a:rPr sz="2400" spc="-10" dirty="0">
                <a:latin typeface="Gabriola"/>
                <a:cs typeface="Gabriola"/>
              </a:rPr>
              <a:t> </a:t>
            </a:r>
            <a:r>
              <a:rPr sz="2400" spc="-15" dirty="0">
                <a:latin typeface="Gabriola"/>
                <a:cs typeface="Gabriola"/>
              </a:rPr>
              <a:t>Александром</a:t>
            </a:r>
            <a:r>
              <a:rPr sz="2400" spc="-75" dirty="0">
                <a:latin typeface="Gabriola"/>
                <a:cs typeface="Gabriola"/>
              </a:rPr>
              <a:t> </a:t>
            </a:r>
            <a:r>
              <a:rPr sz="2400" spc="-15" dirty="0">
                <a:latin typeface="Gabriola"/>
                <a:cs typeface="Gabriola"/>
              </a:rPr>
              <a:t>Невским.</a:t>
            </a:r>
            <a:endParaRPr sz="2400" dirty="0">
              <a:latin typeface="Gabriola"/>
              <a:cs typeface="Gabriol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0800" y="5791200"/>
            <a:ext cx="4895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Gabriola"/>
                <a:cs typeface="Gabriola"/>
              </a:rPr>
              <a:t>«Невская</a:t>
            </a:r>
            <a:r>
              <a:rPr sz="1800" spc="-50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Gabriola"/>
                <a:cs typeface="Gabriola"/>
              </a:rPr>
              <a:t>битва</a:t>
            </a:r>
            <a:r>
              <a:rPr sz="1800" spc="-45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Gabriola"/>
                <a:cs typeface="Gabriola"/>
              </a:rPr>
              <a:t>1240</a:t>
            </a:r>
            <a:r>
              <a:rPr sz="1800" spc="-55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C00000"/>
                </a:solidFill>
                <a:latin typeface="Gabriola"/>
                <a:cs typeface="Gabriola"/>
              </a:rPr>
              <a:t>г.</a:t>
            </a:r>
            <a:r>
              <a:rPr sz="1800" spc="-15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Gabriola"/>
                <a:cs typeface="Gabriola"/>
              </a:rPr>
              <a:t>Александр</a:t>
            </a:r>
            <a:r>
              <a:rPr sz="1800" spc="-60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Gabriola"/>
                <a:cs typeface="Gabriola"/>
              </a:rPr>
              <a:t>Невский</a:t>
            </a:r>
            <a:r>
              <a:rPr sz="1800" spc="-60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Gabriola"/>
                <a:cs typeface="Gabriola"/>
              </a:rPr>
              <a:t>наносит</a:t>
            </a:r>
            <a:r>
              <a:rPr sz="1800" spc="-55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Gabriola"/>
                <a:cs typeface="Gabriola"/>
              </a:rPr>
              <a:t>рану</a:t>
            </a:r>
            <a:r>
              <a:rPr sz="1800" spc="-45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Gabriola"/>
                <a:cs typeface="Gabriola"/>
              </a:rPr>
              <a:t>Биргеру»</a:t>
            </a:r>
            <a:endParaRPr sz="1800" dirty="0">
              <a:latin typeface="Gabriola"/>
              <a:cs typeface="Gabriola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C00000"/>
                </a:solidFill>
                <a:latin typeface="Gabriola"/>
                <a:cs typeface="Gabriola"/>
              </a:rPr>
              <a:t>Хромолитография.</a:t>
            </a:r>
            <a:r>
              <a:rPr sz="1800" spc="-60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Gabriola"/>
                <a:cs typeface="Gabriola"/>
              </a:rPr>
              <a:t>Конец</a:t>
            </a:r>
            <a:r>
              <a:rPr sz="1800" spc="-60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Gabriola"/>
                <a:cs typeface="Gabriola"/>
              </a:rPr>
              <a:t>XIX</a:t>
            </a:r>
            <a:r>
              <a:rPr sz="1800" spc="-55" dirty="0">
                <a:solidFill>
                  <a:srgbClr val="C00000"/>
                </a:solidFill>
                <a:latin typeface="Gabriola"/>
                <a:cs typeface="Gabriola"/>
              </a:rPr>
              <a:t> </a:t>
            </a:r>
            <a:r>
              <a:rPr sz="1800" dirty="0">
                <a:solidFill>
                  <a:srgbClr val="C00000"/>
                </a:solidFill>
                <a:latin typeface="Gabriola"/>
                <a:cs typeface="Gabriola"/>
              </a:rPr>
              <a:t>в.</a:t>
            </a:r>
            <a:endParaRPr sz="1800" dirty="0">
              <a:latin typeface="Gabriola"/>
              <a:cs typeface="Gabriola"/>
            </a:endParaRPr>
          </a:p>
        </p:txBody>
      </p:sp>
      <p:sp>
        <p:nvSpPr>
          <p:cNvPr id="23554" name="AutoShape 2" descr="https://top-fon.com/uploads/posts/2023-01/1674957540_top-fon-com-p-bledno-salatovii-fon-dlya-prezentatsii-4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330" y="25400"/>
            <a:ext cx="8781338" cy="1003607"/>
          </a:xfrm>
          <a:prstGeom prst="rect">
            <a:avLst/>
          </a:prstGeom>
        </p:spPr>
        <p:txBody>
          <a:bodyPr vert="horz" wrap="square" lIns="0" tIns="201421" rIns="0" bIns="0" rtlCol="0">
            <a:spAutoFit/>
          </a:bodyPr>
          <a:lstStyle/>
          <a:p>
            <a:pPr marL="1042035" marR="5080" indent="-233679">
              <a:lnSpc>
                <a:spcPct val="100000"/>
              </a:lnSpc>
              <a:spcBef>
                <a:spcPts val="100"/>
              </a:spcBef>
            </a:pPr>
            <a:r>
              <a:rPr sz="2600" b="1" spc="-20" dirty="0">
                <a:solidFill>
                  <a:srgbClr val="0D0D0D"/>
                </a:solidFill>
              </a:rPr>
              <a:t>Новгородская</a:t>
            </a:r>
            <a:r>
              <a:rPr sz="2600" b="1" spc="-65" dirty="0">
                <a:solidFill>
                  <a:srgbClr val="0D0D0D"/>
                </a:solidFill>
              </a:rPr>
              <a:t> </a:t>
            </a:r>
            <a:r>
              <a:rPr sz="2600" b="1" spc="-15" dirty="0">
                <a:solidFill>
                  <a:srgbClr val="0D0D0D"/>
                </a:solidFill>
              </a:rPr>
              <a:t>летопись</a:t>
            </a:r>
            <a:r>
              <a:rPr sz="2600" b="1" spc="-60" dirty="0">
                <a:solidFill>
                  <a:srgbClr val="0D0D0D"/>
                </a:solidFill>
              </a:rPr>
              <a:t> </a:t>
            </a:r>
            <a:r>
              <a:rPr sz="2600" b="1" spc="-20" dirty="0">
                <a:solidFill>
                  <a:srgbClr val="0D0D0D"/>
                </a:solidFill>
              </a:rPr>
              <a:t>сообщает</a:t>
            </a:r>
            <a:r>
              <a:rPr sz="2600" b="1" spc="-65" dirty="0">
                <a:solidFill>
                  <a:srgbClr val="0D0D0D"/>
                </a:solidFill>
              </a:rPr>
              <a:t> </a:t>
            </a:r>
            <a:r>
              <a:rPr sz="2600" b="1" spc="-5" dirty="0">
                <a:solidFill>
                  <a:srgbClr val="0D0D0D"/>
                </a:solidFill>
              </a:rPr>
              <a:t>об</a:t>
            </a:r>
            <a:r>
              <a:rPr sz="2600" b="1" spc="-55" dirty="0">
                <a:solidFill>
                  <a:srgbClr val="0D0D0D"/>
                </a:solidFill>
              </a:rPr>
              <a:t> </a:t>
            </a:r>
            <a:r>
              <a:rPr sz="2600" b="1" spc="-20" dirty="0">
                <a:solidFill>
                  <a:srgbClr val="0D0D0D"/>
                </a:solidFill>
              </a:rPr>
              <a:t>огромных</a:t>
            </a:r>
            <a:r>
              <a:rPr sz="2600" b="1" spc="-60" dirty="0">
                <a:solidFill>
                  <a:srgbClr val="0D0D0D"/>
                </a:solidFill>
              </a:rPr>
              <a:t> </a:t>
            </a:r>
            <a:r>
              <a:rPr sz="2600" b="1" spc="-20" dirty="0">
                <a:solidFill>
                  <a:srgbClr val="0D0D0D"/>
                </a:solidFill>
              </a:rPr>
              <a:t>потерях</a:t>
            </a:r>
            <a:r>
              <a:rPr sz="2600" b="1" spc="-55" dirty="0">
                <a:solidFill>
                  <a:srgbClr val="0D0D0D"/>
                </a:solidFill>
              </a:rPr>
              <a:t> </a:t>
            </a:r>
            <a:r>
              <a:rPr sz="2600" b="1" dirty="0">
                <a:solidFill>
                  <a:srgbClr val="0D0D0D"/>
                </a:solidFill>
              </a:rPr>
              <a:t>со</a:t>
            </a:r>
            <a:r>
              <a:rPr sz="2600" b="1" spc="-50" dirty="0">
                <a:solidFill>
                  <a:srgbClr val="0D0D0D"/>
                </a:solidFill>
              </a:rPr>
              <a:t> </a:t>
            </a:r>
            <a:r>
              <a:rPr sz="2600" b="1" spc="-15" dirty="0">
                <a:solidFill>
                  <a:srgbClr val="0D0D0D"/>
                </a:solidFill>
              </a:rPr>
              <a:t>стороны </a:t>
            </a:r>
            <a:r>
              <a:rPr sz="2600" b="1" spc="-440" dirty="0">
                <a:solidFill>
                  <a:srgbClr val="0D0D0D"/>
                </a:solidFill>
              </a:rPr>
              <a:t> </a:t>
            </a:r>
            <a:r>
              <a:rPr sz="2600" b="1" spc="-20" dirty="0">
                <a:solidFill>
                  <a:srgbClr val="0D0D0D"/>
                </a:solidFill>
              </a:rPr>
              <a:t>противника</a:t>
            </a:r>
            <a:r>
              <a:rPr sz="2600" b="1" spc="-65" dirty="0">
                <a:solidFill>
                  <a:srgbClr val="0D0D0D"/>
                </a:solidFill>
              </a:rPr>
              <a:t> </a:t>
            </a:r>
            <a:r>
              <a:rPr sz="2600" b="1" dirty="0">
                <a:solidFill>
                  <a:srgbClr val="0D0D0D"/>
                </a:solidFill>
              </a:rPr>
              <a:t>в</a:t>
            </a:r>
            <a:r>
              <a:rPr sz="2600" b="1" spc="-20" dirty="0">
                <a:solidFill>
                  <a:srgbClr val="0D0D0D"/>
                </a:solidFill>
              </a:rPr>
              <a:t> </a:t>
            </a:r>
            <a:r>
              <a:rPr sz="2600" b="1" spc="-15" dirty="0">
                <a:solidFill>
                  <a:srgbClr val="0D0D0D"/>
                </a:solidFill>
              </a:rPr>
              <a:t>Невской</a:t>
            </a:r>
            <a:r>
              <a:rPr sz="2600" b="1" spc="-70" dirty="0">
                <a:solidFill>
                  <a:srgbClr val="0D0D0D"/>
                </a:solidFill>
              </a:rPr>
              <a:t> </a:t>
            </a:r>
            <a:r>
              <a:rPr sz="2600" b="1" spc="-15" dirty="0">
                <a:solidFill>
                  <a:srgbClr val="0D0D0D"/>
                </a:solidFill>
              </a:rPr>
              <a:t>битве:</a:t>
            </a:r>
            <a:r>
              <a:rPr sz="2600" b="1" spc="-50" dirty="0">
                <a:solidFill>
                  <a:srgbClr val="0D0D0D"/>
                </a:solidFill>
              </a:rPr>
              <a:t> </a:t>
            </a:r>
            <a:r>
              <a:rPr sz="2600" b="1" dirty="0">
                <a:solidFill>
                  <a:srgbClr val="0D0D0D"/>
                </a:solidFill>
              </a:rPr>
              <a:t>«И</a:t>
            </a:r>
            <a:r>
              <a:rPr sz="2600" b="1" spc="-55" dirty="0">
                <a:solidFill>
                  <a:srgbClr val="0D0D0D"/>
                </a:solidFill>
              </a:rPr>
              <a:t> </a:t>
            </a:r>
            <a:r>
              <a:rPr sz="2600" b="1" spc="-10" dirty="0">
                <a:solidFill>
                  <a:srgbClr val="0D0D0D"/>
                </a:solidFill>
              </a:rPr>
              <a:t>пало</a:t>
            </a:r>
            <a:r>
              <a:rPr sz="2600" b="1" spc="-65" dirty="0">
                <a:solidFill>
                  <a:srgbClr val="0D0D0D"/>
                </a:solidFill>
              </a:rPr>
              <a:t> </a:t>
            </a:r>
            <a:r>
              <a:rPr sz="2600" b="1" spc="-5" dirty="0">
                <a:solidFill>
                  <a:srgbClr val="0D0D0D"/>
                </a:solidFill>
              </a:rPr>
              <a:t>их</a:t>
            </a:r>
            <a:r>
              <a:rPr sz="2600" b="1" spc="-45" dirty="0">
                <a:solidFill>
                  <a:srgbClr val="0D0D0D"/>
                </a:solidFill>
              </a:rPr>
              <a:t> </a:t>
            </a:r>
            <a:r>
              <a:rPr sz="2600" b="1" spc="-20" dirty="0">
                <a:solidFill>
                  <a:srgbClr val="0D0D0D"/>
                </a:solidFill>
              </a:rPr>
              <a:t>многое</a:t>
            </a:r>
            <a:r>
              <a:rPr sz="2600" b="1" spc="-40" dirty="0">
                <a:solidFill>
                  <a:srgbClr val="0D0D0D"/>
                </a:solidFill>
              </a:rPr>
              <a:t> </a:t>
            </a:r>
            <a:r>
              <a:rPr sz="2600" b="1" spc="-20" dirty="0">
                <a:solidFill>
                  <a:srgbClr val="0D0D0D"/>
                </a:solidFill>
              </a:rPr>
              <a:t>множество….»</a:t>
            </a:r>
            <a:endParaRPr sz="2600" b="1" dirty="0"/>
          </a:p>
        </p:txBody>
      </p:sp>
      <p:grpSp>
        <p:nvGrpSpPr>
          <p:cNvPr id="4" name="object 4"/>
          <p:cNvGrpSpPr/>
          <p:nvPr/>
        </p:nvGrpSpPr>
        <p:grpSpPr>
          <a:xfrm>
            <a:off x="1676400" y="1447800"/>
            <a:ext cx="5715000" cy="4267200"/>
            <a:chOff x="0" y="1161287"/>
            <a:chExt cx="9144000" cy="56972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61287"/>
              <a:ext cx="9144000" cy="5696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57299"/>
              <a:ext cx="9144000" cy="5143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4234" y="5180787"/>
              <a:ext cx="2699765" cy="15118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25400"/>
            <a:ext cx="83820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 algn="just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dirty="0" smtClean="0">
                <a:latin typeface="Monotype Corsiva" pitchFamily="66" charset="0"/>
              </a:rPr>
              <a:t>В </a:t>
            </a:r>
            <a:r>
              <a:rPr spc="-15" dirty="0">
                <a:latin typeface="Monotype Corsiva" pitchFamily="66" charset="0"/>
              </a:rPr>
              <a:t>конце </a:t>
            </a:r>
            <a:r>
              <a:rPr spc="-20" dirty="0">
                <a:latin typeface="Monotype Corsiva" pitchFamily="66" charset="0"/>
              </a:rPr>
              <a:t>августа </a:t>
            </a:r>
            <a:r>
              <a:rPr dirty="0">
                <a:latin typeface="Monotype Corsiva" pitchFamily="66" charset="0"/>
              </a:rPr>
              <a:t>- </a:t>
            </a:r>
            <a:r>
              <a:rPr spc="-20" dirty="0">
                <a:latin typeface="Monotype Corsiva" pitchFamily="66" charset="0"/>
              </a:rPr>
              <a:t>начале сентября </a:t>
            </a:r>
            <a:r>
              <a:rPr spc="-10" dirty="0">
                <a:latin typeface="Monotype Corsiva" pitchFamily="66" charset="0"/>
              </a:rPr>
              <a:t>1240 г. </a:t>
            </a:r>
            <a:r>
              <a:rPr dirty="0">
                <a:latin typeface="Monotype Corsiva" pitchFamily="66" charset="0"/>
              </a:rPr>
              <a:t>в </a:t>
            </a:r>
            <a:r>
              <a:rPr spc="-15" dirty="0">
                <a:latin typeface="Monotype Corsiva" pitchFamily="66" charset="0"/>
              </a:rPr>
              <a:t>псковскую землю </a:t>
            </a:r>
            <a:r>
              <a:rPr spc="-20" dirty="0">
                <a:latin typeface="Monotype Corsiva" pitchFamily="66" charset="0"/>
              </a:rPr>
              <a:t>вторглись крестоносцы </a:t>
            </a:r>
            <a:r>
              <a:rPr spc="-15" dirty="0">
                <a:latin typeface="Monotype Corsiva" pitchFamily="66" charset="0"/>
              </a:rPr>
              <a:t> Ливонского ордена, </a:t>
            </a:r>
            <a:r>
              <a:rPr spc="-20" dirty="0">
                <a:latin typeface="Monotype Corsiva" pitchFamily="66" charset="0"/>
              </a:rPr>
              <a:t>который был образован немецкими рыцарями Тевтонского </a:t>
            </a:r>
            <a:r>
              <a:rPr spc="-15" dirty="0">
                <a:latin typeface="Monotype Corsiva" pitchFamily="66" charset="0"/>
              </a:rPr>
              <a:t>ордена </a:t>
            </a:r>
            <a:r>
              <a:rPr dirty="0">
                <a:latin typeface="Monotype Corsiva" pitchFamily="66" charset="0"/>
              </a:rPr>
              <a:t>в 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1237 г. </a:t>
            </a:r>
            <a:r>
              <a:rPr dirty="0">
                <a:latin typeface="Monotype Corsiva" pitchFamily="66" charset="0"/>
              </a:rPr>
              <a:t>в </a:t>
            </a:r>
            <a:r>
              <a:rPr spc="-20" dirty="0">
                <a:latin typeface="Monotype Corsiva" pitchFamily="66" charset="0"/>
              </a:rPr>
              <a:t>Восточной Прибалтике </a:t>
            </a:r>
            <a:r>
              <a:rPr spc="-10" dirty="0">
                <a:latin typeface="Monotype Corsiva" pitchFamily="66" charset="0"/>
              </a:rPr>
              <a:t>на </a:t>
            </a:r>
            <a:r>
              <a:rPr spc="-25" dirty="0">
                <a:latin typeface="Monotype Corsiva" pitchFamily="66" charset="0"/>
              </a:rPr>
              <a:t>территории, </a:t>
            </a:r>
            <a:r>
              <a:rPr spc="-20" dirty="0">
                <a:latin typeface="Monotype Corsiva" pitchFamily="66" charset="0"/>
              </a:rPr>
              <a:t>заселенной племенами ливов </a:t>
            </a:r>
            <a:r>
              <a:rPr dirty="0">
                <a:latin typeface="Monotype Corsiva" pitchFamily="66" charset="0"/>
              </a:rPr>
              <a:t>и </a:t>
            </a:r>
            <a:r>
              <a:rPr spc="-15" dirty="0">
                <a:latin typeface="Monotype Corsiva" pitchFamily="66" charset="0"/>
              </a:rPr>
              <a:t>эстов. </a:t>
            </a:r>
            <a:r>
              <a:rPr spc="-10" dirty="0">
                <a:latin typeface="Monotype Corsiva" pitchFamily="66" charset="0"/>
              </a:rPr>
              <a:t> </a:t>
            </a:r>
            <a:r>
              <a:rPr lang="ru-RU" spc="-10" dirty="0" smtClean="0">
                <a:latin typeface="Monotype Corsiva" pitchFamily="66" charset="0"/>
              </a:rPr>
              <a:t/>
            </a:r>
            <a:br>
              <a:rPr lang="ru-RU" spc="-10" dirty="0" smtClean="0">
                <a:latin typeface="Monotype Corsiva" pitchFamily="66" charset="0"/>
              </a:rPr>
            </a:br>
            <a:r>
              <a:rPr lang="ru-RU" spc="-10" dirty="0" smtClean="0">
                <a:latin typeface="Monotype Corsiva" pitchFamily="66" charset="0"/>
              </a:rPr>
              <a:t>              </a:t>
            </a:r>
            <a:r>
              <a:rPr spc="-10" dirty="0" err="1" smtClean="0">
                <a:latin typeface="Monotype Corsiva" pitchFamily="66" charset="0"/>
              </a:rPr>
              <a:t>После</a:t>
            </a:r>
            <a:r>
              <a:rPr lang="ru-RU" spc="-10" dirty="0" smtClean="0">
                <a:latin typeface="Monotype Corsiva" pitchFamily="66" charset="0"/>
              </a:rPr>
              <a:t> </a:t>
            </a:r>
            <a:r>
              <a:rPr spc="-55" dirty="0" smtClean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кратковременной</a:t>
            </a:r>
            <a:r>
              <a:rPr spc="-6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осады</a:t>
            </a:r>
            <a:r>
              <a:rPr spc="-5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немецкие</a:t>
            </a:r>
            <a:r>
              <a:rPr spc="-5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рыцари</a:t>
            </a:r>
            <a:r>
              <a:rPr spc="-6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овладели</a:t>
            </a:r>
            <a:r>
              <a:rPr spc="-60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городом</a:t>
            </a:r>
            <a:r>
              <a:rPr spc="-6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Изборском</a:t>
            </a:r>
            <a:r>
              <a:rPr spc="-15" dirty="0"/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800" y="2743200"/>
            <a:ext cx="5396704" cy="351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228600"/>
            <a:ext cx="87757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 algn="just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Monotype Corsiva" pitchFamily="66" charset="0"/>
              </a:rPr>
              <a:t>Затем</a:t>
            </a:r>
            <a:r>
              <a:rPr spc="37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крестоносцы осадили </a:t>
            </a:r>
            <a:r>
              <a:rPr spc="-15" dirty="0">
                <a:latin typeface="Monotype Corsiva" pitchFamily="66" charset="0"/>
              </a:rPr>
              <a:t>Псков </a:t>
            </a:r>
            <a:r>
              <a:rPr dirty="0">
                <a:latin typeface="Monotype Corsiva" pitchFamily="66" charset="0"/>
              </a:rPr>
              <a:t>и </a:t>
            </a:r>
            <a:r>
              <a:rPr spc="-15" dirty="0">
                <a:latin typeface="Monotype Corsiva" pitchFamily="66" charset="0"/>
              </a:rPr>
              <a:t>при </a:t>
            </a:r>
            <a:r>
              <a:rPr spc="-20" dirty="0">
                <a:latin typeface="Monotype Corsiva" pitchFamily="66" charset="0"/>
              </a:rPr>
              <a:t>содействии изменников-бояр </a:t>
            </a:r>
            <a:r>
              <a:rPr spc="-15" dirty="0">
                <a:latin typeface="Monotype Corsiva" pitchFamily="66" charset="0"/>
              </a:rPr>
              <a:t>вскоре заняли </a:t>
            </a:r>
            <a:r>
              <a:rPr spc="-1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и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его.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 err="1" smtClean="0">
                <a:latin typeface="Monotype Corsiva" pitchFamily="66" charset="0"/>
              </a:rPr>
              <a:t>После</a:t>
            </a:r>
            <a:r>
              <a:rPr spc="-10" dirty="0" smtClean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этого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рыцари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вторглись</a:t>
            </a:r>
            <a:r>
              <a:rPr spc="-1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в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новгородскую</a:t>
            </a:r>
            <a:r>
              <a:rPr spc="-15" dirty="0">
                <a:latin typeface="Monotype Corsiva" pitchFamily="66" charset="0"/>
              </a:rPr>
              <a:t> землю,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5" dirty="0">
                <a:latin typeface="Monotype Corsiva" pitchFamily="66" charset="0"/>
              </a:rPr>
              <a:t>захватили</a:t>
            </a:r>
            <a:r>
              <a:rPr spc="-20" dirty="0">
                <a:latin typeface="Monotype Corsiva" pitchFamily="66" charset="0"/>
              </a:rPr>
              <a:t> побережье </a:t>
            </a:r>
            <a:r>
              <a:rPr spc="-15" dirty="0">
                <a:latin typeface="Monotype Corsiva" pitchFamily="66" charset="0"/>
              </a:rPr>
              <a:t> Финского </a:t>
            </a:r>
            <a:r>
              <a:rPr spc="-20" dirty="0">
                <a:latin typeface="Monotype Corsiva" pitchFamily="66" charset="0"/>
              </a:rPr>
              <a:t>залива </a:t>
            </a:r>
            <a:r>
              <a:rPr dirty="0">
                <a:latin typeface="Monotype Corsiva" pitchFamily="66" charset="0"/>
              </a:rPr>
              <a:t>и </a:t>
            </a:r>
            <a:r>
              <a:rPr spc="-10" dirty="0">
                <a:latin typeface="Monotype Corsiva" pitchFamily="66" charset="0"/>
              </a:rPr>
              <a:t>на </a:t>
            </a:r>
            <a:r>
              <a:rPr spc="-20" dirty="0">
                <a:latin typeface="Monotype Corsiva" pitchFamily="66" charset="0"/>
              </a:rPr>
              <a:t>месте древней </a:t>
            </a:r>
            <a:r>
              <a:rPr spc="-15" dirty="0">
                <a:latin typeface="Monotype Corsiva" pitchFamily="66" charset="0"/>
              </a:rPr>
              <a:t>русской </a:t>
            </a:r>
            <a:r>
              <a:rPr spc="-20" dirty="0">
                <a:latin typeface="Monotype Corsiva" pitchFamily="66" charset="0"/>
              </a:rPr>
              <a:t>крепости </a:t>
            </a:r>
            <a:r>
              <a:rPr spc="-15" dirty="0">
                <a:latin typeface="Monotype Corsiva" pitchFamily="66" charset="0"/>
              </a:rPr>
              <a:t>Копорье возвели свою. Не дойдя до </a:t>
            </a:r>
            <a:r>
              <a:rPr spc="-40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Новгорода</a:t>
            </a:r>
            <a:r>
              <a:rPr spc="-65" dirty="0">
                <a:latin typeface="Monotype Corsiva" pitchFamily="66" charset="0"/>
              </a:rPr>
              <a:t> </a:t>
            </a:r>
            <a:r>
              <a:rPr spc="-5" dirty="0">
                <a:latin typeface="Monotype Corsiva" pitchFamily="66" charset="0"/>
              </a:rPr>
              <a:t>40</a:t>
            </a:r>
            <a:r>
              <a:rPr spc="-30" dirty="0">
                <a:latin typeface="Monotype Corsiva" pitchFamily="66" charset="0"/>
              </a:rPr>
              <a:t> </a:t>
            </a:r>
            <a:r>
              <a:rPr spc="-5" dirty="0">
                <a:latin typeface="Monotype Corsiva" pitchFamily="66" charset="0"/>
              </a:rPr>
              <a:t>км,</a:t>
            </a:r>
            <a:r>
              <a:rPr spc="-5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рыцари</a:t>
            </a:r>
            <a:r>
              <a:rPr spc="-6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занялись</a:t>
            </a:r>
            <a:r>
              <a:rPr spc="-5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грабежом</a:t>
            </a:r>
            <a:r>
              <a:rPr spc="-75" dirty="0">
                <a:latin typeface="Monotype Corsiva" pitchFamily="66" charset="0"/>
              </a:rPr>
              <a:t> </a:t>
            </a:r>
            <a:r>
              <a:rPr spc="-5" dirty="0">
                <a:latin typeface="Monotype Corsiva" pitchFamily="66" charset="0"/>
              </a:rPr>
              <a:t>его</a:t>
            </a:r>
            <a:r>
              <a:rPr spc="-4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окрестностей.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7200" y="2362200"/>
            <a:ext cx="8305801" cy="2362200"/>
            <a:chOff x="490083" y="1929704"/>
            <a:chExt cx="8903170" cy="27898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9229" y="1929704"/>
              <a:ext cx="4084024" cy="27898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083" y="1929704"/>
              <a:ext cx="4410744" cy="260756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8200" y="4876800"/>
            <a:ext cx="27979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716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</a:t>
            </a:r>
            <a:r>
              <a:rPr sz="1800" spc="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е</a:t>
            </a:r>
            <a:r>
              <a:rPr sz="18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</a:t>
            </a:r>
            <a:r>
              <a:rPr sz="1800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sz="18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нс</a:t>
            </a:r>
            <a:r>
              <a:rPr sz="1800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т</a:t>
            </a:r>
            <a:r>
              <a:rPr sz="1800" spc="-2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</a:t>
            </a:r>
            <a:r>
              <a:rPr sz="1800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у</a:t>
            </a:r>
            <a:r>
              <a:rPr sz="18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</a:t>
            </a:r>
            <a:r>
              <a:rPr sz="1800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ц</a:t>
            </a:r>
            <a:r>
              <a:rPr sz="1800" spc="-3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и</a:t>
            </a:r>
            <a:r>
              <a:rPr sz="180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я</a:t>
            </a:r>
            <a:r>
              <a:rPr sz="1800" spc="-4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вне</a:t>
            </a:r>
            <a:r>
              <a:rPr sz="1800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ш</a:t>
            </a:r>
            <a:r>
              <a:rPr sz="1800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</a:t>
            </a:r>
            <a:r>
              <a:rPr sz="1800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е</a:t>
            </a:r>
            <a:r>
              <a:rPr sz="18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г</a:t>
            </a:r>
            <a:r>
              <a:rPr sz="180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  вида</a:t>
            </a:r>
            <a:r>
              <a:rPr sz="1800" spc="-6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Копорья</a:t>
            </a:r>
            <a:r>
              <a:rPr sz="1800" spc="-6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XVI</a:t>
            </a:r>
            <a:r>
              <a:rPr sz="1800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века</a:t>
            </a:r>
            <a:endParaRPr sz="1800" dirty="0">
              <a:latin typeface="Monotype Corsiva" pitchFamily="66" charset="0"/>
              <a:cs typeface="Gabriol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4876800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П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ри</a:t>
            </a:r>
            <a:r>
              <a:rPr lang="ru-RU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м</a:t>
            </a:r>
            <a:r>
              <a:rPr lang="ru-RU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е</a:t>
            </a:r>
            <a:r>
              <a:rPr lang="ru-RU" spc="-3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lang="ru-RU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1</a:t>
            </a:r>
            <a:r>
              <a:rPr lang="ru-RU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2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0</a:t>
            </a:r>
            <a:r>
              <a:rPr lang="ru-RU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км</a:t>
            </a:r>
            <a:r>
              <a:rPr lang="ru-RU" spc="-3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ав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т</a:t>
            </a:r>
            <a:r>
              <a:rPr lang="ru-RU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доро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г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и</a:t>
            </a:r>
            <a:r>
              <a:rPr lang="ru-RU" spc="-6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т</a:t>
            </a:r>
            <a:r>
              <a:rPr lang="ru-RU" spc="-3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Са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нк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т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-  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Петербурга,</a:t>
            </a:r>
            <a:r>
              <a:rPr lang="ru-RU" spc="-4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недалеко</a:t>
            </a:r>
            <a:r>
              <a:rPr lang="ru-RU" spc="-3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от</a:t>
            </a:r>
            <a:r>
              <a:rPr lang="ru-RU" spc="-3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города</a:t>
            </a:r>
            <a:r>
              <a:rPr lang="ru-RU" spc="-4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Сосновый </a:t>
            </a:r>
            <a:r>
              <a:rPr lang="ru-RU" spc="-30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Бо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,</a:t>
            </a:r>
            <a:r>
              <a:rPr lang="ru-RU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Ло</a:t>
            </a:r>
            <a:r>
              <a:rPr lang="ru-RU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м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осо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</a:t>
            </a:r>
            <a:r>
              <a:rPr lang="ru-RU" spc="-2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</a:t>
            </a:r>
            <a:r>
              <a:rPr lang="ru-RU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м</a:t>
            </a:r>
            <a:r>
              <a:rPr lang="ru-RU" spc="-6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ра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й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</a:t>
            </a:r>
            <a:r>
              <a:rPr lang="ru-RU" spc="-2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е</a:t>
            </a:r>
            <a:endParaRPr lang="ru-RU" dirty="0">
              <a:latin typeface="Monotype Corsiva" pitchFamily="66" charset="0"/>
              <a:cs typeface="Gabriola"/>
            </a:endParaRPr>
          </a:p>
          <a:p>
            <a:pPr marL="201295" marR="194310" algn="ctr">
              <a:lnSpc>
                <a:spcPct val="100000"/>
              </a:lnSpc>
            </a:pP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Ленинградской 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области 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расположена </a:t>
            </a:r>
            <a:r>
              <a:rPr lang="ru-RU" spc="-30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старинная</a:t>
            </a:r>
            <a:r>
              <a:rPr lang="ru-RU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крепость</a:t>
            </a:r>
            <a:r>
              <a:rPr lang="ru-RU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lang="ru-RU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Копорье.</a:t>
            </a:r>
            <a:endParaRPr lang="ru-RU" dirty="0">
              <a:latin typeface="Monotype Corsiva" pitchFamily="66" charset="0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1981200"/>
            <a:ext cx="4477511" cy="36179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334" y="27813"/>
            <a:ext cx="873950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701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Monotype Corsiva" pitchFamily="66" charset="0"/>
              </a:rPr>
              <a:t>Из </a:t>
            </a:r>
            <a:r>
              <a:rPr sz="2000" spc="-20" dirty="0">
                <a:latin typeface="Monotype Corsiva" pitchFamily="66" charset="0"/>
              </a:rPr>
              <a:t>Новгорода </a:t>
            </a:r>
            <a:r>
              <a:rPr sz="2000" spc="-15" dirty="0">
                <a:latin typeface="Monotype Corsiva" pitchFamily="66" charset="0"/>
              </a:rPr>
              <a:t>было </a:t>
            </a:r>
            <a:r>
              <a:rPr sz="2000" spc="-20" dirty="0">
                <a:latin typeface="Monotype Corsiva" pitchFamily="66" charset="0"/>
              </a:rPr>
              <a:t>отправлено посольство </a:t>
            </a:r>
            <a:r>
              <a:rPr sz="2000" dirty="0">
                <a:latin typeface="Monotype Corsiva" pitchFamily="66" charset="0"/>
              </a:rPr>
              <a:t>к </a:t>
            </a:r>
            <a:r>
              <a:rPr sz="2000" spc="-20" dirty="0">
                <a:latin typeface="Monotype Corsiva" pitchFamily="66" charset="0"/>
              </a:rPr>
              <a:t>великому владимирскому </a:t>
            </a:r>
            <a:r>
              <a:rPr sz="2000" spc="-15" dirty="0">
                <a:latin typeface="Monotype Corsiva" pitchFamily="66" charset="0"/>
              </a:rPr>
              <a:t>князю </a:t>
            </a:r>
            <a:r>
              <a:rPr sz="2000" spc="-20" dirty="0">
                <a:latin typeface="Monotype Corsiva" pitchFamily="66" charset="0"/>
              </a:rPr>
              <a:t>Ярославу, </a:t>
            </a:r>
            <a:r>
              <a:rPr sz="2000" spc="-405" dirty="0">
                <a:latin typeface="Monotype Corsiva" pitchFamily="66" charset="0"/>
              </a:rPr>
              <a:t> </a:t>
            </a:r>
            <a:r>
              <a:rPr sz="2000" spc="-15" dirty="0">
                <a:latin typeface="Monotype Corsiva" pitchFamily="66" charset="0"/>
              </a:rPr>
              <a:t>чтобы </a:t>
            </a:r>
            <a:r>
              <a:rPr sz="2000" spc="-20" dirty="0">
                <a:latin typeface="Monotype Corsiva" pitchFamily="66" charset="0"/>
              </a:rPr>
              <a:t>тот отпустил </a:t>
            </a:r>
            <a:r>
              <a:rPr sz="2000" spc="-15" dirty="0">
                <a:latin typeface="Monotype Corsiva" pitchFamily="66" charset="0"/>
              </a:rPr>
              <a:t>сына </a:t>
            </a:r>
            <a:r>
              <a:rPr sz="2000" spc="-20" dirty="0">
                <a:latin typeface="Monotype Corsiva" pitchFamily="66" charset="0"/>
              </a:rPr>
              <a:t>Александра </a:t>
            </a:r>
            <a:r>
              <a:rPr sz="2000" spc="-15" dirty="0">
                <a:latin typeface="Monotype Corsiva" pitchFamily="66" charset="0"/>
              </a:rPr>
              <a:t>(князя </a:t>
            </a:r>
            <a:r>
              <a:rPr sz="2000" spc="-20" dirty="0">
                <a:latin typeface="Monotype Corsiva" pitchFamily="66" charset="0"/>
              </a:rPr>
              <a:t>Александра </a:t>
            </a:r>
            <a:r>
              <a:rPr sz="2000" spc="-15" dirty="0">
                <a:latin typeface="Monotype Corsiva" pitchFamily="66" charset="0"/>
              </a:rPr>
              <a:t>Невского) </a:t>
            </a:r>
            <a:r>
              <a:rPr sz="2000" dirty="0">
                <a:latin typeface="Monotype Corsiva" pitchFamily="66" charset="0"/>
              </a:rPr>
              <a:t>к </a:t>
            </a:r>
            <a:r>
              <a:rPr sz="2000" spc="-15" dirty="0">
                <a:latin typeface="Monotype Corsiva" pitchFamily="66" charset="0"/>
              </a:rPr>
              <a:t>ним </a:t>
            </a:r>
            <a:r>
              <a:rPr sz="2000" dirty="0">
                <a:latin typeface="Monotype Corsiva" pitchFamily="66" charset="0"/>
              </a:rPr>
              <a:t>в </a:t>
            </a:r>
            <a:r>
              <a:rPr sz="2000" spc="-20" dirty="0">
                <a:latin typeface="Monotype Corsiva" pitchFamily="66" charset="0"/>
              </a:rPr>
              <a:t>помощь. </a:t>
            </a:r>
            <a:r>
              <a:rPr sz="2000" spc="-15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Александр </a:t>
            </a:r>
            <a:r>
              <a:rPr sz="2000" dirty="0">
                <a:latin typeface="Monotype Corsiva" pitchFamily="66" charset="0"/>
              </a:rPr>
              <a:t>с </a:t>
            </a:r>
            <a:r>
              <a:rPr sz="2000" spc="-15" dirty="0">
                <a:latin typeface="Monotype Corsiva" pitchFamily="66" charset="0"/>
              </a:rPr>
              <a:t>1236 </a:t>
            </a:r>
            <a:r>
              <a:rPr sz="2000" spc="-10" dirty="0">
                <a:latin typeface="Monotype Corsiva" pitchFamily="66" charset="0"/>
              </a:rPr>
              <a:t>г. </a:t>
            </a:r>
            <a:r>
              <a:rPr sz="2000" spc="-20" dirty="0">
                <a:latin typeface="Monotype Corsiva" pitchFamily="66" charset="0"/>
              </a:rPr>
              <a:t>правил </a:t>
            </a:r>
            <a:r>
              <a:rPr sz="2000" dirty="0">
                <a:latin typeface="Monotype Corsiva" pitchFamily="66" charset="0"/>
              </a:rPr>
              <a:t>в </a:t>
            </a:r>
            <a:r>
              <a:rPr sz="2000" spc="-20" dirty="0">
                <a:latin typeface="Monotype Corsiva" pitchFamily="66" charset="0"/>
              </a:rPr>
              <a:t>Новгороде, </a:t>
            </a:r>
            <a:r>
              <a:rPr sz="2000" spc="-10" dirty="0">
                <a:latin typeface="Monotype Corsiva" pitchFamily="66" charset="0"/>
              </a:rPr>
              <a:t>но </a:t>
            </a:r>
            <a:r>
              <a:rPr sz="2000" spc="-15" dirty="0">
                <a:latin typeface="Monotype Corsiva" pitchFamily="66" charset="0"/>
              </a:rPr>
              <a:t>из-за козней новгородской </a:t>
            </a:r>
            <a:r>
              <a:rPr sz="2000" spc="-20" dirty="0">
                <a:latin typeface="Monotype Corsiva" pitchFamily="66" charset="0"/>
              </a:rPr>
              <a:t>знати покинул </a:t>
            </a:r>
            <a:r>
              <a:rPr sz="2000" spc="-15" dirty="0">
                <a:latin typeface="Monotype Corsiva" pitchFamily="66" charset="0"/>
              </a:rPr>
              <a:t> </a:t>
            </a:r>
            <a:r>
              <a:rPr sz="2000" spc="-20" dirty="0">
                <a:latin typeface="Monotype Corsiva" pitchFamily="66" charset="0"/>
              </a:rPr>
              <a:t>Новгород </a:t>
            </a:r>
            <a:r>
              <a:rPr sz="2000" dirty="0">
                <a:latin typeface="Monotype Corsiva" pitchFamily="66" charset="0"/>
              </a:rPr>
              <a:t>и </a:t>
            </a:r>
            <a:r>
              <a:rPr sz="2000" spc="-20" dirty="0">
                <a:latin typeface="Monotype Corsiva" pitchFamily="66" charset="0"/>
              </a:rPr>
              <a:t>ушел </a:t>
            </a:r>
            <a:r>
              <a:rPr sz="2000" spc="-10" dirty="0">
                <a:latin typeface="Monotype Corsiva" pitchFamily="66" charset="0"/>
              </a:rPr>
              <a:t>на </a:t>
            </a:r>
            <a:r>
              <a:rPr sz="2000" spc="-20" dirty="0">
                <a:latin typeface="Monotype Corsiva" pitchFamily="66" charset="0"/>
              </a:rPr>
              <a:t>княжение </a:t>
            </a:r>
            <a:r>
              <a:rPr sz="2000" dirty="0">
                <a:latin typeface="Monotype Corsiva" pitchFamily="66" charset="0"/>
              </a:rPr>
              <a:t>в </a:t>
            </a:r>
            <a:r>
              <a:rPr sz="2000" spc="-20" dirty="0">
                <a:latin typeface="Monotype Corsiva" pitchFamily="66" charset="0"/>
              </a:rPr>
              <a:t>Переяславль-Залесский. Ярослав, сознавая </a:t>
            </a:r>
            <a:r>
              <a:rPr sz="2000" spc="-15" dirty="0">
                <a:latin typeface="Monotype Corsiva" pitchFamily="66" charset="0"/>
              </a:rPr>
              <a:t>всю </a:t>
            </a:r>
            <a:r>
              <a:rPr sz="2000" spc="-20" dirty="0">
                <a:latin typeface="Monotype Corsiva" pitchFamily="66" charset="0"/>
              </a:rPr>
              <a:t>опасн</a:t>
            </a:r>
            <a:r>
              <a:rPr spc="-20" dirty="0">
                <a:latin typeface="Monotype Corsiva" pitchFamily="66" charset="0"/>
              </a:rPr>
              <a:t>ость </a:t>
            </a:r>
            <a:r>
              <a:rPr spc="-15" dirty="0">
                <a:latin typeface="Monotype Corsiva" pitchFamily="66" charset="0"/>
              </a:rPr>
              <a:t> исходившей</a:t>
            </a:r>
            <a:r>
              <a:rPr spc="-6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с</a:t>
            </a:r>
            <a:r>
              <a:rPr spc="-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Запада</a:t>
            </a:r>
            <a:r>
              <a:rPr spc="-7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угрозы,</a:t>
            </a:r>
            <a:r>
              <a:rPr spc="-4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согласился:</a:t>
            </a:r>
            <a:r>
              <a:rPr spc="-40" dirty="0">
                <a:latin typeface="Monotype Corsiva" pitchFamily="66" charset="0"/>
              </a:rPr>
              <a:t> </a:t>
            </a:r>
            <a:r>
              <a:rPr spc="-5" dirty="0">
                <a:latin typeface="Monotype Corsiva" pitchFamily="66" charset="0"/>
              </a:rPr>
              <a:t>дело</a:t>
            </a:r>
            <a:r>
              <a:rPr spc="-6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касалось</a:t>
            </a:r>
            <a:r>
              <a:rPr spc="-40" dirty="0">
                <a:latin typeface="Monotype Corsiva" pitchFamily="66" charset="0"/>
              </a:rPr>
              <a:t> </a:t>
            </a:r>
            <a:r>
              <a:rPr spc="-5" dirty="0">
                <a:latin typeface="Monotype Corsiva" pitchFamily="66" charset="0"/>
              </a:rPr>
              <a:t>не</a:t>
            </a:r>
            <a:r>
              <a:rPr spc="-4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одного</a:t>
            </a:r>
            <a:r>
              <a:rPr spc="-6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Новгорода,</a:t>
            </a:r>
            <a:r>
              <a:rPr spc="-4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а</a:t>
            </a:r>
            <a:r>
              <a:rPr spc="-25" dirty="0">
                <a:latin typeface="Monotype Corsiva" pitchFamily="66" charset="0"/>
              </a:rPr>
              <a:t> </a:t>
            </a:r>
            <a:r>
              <a:rPr spc="-5" dirty="0">
                <a:latin typeface="Monotype Corsiva" pitchFamily="66" charset="0"/>
              </a:rPr>
              <a:t>всей</a:t>
            </a:r>
            <a:r>
              <a:rPr spc="-7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Руси.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9200" y="5638800"/>
            <a:ext cx="75438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5590" marR="5080" indent="-1533525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Переяславль-Залесский. Спасо-Преображенский </a:t>
            </a:r>
            <a:r>
              <a:rPr sz="18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собор </a:t>
            </a:r>
            <a:r>
              <a:rPr sz="18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 </a:t>
            </a:r>
            <a:r>
              <a:rPr sz="18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окружающей застройкой </a:t>
            </a:r>
            <a:r>
              <a:rPr sz="1800" b="1" spc="-30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</a:t>
            </a:r>
            <a:r>
              <a:rPr sz="1800" b="1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XII</a:t>
            </a:r>
            <a:r>
              <a:rPr sz="1800" b="1" spc="-4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в.</a:t>
            </a:r>
            <a:r>
              <a:rPr sz="1800" b="1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endParaRPr lang="ru-RU" sz="1800" b="1" spc="-20" dirty="0" smtClean="0">
              <a:solidFill>
                <a:srgbClr val="C00000"/>
              </a:solidFill>
              <a:latin typeface="Monotype Corsiva" pitchFamily="66" charset="0"/>
              <a:cs typeface="Gabriola"/>
            </a:endParaRPr>
          </a:p>
          <a:p>
            <a:pPr marL="1545590" marR="5080" indent="-1533525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 err="1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Реконструкция</a:t>
            </a:r>
            <a:r>
              <a:rPr sz="1800" b="1" spc="-45" dirty="0" smtClean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Г.В.</a:t>
            </a:r>
            <a:r>
              <a:rPr sz="1800" b="1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Борисевича</a:t>
            </a:r>
            <a:endParaRPr sz="1800" b="1" dirty="0">
              <a:latin typeface="Monotype Corsiva" pitchFamily="66" charset="0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409384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 algn="just">
              <a:lnSpc>
                <a:spcPct val="100000"/>
              </a:lnSpc>
              <a:spcBef>
                <a:spcPts val="100"/>
              </a:spcBef>
            </a:pPr>
            <a:r>
              <a:rPr dirty="0" smtClean="0">
                <a:latin typeface="Monotype Corsiva" pitchFamily="66" charset="0"/>
              </a:rPr>
              <a:t>В</a:t>
            </a:r>
            <a:r>
              <a:rPr spc="5" dirty="0" smtClean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1241</a:t>
            </a:r>
            <a:r>
              <a:rPr spc="-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г.</a:t>
            </a:r>
            <a:r>
              <a:rPr spc="-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князь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Александр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Невский, 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вернувшись </a:t>
            </a:r>
            <a:r>
              <a:rPr dirty="0">
                <a:latin typeface="Monotype Corsiva" pitchFamily="66" charset="0"/>
              </a:rPr>
              <a:t>в </a:t>
            </a:r>
            <a:r>
              <a:rPr spc="-20" dirty="0">
                <a:latin typeface="Monotype Corsiva" pitchFamily="66" charset="0"/>
              </a:rPr>
              <a:t>Новгород, собрал </a:t>
            </a:r>
            <a:r>
              <a:rPr spc="-15" dirty="0">
                <a:latin typeface="Monotype Corsiva" pitchFamily="66" charset="0"/>
              </a:rPr>
              <a:t>войско </a:t>
            </a:r>
            <a:r>
              <a:rPr spc="-20" dirty="0">
                <a:latin typeface="Monotype Corsiva" pitchFamily="66" charset="0"/>
              </a:rPr>
              <a:t>из </a:t>
            </a:r>
            <a:r>
              <a:rPr spc="-15" dirty="0">
                <a:latin typeface="Monotype Corsiva" pitchFamily="66" charset="0"/>
              </a:rPr>
              <a:t> новгородцев,</a:t>
            </a:r>
            <a:r>
              <a:rPr spc="-6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ладожан,</a:t>
            </a:r>
            <a:r>
              <a:rPr spc="-5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ижоры</a:t>
            </a:r>
            <a:r>
              <a:rPr spc="-6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и</a:t>
            </a:r>
            <a:r>
              <a:rPr spc="-3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карелов.</a:t>
            </a:r>
          </a:p>
          <a:p>
            <a:pPr marL="12700" marR="5080" indent="261620" algn="just">
              <a:lnSpc>
                <a:spcPct val="100000"/>
              </a:lnSpc>
            </a:pPr>
            <a:r>
              <a:rPr spc="-20" dirty="0">
                <a:latin typeface="Monotype Corsiva" pitchFamily="66" charset="0"/>
              </a:rPr>
              <a:t>Скрытно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совершив </a:t>
            </a:r>
            <a:r>
              <a:rPr spc="-25" dirty="0">
                <a:latin typeface="Monotype Corsiva" pitchFamily="66" charset="0"/>
              </a:rPr>
              <a:t>быстрый</a:t>
            </a:r>
            <a:r>
              <a:rPr spc="36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переход </a:t>
            </a:r>
            <a:r>
              <a:rPr spc="-40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к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Копорью,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войско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5" dirty="0">
                <a:latin typeface="Monotype Corsiva" pitchFamily="66" charset="0"/>
              </a:rPr>
              <a:t>штурмом</a:t>
            </a:r>
            <a:r>
              <a:rPr spc="-2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овладело </a:t>
            </a:r>
            <a:r>
              <a:rPr spc="-10" dirty="0">
                <a:latin typeface="Monotype Corsiva" pitchFamily="66" charset="0"/>
              </a:rPr>
              <a:t> этой</a:t>
            </a:r>
            <a:r>
              <a:rPr spc="-70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сильной</a:t>
            </a:r>
            <a:r>
              <a:rPr spc="-7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крепостью.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28600" y="3429000"/>
            <a:ext cx="409702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 algn="just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Monotype Corsiva" pitchFamily="66" charset="0"/>
              </a:rPr>
              <a:t>Взятием </a:t>
            </a:r>
            <a:r>
              <a:rPr spc="-15" dirty="0">
                <a:latin typeface="Monotype Corsiva" pitchFamily="66" charset="0"/>
              </a:rPr>
              <a:t>Копорья Александр </a:t>
            </a:r>
            <a:r>
              <a:rPr spc="-20" dirty="0">
                <a:latin typeface="Monotype Corsiva" pitchFamily="66" charset="0"/>
              </a:rPr>
              <a:t>Невский 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обезопасил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северо-западные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границы </a:t>
            </a:r>
            <a:r>
              <a:rPr spc="-15" dirty="0">
                <a:latin typeface="Monotype Corsiva" pitchFamily="66" charset="0"/>
              </a:rPr>
              <a:t> новгородских земель, </a:t>
            </a:r>
            <a:r>
              <a:rPr spc="-20" dirty="0">
                <a:latin typeface="Monotype Corsiva" pitchFamily="66" charset="0"/>
              </a:rPr>
              <a:t>обеспечил </a:t>
            </a:r>
            <a:r>
              <a:rPr spc="-15" dirty="0">
                <a:latin typeface="Monotype Corsiva" pitchFamily="66" charset="0"/>
              </a:rPr>
              <a:t>свой тыл </a:t>
            </a:r>
            <a:r>
              <a:rPr spc="-1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и </a:t>
            </a:r>
            <a:r>
              <a:rPr spc="-15" dirty="0">
                <a:latin typeface="Monotype Corsiva" pitchFamily="66" charset="0"/>
              </a:rPr>
              <a:t>северный </a:t>
            </a:r>
            <a:r>
              <a:rPr spc="-20" dirty="0">
                <a:latin typeface="Monotype Corsiva" pitchFamily="66" charset="0"/>
              </a:rPr>
              <a:t>фланг </a:t>
            </a:r>
            <a:r>
              <a:rPr spc="-10" dirty="0">
                <a:latin typeface="Monotype Corsiva" pitchFamily="66" charset="0"/>
              </a:rPr>
              <a:t>для </a:t>
            </a:r>
            <a:r>
              <a:rPr spc="-20" dirty="0">
                <a:latin typeface="Monotype Corsiva" pitchFamily="66" charset="0"/>
              </a:rPr>
              <a:t>дальнейшей </a:t>
            </a:r>
            <a:r>
              <a:rPr spc="-15" dirty="0">
                <a:latin typeface="Monotype Corsiva" pitchFamily="66" charset="0"/>
              </a:rPr>
              <a:t>борьбы </a:t>
            </a:r>
            <a:r>
              <a:rPr spc="-405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с</a:t>
            </a:r>
            <a:r>
              <a:rPr spc="-20" dirty="0">
                <a:latin typeface="Monotype Corsiva" pitchFamily="66" charset="0"/>
              </a:rPr>
              <a:t> немецкими</a:t>
            </a:r>
            <a:r>
              <a:rPr spc="-6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крестоносцами.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381000"/>
            <a:ext cx="3486910" cy="52577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57800" y="5791200"/>
            <a:ext cx="3429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Иллюстрация</a:t>
            </a:r>
            <a:r>
              <a:rPr sz="1800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из</a:t>
            </a:r>
            <a:r>
              <a:rPr sz="1800" spc="-2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Летописного</a:t>
            </a:r>
            <a:r>
              <a:rPr sz="1800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Свода </a:t>
            </a:r>
            <a:r>
              <a:rPr sz="1800" spc="-30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Разрушение</a:t>
            </a:r>
            <a:r>
              <a:rPr sz="1800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крепости</a:t>
            </a:r>
            <a:r>
              <a:rPr sz="1800" spc="-6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Копорье</a:t>
            </a:r>
            <a:endParaRPr sz="1800" dirty="0">
              <a:latin typeface="Monotype Corsiva" pitchFamily="66" charset="0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539662_89-p-fon-dlya-delovoi-prezentatsii-powerpoint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70521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 algn="just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Monotype Corsiva" pitchFamily="66" charset="0"/>
              </a:rPr>
              <a:t>По</a:t>
            </a:r>
            <a:r>
              <a:rPr spc="-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призыву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Александра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Невского</a:t>
            </a:r>
            <a:r>
              <a:rPr spc="-10" dirty="0">
                <a:latin typeface="Monotype Corsiva" pitchFamily="66" charset="0"/>
              </a:rPr>
              <a:t> на</a:t>
            </a:r>
            <a:r>
              <a:rPr spc="-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помощь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новгородцам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25" dirty="0">
                <a:latin typeface="Monotype Corsiva" pitchFamily="66" charset="0"/>
              </a:rPr>
              <a:t>прибыли</a:t>
            </a:r>
            <a:r>
              <a:rPr spc="-2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войска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из 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Владимира</a:t>
            </a:r>
            <a:r>
              <a:rPr spc="38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и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Суздаля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под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командованием</a:t>
            </a:r>
            <a:r>
              <a:rPr spc="380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его</a:t>
            </a:r>
            <a:r>
              <a:rPr spc="-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брата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князя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Андрея.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Соединённое </a:t>
            </a:r>
            <a:r>
              <a:rPr spc="-1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новгородско-владимирское</a:t>
            </a:r>
            <a:r>
              <a:rPr spc="-15" dirty="0">
                <a:latin typeface="Monotype Corsiva" pitchFamily="66" charset="0"/>
              </a:rPr>
              <a:t> войско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зимой</a:t>
            </a:r>
            <a:r>
              <a:rPr spc="-1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1241-1242</a:t>
            </a:r>
            <a:r>
              <a:rPr spc="-10" dirty="0">
                <a:latin typeface="Monotype Corsiva" pitchFamily="66" charset="0"/>
              </a:rPr>
              <a:t> гг.</a:t>
            </a:r>
            <a:r>
              <a:rPr spc="-5" dirty="0">
                <a:latin typeface="Monotype Corsiva" pitchFamily="66" charset="0"/>
              </a:rPr>
              <a:t> </a:t>
            </a:r>
            <a:r>
              <a:rPr spc="-20" dirty="0">
                <a:latin typeface="Monotype Corsiva" pitchFamily="66" charset="0"/>
              </a:rPr>
              <a:t>предприняло</a:t>
            </a:r>
            <a:r>
              <a:rPr spc="-15" dirty="0">
                <a:latin typeface="Monotype Corsiva" pitchFamily="66" charset="0"/>
              </a:rPr>
              <a:t> поход</a:t>
            </a:r>
            <a:r>
              <a:rPr spc="-10" dirty="0">
                <a:latin typeface="Monotype Corsiva" pitchFamily="66" charset="0"/>
              </a:rPr>
              <a:t> </a:t>
            </a:r>
            <a:r>
              <a:rPr dirty="0">
                <a:latin typeface="Monotype Corsiva" pitchFamily="66" charset="0"/>
              </a:rPr>
              <a:t>в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псковскую </a:t>
            </a:r>
            <a:r>
              <a:rPr spc="-405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землю </a:t>
            </a:r>
            <a:r>
              <a:rPr spc="-10" dirty="0">
                <a:latin typeface="Monotype Corsiva" pitchFamily="66" charset="0"/>
              </a:rPr>
              <a:t>и, </a:t>
            </a:r>
            <a:r>
              <a:rPr spc="-20" dirty="0">
                <a:latin typeface="Monotype Corsiva" pitchFamily="66" charset="0"/>
              </a:rPr>
              <a:t>отрезав </a:t>
            </a:r>
            <a:r>
              <a:rPr spc="-15" dirty="0">
                <a:latin typeface="Monotype Corsiva" pitchFamily="66" charset="0"/>
              </a:rPr>
              <a:t>все дороги из </a:t>
            </a:r>
            <a:r>
              <a:rPr spc="-25" dirty="0">
                <a:latin typeface="Monotype Corsiva" pitchFamily="66" charset="0"/>
              </a:rPr>
              <a:t>Ливонии </a:t>
            </a:r>
            <a:r>
              <a:rPr spc="-10" dirty="0">
                <a:latin typeface="Monotype Corsiva" pitchFamily="66" charset="0"/>
              </a:rPr>
              <a:t>на </a:t>
            </a:r>
            <a:r>
              <a:rPr spc="-15" dirty="0">
                <a:latin typeface="Monotype Corsiva" pitchFamily="66" charset="0"/>
              </a:rPr>
              <a:t>Псков, </a:t>
            </a:r>
            <a:r>
              <a:rPr spc="-25" dirty="0">
                <a:latin typeface="Monotype Corsiva" pitchFamily="66" charset="0"/>
              </a:rPr>
              <a:t>штурмом </a:t>
            </a:r>
            <a:r>
              <a:rPr spc="-20" dirty="0">
                <a:latin typeface="Monotype Corsiva" pitchFamily="66" charset="0"/>
              </a:rPr>
              <a:t>овладело </a:t>
            </a:r>
            <a:r>
              <a:rPr spc="-25" dirty="0">
                <a:latin typeface="Monotype Corsiva" pitchFamily="66" charset="0"/>
              </a:rPr>
              <a:t>этим </a:t>
            </a:r>
            <a:r>
              <a:rPr spc="-15" dirty="0">
                <a:latin typeface="Monotype Corsiva" pitchFamily="66" charset="0"/>
              </a:rPr>
              <a:t>городом, </a:t>
            </a:r>
            <a:r>
              <a:rPr dirty="0">
                <a:latin typeface="Monotype Corsiva" pitchFamily="66" charset="0"/>
              </a:rPr>
              <a:t>а </a:t>
            </a:r>
            <a:r>
              <a:rPr spc="5" dirty="0">
                <a:latin typeface="Monotype Corsiva" pitchFamily="66" charset="0"/>
              </a:rPr>
              <a:t> </a:t>
            </a:r>
            <a:r>
              <a:rPr spc="-10" dirty="0">
                <a:latin typeface="Monotype Corsiva" pitchFamily="66" charset="0"/>
              </a:rPr>
              <a:t>также</a:t>
            </a:r>
            <a:r>
              <a:rPr spc="-60" dirty="0">
                <a:latin typeface="Monotype Corsiva" pitchFamily="66" charset="0"/>
              </a:rPr>
              <a:t> </a:t>
            </a:r>
            <a:r>
              <a:rPr spc="-15" dirty="0">
                <a:latin typeface="Monotype Corsiva" pitchFamily="66" charset="0"/>
              </a:rPr>
              <a:t>Изборском.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800" y="2286000"/>
            <a:ext cx="4565446" cy="3048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90800" y="5638800"/>
            <a:ext cx="47390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«Въезд</a:t>
            </a:r>
            <a:r>
              <a:rPr sz="2000" b="1" spc="-6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во</a:t>
            </a:r>
            <a:r>
              <a:rPr sz="2000" b="1" spc="-3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Псков</a:t>
            </a:r>
            <a:r>
              <a:rPr sz="2000" b="1" spc="-5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Александра</a:t>
            </a:r>
            <a:r>
              <a:rPr sz="2000" b="1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Невского».</a:t>
            </a:r>
            <a:r>
              <a:rPr sz="2000" b="1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Картина</a:t>
            </a:r>
            <a:r>
              <a:rPr sz="2000" b="1" spc="-50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В.</a:t>
            </a:r>
            <a:r>
              <a:rPr sz="2000" b="1" spc="-3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Monotype Corsiva" pitchFamily="66" charset="0"/>
                <a:cs typeface="Gabriola"/>
              </a:rPr>
              <a:t>Серова</a:t>
            </a:r>
            <a:endParaRPr sz="2000" b="1" dirty="0">
              <a:latin typeface="Monotype Corsiva" pitchFamily="66" charset="0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974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День победы русских воинов князя  Александра Невского</vt:lpstr>
      <vt:lpstr>18 апреля - День воинской славы России, День победы русских воинов князя  Александра Невского над немецкими рыцарями на Чудском озере  (Ледовое  побоище, 1242 г.). </vt:lpstr>
      <vt:lpstr>В начале 40-х гг. XIII века, воспользовавшись ослаблением Руси, которое произошло в</vt:lpstr>
      <vt:lpstr>Новгородская летопись сообщает об огромных потерях со стороны  противника в Невской битве: «И пало их многое множество….»</vt:lpstr>
      <vt:lpstr>           В конце августа - начале сентября 1240 г. в псковскую землю вторглись крестоносцы  Ливонского ордена, который был образован немецкими рыцарями Тевтонского ордена в  1237 г. в Восточной Прибалтике на территории, заселенной племенами ливов и эстов.                 После  кратковременной осады немецкие рыцари овладели городом Изборском.</vt:lpstr>
      <vt:lpstr>Затем крестоносцы осадили Псков и при содействии изменников-бояр вскоре заняли  и его. После этого рыцари вторглись в новгородскую землю, захватили побережье  Финского залива и на месте древней русской крепости Копорье возвели свою. Не дойдя до  Новгорода 40 км, рыцари занялись грабежом его окрестностей.</vt:lpstr>
      <vt:lpstr>Из Новгорода было отправлено посольство к великому владимирскому князю Ярославу,  чтобы тот отпустил сына Александра (князя Александра Невского) к ним в помощь.  Александр с 1236 г. правил в Новгороде, но из-за козней новгородской знати покинул  Новгород и ушел на княжение в Переяславль-Залесский. Ярослав, сознавая всю опасность  исходившей с Запада угрозы, согласился: дело касалось не одного Новгорода, а всей Руси.</vt:lpstr>
      <vt:lpstr>В 1241 г. князь Александр Невский,  вернувшись в Новгород, собрал войско из  новгородцев, ладожан, ижоры и карелов. Скрытно совершив быстрый переход  к Копорью, войско штурмом овладело  этой сильной крепостью.</vt:lpstr>
      <vt:lpstr>По призыву Александра Невского на помощь новгородцам прибыли войска из  Владимира и Суздаля под командованием его брата князя Андрея. Соединённое  новгородско-владимирское войско зимой 1241-1242 гг. предприняло поход в псковскую  землю и, отрезав все дороги из Ливонии на Псков, штурмом овладело этим городом, а  также Изборском.</vt:lpstr>
      <vt:lpstr>Армии противников сошлись на берегах Чудского озера у Вороньего камня и  урочища Узмень. Здесь 5 апреля 1242 г. произошло сражение, которое вошло в историю  как Ледовое побоище.</vt:lpstr>
      <vt:lpstr>Слайд 11</vt:lpstr>
      <vt:lpstr>Александр Невский противопоставил этой стереотипной тактике рыцарей новое  построение русских войск. Основные силы он сосредоточил не в центре ("челе"), как это  всегда делали русские войска, а на флангах. Впереди расположился передовой полк из  легкой конницы, лучников и пращников.</vt:lpstr>
      <vt:lpstr>Рыцарский клин прорвал центр русского войска. Наткнувшись на обрывистый берег  озера, малоподвижные, закованные в латы рыцари не смогли развить свой успех. Фланги  русского боевого порядка ("крылья") зажали клин в клещи. В это время дружина  Александра Невского нанесла удар с тыла и завершила окружение противника.</vt:lpstr>
      <vt:lpstr>Под натиском русских полков рыцари смешали свои ряды и, потеряв свободу  манёвра, вынуждены были обороняться. Завязалась жестокая сеча. Русские пехотинцы  стаскивали рыцарей с коней крючьями, рубили топорами. Зажатые со всех сторон на  ограниченном пространстве, крестоносцы сражались отчаянно.</vt:lpstr>
      <vt:lpstr>Победа русского войска на льду Чудского озера имела большое политическое и военное  значение. Ливонскому ордену был нанесен сокрушительный удар, продвижение  крестоносцев на Восток остановилось. Ледовое побоище явилось первым в истории  примером разгрома рыцарей войском, состоявшим в основном из пехоты, что  свидетельствовало о передовом характере русского военного искусства.</vt:lpstr>
      <vt:lpstr>Святой Благоверный князь Александр Невский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media</dc:creator>
  <cp:lastModifiedBy>ok</cp:lastModifiedBy>
  <cp:revision>5</cp:revision>
  <dcterms:created xsi:type="dcterms:W3CDTF">2024-04-16T08:40:47Z</dcterms:created>
  <dcterms:modified xsi:type="dcterms:W3CDTF">2024-04-17T05:50:34Z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2024-04-16T00:00:00Z</vt:filetime>
  </property>
</Properties>
</file>