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7" r:id="rId2"/>
    <p:sldId id="275" r:id="rId3"/>
    <p:sldId id="276" r:id="rId4"/>
    <p:sldId id="277" r:id="rId5"/>
    <p:sldId id="278" r:id="rId6"/>
    <p:sldId id="279" r:id="rId7"/>
    <p:sldId id="280" r:id="rId8"/>
    <p:sldId id="281" r:id="rId9"/>
    <p:sldId id="282" r:id="rId10"/>
    <p:sldId id="283" r:id="rId11"/>
    <p:sldId id="257" r:id="rId12"/>
    <p:sldId id="259" r:id="rId13"/>
    <p:sldId id="288" r:id="rId14"/>
    <p:sldId id="260" r:id="rId15"/>
    <p:sldId id="261" r:id="rId16"/>
    <p:sldId id="262" r:id="rId17"/>
    <p:sldId id="263" r:id="rId18"/>
    <p:sldId id="264" r:id="rId19"/>
    <p:sldId id="265" r:id="rId20"/>
    <p:sldId id="266" r:id="rId21"/>
    <p:sldId id="267" r:id="rId22"/>
    <p:sldId id="268" r:id="rId23"/>
    <p:sldId id="269" r:id="rId24"/>
    <p:sldId id="289" r:id="rId25"/>
    <p:sldId id="270" r:id="rId26"/>
    <p:sldId id="271" r:id="rId27"/>
    <p:sldId id="272" r:id="rId28"/>
    <p:sldId id="273" r:id="rId29"/>
    <p:sldId id="274" r:id="rId30"/>
    <p:sldId id="290"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3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hasCustomPrompt="1"/>
          </p:nvPr>
        </p:nvSpPr>
        <p:spPr>
          <a:xfrm>
            <a:off x="685800" y="2130425"/>
            <a:ext cx="7772400" cy="1470025"/>
          </a:xfrm>
        </p:spPr>
        <p:txBody>
          <a:bodyP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defRPr sz="6000" b="1" cap="none" spc="0">
                <a:ln/>
                <a:solidFill>
                  <a:schemeClr val="accent3"/>
                </a:solidFill>
                <a:effectLst>
                  <a:outerShdw blurRad="38100" dist="38100" dir="2700000" algn="tl">
                    <a:srgbClr val="000000">
                      <a:alpha val="43137"/>
                    </a:srgbClr>
                  </a:outerShdw>
                </a:effectLst>
              </a:defRPr>
            </a:lvl1pPr>
          </a:lstStyle>
          <a:p>
            <a:r>
              <a:rPr lang="ru-RU" dirty="0" smtClean="0"/>
              <a:t>Образец заголовка </a:t>
            </a:r>
            <a:endParaRPr lang="ru-RU" dirty="0"/>
          </a:p>
        </p:txBody>
      </p:sp>
      <p:sp>
        <p:nvSpPr>
          <p:cNvPr id="3" name="Подзаголовок 2"/>
          <p:cNvSpPr>
            <a:spLocks noGrp="1"/>
          </p:cNvSpPr>
          <p:nvPr>
            <p:ph type="subTitle" idx="1"/>
          </p:nvPr>
        </p:nvSpPr>
        <p:spPr>
          <a:xfrm>
            <a:off x="1371600" y="3886200"/>
            <a:ext cx="6400800" cy="1752600"/>
          </a:xfrm>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marL="0" indent="0" algn="ctr">
              <a:buNone/>
              <a:defRPr sz="3200" b="1" cap="none" spc="0">
                <a:ln/>
                <a:solidFill>
                  <a:schemeClr val="accent3"/>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
        <p:nvSpPr>
          <p:cNvPr id="4" name="Дата 3"/>
          <p:cNvSpPr>
            <a:spLocks noGrp="1"/>
          </p:cNvSpPr>
          <p:nvPr>
            <p:ph type="dt" sz="half" idx="10"/>
          </p:nvPr>
        </p:nvSpPr>
        <p:spPr/>
        <p:txBody>
          <a:bodyPr/>
          <a:lstStyle/>
          <a:p>
            <a:fld id="{96B37C84-0BC8-4B9B-9A51-31A59724823F}" type="datetimeFigureOut">
              <a:rPr lang="ru-RU" smtClean="0"/>
              <a:pPr/>
              <a:t>18.06.2021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1F079CE-1A59-41B7-B3B4-68CB36D1A81A}" type="slidenum">
              <a:rPr lang="ru-RU" smtClean="0"/>
              <a:pPr/>
              <a:t>‹#›</a:t>
            </a:fld>
            <a:endParaRPr lang="ru-RU"/>
          </a:p>
        </p:txBody>
      </p:sp>
      <p:pic>
        <p:nvPicPr>
          <p:cNvPr id="12290" name="Picture 2" descr="http://www.lenagold.ru/fon/clipart/u/ugol/ugol28.png"/>
          <p:cNvPicPr>
            <a:picLocks noChangeAspect="1" noChangeArrowheads="1"/>
          </p:cNvPicPr>
          <p:nvPr/>
        </p:nvPicPr>
        <p:blipFill>
          <a:blip r:embed="rId3" cstate="screen"/>
          <a:srcRect/>
          <a:stretch>
            <a:fillRect/>
          </a:stretch>
        </p:blipFill>
        <p:spPr bwMode="auto">
          <a:xfrm>
            <a:off x="0" y="0"/>
            <a:ext cx="1620000" cy="1620000"/>
          </a:xfrm>
          <a:prstGeom prst="rect">
            <a:avLst/>
          </a:prstGeom>
          <a:noFill/>
        </p:spPr>
      </p:pic>
      <p:pic>
        <p:nvPicPr>
          <p:cNvPr id="9" name="Picture 2" descr="http://www.lenagold.ru/fon/clipart/u/ugol/ugol28.png"/>
          <p:cNvPicPr>
            <a:picLocks noChangeAspect="1" noChangeArrowheads="1"/>
          </p:cNvPicPr>
          <p:nvPr/>
        </p:nvPicPr>
        <p:blipFill>
          <a:blip r:embed="rId3" cstate="screen"/>
          <a:srcRect/>
          <a:stretch>
            <a:fillRect/>
          </a:stretch>
        </p:blipFill>
        <p:spPr bwMode="auto">
          <a:xfrm flipH="1">
            <a:off x="7488504" y="0"/>
            <a:ext cx="1620000" cy="1620000"/>
          </a:xfrm>
          <a:prstGeom prst="rect">
            <a:avLst/>
          </a:prstGeom>
          <a:noFill/>
        </p:spPr>
      </p:pic>
      <p:pic>
        <p:nvPicPr>
          <p:cNvPr id="10" name="Picture 2" descr="http://www.lenagold.ru/fon/clipart/u/ugol/ugol28.png"/>
          <p:cNvPicPr>
            <a:picLocks noChangeAspect="1" noChangeArrowheads="1"/>
          </p:cNvPicPr>
          <p:nvPr/>
        </p:nvPicPr>
        <p:blipFill>
          <a:blip r:embed="rId3" cstate="screen"/>
          <a:srcRect/>
          <a:stretch>
            <a:fillRect/>
          </a:stretch>
        </p:blipFill>
        <p:spPr bwMode="auto">
          <a:xfrm flipV="1">
            <a:off x="0" y="5238000"/>
            <a:ext cx="1620000" cy="1620000"/>
          </a:xfrm>
          <a:prstGeom prst="rect">
            <a:avLst/>
          </a:prstGeom>
          <a:noFill/>
        </p:spPr>
      </p:pic>
      <p:pic>
        <p:nvPicPr>
          <p:cNvPr id="11" name="Picture 2" descr="http://www.lenagold.ru/fon/clipart/u/ugol/ugol28.png"/>
          <p:cNvPicPr>
            <a:picLocks noChangeAspect="1" noChangeArrowheads="1"/>
          </p:cNvPicPr>
          <p:nvPr/>
        </p:nvPicPr>
        <p:blipFill>
          <a:blip r:embed="rId3" cstate="screen"/>
          <a:srcRect/>
          <a:stretch>
            <a:fillRect/>
          </a:stretch>
        </p:blipFill>
        <p:spPr bwMode="auto">
          <a:xfrm flipH="1" flipV="1">
            <a:off x="7488504" y="5238000"/>
            <a:ext cx="1620000" cy="1620000"/>
          </a:xfrm>
          <a:prstGeom prst="rect">
            <a:avLst/>
          </a:prstGeom>
          <a:noFill/>
        </p:spPr>
      </p:pic>
      <p:grpSp>
        <p:nvGrpSpPr>
          <p:cNvPr id="7" name="Группа 26"/>
          <p:cNvGrpSpPr/>
          <p:nvPr/>
        </p:nvGrpSpPr>
        <p:grpSpPr>
          <a:xfrm>
            <a:off x="1439652" y="0"/>
            <a:ext cx="6264696" cy="656692"/>
            <a:chOff x="1439652" y="0"/>
            <a:chExt cx="6264696" cy="656692"/>
          </a:xfrm>
        </p:grpSpPr>
        <p:pic>
          <p:nvPicPr>
            <p:cNvPr id="25" name="Рисунок 24" descr="11.png"/>
            <p:cNvPicPr>
              <a:picLocks noChangeAspect="1"/>
            </p:cNvPicPr>
            <p:nvPr userDrawn="1"/>
          </p:nvPicPr>
          <p:blipFill>
            <a:blip r:embed="rId4" cstate="screen"/>
            <a:stretch>
              <a:fillRect/>
            </a:stretch>
          </p:blipFill>
          <p:spPr>
            <a:xfrm flipV="1">
              <a:off x="1439652" y="0"/>
              <a:ext cx="3132348" cy="656692"/>
            </a:xfrm>
            <a:prstGeom prst="rect">
              <a:avLst/>
            </a:prstGeom>
          </p:spPr>
        </p:pic>
        <p:pic>
          <p:nvPicPr>
            <p:cNvPr id="26" name="Рисунок 25" descr="11.png"/>
            <p:cNvPicPr>
              <a:picLocks noChangeAspect="1"/>
            </p:cNvPicPr>
            <p:nvPr userDrawn="1"/>
          </p:nvPicPr>
          <p:blipFill>
            <a:blip r:embed="rId4" cstate="screen"/>
            <a:stretch>
              <a:fillRect/>
            </a:stretch>
          </p:blipFill>
          <p:spPr>
            <a:xfrm flipV="1">
              <a:off x="4572000" y="0"/>
              <a:ext cx="3132348" cy="656692"/>
            </a:xfrm>
            <a:prstGeom prst="rect">
              <a:avLst/>
            </a:prstGeom>
          </p:spPr>
        </p:pic>
      </p:grpSp>
      <p:grpSp>
        <p:nvGrpSpPr>
          <p:cNvPr id="8" name="Группа 27"/>
          <p:cNvGrpSpPr/>
          <p:nvPr/>
        </p:nvGrpSpPr>
        <p:grpSpPr>
          <a:xfrm flipV="1">
            <a:off x="1439652" y="6201308"/>
            <a:ext cx="6264696" cy="656692"/>
            <a:chOff x="1439652" y="0"/>
            <a:chExt cx="6264696" cy="656692"/>
          </a:xfrm>
        </p:grpSpPr>
        <p:pic>
          <p:nvPicPr>
            <p:cNvPr id="29" name="Рисунок 28" descr="11.png"/>
            <p:cNvPicPr>
              <a:picLocks noChangeAspect="1"/>
            </p:cNvPicPr>
            <p:nvPr userDrawn="1"/>
          </p:nvPicPr>
          <p:blipFill>
            <a:blip r:embed="rId4" cstate="screen"/>
            <a:stretch>
              <a:fillRect/>
            </a:stretch>
          </p:blipFill>
          <p:spPr>
            <a:xfrm flipV="1">
              <a:off x="1439652" y="0"/>
              <a:ext cx="3132348" cy="656692"/>
            </a:xfrm>
            <a:prstGeom prst="rect">
              <a:avLst/>
            </a:prstGeom>
          </p:spPr>
        </p:pic>
        <p:pic>
          <p:nvPicPr>
            <p:cNvPr id="30" name="Рисунок 29" descr="11.png"/>
            <p:cNvPicPr>
              <a:picLocks noChangeAspect="1"/>
            </p:cNvPicPr>
            <p:nvPr userDrawn="1"/>
          </p:nvPicPr>
          <p:blipFill>
            <a:blip r:embed="rId4" cstate="screen"/>
            <a:stretch>
              <a:fillRect/>
            </a:stretch>
          </p:blipFill>
          <p:spPr>
            <a:xfrm flipV="1">
              <a:off x="4572000" y="0"/>
              <a:ext cx="3132348" cy="656692"/>
            </a:xfrm>
            <a:prstGeom prst="rect">
              <a:avLst/>
            </a:prstGeom>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6B37C84-0BC8-4B9B-9A51-31A59724823F}" type="datetimeFigureOut">
              <a:rPr lang="ru-RU" smtClean="0"/>
              <a:pPr/>
              <a:t>18.06.2021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1F079CE-1A59-41B7-B3B4-68CB36D1A81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6B37C84-0BC8-4B9B-9A51-31A59724823F}" type="datetimeFigureOut">
              <a:rPr lang="ru-RU" smtClean="0"/>
              <a:pPr/>
              <a:t>18.06.2021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1F079CE-1A59-41B7-B3B4-68CB36D1A81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274638"/>
            <a:ext cx="7920000" cy="742094"/>
          </a:xfrm>
        </p:spPr>
        <p:txBody>
          <a:bodyPr/>
          <a:lstStyle/>
          <a:p>
            <a:r>
              <a:rPr lang="ru-RU" smtClean="0"/>
              <a:t>Образец заголовка</a:t>
            </a:r>
            <a:endParaRPr lang="ru-RU" dirty="0"/>
          </a:p>
        </p:txBody>
      </p:sp>
      <p:sp>
        <p:nvSpPr>
          <p:cNvPr id="3" name="Содержимое 2"/>
          <p:cNvSpPr>
            <a:spLocks noGrp="1"/>
          </p:cNvSpPr>
          <p:nvPr>
            <p:ph idx="1"/>
          </p:nvPr>
        </p:nvSpPr>
        <p:spPr>
          <a:xfrm>
            <a:off x="971600" y="1232756"/>
            <a:ext cx="7920000" cy="5112568"/>
          </a:xfrm>
        </p:spPr>
        <p:txBody>
          <a:bodyPr/>
          <a:lstStyle>
            <a:lvl1pPr>
              <a:buFontTx/>
              <a:buBlip>
                <a:blip r:embed="rId2"/>
              </a:buBlip>
              <a:defRPr/>
            </a:lvl1pPr>
            <a:lvl2pPr>
              <a:buFont typeface="Wingdings" pitchFamily="2" charset="2"/>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p:txBody>
      </p:sp>
      <p:sp>
        <p:nvSpPr>
          <p:cNvPr id="4" name="Дата 3"/>
          <p:cNvSpPr>
            <a:spLocks noGrp="1"/>
          </p:cNvSpPr>
          <p:nvPr>
            <p:ph type="dt" sz="half" idx="10"/>
          </p:nvPr>
        </p:nvSpPr>
        <p:spPr/>
        <p:txBody>
          <a:bodyPr/>
          <a:lstStyle/>
          <a:p>
            <a:fld id="{96B37C84-0BC8-4B9B-9A51-31A59724823F}" type="datetimeFigureOut">
              <a:rPr lang="ru-RU" smtClean="0"/>
              <a:pPr/>
              <a:t>18.06.2021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1F079CE-1A59-41B7-B3B4-68CB36D1A81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9611" y="4406900"/>
            <a:ext cx="7415101" cy="1362075"/>
          </a:xfrm>
        </p:spPr>
        <p:txBody>
          <a:bodyPr anchor="t"/>
          <a:lstStyle>
            <a:lvl1pPr algn="l">
              <a:defRPr sz="4000" b="1" cap="all"/>
            </a:lvl1pPr>
          </a:lstStyle>
          <a:p>
            <a:r>
              <a:rPr lang="ru-RU" smtClean="0"/>
              <a:t>Образец заголовка</a:t>
            </a:r>
            <a:endParaRPr lang="ru-RU" dirty="0"/>
          </a:p>
        </p:txBody>
      </p:sp>
      <p:sp>
        <p:nvSpPr>
          <p:cNvPr id="3" name="Текст 2"/>
          <p:cNvSpPr>
            <a:spLocks noGrp="1"/>
          </p:cNvSpPr>
          <p:nvPr>
            <p:ph type="body" idx="1"/>
          </p:nvPr>
        </p:nvSpPr>
        <p:spPr>
          <a:xfrm>
            <a:off x="1079611" y="2906713"/>
            <a:ext cx="74151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6B37C84-0BC8-4B9B-9A51-31A59724823F}" type="datetimeFigureOut">
              <a:rPr lang="ru-RU" smtClean="0"/>
              <a:pPr/>
              <a:t>18.06.2021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1F079CE-1A59-41B7-B3B4-68CB36D1A81A}"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1620" y="274638"/>
            <a:ext cx="7535180" cy="742094"/>
          </a:xfrm>
        </p:spPr>
        <p:txBody>
          <a:bodyPr/>
          <a:lstStyle/>
          <a:p>
            <a:r>
              <a:rPr lang="ru-RU" smtClean="0"/>
              <a:t>Образец заголовка</a:t>
            </a:r>
            <a:endParaRPr lang="ru-RU" dirty="0"/>
          </a:p>
        </p:txBody>
      </p:sp>
      <p:sp>
        <p:nvSpPr>
          <p:cNvPr id="3" name="Содержимое 2"/>
          <p:cNvSpPr>
            <a:spLocks noGrp="1"/>
          </p:cNvSpPr>
          <p:nvPr>
            <p:ph sz="half" idx="1"/>
          </p:nvPr>
        </p:nvSpPr>
        <p:spPr>
          <a:xfrm>
            <a:off x="1151620" y="1600200"/>
            <a:ext cx="360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Содержимое 3"/>
          <p:cNvSpPr>
            <a:spLocks noGrp="1"/>
          </p:cNvSpPr>
          <p:nvPr>
            <p:ph sz="half" idx="2"/>
          </p:nvPr>
        </p:nvSpPr>
        <p:spPr>
          <a:xfrm>
            <a:off x="5086800" y="1600200"/>
            <a:ext cx="360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6B37C84-0BC8-4B9B-9A51-31A59724823F}" type="datetimeFigureOut">
              <a:rPr lang="ru-RU" smtClean="0"/>
              <a:pPr/>
              <a:t>18.06.2021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1F079CE-1A59-41B7-B3B4-68CB36D1A81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1620" y="274638"/>
            <a:ext cx="7535180" cy="742094"/>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1151620" y="1535113"/>
            <a:ext cx="360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1151620" y="2174875"/>
            <a:ext cx="3600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086800" y="1535113"/>
            <a:ext cx="360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5086800" y="2174875"/>
            <a:ext cx="3600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6B37C84-0BC8-4B9B-9A51-31A59724823F}" type="datetimeFigureOut">
              <a:rPr lang="ru-RU" smtClean="0"/>
              <a:pPr/>
              <a:t>18.06.2021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1F079CE-1A59-41B7-B3B4-68CB36D1A81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6B37C84-0BC8-4B9B-9A51-31A59724823F}" type="datetimeFigureOut">
              <a:rPr lang="ru-RU" smtClean="0"/>
              <a:pPr/>
              <a:t>18.06.2021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1F079CE-1A59-41B7-B3B4-68CB36D1A81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6B37C84-0BC8-4B9B-9A51-31A59724823F}" type="datetimeFigureOut">
              <a:rPr lang="ru-RU" smtClean="0"/>
              <a:pPr/>
              <a:t>18.06.2021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1F079CE-1A59-41B7-B3B4-68CB36D1A81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9612" y="273050"/>
            <a:ext cx="2385901"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Текст 3"/>
          <p:cNvSpPr>
            <a:spLocks noGrp="1"/>
          </p:cNvSpPr>
          <p:nvPr>
            <p:ph type="body" sz="half" idx="2"/>
          </p:nvPr>
        </p:nvSpPr>
        <p:spPr>
          <a:xfrm>
            <a:off x="1079612" y="1435100"/>
            <a:ext cx="238590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6B37C84-0BC8-4B9B-9A51-31A59724823F}" type="datetimeFigureOut">
              <a:rPr lang="ru-RU" smtClean="0"/>
              <a:pPr/>
              <a:t>18.06.2021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1F079CE-1A59-41B7-B3B4-68CB36D1A81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6B37C84-0BC8-4B9B-9A51-31A59724823F}" type="datetimeFigureOut">
              <a:rPr lang="ru-RU" smtClean="0"/>
              <a:pPr/>
              <a:t>18.06.2021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1F079CE-1A59-41B7-B3B4-68CB36D1A81A}"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alphaModFix amt="80000"/>
            <a:lum/>
          </a:blip>
          <a:srcRect/>
          <a:stretch>
            <a:fillRect t="-6000" b="-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274638"/>
            <a:ext cx="7715200" cy="742094"/>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971600" y="1232756"/>
            <a:ext cx="7715200" cy="5112568"/>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B37C84-0BC8-4B9B-9A51-31A59724823F}" type="datetimeFigureOut">
              <a:rPr lang="ru-RU" smtClean="0"/>
              <a:pPr/>
              <a:t>18.06.2021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079CE-1A59-41B7-B3B4-68CB36D1A81A}" type="slidenum">
              <a:rPr lang="ru-RU" smtClean="0"/>
              <a:pPr/>
              <a:t>‹#›</a:t>
            </a:fld>
            <a:endParaRPr lang="ru-RU"/>
          </a:p>
        </p:txBody>
      </p:sp>
      <p:pic>
        <p:nvPicPr>
          <p:cNvPr id="8" name="Рисунок 7" descr="Рисунок2.png"/>
          <p:cNvPicPr>
            <a:picLocks noChangeAspect="1"/>
          </p:cNvPicPr>
          <p:nvPr/>
        </p:nvPicPr>
        <p:blipFill>
          <a:blip r:embed="rId14" cstate="screen"/>
          <a:stretch>
            <a:fillRect/>
          </a:stretch>
        </p:blipFill>
        <p:spPr>
          <a:xfrm>
            <a:off x="0" y="0"/>
            <a:ext cx="900499"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200" kern="1200">
          <a:solidFill>
            <a:srgbClr val="5028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rgbClr val="5028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rgbClr val="5028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rgbClr val="50280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rgbClr val="5028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rgbClr val="5028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hyperlink" Target="https://commons.wikimedia.org/wiki/File:Ivan_Pavlov_NLM3.jpg?uselang=ru" TargetMode="External"/><Relationship Id="rId2" Type="http://schemas.openxmlformats.org/officeDocument/2006/relationships/image" Target="../media/image7.jpeg"/><Relationship Id="rId1" Type="http://schemas.openxmlformats.org/officeDocument/2006/relationships/slideLayout" Target="../slideLayouts/slideLayout5.xml"/><Relationship Id="rId6" Type="http://schemas.openxmlformats.org/officeDocument/2006/relationships/image" Target="../media/image18.jpeg"/><Relationship Id="rId5" Type="http://schemas.openxmlformats.org/officeDocument/2006/relationships/hyperlink" Target="https://ru.wikipedia.org/wiki/%D0%9D%D0%BE%D0%B1%D0%B5%D0%BB%D0%B5%D0%B2%D1%81%D0%BA%D0%B0%D1%8F_%D0%BF%D1%80%D0%B5%D0%BC%D0%B8%D1%8F_%D0%BF%D0%BE_%D1%84%D0%B8%D0%B7%D0%B8%D0%BE%D0%BB%D0%BE%D0%B3%D0%B8%D0%B8_%D0%B8_%D0%BC%D0%B5%D0%B4%D0%B8%D1%86%D0%B8%D0%BD%D0%B5" TargetMode="Externa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hyperlink" Target="https://commons.wikimedia.org/wiki/File:Elie_Metchnikoff_-_Between_ca._1910_and_ca._1915_-_LOC.jpg?uselang=ru" TargetMode="External"/><Relationship Id="rId2" Type="http://schemas.openxmlformats.org/officeDocument/2006/relationships/image" Target="../media/image7.jpeg"/><Relationship Id="rId1" Type="http://schemas.openxmlformats.org/officeDocument/2006/relationships/slideLayout" Target="../slideLayouts/slideLayout5.xml"/><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hyperlink" Target="https://commons.wikimedia.org/wiki/File:Nikolay_Semyonov_Nobel.jpg?uselang=ru" TargetMode="External"/><Relationship Id="rId2" Type="http://schemas.openxmlformats.org/officeDocument/2006/relationships/image" Target="../media/image7.jpeg"/><Relationship Id="rId1" Type="http://schemas.openxmlformats.org/officeDocument/2006/relationships/slideLayout" Target="../slideLayouts/slideLayout5.xml"/><Relationship Id="rId5" Type="http://schemas.openxmlformats.org/officeDocument/2006/relationships/image" Target="../media/image20.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hyperlink" Target="https://commons.wikimedia.org/wiki/File:Boris_Pasternak_cropped.jpg?uselang=ru" TargetMode="External"/><Relationship Id="rId2" Type="http://schemas.openxmlformats.org/officeDocument/2006/relationships/image" Target="../media/image7.jpeg"/><Relationship Id="rId1" Type="http://schemas.openxmlformats.org/officeDocument/2006/relationships/slideLayout" Target="../slideLayouts/slideLayout5.xml"/><Relationship Id="rId5" Type="http://schemas.openxmlformats.org/officeDocument/2006/relationships/image" Target="../media/image20.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hyperlink" Target="https://ru.wikipedia.org/wiki/%D0%A4%D0%B0%D0%B9%D0%BB:Cherenkov_Pavel_Alekseevich.jpg" TargetMode="External"/><Relationship Id="rId7" Type="http://schemas.openxmlformats.org/officeDocument/2006/relationships/hyperlink" Target="https://commons.wikimedia.org/wiki/File:Igor_Tamm.jpg?uselang=ru" TargetMode="External"/><Relationship Id="rId2"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image" Target="../media/image25.jpeg"/><Relationship Id="rId5" Type="http://schemas.openxmlformats.org/officeDocument/2006/relationships/hyperlink" Target="https://commons.wikimedia.org/wiki/File:Ilya_Frank.jpg?uselang=ru" TargetMode="External"/><Relationship Id="rId4" Type="http://schemas.openxmlformats.org/officeDocument/2006/relationships/image" Target="../media/image24.jpeg"/><Relationship Id="rId9"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hyperlink" Target="https://commons.wikimedia.org/wiki/File:Landau.jpg?uselang=ru" TargetMode="External"/><Relationship Id="rId2" Type="http://schemas.openxmlformats.org/officeDocument/2006/relationships/image" Target="../media/image7.jpeg"/><Relationship Id="rId1" Type="http://schemas.openxmlformats.org/officeDocument/2006/relationships/slideLayout" Target="../slideLayouts/slideLayout5.xml"/><Relationship Id="rId5" Type="http://schemas.openxmlformats.org/officeDocument/2006/relationships/image" Target="../media/image20.jpe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hyperlink" Target="https://commons.wikimedia.org/wiki/File:Basov.jpg?uselang=ru" TargetMode="External"/><Relationship Id="rId7" Type="http://schemas.openxmlformats.org/officeDocument/2006/relationships/hyperlink" Target="https://ru.wikipedia.org/wiki/8_%D1%8F%D0%BD%D0%B2%D0%B0%D1%80%D1%8F" TargetMode="External"/><Relationship Id="rId2"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image" Target="../media/image29.jpeg"/><Relationship Id="rId5" Type="http://schemas.openxmlformats.org/officeDocument/2006/relationships/hyperlink" Target="https://commons.wikimedia.org/wiki/File:Aleksandr_Prokhorov.jpg?uselang=ru" TargetMode="Externa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hyperlink" Target="https://commons.wikimedia.org/wiki/File:Sholokhov-1938.jpg?uselang=ru" TargetMode="External"/><Relationship Id="rId2" Type="http://schemas.openxmlformats.org/officeDocument/2006/relationships/image" Target="../media/image7.jpeg"/><Relationship Id="rId1" Type="http://schemas.openxmlformats.org/officeDocument/2006/relationships/slideLayout" Target="../slideLayouts/slideLayout5.xml"/><Relationship Id="rId5" Type="http://schemas.openxmlformats.org/officeDocument/2006/relationships/image" Target="../media/image20.jpe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hyperlink" Target="https://commons.wikimedia.org/wiki/File:Alexander_Solzhenitsyn_in_Moscow,_December_1998.jpg?uselang=ru" TargetMode="External"/><Relationship Id="rId2" Type="http://schemas.openxmlformats.org/officeDocument/2006/relationships/image" Target="../media/image7.jpeg"/><Relationship Id="rId1" Type="http://schemas.openxmlformats.org/officeDocument/2006/relationships/slideLayout" Target="../slideLayouts/slideLayout5.xml"/><Relationship Id="rId5" Type="http://schemas.openxmlformats.org/officeDocument/2006/relationships/image" Target="../media/image20.jpeg"/><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hyperlink" Target="https://commons.wikimedia.org/wiki/File:Leonid_Kantorovich_1975.jpg?uselang=ru" TargetMode="External"/><Relationship Id="rId2" Type="http://schemas.openxmlformats.org/officeDocument/2006/relationships/image" Target="../media/image7.jpeg"/><Relationship Id="rId1" Type="http://schemas.openxmlformats.org/officeDocument/2006/relationships/slideLayout" Target="../slideLayouts/slideLayout5.xml"/><Relationship Id="rId5" Type="http://schemas.openxmlformats.org/officeDocument/2006/relationships/image" Target="../media/image20.jpeg"/><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hyperlink" Target="https://commons.wikimedia.org/wiki/File:RIAN_archive_25981_Academician_Sakharov.jpg?uselang=ru" TargetMode="External"/><Relationship Id="rId2" Type="http://schemas.openxmlformats.org/officeDocument/2006/relationships/image" Target="../media/image7.jpeg"/><Relationship Id="rId1" Type="http://schemas.openxmlformats.org/officeDocument/2006/relationships/slideLayout" Target="../slideLayouts/slideLayout5.xml"/><Relationship Id="rId5" Type="http://schemas.openxmlformats.org/officeDocument/2006/relationships/image" Target="../media/image20.jpeg"/><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hyperlink" Target="https://commons.wikimedia.org/wiki/File:Pyotr_L_Kapitsa_Russian_physicist_1964.jpg?uselang=ru" TargetMode="External"/><Relationship Id="rId2" Type="http://schemas.openxmlformats.org/officeDocument/2006/relationships/image" Target="../media/image7.jpeg"/><Relationship Id="rId1" Type="http://schemas.openxmlformats.org/officeDocument/2006/relationships/slideLayout" Target="../slideLayouts/slideLayout5.xml"/><Relationship Id="rId5" Type="http://schemas.openxmlformats.org/officeDocument/2006/relationships/image" Target="../media/image20.jpeg"/><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hyperlink" Target="https://commons.wikimedia.org/wiki/File:RIAN_archive_850809_General_Secretary_of_the_CPSU_CC_M._Gorbachev_(crop).jpg?uselang=ru" TargetMode="External"/><Relationship Id="rId2" Type="http://schemas.openxmlformats.org/officeDocument/2006/relationships/image" Target="../media/image7.jpeg"/><Relationship Id="rId1" Type="http://schemas.openxmlformats.org/officeDocument/2006/relationships/slideLayout" Target="../slideLayouts/slideLayout5.xml"/><Relationship Id="rId5" Type="http://schemas.openxmlformats.org/officeDocument/2006/relationships/image" Target="../media/image20.jpeg"/><Relationship Id="rId4" Type="http://schemas.openxmlformats.org/officeDocument/2006/relationships/image" Target="../media/image36.jpeg"/></Relationships>
</file>

<file path=ppt/slides/_rels/slide26.xml.rels><?xml version="1.0" encoding="UTF-8" standalone="yes"?>
<Relationships xmlns="http://schemas.openxmlformats.org/package/2006/relationships"><Relationship Id="rId3" Type="http://schemas.openxmlformats.org/officeDocument/2006/relationships/hyperlink" Target="https://ru.wikipedia.org/wiki/15_%D0%BC%D0%B0%D1%80%D1%82%D0%B0" TargetMode="External"/><Relationship Id="rId2" Type="http://schemas.openxmlformats.org/officeDocument/2006/relationships/image" Target="../media/image7.jpeg"/><Relationship Id="rId1" Type="http://schemas.openxmlformats.org/officeDocument/2006/relationships/slideLayout" Target="../slideLayouts/slideLayout5.xml"/><Relationship Id="rId6" Type="http://schemas.openxmlformats.org/officeDocument/2006/relationships/image" Target="../media/image20.jpeg"/><Relationship Id="rId5" Type="http://schemas.openxmlformats.org/officeDocument/2006/relationships/image" Target="../media/image37.jpeg"/><Relationship Id="rId4" Type="http://schemas.openxmlformats.org/officeDocument/2006/relationships/hyperlink" Target="https://commons.wikimedia.org/wiki/File:Zhores_Alferov.jpg?uselang=ru"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commons.wikimedia.org/wiki/File:Ginzburg_in_MSU_opaque.jpg?uselang=ru" TargetMode="External"/><Relationship Id="rId7" Type="http://schemas.openxmlformats.org/officeDocument/2006/relationships/image" Target="../media/image20.jpeg"/><Relationship Id="rId2" Type="http://schemas.openxmlformats.org/officeDocument/2006/relationships/image" Target="../media/image7.jpeg"/><Relationship Id="rId1" Type="http://schemas.openxmlformats.org/officeDocument/2006/relationships/slideLayout" Target="../slideLayouts/slideLayout5.xml"/><Relationship Id="rId6" Type="http://schemas.openxmlformats.org/officeDocument/2006/relationships/image" Target="../media/image39.jpeg"/><Relationship Id="rId5" Type="http://schemas.openxmlformats.org/officeDocument/2006/relationships/hyperlink" Target="https://commons.wikimedia.org/wiki/File:Abrikosov_in_a_lecture_crop.jpg?uselang=ru" TargetMode="External"/><Relationship Id="rId4" Type="http://schemas.openxmlformats.org/officeDocument/2006/relationships/image" Target="../media/image38.jpeg"/></Relationships>
</file>

<file path=ppt/slides/_rels/slide28.xml.rels><?xml version="1.0" encoding="UTF-8" standalone="yes"?>
<Relationships xmlns="http://schemas.openxmlformats.org/package/2006/relationships"><Relationship Id="rId3" Type="http://schemas.openxmlformats.org/officeDocument/2006/relationships/hyperlink" Target="https://commons.wikimedia.org/wiki/File:Konstantin_Novoselov_portrait.jpg?uselang=ru" TargetMode="External"/><Relationship Id="rId2" Type="http://schemas.openxmlformats.org/officeDocument/2006/relationships/image" Target="../media/image7.jpeg"/><Relationship Id="rId1" Type="http://schemas.openxmlformats.org/officeDocument/2006/relationships/slideLayout" Target="../slideLayouts/slideLayout5.xml"/><Relationship Id="rId5" Type="http://schemas.openxmlformats.org/officeDocument/2006/relationships/image" Target="../media/image20.jpeg"/><Relationship Id="rId4" Type="http://schemas.openxmlformats.org/officeDocument/2006/relationships/image" Target="../media/image40.jpeg"/></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commons.wikimedia.org/wiki/File:AlfredNobel_adjusted.jpg?uselang=ru" TargetMode="External"/><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commons.wikimedia.org/wiki/File:Alfred_Nobels_will-November_25th,_1895.jpg?uselang=ru" TargetMode="External"/><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ru.wikipedia.org/wiki/%D0%94%D0%BE%D0%BB%D0%BB%D0%B0%D1%80_%D0%A1%D0%A8%D0%90" TargetMode="External"/><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ok\Desktop\img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28674" name="Picture 2" descr="https://www.iozk.de/wp-content/uploads/2019/03/IOZK_Nobelpreis.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4" name="TextBox 3"/>
          <p:cNvSpPr txBox="1"/>
          <p:nvPr/>
        </p:nvSpPr>
        <p:spPr>
          <a:xfrm>
            <a:off x="251520" y="620688"/>
            <a:ext cx="864660" cy="5472608"/>
          </a:xfrm>
          <a:prstGeom prst="rect">
            <a:avLst/>
          </a:prstGeom>
          <a:noFill/>
        </p:spPr>
        <p:txBody>
          <a:bodyPr vert="wordArtVert" wrap="square" rtlCol="0">
            <a:spAutoFit/>
          </a:bodyPr>
          <a:lstStyle/>
          <a:p>
            <a:r>
              <a:rPr lang="ru-RU" sz="4000" b="1" dirty="0" smtClean="0">
                <a:solidFill>
                  <a:srgbClr val="FFFF00"/>
                </a:solidFill>
              </a:rPr>
              <a:t>29 июня</a:t>
            </a:r>
            <a:endParaRPr lang="ru-RU" sz="4000" b="1" dirty="0">
              <a:solidFill>
                <a:srgbClr val="FFFF00"/>
              </a:solidFill>
            </a:endParaRPr>
          </a:p>
        </p:txBody>
      </p:sp>
      <p:sp>
        <p:nvSpPr>
          <p:cNvPr id="5" name="TextBox 4"/>
          <p:cNvSpPr txBox="1"/>
          <p:nvPr/>
        </p:nvSpPr>
        <p:spPr>
          <a:xfrm>
            <a:off x="5004048" y="2204864"/>
            <a:ext cx="3831498" cy="2677656"/>
          </a:xfrm>
          <a:prstGeom prst="rect">
            <a:avLst/>
          </a:prstGeom>
          <a:noFill/>
        </p:spPr>
        <p:txBody>
          <a:bodyPr wrap="none" rtlCol="0">
            <a:spAutoFit/>
          </a:bodyPr>
          <a:lstStyle/>
          <a:p>
            <a:pPr algn="ctr"/>
            <a:r>
              <a:rPr lang="ru-RU" sz="4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День</a:t>
            </a:r>
          </a:p>
          <a:p>
            <a:pPr algn="ctr"/>
            <a:endParaRPr lang="ru-RU" sz="4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algn="ctr"/>
            <a:r>
              <a:rPr lang="ru-RU" sz="4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учреждения</a:t>
            </a:r>
            <a:endParaRPr lang="ru-RU" sz="4800" b="1" dirty="0" smtClean="0">
              <a:solidFill>
                <a:srgbClr val="FFFF00"/>
              </a:solidFill>
            </a:endParaRPr>
          </a:p>
          <a:p>
            <a:endParaRPr lang="ru-RU" sz="4800" dirty="0" smtClean="0">
              <a:solidFill>
                <a:srgbClr val="FFFF00"/>
              </a:solidFill>
            </a:endParaRPr>
          </a:p>
        </p:txBody>
      </p:sp>
      <p:sp>
        <p:nvSpPr>
          <p:cNvPr id="6" name="Прямоугольник 5"/>
          <p:cNvSpPr/>
          <p:nvPr/>
        </p:nvSpPr>
        <p:spPr>
          <a:xfrm>
            <a:off x="1583160" y="4437112"/>
            <a:ext cx="7560840" cy="1446550"/>
          </a:xfrm>
          <a:prstGeom prst="rect">
            <a:avLst/>
          </a:prstGeom>
        </p:spPr>
        <p:txBody>
          <a:bodyPr wrap="square">
            <a:spAutoFit/>
          </a:bodyPr>
          <a:lstStyle/>
          <a:p>
            <a:r>
              <a:rPr lang="ru-RU" sz="4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Нобелевской</a:t>
            </a:r>
          </a:p>
          <a:p>
            <a:r>
              <a:rPr lang="ru-RU" sz="4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ru-RU" sz="4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премии</a:t>
            </a:r>
            <a:endParaRPr lang="ru-RU" sz="4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7" name="TextBox 6"/>
          <p:cNvSpPr txBox="1"/>
          <p:nvPr/>
        </p:nvSpPr>
        <p:spPr>
          <a:xfrm>
            <a:off x="3851920" y="6093296"/>
            <a:ext cx="3879588" cy="369332"/>
          </a:xfrm>
          <a:prstGeom prst="rect">
            <a:avLst/>
          </a:prstGeom>
          <a:noFill/>
        </p:spPr>
        <p:txBody>
          <a:bodyPr wrap="none" rtlCol="0">
            <a:spAutoFit/>
          </a:bodyPr>
          <a:lstStyle/>
          <a:p>
            <a:r>
              <a:rPr lang="ru-RU" dirty="0" smtClean="0">
                <a:solidFill>
                  <a:schemeClr val="bg1"/>
                </a:solidFill>
              </a:rPr>
              <a:t>Онлайн - информационный стенд</a:t>
            </a:r>
            <a:endParaRPr lang="ru-RU" dirty="0">
              <a:solidFill>
                <a:schemeClr val="bg1"/>
              </a:solidFill>
            </a:endParaRPr>
          </a:p>
        </p:txBody>
      </p:sp>
      <p:pic>
        <p:nvPicPr>
          <p:cNvPr id="28676" name="Picture 4" descr="https://chert-poberi.ru/wp-content/uploads/proga2018/images/201905/igor4-25051914592659_10.jpg"/>
          <p:cNvPicPr>
            <a:picLocks noChangeAspect="1" noChangeArrowheads="1"/>
          </p:cNvPicPr>
          <p:nvPr/>
        </p:nvPicPr>
        <p:blipFill>
          <a:blip r:embed="rId4" cstate="print"/>
          <a:srcRect/>
          <a:stretch>
            <a:fillRect/>
          </a:stretch>
        </p:blipFill>
        <p:spPr bwMode="auto">
          <a:xfrm>
            <a:off x="6300192" y="188640"/>
            <a:ext cx="2609686" cy="194421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ok\Desktop\img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1115616" y="0"/>
            <a:ext cx="7535180" cy="742094"/>
          </a:xfrm>
        </p:spPr>
        <p:txBody>
          <a:bodyPr>
            <a:normAutofit fontScale="90000"/>
          </a:bodyPr>
          <a:lstStyle/>
          <a:p>
            <a:r>
              <a:rPr lang="ru-RU" dirty="0" smtClean="0"/>
              <a:t/>
            </a:r>
            <a:br>
              <a:rPr lang="ru-RU" dirty="0" smtClean="0"/>
            </a:br>
            <a:r>
              <a:rPr lang="ru-RU" sz="3600" b="1" dirty="0" smtClean="0"/>
              <a:t>Нобелевский концерт</a:t>
            </a:r>
            <a:endParaRPr lang="ru-RU" sz="3600" dirty="0"/>
          </a:p>
        </p:txBody>
      </p:sp>
      <p:sp>
        <p:nvSpPr>
          <p:cNvPr id="3" name="Содержимое 2"/>
          <p:cNvSpPr>
            <a:spLocks noGrp="1"/>
          </p:cNvSpPr>
          <p:nvPr>
            <p:ph sz="half" idx="1"/>
          </p:nvPr>
        </p:nvSpPr>
        <p:spPr>
          <a:xfrm>
            <a:off x="755576" y="4365104"/>
            <a:ext cx="8001056" cy="1714512"/>
          </a:xfrm>
        </p:spPr>
        <p:txBody>
          <a:bodyPr>
            <a:normAutofit fontScale="47500" lnSpcReduction="20000"/>
          </a:bodyPr>
          <a:lstStyle/>
          <a:p>
            <a:pPr indent="342900" algn="just">
              <a:buNone/>
            </a:pPr>
            <a:r>
              <a:rPr lang="ru-RU" dirty="0" smtClean="0"/>
              <a:t>              </a:t>
            </a:r>
            <a:r>
              <a:rPr lang="ru-RU" sz="3200" dirty="0" smtClean="0"/>
              <a:t>Нобелевский концерт — одна из трёх составляющих нобелевской недели наравне с вручением премий и нобелевским ужином. </a:t>
            </a:r>
            <a:endParaRPr lang="en-US" sz="3200" dirty="0" smtClean="0"/>
          </a:p>
          <a:p>
            <a:pPr indent="342900" algn="just">
              <a:buNone/>
            </a:pPr>
            <a:r>
              <a:rPr lang="ru-RU" sz="3200" dirty="0" smtClean="0"/>
              <a:t>Считается одним из главных музыкальных событий года европейских и главным музыкальным событием года скандинавских стран. В нём принимают участие самые видные классические музыканты современности. </a:t>
            </a:r>
            <a:endParaRPr lang="en-US" sz="3200" dirty="0" smtClean="0"/>
          </a:p>
          <a:p>
            <a:pPr indent="342900" algn="just">
              <a:buNone/>
            </a:pPr>
            <a:r>
              <a:rPr lang="ru-RU" sz="3200" dirty="0" smtClean="0"/>
              <a:t>Фактически нобелевских концертов два: один проводится 8 декабря каждого года в Стокгольме, второй — в Осло на церемонии вручения Нобелевской премии мира.</a:t>
            </a:r>
          </a:p>
          <a:p>
            <a:pPr algn="just"/>
            <a:endParaRPr lang="ru-RU" dirty="0"/>
          </a:p>
        </p:txBody>
      </p:sp>
      <p:pic>
        <p:nvPicPr>
          <p:cNvPr id="5" name="Содержимое 4" descr="images (6).jpg"/>
          <p:cNvPicPr>
            <a:picLocks noGrp="1" noChangeAspect="1"/>
          </p:cNvPicPr>
          <p:nvPr>
            <p:ph sz="half" idx="2"/>
          </p:nvPr>
        </p:nvPicPr>
        <p:blipFill>
          <a:blip r:embed="rId3" cstate="print"/>
          <a:stretch>
            <a:fillRect/>
          </a:stretch>
        </p:blipFill>
        <p:spPr>
          <a:xfrm>
            <a:off x="5148064" y="1196752"/>
            <a:ext cx="3714232" cy="27820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6" name="Picture 2" descr="I:\нобелевская премия\images (2).jpg"/>
          <p:cNvPicPr>
            <a:picLocks noChangeAspect="1" noChangeArrowheads="1"/>
          </p:cNvPicPr>
          <p:nvPr/>
        </p:nvPicPr>
        <p:blipFill>
          <a:blip r:embed="rId4" cstate="print"/>
          <a:srcRect l="16584"/>
          <a:stretch>
            <a:fillRect/>
          </a:stretch>
        </p:blipFill>
        <p:spPr bwMode="auto">
          <a:xfrm>
            <a:off x="1259632" y="1196752"/>
            <a:ext cx="3545963" cy="27442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ok\Desktop\img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Заголовок 3"/>
          <p:cNvSpPr>
            <a:spLocks noGrp="1"/>
          </p:cNvSpPr>
          <p:nvPr>
            <p:ph type="title"/>
          </p:nvPr>
        </p:nvSpPr>
        <p:spPr>
          <a:xfrm>
            <a:off x="611560" y="188640"/>
            <a:ext cx="7535180" cy="742094"/>
          </a:xfrm>
        </p:spPr>
        <p:txBody>
          <a:bodyPr>
            <a:normAutofit/>
          </a:bodyPr>
          <a:lstStyle/>
          <a:p>
            <a:r>
              <a:rPr lang="ru-RU" dirty="0" smtClean="0"/>
              <a:t> </a:t>
            </a:r>
            <a:r>
              <a:rPr lang="ru-RU" sz="2800" b="1" dirty="0" smtClean="0"/>
              <a:t>Нобелевские лауреаты России</a:t>
            </a:r>
            <a:endParaRPr lang="ru-RU" b="1" dirty="0"/>
          </a:p>
        </p:txBody>
      </p:sp>
      <p:sp>
        <p:nvSpPr>
          <p:cNvPr id="9" name="Текст 8"/>
          <p:cNvSpPr>
            <a:spLocks noGrp="1"/>
          </p:cNvSpPr>
          <p:nvPr>
            <p:ph type="body" idx="1"/>
          </p:nvPr>
        </p:nvSpPr>
        <p:spPr>
          <a:xfrm>
            <a:off x="1187624" y="1628800"/>
            <a:ext cx="3600000" cy="576064"/>
          </a:xfrm>
        </p:spPr>
        <p:txBody>
          <a:bodyPr>
            <a:normAutofit/>
          </a:bodyPr>
          <a:lstStyle/>
          <a:p>
            <a:r>
              <a:rPr lang="ru-RU" sz="2000" dirty="0" smtClean="0"/>
              <a:t>Физиология и медицина</a:t>
            </a:r>
            <a:endParaRPr lang="ru-RU" sz="2000" dirty="0"/>
          </a:p>
        </p:txBody>
      </p:sp>
      <p:sp>
        <p:nvSpPr>
          <p:cNvPr id="5" name="Содержимое 4"/>
          <p:cNvSpPr>
            <a:spLocks noGrp="1"/>
          </p:cNvSpPr>
          <p:nvPr>
            <p:ph sz="half" idx="2"/>
          </p:nvPr>
        </p:nvSpPr>
        <p:spPr>
          <a:xfrm>
            <a:off x="683568" y="2708920"/>
            <a:ext cx="4357718" cy="3714776"/>
          </a:xfrm>
        </p:spPr>
        <p:txBody>
          <a:bodyPr>
            <a:normAutofit fontScale="62500" lnSpcReduction="20000"/>
          </a:bodyPr>
          <a:lstStyle/>
          <a:p>
            <a:pPr algn="just">
              <a:buNone/>
            </a:pPr>
            <a:r>
              <a:rPr lang="ru-RU" b="1" dirty="0" smtClean="0"/>
              <a:t>           Иван  Павлов </a:t>
            </a:r>
            <a:r>
              <a:rPr lang="ru-RU" dirty="0" smtClean="0"/>
              <a:t>- русский учёный, первый русский нобелевский лауреат,      физиолог, создатель науки о высшей нервной деятельности и формировании рефлекторных дуг. Всю совокупность          рефлексов разделил на две группы: условные и безусловные.</a:t>
            </a:r>
            <a:endParaRPr lang="en-US" dirty="0" smtClean="0"/>
          </a:p>
          <a:p>
            <a:pPr algn="just">
              <a:buNone/>
            </a:pPr>
            <a:r>
              <a:rPr lang="ru-RU" dirty="0" smtClean="0"/>
              <a:t>              Павлов - уникальный ученый мирового масштаба, сумевший сформировать свою школу в непростых условиях строящегося государства, к которому ученый предъявлял немалые претензии. Занимался коллекционированием картин, растений, бабочек, марок, книг. Научные изыскания привели его к отказу от мясной пищи. </a:t>
            </a:r>
          </a:p>
          <a:p>
            <a:pPr algn="just">
              <a:buNone/>
            </a:pPr>
            <a:endParaRPr lang="ru-RU" dirty="0" smtClean="0"/>
          </a:p>
        </p:txBody>
      </p:sp>
      <p:sp>
        <p:nvSpPr>
          <p:cNvPr id="10" name="Текст 9"/>
          <p:cNvSpPr>
            <a:spLocks noGrp="1"/>
          </p:cNvSpPr>
          <p:nvPr>
            <p:ph type="body" sz="quarter" idx="3"/>
          </p:nvPr>
        </p:nvSpPr>
        <p:spPr>
          <a:xfrm>
            <a:off x="5148064" y="1988840"/>
            <a:ext cx="3600000" cy="785817"/>
          </a:xfrm>
        </p:spPr>
        <p:txBody>
          <a:bodyPr>
            <a:normAutofit fontScale="62500" lnSpcReduction="20000"/>
          </a:bodyPr>
          <a:lstStyle/>
          <a:p>
            <a:pPr algn="ctr"/>
            <a:r>
              <a:rPr lang="ru-RU" dirty="0" smtClean="0"/>
              <a:t>Иван Петрович Павлов </a:t>
            </a:r>
          </a:p>
          <a:p>
            <a:pPr algn="ctr"/>
            <a:r>
              <a:rPr lang="ru-RU" dirty="0" smtClean="0"/>
              <a:t>(14 (26) сентября 1849, Рязань — 27 февраля 1936, Ленинград) </a:t>
            </a:r>
            <a:endParaRPr lang="ru-RU" dirty="0"/>
          </a:p>
        </p:txBody>
      </p:sp>
      <p:pic>
        <p:nvPicPr>
          <p:cNvPr id="7" name="Содержимое 6" descr="Ivan Pavlov NLM3.jpg">
            <a:hlinkClick r:id="rId3"/>
          </p:cNvPr>
          <p:cNvPicPr>
            <a:picLocks noGrp="1"/>
          </p:cNvPicPr>
          <p:nvPr>
            <p:ph sz="quarter" idx="4"/>
          </p:nvPr>
        </p:nvPicPr>
        <p:blipFill>
          <a:blip r:embed="rId4" cstate="print"/>
          <a:stretch>
            <a:fillRect/>
          </a:stretch>
        </p:blipFill>
        <p:spPr bwMode="auto">
          <a:xfrm>
            <a:off x="5580112" y="2924944"/>
            <a:ext cx="2712364" cy="33032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1043608" y="1196752"/>
            <a:ext cx="6429420" cy="369332"/>
          </a:xfrm>
          <a:prstGeom prst="rect">
            <a:avLst/>
          </a:prstGeom>
          <a:noFill/>
        </p:spPr>
        <p:txBody>
          <a:bodyPr wrap="square" rtlCol="0">
            <a:spAutoFit/>
          </a:bodyPr>
          <a:lstStyle/>
          <a:p>
            <a:pPr algn="ctr"/>
            <a:r>
              <a:rPr lang="ru-RU" b="1" dirty="0" smtClean="0">
                <a:solidFill>
                  <a:schemeClr val="accent6">
                    <a:lumMod val="90000"/>
                    <a:lumOff val="10000"/>
                  </a:schemeClr>
                </a:solidFill>
              </a:rPr>
              <a:t> </a:t>
            </a:r>
            <a:r>
              <a:rPr lang="ru-RU" b="1" dirty="0" smtClean="0">
                <a:solidFill>
                  <a:srgbClr val="FF0000"/>
                </a:solidFill>
              </a:rPr>
              <a:t>«За работу по физиологии пищеварения»</a:t>
            </a:r>
            <a:endParaRPr lang="ru-RU" b="1" dirty="0">
              <a:solidFill>
                <a:srgbClr val="FF0000"/>
              </a:solidFill>
            </a:endParaRPr>
          </a:p>
        </p:txBody>
      </p:sp>
      <p:sp>
        <p:nvSpPr>
          <p:cNvPr id="13" name="Прямоугольник 12"/>
          <p:cNvSpPr/>
          <p:nvPr/>
        </p:nvSpPr>
        <p:spPr>
          <a:xfrm>
            <a:off x="0" y="764704"/>
            <a:ext cx="1284326" cy="369332"/>
          </a:xfrm>
          <a:prstGeom prst="rect">
            <a:avLst/>
          </a:prstGeom>
        </p:spPr>
        <p:txBody>
          <a:bodyPr wrap="none">
            <a:spAutoFit/>
          </a:bodyPr>
          <a:lstStyle/>
          <a:p>
            <a:r>
              <a:rPr lang="en-US" b="1" dirty="0" smtClean="0">
                <a:solidFill>
                  <a:schemeClr val="bg1"/>
                </a:solidFill>
              </a:rPr>
              <a:t>1904 </a:t>
            </a:r>
            <a:r>
              <a:rPr lang="ru-RU" b="1" dirty="0" smtClean="0">
                <a:solidFill>
                  <a:schemeClr val="bg1"/>
                </a:solidFill>
              </a:rPr>
              <a:t>год</a:t>
            </a:r>
            <a:r>
              <a:rPr lang="ru-RU" b="1" dirty="0" smtClean="0">
                <a:solidFill>
                  <a:schemeClr val="bg1"/>
                </a:solidFill>
                <a:hlinkClick r:id="rId5" tooltip="Нобелевская премия по физиологии и медицине"/>
              </a:rPr>
              <a:t> </a:t>
            </a:r>
            <a:endParaRPr lang="ru-RU" b="1" dirty="0" smtClean="0">
              <a:solidFill>
                <a:schemeClr val="bg1"/>
              </a:solidFill>
            </a:endParaRPr>
          </a:p>
        </p:txBody>
      </p:sp>
      <p:pic>
        <p:nvPicPr>
          <p:cNvPr id="1026" name="Picture 2" descr="C:\Users\ok\Desktop\Ewng0saXAAYP-c1.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380312" y="548680"/>
            <a:ext cx="1504560" cy="142747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ok\Desktop\img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251520" y="0"/>
            <a:ext cx="7535180" cy="742094"/>
          </a:xfrm>
        </p:spPr>
        <p:txBody>
          <a:bodyPr>
            <a:normAutofit/>
          </a:bodyPr>
          <a:lstStyle/>
          <a:p>
            <a:r>
              <a:rPr lang="ru-RU" dirty="0" smtClean="0"/>
              <a:t> </a:t>
            </a:r>
            <a:r>
              <a:rPr lang="ru-RU" sz="2800" b="1" dirty="0" smtClean="0"/>
              <a:t>Нобелевские лауреаты России</a:t>
            </a:r>
            <a:endParaRPr lang="ru-RU" dirty="0"/>
          </a:p>
        </p:txBody>
      </p:sp>
      <p:sp>
        <p:nvSpPr>
          <p:cNvPr id="9" name="Текст 8"/>
          <p:cNvSpPr>
            <a:spLocks noGrp="1"/>
          </p:cNvSpPr>
          <p:nvPr>
            <p:ph type="body" idx="1"/>
          </p:nvPr>
        </p:nvSpPr>
        <p:spPr>
          <a:xfrm>
            <a:off x="971600" y="1412776"/>
            <a:ext cx="3600000" cy="504056"/>
          </a:xfrm>
        </p:spPr>
        <p:txBody>
          <a:bodyPr>
            <a:normAutofit/>
          </a:bodyPr>
          <a:lstStyle/>
          <a:p>
            <a:r>
              <a:rPr lang="ru-RU" sz="2000" dirty="0" smtClean="0"/>
              <a:t>Физиология и медицина</a:t>
            </a:r>
            <a:endParaRPr lang="ru-RU" sz="2000" dirty="0"/>
          </a:p>
        </p:txBody>
      </p:sp>
      <p:sp>
        <p:nvSpPr>
          <p:cNvPr id="10" name="Текст 9"/>
          <p:cNvSpPr>
            <a:spLocks noGrp="1"/>
          </p:cNvSpPr>
          <p:nvPr>
            <p:ph type="body" sz="quarter" idx="3"/>
          </p:nvPr>
        </p:nvSpPr>
        <p:spPr>
          <a:xfrm>
            <a:off x="4644008" y="1484784"/>
            <a:ext cx="4499992" cy="1000131"/>
          </a:xfrm>
        </p:spPr>
        <p:txBody>
          <a:bodyPr>
            <a:normAutofit fontScale="70000" lnSpcReduction="20000"/>
          </a:bodyPr>
          <a:lstStyle/>
          <a:p>
            <a:pPr algn="ctr"/>
            <a:r>
              <a:rPr lang="ru-RU" dirty="0" smtClean="0">
                <a:solidFill>
                  <a:schemeClr val="accent6">
                    <a:lumMod val="90000"/>
                    <a:lumOff val="10000"/>
                  </a:schemeClr>
                </a:solidFill>
                <a:ea typeface="Times New Roman" pitchFamily="18" charset="0"/>
                <a:cs typeface="Arial" pitchFamily="34" charset="0"/>
              </a:rPr>
              <a:t>Илья Ильич Мечников </a:t>
            </a:r>
          </a:p>
          <a:p>
            <a:pPr algn="ctr"/>
            <a:r>
              <a:rPr lang="ru-RU" sz="2300" dirty="0" smtClean="0">
                <a:solidFill>
                  <a:schemeClr val="accent6">
                    <a:lumMod val="90000"/>
                    <a:lumOff val="10000"/>
                  </a:schemeClr>
                </a:solidFill>
                <a:ea typeface="Times New Roman" pitchFamily="18" charset="0"/>
                <a:cs typeface="Arial" pitchFamily="34" charset="0"/>
              </a:rPr>
              <a:t>(3 [15] мая 1845, Ивановка, </a:t>
            </a:r>
            <a:r>
              <a:rPr lang="ru-RU" sz="2300" dirty="0" err="1" smtClean="0">
                <a:solidFill>
                  <a:schemeClr val="accent6">
                    <a:lumMod val="90000"/>
                    <a:lumOff val="10000"/>
                  </a:schemeClr>
                </a:solidFill>
                <a:ea typeface="Times New Roman" pitchFamily="18" charset="0"/>
                <a:cs typeface="Arial" pitchFamily="34" charset="0"/>
              </a:rPr>
              <a:t>Купянский</a:t>
            </a:r>
            <a:r>
              <a:rPr lang="ru-RU" sz="2300" dirty="0" smtClean="0">
                <a:solidFill>
                  <a:schemeClr val="accent6">
                    <a:lumMod val="90000"/>
                    <a:lumOff val="10000"/>
                  </a:schemeClr>
                </a:solidFill>
                <a:ea typeface="Times New Roman" pitchFamily="18" charset="0"/>
                <a:cs typeface="Arial" pitchFamily="34" charset="0"/>
              </a:rPr>
              <a:t> уезд, Харьковская губерния — 2 [15] июля 1916, Париж</a:t>
            </a:r>
            <a:r>
              <a:rPr lang="ru-RU" dirty="0" smtClean="0">
                <a:solidFill>
                  <a:schemeClr val="accent6">
                    <a:lumMod val="90000"/>
                    <a:lumOff val="10000"/>
                  </a:schemeClr>
                </a:solidFill>
                <a:ea typeface="Times New Roman" pitchFamily="18" charset="0"/>
                <a:cs typeface="Arial" pitchFamily="34" charset="0"/>
              </a:rPr>
              <a:t>)</a:t>
            </a:r>
            <a:endParaRPr lang="ru-RU" dirty="0">
              <a:solidFill>
                <a:schemeClr val="accent6">
                  <a:lumMod val="90000"/>
                  <a:lumOff val="10000"/>
                </a:schemeClr>
              </a:solidFill>
            </a:endParaRPr>
          </a:p>
        </p:txBody>
      </p:sp>
      <p:pic>
        <p:nvPicPr>
          <p:cNvPr id="8" name="Содержимое 7" descr="Elie Metchnikoff - Between ca. 1910 and ca. 1915 - LOC.jpg">
            <a:hlinkClick r:id="rId3"/>
          </p:cNvPr>
          <p:cNvPicPr>
            <a:picLocks noGrp="1"/>
          </p:cNvPicPr>
          <p:nvPr>
            <p:ph sz="quarter" idx="4"/>
          </p:nvPr>
        </p:nvPicPr>
        <p:blipFill>
          <a:blip r:embed="rId4" cstate="print"/>
          <a:stretch>
            <a:fillRect/>
          </a:stretch>
        </p:blipFill>
        <p:spPr bwMode="auto">
          <a:xfrm>
            <a:off x="5652120" y="2636912"/>
            <a:ext cx="2996406" cy="34250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385" name="Rectangle 1"/>
          <p:cNvSpPr>
            <a:spLocks noChangeArrowheads="1"/>
          </p:cNvSpPr>
          <p:nvPr/>
        </p:nvSpPr>
        <p:spPr bwMode="auto">
          <a:xfrm>
            <a:off x="899592" y="2204864"/>
            <a:ext cx="3786214" cy="36009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6">
                    <a:lumMod val="90000"/>
                    <a:lumOff val="10000"/>
                  </a:schemeClr>
                </a:solidFill>
                <a:effectLst/>
                <a:ea typeface="Calibri" pitchFamily="34" charset="0"/>
                <a:cs typeface="Arial" pitchFamily="34" charset="0"/>
              </a:rPr>
              <a:t>Илья Мечников </a:t>
            </a:r>
            <a:r>
              <a:rPr kumimoji="0" lang="ru-RU" sz="1200" i="0" u="none" strike="noStrike" cap="none" normalizeH="0" baseline="0" dirty="0" smtClean="0">
                <a:ln>
                  <a:noFill/>
                </a:ln>
                <a:solidFill>
                  <a:schemeClr val="accent6">
                    <a:lumMod val="90000"/>
                    <a:lumOff val="10000"/>
                  </a:schemeClr>
                </a:solidFill>
                <a:effectLst/>
                <a:ea typeface="Calibri" pitchFamily="34" charset="0"/>
                <a:cs typeface="Arial" pitchFamily="34" charset="0"/>
              </a:rPr>
              <a:t>- один из величайших ученых конца XIX - начала XX века. Так, именно Мечников  доказал единство происхождения позвоночных и беспозвоночных животных. Жена его умерла от туберкулеза и Мечников, уже помышлявший о самоубийстве, посвятил жизнь борьбе с туберкулезом. </a:t>
            </a:r>
          </a:p>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sz="1200" i="0" u="none" strike="noStrike" cap="none" normalizeH="0" baseline="0" dirty="0" smtClean="0">
                <a:ln>
                  <a:noFill/>
                </a:ln>
                <a:solidFill>
                  <a:schemeClr val="accent6">
                    <a:lumMod val="90000"/>
                    <a:lumOff val="10000"/>
                  </a:schemeClr>
                </a:solidFill>
                <a:effectLst/>
                <a:ea typeface="Calibri" pitchFamily="34" charset="0"/>
                <a:cs typeface="Arial" pitchFamily="34" charset="0"/>
              </a:rPr>
              <a:t> Выйдя в отставку в знак протеста против реакционной политики в области просвещения, осуществляемой царским правительством и правой профессурой, организовал в Одессе частную лабораторию, затем (1886, совместно с Н. Ф. </a:t>
            </a:r>
            <a:r>
              <a:rPr kumimoji="0" lang="ru-RU" sz="1200" i="0" u="none" strike="noStrike" cap="none" normalizeH="0" baseline="0" dirty="0" err="1" smtClean="0">
                <a:ln>
                  <a:noFill/>
                </a:ln>
                <a:solidFill>
                  <a:schemeClr val="accent6">
                    <a:lumMod val="90000"/>
                    <a:lumOff val="10000"/>
                  </a:schemeClr>
                </a:solidFill>
                <a:effectLst/>
                <a:ea typeface="Calibri" pitchFamily="34" charset="0"/>
                <a:cs typeface="Arial" pitchFamily="34" charset="0"/>
              </a:rPr>
              <a:t>Гамалеей</a:t>
            </a:r>
            <a:r>
              <a:rPr kumimoji="0" lang="ru-RU" sz="1200" i="0" u="none" strike="noStrike" cap="none" normalizeH="0" baseline="0" dirty="0" smtClean="0">
                <a:ln>
                  <a:noFill/>
                </a:ln>
                <a:solidFill>
                  <a:schemeClr val="accent6">
                    <a:lumMod val="90000"/>
                    <a:lumOff val="10000"/>
                  </a:schemeClr>
                </a:solidFill>
                <a:effectLst/>
                <a:ea typeface="Calibri" pitchFamily="34" charset="0"/>
                <a:cs typeface="Arial" pitchFamily="34" charset="0"/>
              </a:rPr>
              <a:t>) вторую в мире и первую русскую бактериологическую станцию для борьбы с инфекционными заболеваниями. В 1887 покинул Россию и переехал в Париж, где ему была предоставлена лаборатория в созданном Луи Пастером институте. Нобелевскую премию Мечников получил на пару с </a:t>
            </a:r>
            <a:r>
              <a:rPr kumimoji="0" lang="ru-RU" sz="1200" i="0" u="none" strike="noStrike" cap="none" normalizeH="0" baseline="0" dirty="0" err="1" smtClean="0">
                <a:ln>
                  <a:noFill/>
                </a:ln>
                <a:solidFill>
                  <a:schemeClr val="accent6">
                    <a:lumMod val="90000"/>
                    <a:lumOff val="10000"/>
                  </a:schemeClr>
                </a:solidFill>
                <a:effectLst/>
                <a:ea typeface="Calibri" pitchFamily="34" charset="0"/>
                <a:cs typeface="Arial" pitchFamily="34" charset="0"/>
              </a:rPr>
              <a:t>Паулем</a:t>
            </a:r>
            <a:r>
              <a:rPr kumimoji="0" lang="ru-RU" sz="1200" i="0" u="none" strike="noStrike" cap="none" normalizeH="0" baseline="0" dirty="0" smtClean="0">
                <a:ln>
                  <a:noFill/>
                </a:ln>
                <a:solidFill>
                  <a:schemeClr val="accent6">
                    <a:lumMod val="90000"/>
                    <a:lumOff val="10000"/>
                  </a:schemeClr>
                </a:solidFill>
                <a:effectLst/>
                <a:ea typeface="Calibri" pitchFamily="34" charset="0"/>
                <a:cs typeface="Arial" pitchFamily="34" charset="0"/>
              </a:rPr>
              <a:t> Эрлихом. </a:t>
            </a:r>
            <a:endParaRPr kumimoji="0" lang="ru-RU" sz="1200" i="0" u="none" strike="noStrike" cap="none" normalizeH="0" baseline="0" dirty="0" smtClean="0">
              <a:ln>
                <a:noFill/>
              </a:ln>
              <a:solidFill>
                <a:schemeClr val="accent6">
                  <a:lumMod val="90000"/>
                  <a:lumOff val="10000"/>
                </a:schemeClr>
              </a:solidFill>
              <a:effectLst/>
            </a:endParaRPr>
          </a:p>
        </p:txBody>
      </p:sp>
      <p:sp>
        <p:nvSpPr>
          <p:cNvPr id="14" name="Прямоугольник 13"/>
          <p:cNvSpPr/>
          <p:nvPr/>
        </p:nvSpPr>
        <p:spPr>
          <a:xfrm>
            <a:off x="0" y="764704"/>
            <a:ext cx="1229824" cy="369332"/>
          </a:xfrm>
          <a:prstGeom prst="rect">
            <a:avLst/>
          </a:prstGeom>
        </p:spPr>
        <p:txBody>
          <a:bodyPr wrap="none">
            <a:spAutoFit/>
          </a:bodyPr>
          <a:lstStyle/>
          <a:p>
            <a:r>
              <a:rPr lang="ru-RU" b="1" dirty="0" smtClean="0">
                <a:solidFill>
                  <a:schemeClr val="bg1"/>
                </a:solidFill>
              </a:rPr>
              <a:t>1908 год</a:t>
            </a:r>
          </a:p>
        </p:txBody>
      </p:sp>
      <p:pic>
        <p:nvPicPr>
          <p:cNvPr id="15" name="Picture 2" descr="C:\Users\ok\Desktop\Ewng0saXAAYP-c1.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442834" y="188640"/>
            <a:ext cx="1442037" cy="1368152"/>
          </a:xfrm>
          <a:prstGeom prst="rect">
            <a:avLst/>
          </a:prstGeom>
          <a:noFill/>
        </p:spPr>
      </p:pic>
      <p:sp>
        <p:nvSpPr>
          <p:cNvPr id="17" name="Прямоугольник 16"/>
          <p:cNvSpPr/>
          <p:nvPr/>
        </p:nvSpPr>
        <p:spPr>
          <a:xfrm>
            <a:off x="2339752" y="764704"/>
            <a:ext cx="3520516" cy="369332"/>
          </a:xfrm>
          <a:prstGeom prst="rect">
            <a:avLst/>
          </a:prstGeom>
        </p:spPr>
        <p:txBody>
          <a:bodyPr wrap="none">
            <a:spAutoFit/>
          </a:bodyPr>
          <a:lstStyle/>
          <a:p>
            <a:r>
              <a:rPr lang="ru-RU" b="1" dirty="0" smtClean="0">
                <a:solidFill>
                  <a:srgbClr val="FF0000"/>
                </a:solidFill>
              </a:rPr>
              <a:t>«За труды по иммунитету»</a:t>
            </a:r>
            <a:endParaRPr lang="ru-RU" b="1"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ok\Desktop\img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2" name="Picture 2" descr="https://avatars.mds.yandex.net/get-zen_doc/2749135/pub_5ea1c0943ea0b71cd1a2df53_5ea2a7ef0596fe5c97302bad/scale_1200"/>
          <p:cNvPicPr>
            <a:picLocks noChangeAspect="1" noChangeArrowheads="1"/>
          </p:cNvPicPr>
          <p:nvPr/>
        </p:nvPicPr>
        <p:blipFill>
          <a:blip r:embed="rId3" cstate="print"/>
          <a:srcRect/>
          <a:stretch>
            <a:fillRect/>
          </a:stretch>
        </p:blipFill>
        <p:spPr bwMode="auto">
          <a:xfrm>
            <a:off x="827584" y="1628800"/>
            <a:ext cx="2743642" cy="336524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Прямоугольник 3"/>
          <p:cNvSpPr/>
          <p:nvPr/>
        </p:nvSpPr>
        <p:spPr>
          <a:xfrm>
            <a:off x="251520" y="764704"/>
            <a:ext cx="944169" cy="369332"/>
          </a:xfrm>
          <a:prstGeom prst="rect">
            <a:avLst/>
          </a:prstGeom>
        </p:spPr>
        <p:txBody>
          <a:bodyPr wrap="none">
            <a:spAutoFit/>
          </a:bodyPr>
          <a:lstStyle/>
          <a:p>
            <a:r>
              <a:rPr lang="ru-RU" sz="1600" b="1" dirty="0" smtClean="0">
                <a:solidFill>
                  <a:schemeClr val="bg1"/>
                </a:solidFill>
              </a:rPr>
              <a:t>1933 г.</a:t>
            </a:r>
            <a:r>
              <a:rPr lang="ru-RU" b="1" spc="-90" dirty="0" smtClean="0">
                <a:solidFill>
                  <a:schemeClr val="bg1"/>
                </a:solidFill>
                <a:latin typeface="Times New Roman"/>
                <a:cs typeface="Times New Roman"/>
              </a:rPr>
              <a:t> </a:t>
            </a:r>
            <a:endParaRPr lang="ru-RU" dirty="0">
              <a:solidFill>
                <a:schemeClr val="bg1"/>
              </a:solidFill>
            </a:endParaRPr>
          </a:p>
        </p:txBody>
      </p:sp>
      <p:sp>
        <p:nvSpPr>
          <p:cNvPr id="5" name="Прямоугольник 4"/>
          <p:cNvSpPr/>
          <p:nvPr/>
        </p:nvSpPr>
        <p:spPr>
          <a:xfrm>
            <a:off x="3851920" y="2204864"/>
            <a:ext cx="4824536" cy="4179606"/>
          </a:xfrm>
          <a:prstGeom prst="rect">
            <a:avLst/>
          </a:prstGeom>
        </p:spPr>
        <p:txBody>
          <a:bodyPr wrap="square">
            <a:spAutoFit/>
          </a:bodyPr>
          <a:lstStyle/>
          <a:p>
            <a:pPr marL="342900" marR="5080" indent="286385">
              <a:lnSpc>
                <a:spcPct val="100000"/>
              </a:lnSpc>
              <a:spcBef>
                <a:spcPct val="20000"/>
              </a:spcBef>
            </a:pPr>
            <a:r>
              <a:rPr lang="ru-RU" sz="1600" b="1" dirty="0" smtClean="0">
                <a:solidFill>
                  <a:srgbClr val="502800"/>
                </a:solidFill>
              </a:rPr>
              <a:t>Сам Бунин заявлял, что более всего его интересует «душа русского человека в  глубоком смысле». </a:t>
            </a:r>
            <a:endParaRPr lang="ru-RU" sz="1600" b="1" dirty="0" smtClean="0">
              <a:solidFill>
                <a:srgbClr val="502800"/>
              </a:solidFill>
            </a:endParaRPr>
          </a:p>
          <a:p>
            <a:pPr marL="342900" marR="5080" indent="286385">
              <a:lnSpc>
                <a:spcPct val="100000"/>
              </a:lnSpc>
              <a:spcBef>
                <a:spcPct val="20000"/>
              </a:spcBef>
            </a:pPr>
            <a:r>
              <a:rPr lang="ru-RU" sz="1600" b="1" dirty="0" smtClean="0">
                <a:solidFill>
                  <a:srgbClr val="502800"/>
                </a:solidFill>
              </a:rPr>
              <a:t>И </a:t>
            </a:r>
            <a:r>
              <a:rPr lang="ru-RU" sz="1600" b="1" dirty="0" smtClean="0">
                <a:solidFill>
                  <a:srgbClr val="502800"/>
                </a:solidFill>
              </a:rPr>
              <a:t>душа эта запуталась и заблудилась в окаянных днях Русской  Революции. </a:t>
            </a:r>
            <a:endParaRPr lang="ru-RU" sz="1600" b="1" dirty="0" smtClean="0">
              <a:solidFill>
                <a:srgbClr val="502800"/>
              </a:solidFill>
            </a:endParaRPr>
          </a:p>
          <a:p>
            <a:pPr marL="342900" marR="5080" indent="286385">
              <a:lnSpc>
                <a:spcPct val="100000"/>
              </a:lnSpc>
              <a:spcBef>
                <a:spcPct val="20000"/>
              </a:spcBef>
            </a:pPr>
            <a:r>
              <a:rPr lang="ru-RU" sz="1600" b="1" dirty="0" smtClean="0">
                <a:solidFill>
                  <a:srgbClr val="502800"/>
                </a:solidFill>
              </a:rPr>
              <a:t>В </a:t>
            </a:r>
            <a:r>
              <a:rPr lang="ru-RU" sz="1600" b="1" dirty="0" smtClean="0">
                <a:solidFill>
                  <a:srgbClr val="502800"/>
                </a:solidFill>
              </a:rPr>
              <a:t>стихотворениях Бунин называл Россию «блудницей», писал,  обращаясь к народу: «Народ мой! На погибель вели тебя твои поводыри». </a:t>
            </a:r>
            <a:endParaRPr lang="ru-RU" sz="1600" b="1" dirty="0" smtClean="0">
              <a:solidFill>
                <a:srgbClr val="502800"/>
              </a:solidFill>
            </a:endParaRPr>
          </a:p>
          <a:p>
            <a:pPr marL="342900" marR="5080" indent="286385">
              <a:lnSpc>
                <a:spcPct val="100000"/>
              </a:lnSpc>
              <a:spcBef>
                <a:spcPct val="20000"/>
              </a:spcBef>
            </a:pPr>
            <a:r>
              <a:rPr lang="ru-RU" sz="1600" b="1" dirty="0" smtClean="0">
                <a:solidFill>
                  <a:srgbClr val="502800"/>
                </a:solidFill>
              </a:rPr>
              <a:t>Уже </a:t>
            </a:r>
            <a:r>
              <a:rPr lang="ru-RU" sz="1600" b="1" dirty="0" smtClean="0">
                <a:solidFill>
                  <a:srgbClr val="502800"/>
                </a:solidFill>
              </a:rPr>
              <a:t>в 1920  году Бунин Россию покидает, и более туда не возвращается (хотя мечтал об этом до  последней минуты) , становясь ярким представителем эмигрантского движения.</a:t>
            </a:r>
            <a:endParaRPr lang="ru-RU" sz="1600" b="1" dirty="0" smtClean="0">
              <a:solidFill>
                <a:srgbClr val="502800"/>
              </a:solidFill>
            </a:endParaRPr>
          </a:p>
        </p:txBody>
      </p:sp>
      <p:sp>
        <p:nvSpPr>
          <p:cNvPr id="7" name="Прямоугольник 6"/>
          <p:cNvSpPr/>
          <p:nvPr/>
        </p:nvSpPr>
        <p:spPr>
          <a:xfrm>
            <a:off x="1691680" y="908720"/>
            <a:ext cx="5832648" cy="523220"/>
          </a:xfrm>
          <a:prstGeom prst="rect">
            <a:avLst/>
          </a:prstGeom>
        </p:spPr>
        <p:txBody>
          <a:bodyPr wrap="square">
            <a:spAutoFit/>
          </a:bodyPr>
          <a:lstStyle/>
          <a:p>
            <a:r>
              <a:rPr lang="ru-RU" sz="1400" b="1" dirty="0" smtClean="0">
                <a:solidFill>
                  <a:srgbClr val="FF0000"/>
                </a:solidFill>
              </a:rPr>
              <a:t>"За  строгое мастерство, с которым он развивает  традиции русской классической прозы"</a:t>
            </a:r>
          </a:p>
        </p:txBody>
      </p:sp>
      <p:sp>
        <p:nvSpPr>
          <p:cNvPr id="8" name="Прямоугольник 7"/>
          <p:cNvSpPr/>
          <p:nvPr/>
        </p:nvSpPr>
        <p:spPr>
          <a:xfrm>
            <a:off x="539552" y="5157192"/>
            <a:ext cx="3528392" cy="674031"/>
          </a:xfrm>
          <a:prstGeom prst="rect">
            <a:avLst/>
          </a:prstGeom>
        </p:spPr>
        <p:txBody>
          <a:bodyPr wrap="square">
            <a:spAutoFit/>
          </a:bodyPr>
          <a:lstStyle/>
          <a:p>
            <a:pPr algn="ctr">
              <a:lnSpc>
                <a:spcPct val="80000"/>
              </a:lnSpc>
              <a:spcBef>
                <a:spcPct val="20000"/>
              </a:spcBef>
            </a:pPr>
            <a:r>
              <a:rPr lang="ru-RU" b="1" dirty="0" smtClean="0"/>
              <a:t> </a:t>
            </a:r>
            <a:r>
              <a:rPr lang="ru-RU" sz="1300" b="1" dirty="0" smtClean="0">
                <a:solidFill>
                  <a:srgbClr val="502800"/>
                </a:solidFill>
              </a:rPr>
              <a:t>22 октября 1870 </a:t>
            </a:r>
            <a:r>
              <a:rPr lang="ru-RU" sz="1300" b="1" dirty="0" err="1" smtClean="0">
                <a:solidFill>
                  <a:srgbClr val="502800"/>
                </a:solidFill>
              </a:rPr>
              <a:t>г</a:t>
            </a:r>
            <a:r>
              <a:rPr lang="ru-RU" sz="1300" b="1" dirty="0" err="1" smtClean="0">
                <a:solidFill>
                  <a:srgbClr val="502800"/>
                </a:solidFill>
              </a:rPr>
              <a:t>.,Воронеж</a:t>
            </a:r>
            <a:r>
              <a:rPr lang="ru-RU" sz="1300" b="1" dirty="0" smtClean="0">
                <a:solidFill>
                  <a:srgbClr val="502800"/>
                </a:solidFill>
              </a:rPr>
              <a:t>, </a:t>
            </a:r>
            <a:endParaRPr lang="ru-RU" sz="1300" b="1" dirty="0" smtClean="0">
              <a:solidFill>
                <a:srgbClr val="502800"/>
              </a:solidFill>
            </a:endParaRPr>
          </a:p>
          <a:p>
            <a:pPr algn="ctr">
              <a:lnSpc>
                <a:spcPct val="80000"/>
              </a:lnSpc>
              <a:spcBef>
                <a:spcPct val="20000"/>
              </a:spcBef>
            </a:pPr>
            <a:r>
              <a:rPr lang="ru-RU" sz="1300" b="1" dirty="0" smtClean="0">
                <a:solidFill>
                  <a:srgbClr val="502800"/>
                </a:solidFill>
              </a:rPr>
              <a:t> 8 ноября 1953 г. </a:t>
            </a:r>
            <a:r>
              <a:rPr lang="ru-RU" sz="1300" b="1" dirty="0" smtClean="0">
                <a:solidFill>
                  <a:srgbClr val="502800"/>
                </a:solidFill>
              </a:rPr>
              <a:t>(83 года), </a:t>
            </a:r>
            <a:r>
              <a:rPr lang="ru-RU" sz="1300" b="1" dirty="0" smtClean="0">
                <a:solidFill>
                  <a:srgbClr val="502800"/>
                </a:solidFill>
              </a:rPr>
              <a:t>Париж, </a:t>
            </a:r>
            <a:r>
              <a:rPr lang="ru-RU" sz="1300" b="1" dirty="0" smtClean="0">
                <a:solidFill>
                  <a:srgbClr val="502800"/>
                </a:solidFill>
              </a:rPr>
              <a:t>Франция</a:t>
            </a:r>
          </a:p>
        </p:txBody>
      </p:sp>
      <p:sp>
        <p:nvSpPr>
          <p:cNvPr id="9" name="Прямоугольник 8"/>
          <p:cNvSpPr/>
          <p:nvPr/>
        </p:nvSpPr>
        <p:spPr>
          <a:xfrm>
            <a:off x="1187624" y="260648"/>
            <a:ext cx="6106159" cy="523220"/>
          </a:xfrm>
          <a:prstGeom prst="rect">
            <a:avLst/>
          </a:prstGeom>
        </p:spPr>
        <p:txBody>
          <a:bodyPr wrap="none">
            <a:spAutoFit/>
          </a:bodyPr>
          <a:lstStyle/>
          <a:p>
            <a:r>
              <a:rPr lang="ru-RU" sz="2800" b="1" dirty="0" smtClean="0">
                <a:solidFill>
                  <a:srgbClr val="502800"/>
                </a:solidFill>
                <a:latin typeface="+mj-lt"/>
                <a:ea typeface="+mj-ea"/>
                <a:cs typeface="+mj-cs"/>
              </a:rPr>
              <a:t>Нобелевские лауреаты России</a:t>
            </a:r>
          </a:p>
        </p:txBody>
      </p:sp>
      <p:pic>
        <p:nvPicPr>
          <p:cNvPr id="10" name="Picture 2" descr="C:\Users\ok\Desktop\Ewng0saXAAYP-c1.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020272" y="620688"/>
            <a:ext cx="1442037" cy="1368152"/>
          </a:xfrm>
          <a:prstGeom prst="rect">
            <a:avLst/>
          </a:prstGeom>
          <a:noFill/>
        </p:spPr>
      </p:pic>
      <p:sp>
        <p:nvSpPr>
          <p:cNvPr id="11" name="Прямоугольник 10"/>
          <p:cNvSpPr/>
          <p:nvPr/>
        </p:nvSpPr>
        <p:spPr>
          <a:xfrm>
            <a:off x="3838842" y="1556792"/>
            <a:ext cx="1794081" cy="400110"/>
          </a:xfrm>
          <a:prstGeom prst="rect">
            <a:avLst/>
          </a:prstGeom>
        </p:spPr>
        <p:txBody>
          <a:bodyPr wrap="none">
            <a:spAutoFit/>
          </a:bodyPr>
          <a:lstStyle/>
          <a:p>
            <a:pPr algn="r">
              <a:spcBef>
                <a:spcPct val="20000"/>
              </a:spcBef>
            </a:pPr>
            <a:r>
              <a:rPr lang="ru-RU" sz="2000" b="1" dirty="0" smtClean="0">
                <a:solidFill>
                  <a:srgbClr val="502800"/>
                </a:solidFill>
              </a:rPr>
              <a:t>Литература</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ok\Desktop\img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67544" y="0"/>
            <a:ext cx="7535180" cy="742094"/>
          </a:xfrm>
        </p:spPr>
        <p:txBody>
          <a:bodyPr/>
          <a:lstStyle/>
          <a:p>
            <a:r>
              <a:rPr lang="ru-RU" b="1" dirty="0" smtClean="0"/>
              <a:t>Нобелевские </a:t>
            </a:r>
            <a:r>
              <a:rPr lang="ru-RU" sz="2800" b="1" dirty="0" smtClean="0"/>
              <a:t>лауреаты</a:t>
            </a:r>
            <a:r>
              <a:rPr lang="ru-RU" b="1" dirty="0" smtClean="0"/>
              <a:t> СССР</a:t>
            </a:r>
            <a:endParaRPr lang="ru-RU" dirty="0"/>
          </a:p>
        </p:txBody>
      </p:sp>
      <p:sp>
        <p:nvSpPr>
          <p:cNvPr id="7" name="Текст 6"/>
          <p:cNvSpPr>
            <a:spLocks noGrp="1"/>
          </p:cNvSpPr>
          <p:nvPr>
            <p:ph type="body" idx="1"/>
          </p:nvPr>
        </p:nvSpPr>
        <p:spPr>
          <a:xfrm>
            <a:off x="1571604" y="1214423"/>
            <a:ext cx="3180016" cy="785818"/>
          </a:xfrm>
        </p:spPr>
        <p:txBody>
          <a:bodyPr>
            <a:normAutofit/>
          </a:bodyPr>
          <a:lstStyle/>
          <a:p>
            <a:r>
              <a:rPr lang="ru-RU" dirty="0" smtClean="0"/>
              <a:t>Химия</a:t>
            </a:r>
            <a:endParaRPr lang="ru-RU" dirty="0"/>
          </a:p>
        </p:txBody>
      </p:sp>
      <p:sp>
        <p:nvSpPr>
          <p:cNvPr id="3" name="Содержимое 2"/>
          <p:cNvSpPr>
            <a:spLocks noGrp="1"/>
          </p:cNvSpPr>
          <p:nvPr>
            <p:ph sz="half" idx="2"/>
          </p:nvPr>
        </p:nvSpPr>
        <p:spPr>
          <a:xfrm>
            <a:off x="928662" y="2174875"/>
            <a:ext cx="4579442" cy="3540141"/>
          </a:xfrm>
        </p:spPr>
        <p:txBody>
          <a:bodyPr>
            <a:normAutofit fontScale="92500" lnSpcReduction="10000"/>
          </a:bodyPr>
          <a:lstStyle/>
          <a:p>
            <a:pPr marL="0" indent="0">
              <a:buNone/>
            </a:pPr>
            <a:r>
              <a:rPr lang="ru-RU" dirty="0" smtClean="0"/>
              <a:t>         </a:t>
            </a:r>
            <a:r>
              <a:rPr lang="ru-RU" sz="2200" b="1" dirty="0" smtClean="0"/>
              <a:t>Николай Семенов </a:t>
            </a:r>
            <a:r>
              <a:rPr lang="ru-RU" sz="2200" dirty="0" smtClean="0"/>
              <a:t>— советский </a:t>
            </a:r>
            <a:r>
              <a:rPr lang="ru-RU" sz="2200" dirty="0" err="1" smtClean="0"/>
              <a:t>физико</a:t>
            </a:r>
            <a:r>
              <a:rPr lang="ru-RU" sz="2200" dirty="0" smtClean="0"/>
              <a:t> - химик, один из </a:t>
            </a:r>
            <a:r>
              <a:rPr lang="ru-RU" sz="2200" dirty="0" smtClean="0"/>
              <a:t>основоположников химической физики.</a:t>
            </a:r>
          </a:p>
          <a:p>
            <a:pPr marL="0" indent="0">
              <a:buNone/>
            </a:pPr>
            <a:r>
              <a:rPr lang="ru-RU" sz="2200" dirty="0" smtClean="0"/>
              <a:t>         </a:t>
            </a:r>
            <a:r>
              <a:rPr lang="ru-RU" sz="2200" dirty="0" smtClean="0"/>
              <a:t>Академик АН СССР (1932 год; </a:t>
            </a:r>
            <a:r>
              <a:rPr lang="ru-RU" sz="2200" dirty="0" smtClean="0"/>
              <a:t>член-корреспондент </a:t>
            </a:r>
            <a:r>
              <a:rPr lang="ru-RU" sz="2200" dirty="0" smtClean="0"/>
              <a:t> с 1929 года), единственный советский лауреат </a:t>
            </a:r>
            <a:r>
              <a:rPr lang="ru-RU" sz="2200" dirty="0" smtClean="0"/>
              <a:t> Нобелевской </a:t>
            </a:r>
            <a:r>
              <a:rPr lang="ru-RU" sz="2200" dirty="0" smtClean="0"/>
              <a:t>премии по химии(получил её совместно с </a:t>
            </a:r>
            <a:r>
              <a:rPr lang="ru-RU" sz="2200" dirty="0" err="1" smtClean="0"/>
              <a:t>Сирилом</a:t>
            </a:r>
            <a:r>
              <a:rPr lang="ru-RU" sz="2200" dirty="0" smtClean="0"/>
              <a:t> </a:t>
            </a:r>
            <a:r>
              <a:rPr lang="ru-RU" sz="2200" dirty="0" err="1" smtClean="0"/>
              <a:t>Хиншелвудом</a:t>
            </a:r>
            <a:r>
              <a:rPr lang="ru-RU" sz="2200" dirty="0" smtClean="0"/>
              <a:t>).</a:t>
            </a:r>
          </a:p>
          <a:p>
            <a:pPr algn="just">
              <a:buNone/>
            </a:pPr>
            <a:r>
              <a:rPr lang="ru-RU" dirty="0" smtClean="0"/>
              <a:t> </a:t>
            </a:r>
          </a:p>
        </p:txBody>
      </p:sp>
      <p:sp>
        <p:nvSpPr>
          <p:cNvPr id="8" name="Текст 7"/>
          <p:cNvSpPr>
            <a:spLocks noGrp="1"/>
          </p:cNvSpPr>
          <p:nvPr>
            <p:ph type="body" sz="quarter" idx="3"/>
          </p:nvPr>
        </p:nvSpPr>
        <p:spPr>
          <a:xfrm>
            <a:off x="5004048" y="1412776"/>
            <a:ext cx="3600000" cy="785818"/>
          </a:xfrm>
        </p:spPr>
        <p:txBody>
          <a:bodyPr>
            <a:normAutofit fontScale="62500" lnSpcReduction="20000"/>
          </a:bodyPr>
          <a:lstStyle/>
          <a:p>
            <a:pPr algn="ctr"/>
            <a:r>
              <a:rPr lang="ru-RU" dirty="0" smtClean="0"/>
              <a:t>Николай Николаевич Семёнов</a:t>
            </a:r>
          </a:p>
          <a:p>
            <a:pPr algn="ctr"/>
            <a:r>
              <a:rPr lang="ru-RU" dirty="0" smtClean="0"/>
              <a:t> (3 (15 апреля) 1896, Саратов — 25 сентября 1986, Москва) </a:t>
            </a:r>
            <a:endParaRPr lang="ru-RU" dirty="0"/>
          </a:p>
        </p:txBody>
      </p:sp>
      <p:pic>
        <p:nvPicPr>
          <p:cNvPr id="5" name="Содержимое 4" descr="Nikolay Semyonov Nobel.jpg">
            <a:hlinkClick r:id="rId3"/>
          </p:cNvPr>
          <p:cNvPicPr>
            <a:picLocks noGrp="1"/>
          </p:cNvPicPr>
          <p:nvPr>
            <p:ph sz="quarter" idx="4"/>
          </p:nvPr>
        </p:nvPicPr>
        <p:blipFill>
          <a:blip r:embed="rId4" cstate="print"/>
          <a:stretch>
            <a:fillRect/>
          </a:stretch>
        </p:blipFill>
        <p:spPr bwMode="auto">
          <a:xfrm>
            <a:off x="5436096" y="2348880"/>
            <a:ext cx="3136432" cy="32949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Прямоугольник 10"/>
          <p:cNvSpPr/>
          <p:nvPr/>
        </p:nvSpPr>
        <p:spPr>
          <a:xfrm>
            <a:off x="179512" y="764704"/>
            <a:ext cx="1199367" cy="369332"/>
          </a:xfrm>
          <a:prstGeom prst="rect">
            <a:avLst/>
          </a:prstGeom>
        </p:spPr>
        <p:txBody>
          <a:bodyPr wrap="none">
            <a:spAutoFit/>
          </a:bodyPr>
          <a:lstStyle/>
          <a:p>
            <a:r>
              <a:rPr lang="ru-RU" b="1" dirty="0" smtClean="0">
                <a:solidFill>
                  <a:schemeClr val="bg1"/>
                </a:solidFill>
              </a:rPr>
              <a:t>1956 год</a:t>
            </a:r>
          </a:p>
        </p:txBody>
      </p:sp>
      <p:pic>
        <p:nvPicPr>
          <p:cNvPr id="12" name="Picture 2" descr="C:\Users\ok\Desktop\Ewng0saXAAYP-c1.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701963" y="0"/>
            <a:ext cx="1442037" cy="1368152"/>
          </a:xfrm>
          <a:prstGeom prst="rect">
            <a:avLst/>
          </a:prstGeom>
          <a:noFill/>
        </p:spPr>
      </p:pic>
      <p:sp>
        <p:nvSpPr>
          <p:cNvPr id="13" name="Прямоугольник 12"/>
          <p:cNvSpPr/>
          <p:nvPr/>
        </p:nvSpPr>
        <p:spPr>
          <a:xfrm>
            <a:off x="1475656" y="764704"/>
            <a:ext cx="6120680" cy="584775"/>
          </a:xfrm>
          <a:prstGeom prst="rect">
            <a:avLst/>
          </a:prstGeom>
        </p:spPr>
        <p:txBody>
          <a:bodyPr wrap="square">
            <a:spAutoFit/>
          </a:bodyPr>
          <a:lstStyle/>
          <a:p>
            <a:pPr algn="ctr"/>
            <a:r>
              <a:rPr lang="ru-RU" sz="1600" b="1" dirty="0" smtClean="0">
                <a:solidFill>
                  <a:srgbClr val="FF0000"/>
                </a:solidFill>
              </a:rPr>
              <a:t>«За исследования в области механизма </a:t>
            </a:r>
          </a:p>
          <a:p>
            <a:pPr algn="ctr"/>
            <a:r>
              <a:rPr lang="ru-RU" sz="1600" b="1" dirty="0" smtClean="0">
                <a:solidFill>
                  <a:srgbClr val="FF0000"/>
                </a:solidFill>
              </a:rPr>
              <a:t> химических реакций»</a:t>
            </a:r>
            <a:endParaRPr lang="ru-RU" sz="1600" b="1" dirty="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ok\Desktop\img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683568" y="0"/>
            <a:ext cx="7535180" cy="742094"/>
          </a:xfrm>
        </p:spPr>
        <p:txBody>
          <a:bodyPr>
            <a:normAutofit/>
          </a:bodyPr>
          <a:lstStyle/>
          <a:p>
            <a:r>
              <a:rPr lang="ru-RU" sz="2800" b="1" dirty="0" smtClean="0"/>
              <a:t>Нобелевские лауреаты СССР</a:t>
            </a:r>
            <a:endParaRPr lang="ru-RU" sz="2800" dirty="0"/>
          </a:p>
        </p:txBody>
      </p:sp>
      <p:sp>
        <p:nvSpPr>
          <p:cNvPr id="6" name="Текст 5"/>
          <p:cNvSpPr>
            <a:spLocks noGrp="1"/>
          </p:cNvSpPr>
          <p:nvPr>
            <p:ph type="body" idx="1"/>
          </p:nvPr>
        </p:nvSpPr>
        <p:spPr>
          <a:xfrm>
            <a:off x="467544" y="5013176"/>
            <a:ext cx="4714908" cy="1071570"/>
          </a:xfrm>
        </p:spPr>
        <p:txBody>
          <a:bodyPr>
            <a:normAutofit fontScale="70000" lnSpcReduction="20000"/>
          </a:bodyPr>
          <a:lstStyle/>
          <a:p>
            <a:pPr algn="ctr"/>
            <a:r>
              <a:rPr lang="ru-RU" dirty="0" smtClean="0"/>
              <a:t>Борис Леонидович Пастернак </a:t>
            </a:r>
          </a:p>
          <a:p>
            <a:pPr algn="ctr"/>
            <a:r>
              <a:rPr lang="ru-RU" dirty="0" smtClean="0"/>
              <a:t>(29 января [10 февраля] 1890, Москва — 30 мая 1960, </a:t>
            </a:r>
            <a:r>
              <a:rPr lang="ru-RU" dirty="0" err="1" smtClean="0"/>
              <a:t>Переделкино</a:t>
            </a:r>
            <a:r>
              <a:rPr lang="ru-RU" dirty="0" smtClean="0"/>
              <a:t>,</a:t>
            </a:r>
          </a:p>
          <a:p>
            <a:pPr algn="ctr"/>
            <a:r>
              <a:rPr lang="ru-RU" dirty="0" smtClean="0"/>
              <a:t> Московская область)</a:t>
            </a:r>
            <a:endParaRPr lang="ru-RU" dirty="0"/>
          </a:p>
        </p:txBody>
      </p:sp>
      <p:pic>
        <p:nvPicPr>
          <p:cNvPr id="5" name="Содержимое 4" descr="Boris Pasternak cropped.jpg">
            <a:hlinkClick r:id="rId3"/>
          </p:cNvPr>
          <p:cNvPicPr>
            <a:picLocks noGrp="1"/>
          </p:cNvPicPr>
          <p:nvPr>
            <p:ph sz="half" idx="2"/>
          </p:nvPr>
        </p:nvPicPr>
        <p:blipFill>
          <a:blip r:embed="rId4" cstate="print"/>
          <a:stretch>
            <a:fillRect/>
          </a:stretch>
        </p:blipFill>
        <p:spPr bwMode="auto">
          <a:xfrm>
            <a:off x="1043608" y="1916832"/>
            <a:ext cx="2735734" cy="29414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Текст 6"/>
          <p:cNvSpPr>
            <a:spLocks noGrp="1"/>
          </p:cNvSpPr>
          <p:nvPr>
            <p:ph type="body" sz="quarter" idx="3"/>
          </p:nvPr>
        </p:nvSpPr>
        <p:spPr>
          <a:xfrm>
            <a:off x="4283968" y="1196752"/>
            <a:ext cx="3057100" cy="785818"/>
          </a:xfrm>
        </p:spPr>
        <p:txBody>
          <a:bodyPr>
            <a:normAutofit/>
          </a:bodyPr>
          <a:lstStyle/>
          <a:p>
            <a:pPr algn="r"/>
            <a:r>
              <a:rPr lang="ru-RU" dirty="0" smtClean="0"/>
              <a:t>Литература</a:t>
            </a:r>
            <a:endParaRPr lang="ru-RU" dirty="0"/>
          </a:p>
        </p:txBody>
      </p:sp>
      <p:sp>
        <p:nvSpPr>
          <p:cNvPr id="4" name="Содержимое 3"/>
          <p:cNvSpPr>
            <a:spLocks noGrp="1"/>
          </p:cNvSpPr>
          <p:nvPr>
            <p:ph sz="quarter" idx="4"/>
          </p:nvPr>
        </p:nvSpPr>
        <p:spPr>
          <a:xfrm>
            <a:off x="5148064" y="2276872"/>
            <a:ext cx="3600000" cy="4125923"/>
          </a:xfrm>
        </p:spPr>
        <p:txBody>
          <a:bodyPr>
            <a:normAutofit fontScale="77500" lnSpcReduction="20000"/>
          </a:bodyPr>
          <a:lstStyle/>
          <a:p>
            <a:pPr marL="0" indent="0">
              <a:buNone/>
            </a:pPr>
            <a:r>
              <a:rPr lang="ru-RU" dirty="0" smtClean="0"/>
              <a:t>         </a:t>
            </a:r>
            <a:r>
              <a:rPr lang="ru-RU" b="1" dirty="0" smtClean="0"/>
              <a:t>Борис Пастернак</a:t>
            </a:r>
            <a:r>
              <a:rPr lang="ru-RU" dirty="0" smtClean="0"/>
              <a:t> — русский писатель, поэт, переводчик; один из крупнейших поэтов  XX века.</a:t>
            </a:r>
          </a:p>
          <a:p>
            <a:pPr marL="0" indent="0">
              <a:buNone/>
            </a:pPr>
            <a:r>
              <a:rPr lang="ru-RU" dirty="0" smtClean="0"/>
              <a:t>            Первые стихи Пастернак опубликовал в возрасте 23 лет. В 1955 году Пастернак закончил написание романа «Доктор Живаго». Через три года писатель был награждён </a:t>
            </a:r>
          </a:p>
          <a:p>
            <a:pPr marL="0" indent="0">
              <a:buNone/>
            </a:pPr>
            <a:r>
              <a:rPr lang="ru-RU" dirty="0" smtClean="0"/>
              <a:t>        Нобелевской премией по литературе, вслед за этим он был подвергнут травле и гонениям со стороны советского правительства.</a:t>
            </a:r>
          </a:p>
          <a:p>
            <a:pPr marL="0" indent="0"/>
            <a:endParaRPr lang="ru-RU" dirty="0" smtClean="0"/>
          </a:p>
        </p:txBody>
      </p:sp>
      <p:sp>
        <p:nvSpPr>
          <p:cNvPr id="11" name="Прямоугольник 10"/>
          <p:cNvSpPr/>
          <p:nvPr/>
        </p:nvSpPr>
        <p:spPr>
          <a:xfrm>
            <a:off x="0" y="764704"/>
            <a:ext cx="1265090" cy="369332"/>
          </a:xfrm>
          <a:prstGeom prst="rect">
            <a:avLst/>
          </a:prstGeom>
        </p:spPr>
        <p:txBody>
          <a:bodyPr wrap="none">
            <a:spAutoFit/>
          </a:bodyPr>
          <a:lstStyle/>
          <a:p>
            <a:pPr algn="ctr"/>
            <a:r>
              <a:rPr lang="ru-RU" b="1" dirty="0" smtClean="0">
                <a:solidFill>
                  <a:schemeClr val="bg1"/>
                </a:solidFill>
              </a:rPr>
              <a:t>1958 год </a:t>
            </a:r>
          </a:p>
        </p:txBody>
      </p:sp>
      <p:pic>
        <p:nvPicPr>
          <p:cNvPr id="12" name="Picture 2" descr="C:\Users\ok\Desktop\Ewng0saXAAYP-c1.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380312" y="188640"/>
            <a:ext cx="1442037" cy="1368152"/>
          </a:xfrm>
          <a:prstGeom prst="rect">
            <a:avLst/>
          </a:prstGeom>
          <a:noFill/>
        </p:spPr>
      </p:pic>
      <p:sp>
        <p:nvSpPr>
          <p:cNvPr id="13" name="Прямоугольник 12"/>
          <p:cNvSpPr/>
          <p:nvPr/>
        </p:nvSpPr>
        <p:spPr>
          <a:xfrm>
            <a:off x="971600" y="620688"/>
            <a:ext cx="6336704" cy="1077218"/>
          </a:xfrm>
          <a:prstGeom prst="rect">
            <a:avLst/>
          </a:prstGeom>
        </p:spPr>
        <p:txBody>
          <a:bodyPr wrap="square">
            <a:spAutoFit/>
          </a:bodyPr>
          <a:lstStyle/>
          <a:p>
            <a:pPr algn="ctr">
              <a:buNone/>
            </a:pPr>
            <a:r>
              <a:rPr lang="ru-RU" sz="1600" b="1" dirty="0" smtClean="0">
                <a:solidFill>
                  <a:srgbClr val="FF0000"/>
                </a:solidFill>
              </a:rPr>
              <a:t>«За значительные достижения в современной лирической поэзии, а также за продолжение традиций великого русского эпического романа»</a:t>
            </a:r>
            <a:endParaRPr lang="ru-RU" sz="1600" b="1" dirty="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C:\Users\ok\Desktop\img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611560" y="188640"/>
            <a:ext cx="7186634" cy="714380"/>
          </a:xfrm>
        </p:spPr>
        <p:txBody>
          <a:bodyPr>
            <a:normAutofit/>
          </a:bodyPr>
          <a:lstStyle/>
          <a:p>
            <a:r>
              <a:rPr lang="ru-RU" b="1" dirty="0" smtClean="0"/>
              <a:t>Нобелевские </a:t>
            </a:r>
            <a:r>
              <a:rPr lang="ru-RU" sz="2800" b="1" dirty="0" smtClean="0"/>
              <a:t>лауреаты</a:t>
            </a:r>
            <a:r>
              <a:rPr lang="ru-RU" b="1" dirty="0" smtClean="0"/>
              <a:t> СССР</a:t>
            </a:r>
            <a:endParaRPr lang="ru-RU" dirty="0"/>
          </a:p>
        </p:txBody>
      </p:sp>
      <p:pic>
        <p:nvPicPr>
          <p:cNvPr id="5" name="Содержимое 4" descr="Cherenkov Pavel Alekseevich.jpg">
            <a:hlinkClick r:id="rId3"/>
          </p:cNvPr>
          <p:cNvPicPr>
            <a:picLocks noGrp="1"/>
          </p:cNvPicPr>
          <p:nvPr>
            <p:ph sz="half" idx="1"/>
          </p:nvPr>
        </p:nvPicPr>
        <p:blipFill>
          <a:blip r:embed="rId4" cstate="print"/>
          <a:srcRect/>
          <a:stretch>
            <a:fillRect/>
          </a:stretch>
        </p:blipFill>
        <p:spPr bwMode="auto">
          <a:xfrm>
            <a:off x="467544" y="2132856"/>
            <a:ext cx="2315086" cy="29375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Содержимое 10" descr="Ilya Frank.jpg">
            <a:hlinkClick r:id="rId5"/>
          </p:cNvPr>
          <p:cNvPicPr>
            <a:picLocks noGrp="1"/>
          </p:cNvPicPr>
          <p:nvPr>
            <p:ph sz="half" idx="2"/>
          </p:nvPr>
        </p:nvPicPr>
        <p:blipFill>
          <a:blip r:embed="rId6" cstate="print"/>
          <a:srcRect/>
          <a:stretch>
            <a:fillRect/>
          </a:stretch>
        </p:blipFill>
        <p:spPr bwMode="auto">
          <a:xfrm>
            <a:off x="6228184" y="2204864"/>
            <a:ext cx="2543175" cy="29523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409" name="Rectangle 1"/>
          <p:cNvSpPr>
            <a:spLocks noChangeArrowheads="1"/>
          </p:cNvSpPr>
          <p:nvPr/>
        </p:nvSpPr>
        <p:spPr bwMode="auto">
          <a:xfrm>
            <a:off x="467544" y="5157192"/>
            <a:ext cx="2500330" cy="12618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kumimoji="0" lang="ru-RU" sz="1050" b="1" i="0" u="none" strike="noStrike" cap="none" normalizeH="0" baseline="0" dirty="0" smtClean="0">
                <a:ln>
                  <a:noFill/>
                </a:ln>
                <a:solidFill>
                  <a:schemeClr val="accent6">
                    <a:lumMod val="90000"/>
                    <a:lumOff val="10000"/>
                  </a:schemeClr>
                </a:solidFill>
                <a:effectLst/>
                <a:ea typeface="Calibri" pitchFamily="34" charset="0"/>
                <a:cs typeface="Arial" pitchFamily="34" charset="0"/>
              </a:rPr>
              <a:t>Павел Алексеевич Черенков</a:t>
            </a:r>
            <a:r>
              <a:rPr kumimoji="0" lang="ru-RU" sz="1000" i="0" u="none" strike="noStrike" cap="none" normalizeH="0" baseline="0" dirty="0" smtClean="0">
                <a:ln>
                  <a:noFill/>
                </a:ln>
                <a:solidFill>
                  <a:schemeClr val="accent6">
                    <a:lumMod val="90000"/>
                    <a:lumOff val="10000"/>
                  </a:schemeClr>
                </a:solidFill>
                <a:effectLst/>
                <a:ea typeface="Calibri" pitchFamily="34" charset="0"/>
                <a:cs typeface="Arial" pitchFamily="34" charset="0"/>
              </a:rPr>
              <a:t> </a:t>
            </a:r>
          </a:p>
          <a:p>
            <a:pPr lvl="0" algn="ctr" fontAlgn="base">
              <a:spcBef>
                <a:spcPct val="0"/>
              </a:spcBef>
              <a:spcAft>
                <a:spcPct val="0"/>
              </a:spcAft>
            </a:pPr>
            <a:r>
              <a:rPr kumimoji="0" lang="ru-RU" sz="1100" i="0" u="none" strike="noStrike" cap="none" normalizeH="0" baseline="0" dirty="0" smtClean="0">
                <a:ln>
                  <a:noFill/>
                </a:ln>
                <a:solidFill>
                  <a:schemeClr val="accent6">
                    <a:lumMod val="90000"/>
                    <a:lumOff val="10000"/>
                  </a:schemeClr>
                </a:solidFill>
                <a:effectLst/>
                <a:ea typeface="Calibri" pitchFamily="34" charset="0"/>
                <a:cs typeface="Arial" pitchFamily="34" charset="0"/>
              </a:rPr>
              <a:t>(1904—1990) — советский  физик. </a:t>
            </a:r>
          </a:p>
          <a:p>
            <a:pPr lvl="0" algn="ctr" fontAlgn="base">
              <a:spcBef>
                <a:spcPct val="0"/>
              </a:spcBef>
              <a:spcAft>
                <a:spcPct val="0"/>
              </a:spcAft>
            </a:pPr>
            <a:r>
              <a:rPr kumimoji="0" lang="ru-RU" sz="1100" i="0" u="none" strike="noStrike" cap="none" normalizeH="0" baseline="0" dirty="0" smtClean="0">
                <a:ln>
                  <a:noFill/>
                </a:ln>
                <a:solidFill>
                  <a:schemeClr val="accent6">
                    <a:lumMod val="90000"/>
                    <a:lumOff val="10000"/>
                  </a:schemeClr>
                </a:solidFill>
                <a:effectLst/>
                <a:ea typeface="Calibri" pitchFamily="34" charset="0"/>
                <a:cs typeface="Arial" pitchFamily="34" charset="0"/>
              </a:rPr>
              <a:t>Герой Социалистического Труда</a:t>
            </a:r>
          </a:p>
          <a:p>
            <a:pPr lvl="0" algn="ctr" fontAlgn="base">
              <a:spcBef>
                <a:spcPct val="0"/>
              </a:spcBef>
              <a:spcAft>
                <a:spcPct val="0"/>
              </a:spcAft>
            </a:pPr>
            <a:r>
              <a:rPr kumimoji="0" lang="ru-RU" sz="1100" i="0" u="none" strike="noStrike" cap="none" normalizeH="0" baseline="0" dirty="0" smtClean="0">
                <a:ln>
                  <a:noFill/>
                </a:ln>
                <a:solidFill>
                  <a:schemeClr val="accent6">
                    <a:lumMod val="90000"/>
                    <a:lumOff val="10000"/>
                  </a:schemeClr>
                </a:solidFill>
                <a:effectLst/>
                <a:ea typeface="Calibri" pitchFamily="34" charset="0"/>
                <a:cs typeface="Arial" pitchFamily="34" charset="0"/>
              </a:rPr>
              <a:t> ( 1984). Лауреат двух Сталинских премий (1946, 1952)  и Государственной премии СССР (1977). </a:t>
            </a:r>
            <a:endParaRPr kumimoji="0" lang="ru-RU" sz="1100" i="0" u="none" strike="noStrike" cap="none" normalizeH="0" baseline="0" dirty="0" smtClean="0">
              <a:ln>
                <a:noFill/>
              </a:ln>
              <a:solidFill>
                <a:schemeClr val="accent6">
                  <a:lumMod val="90000"/>
                  <a:lumOff val="10000"/>
                </a:schemeClr>
              </a:solidFill>
              <a:effectLst/>
              <a:cs typeface="Times New Roman" pitchFamily="18" charset="0"/>
            </a:endParaRPr>
          </a:p>
        </p:txBody>
      </p:sp>
      <p:pic>
        <p:nvPicPr>
          <p:cNvPr id="8" name="Рисунок 7" descr="Igor Tamm.jpg">
            <a:hlinkClick r:id="rId7"/>
          </p:cNvPr>
          <p:cNvPicPr/>
          <p:nvPr/>
        </p:nvPicPr>
        <p:blipFill>
          <a:blip r:embed="rId8" cstate="print"/>
          <a:srcRect/>
          <a:stretch>
            <a:fillRect/>
          </a:stretch>
        </p:blipFill>
        <p:spPr bwMode="auto">
          <a:xfrm>
            <a:off x="3347864" y="1772816"/>
            <a:ext cx="2508310" cy="30243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410" name="Rectangle 2"/>
          <p:cNvSpPr>
            <a:spLocks noChangeArrowheads="1"/>
          </p:cNvSpPr>
          <p:nvPr/>
        </p:nvSpPr>
        <p:spPr bwMode="auto">
          <a:xfrm>
            <a:off x="2987824" y="4869160"/>
            <a:ext cx="3357586" cy="17851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accent6">
                    <a:lumMod val="90000"/>
                    <a:lumOff val="10000"/>
                  </a:schemeClr>
                </a:solidFill>
                <a:effectLst/>
                <a:ea typeface="Times New Roman" pitchFamily="18" charset="0"/>
                <a:cs typeface="Arial" pitchFamily="34" charset="0"/>
              </a:rPr>
              <a:t>Игорь Евгеньевич Тамм</a:t>
            </a:r>
            <a:r>
              <a:rPr kumimoji="0" lang="ru-RU" sz="1100" b="0" i="0" u="none" strike="noStrike" cap="none" normalizeH="0" baseline="0" dirty="0" smtClean="0">
                <a:ln>
                  <a:noFill/>
                </a:ln>
                <a:solidFill>
                  <a:schemeClr val="accent6">
                    <a:lumMod val="90000"/>
                    <a:lumOff val="10000"/>
                  </a:schemeClr>
                </a:solidFill>
                <a:effectLst/>
                <a:ea typeface="Times New Roman" pitchFamily="18"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accent6">
                    <a:lumMod val="90000"/>
                    <a:lumOff val="10000"/>
                  </a:schemeClr>
                </a:solidFill>
                <a:effectLst/>
                <a:ea typeface="Times New Roman" pitchFamily="18" charset="0"/>
                <a:cs typeface="Arial" pitchFamily="34" charset="0"/>
              </a:rPr>
              <a:t>(1895—1971) — советский физик-теоретик. Лауреат двух Сталинских премий. Герой Социалистического Труда (1954).</a:t>
            </a:r>
            <a:endParaRPr kumimoji="0" lang="ru-RU" sz="1100" b="0" i="0" u="none" strike="noStrike" cap="none" normalizeH="0" baseline="0" dirty="0" smtClean="0">
              <a:ln>
                <a:noFill/>
              </a:ln>
              <a:solidFill>
                <a:schemeClr val="accent6">
                  <a:lumMod val="90000"/>
                  <a:lumOff val="10000"/>
                </a:schemeClr>
              </a:solidFill>
              <a:effectLst/>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accent6">
                    <a:lumMod val="90000"/>
                    <a:lumOff val="10000"/>
                  </a:schemeClr>
                </a:solidFill>
                <a:effectLst/>
                <a:ea typeface="Times New Roman" pitchFamily="18" charset="0"/>
                <a:cs typeface="Arial" pitchFamily="34" charset="0"/>
              </a:rPr>
              <a:t>В 1945 году разработал метод решения задач квантовой теории поля, получивший название метода Тамма — Данкова. Совместно   А. Д. Сахаровым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accent6">
                    <a:lumMod val="90000"/>
                    <a:lumOff val="10000"/>
                  </a:schemeClr>
                </a:solidFill>
                <a:effectLst/>
                <a:ea typeface="Times New Roman" pitchFamily="18" charset="0"/>
                <a:cs typeface="Arial" pitchFamily="34" charset="0"/>
              </a:rPr>
              <a:t>разработал принципы удержания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accent6">
                    <a:lumMod val="90000"/>
                    <a:lumOff val="10000"/>
                  </a:schemeClr>
                </a:solidFill>
                <a:effectLst/>
                <a:ea typeface="Times New Roman" pitchFamily="18" charset="0"/>
                <a:cs typeface="Arial" pitchFamily="34" charset="0"/>
              </a:rPr>
              <a:t>плазмы в </a:t>
            </a:r>
            <a:r>
              <a:rPr kumimoji="0" lang="ru-RU" sz="1100" b="0" i="0" u="none" strike="noStrike" cap="none" normalizeH="0" baseline="0" dirty="0" err="1" smtClean="0">
                <a:ln>
                  <a:noFill/>
                </a:ln>
                <a:solidFill>
                  <a:schemeClr val="accent6">
                    <a:lumMod val="90000"/>
                    <a:lumOff val="10000"/>
                  </a:schemeClr>
                </a:solidFill>
                <a:effectLst/>
                <a:ea typeface="Times New Roman" pitchFamily="18" charset="0"/>
                <a:cs typeface="Arial" pitchFamily="34" charset="0"/>
              </a:rPr>
              <a:t>токамаке</a:t>
            </a:r>
            <a:r>
              <a:rPr kumimoji="0" lang="ru-RU" sz="1100" b="0" i="0" u="none" strike="noStrike" cap="none" normalizeH="0" baseline="0" dirty="0" smtClean="0">
                <a:ln>
                  <a:noFill/>
                </a:ln>
                <a:solidFill>
                  <a:schemeClr val="accent6">
                    <a:lumMod val="90000"/>
                    <a:lumOff val="10000"/>
                  </a:schemeClr>
                </a:solidFill>
                <a:effectLst/>
                <a:ea typeface="Times New Roman" pitchFamily="18" charset="0"/>
                <a:cs typeface="Arial" pitchFamily="34" charset="0"/>
              </a:rPr>
              <a:t>.</a:t>
            </a:r>
            <a:endParaRPr kumimoji="0" lang="ru-RU" sz="1100" b="0" i="0" u="none" strike="noStrike" cap="none" normalizeH="0" baseline="0" dirty="0" smtClean="0">
              <a:ln>
                <a:noFill/>
              </a:ln>
              <a:solidFill>
                <a:schemeClr val="accent6">
                  <a:lumMod val="90000"/>
                  <a:lumOff val="10000"/>
                </a:schemeClr>
              </a:solidFill>
              <a:effectLst/>
              <a:ea typeface="Times New Roman" pitchFamily="18" charset="0"/>
            </a:endParaRPr>
          </a:p>
        </p:txBody>
      </p:sp>
      <p:sp>
        <p:nvSpPr>
          <p:cNvPr id="17411" name="Rectangle 3"/>
          <p:cNvSpPr>
            <a:spLocks noChangeArrowheads="1"/>
          </p:cNvSpPr>
          <p:nvPr/>
        </p:nvSpPr>
        <p:spPr bwMode="auto">
          <a:xfrm>
            <a:off x="6300192" y="5373216"/>
            <a:ext cx="2571768" cy="12772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tab pos="457200" algn="l"/>
              </a:tabLst>
            </a:pPr>
            <a:r>
              <a:rPr kumimoji="0" lang="ru-RU" sz="1100" b="1" i="0" u="none" strike="noStrike" cap="none" normalizeH="0" baseline="0" dirty="0" smtClean="0">
                <a:ln>
                  <a:noFill/>
                </a:ln>
                <a:solidFill>
                  <a:schemeClr val="accent6">
                    <a:lumMod val="90000"/>
                    <a:lumOff val="10000"/>
                  </a:schemeClr>
                </a:solidFill>
                <a:effectLst/>
                <a:ea typeface="Calibri" pitchFamily="34" charset="0"/>
                <a:cs typeface="Arial" pitchFamily="34" charset="0"/>
              </a:rPr>
              <a:t>Илья Михайлович Франк</a:t>
            </a:r>
            <a:r>
              <a:rPr kumimoji="0" lang="ru-RU" sz="1100" b="0" i="0" u="none" strike="noStrike" cap="none" normalizeH="0" baseline="0" dirty="0" smtClean="0">
                <a:ln>
                  <a:noFill/>
                </a:ln>
                <a:solidFill>
                  <a:schemeClr val="accent6">
                    <a:lumMod val="90000"/>
                    <a:lumOff val="10000"/>
                  </a:schemeClr>
                </a:solidFill>
                <a:effectLst/>
                <a:ea typeface="Calibri" pitchFamily="34"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tabLst>
                <a:tab pos="457200" algn="l"/>
              </a:tabLst>
            </a:pPr>
            <a:r>
              <a:rPr kumimoji="0" lang="ru-RU" sz="1100" b="0" i="0" u="none" strike="noStrike" cap="none" normalizeH="0" baseline="0" dirty="0" smtClean="0">
                <a:ln>
                  <a:noFill/>
                </a:ln>
                <a:solidFill>
                  <a:schemeClr val="accent6">
                    <a:lumMod val="90000"/>
                    <a:lumOff val="10000"/>
                  </a:schemeClr>
                </a:solidFill>
                <a:effectLst/>
                <a:ea typeface="Calibri" pitchFamily="34" charset="0"/>
                <a:cs typeface="Arial" pitchFamily="34" charset="0"/>
              </a:rPr>
              <a:t>(1908—1990) — советский физик, лауреат Нобелевской премии . Лауреат двух Сталинских премий (1946, 1953) и Государственной премии СССР (1971). </a:t>
            </a:r>
            <a:endParaRPr kumimoji="0" lang="ru-RU" sz="1100" b="0" i="0" u="none" strike="noStrike" cap="none" normalizeH="0" baseline="0" dirty="0" smtClean="0">
              <a:ln>
                <a:noFill/>
              </a:ln>
              <a:solidFill>
                <a:schemeClr val="accent6">
                  <a:lumMod val="90000"/>
                  <a:lumOff val="10000"/>
                </a:schemeClr>
              </a:solidFill>
              <a:effectLst/>
            </a:endParaRPr>
          </a:p>
        </p:txBody>
      </p:sp>
      <p:sp>
        <p:nvSpPr>
          <p:cNvPr id="9" name="TextBox 8"/>
          <p:cNvSpPr txBox="1"/>
          <p:nvPr/>
        </p:nvSpPr>
        <p:spPr>
          <a:xfrm>
            <a:off x="1115616" y="908720"/>
            <a:ext cx="6786610" cy="646331"/>
          </a:xfrm>
          <a:prstGeom prst="rect">
            <a:avLst/>
          </a:prstGeom>
          <a:noFill/>
        </p:spPr>
        <p:txBody>
          <a:bodyPr wrap="square" rtlCol="0">
            <a:spAutoFit/>
          </a:bodyPr>
          <a:lstStyle/>
          <a:p>
            <a:pPr algn="ctr"/>
            <a:r>
              <a:rPr lang="ru-RU" b="1" dirty="0" smtClean="0">
                <a:solidFill>
                  <a:srgbClr val="FF0000"/>
                </a:solidFill>
              </a:rPr>
              <a:t>«За открытие и истолкование эффекта</a:t>
            </a:r>
          </a:p>
          <a:p>
            <a:pPr algn="ctr"/>
            <a:r>
              <a:rPr lang="ru-RU" b="1" dirty="0" smtClean="0">
                <a:solidFill>
                  <a:srgbClr val="FF0000"/>
                </a:solidFill>
              </a:rPr>
              <a:t> Черенкова»</a:t>
            </a:r>
            <a:r>
              <a:rPr lang="ru-RU" b="1" dirty="0" smtClean="0">
                <a:solidFill>
                  <a:schemeClr val="accent6">
                    <a:lumMod val="90000"/>
                    <a:lumOff val="10000"/>
                  </a:schemeClr>
                </a:solidFill>
              </a:rPr>
              <a:t> </a:t>
            </a:r>
            <a:endParaRPr lang="ru-RU" b="1" dirty="0">
              <a:solidFill>
                <a:schemeClr val="accent6">
                  <a:lumMod val="90000"/>
                  <a:lumOff val="10000"/>
                </a:schemeClr>
              </a:solidFill>
            </a:endParaRPr>
          </a:p>
        </p:txBody>
      </p:sp>
      <p:sp>
        <p:nvSpPr>
          <p:cNvPr id="10" name="TextBox 9"/>
          <p:cNvSpPr txBox="1"/>
          <p:nvPr/>
        </p:nvSpPr>
        <p:spPr>
          <a:xfrm>
            <a:off x="6084168" y="1556792"/>
            <a:ext cx="1785950" cy="369332"/>
          </a:xfrm>
          <a:prstGeom prst="rect">
            <a:avLst/>
          </a:prstGeom>
          <a:noFill/>
        </p:spPr>
        <p:txBody>
          <a:bodyPr wrap="square" rtlCol="0">
            <a:spAutoFit/>
          </a:bodyPr>
          <a:lstStyle/>
          <a:p>
            <a:pPr algn="ctr"/>
            <a:r>
              <a:rPr lang="ru-RU" b="1" dirty="0" smtClean="0">
                <a:solidFill>
                  <a:schemeClr val="accent6">
                    <a:lumMod val="90000"/>
                    <a:lumOff val="10000"/>
                  </a:schemeClr>
                </a:solidFill>
              </a:rPr>
              <a:t>Физика</a:t>
            </a:r>
            <a:endParaRPr lang="ru-RU" b="1" dirty="0">
              <a:solidFill>
                <a:schemeClr val="accent6">
                  <a:lumMod val="90000"/>
                  <a:lumOff val="10000"/>
                </a:schemeClr>
              </a:solidFill>
            </a:endParaRPr>
          </a:p>
        </p:txBody>
      </p:sp>
      <p:sp>
        <p:nvSpPr>
          <p:cNvPr id="14" name="Прямоугольник 13"/>
          <p:cNvSpPr/>
          <p:nvPr/>
        </p:nvSpPr>
        <p:spPr>
          <a:xfrm>
            <a:off x="0" y="764704"/>
            <a:ext cx="1205778" cy="369332"/>
          </a:xfrm>
          <a:prstGeom prst="rect">
            <a:avLst/>
          </a:prstGeom>
        </p:spPr>
        <p:txBody>
          <a:bodyPr wrap="none">
            <a:spAutoFit/>
          </a:bodyPr>
          <a:lstStyle/>
          <a:p>
            <a:pPr algn="r"/>
            <a:r>
              <a:rPr lang="ru-RU" b="1" dirty="0" smtClean="0">
                <a:solidFill>
                  <a:schemeClr val="bg1"/>
                </a:solidFill>
              </a:rPr>
              <a:t>1958 год</a:t>
            </a:r>
          </a:p>
        </p:txBody>
      </p:sp>
      <p:pic>
        <p:nvPicPr>
          <p:cNvPr id="15" name="Picture 2" descr="C:\Users\ok\Desktop\Ewng0saXAAYP-c1.jpg"/>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7380312" y="188640"/>
            <a:ext cx="1442037" cy="136815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ok\Desktop\img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611560" y="260648"/>
            <a:ext cx="7535180" cy="571504"/>
          </a:xfrm>
        </p:spPr>
        <p:txBody>
          <a:bodyPr>
            <a:normAutofit fontScale="90000"/>
          </a:bodyPr>
          <a:lstStyle/>
          <a:p>
            <a:r>
              <a:rPr lang="ru-RU" b="1" dirty="0" smtClean="0"/>
              <a:t>Нобелевские лауреаты СССР</a:t>
            </a:r>
            <a:endParaRPr lang="ru-RU" dirty="0"/>
          </a:p>
        </p:txBody>
      </p:sp>
      <p:sp>
        <p:nvSpPr>
          <p:cNvPr id="6" name="Текст 5"/>
          <p:cNvSpPr>
            <a:spLocks noGrp="1"/>
          </p:cNvSpPr>
          <p:nvPr>
            <p:ph type="body" idx="1"/>
          </p:nvPr>
        </p:nvSpPr>
        <p:spPr>
          <a:xfrm>
            <a:off x="1187624" y="1628800"/>
            <a:ext cx="3600000" cy="376571"/>
          </a:xfrm>
        </p:spPr>
        <p:txBody>
          <a:bodyPr>
            <a:normAutofit fontScale="92500" lnSpcReduction="20000"/>
          </a:bodyPr>
          <a:lstStyle/>
          <a:p>
            <a:pPr algn="ctr"/>
            <a:r>
              <a:rPr lang="ru-RU" dirty="0" smtClean="0"/>
              <a:t>Физика</a:t>
            </a:r>
            <a:endParaRPr lang="ru-RU" dirty="0"/>
          </a:p>
        </p:txBody>
      </p:sp>
      <p:sp>
        <p:nvSpPr>
          <p:cNvPr id="3" name="Содержимое 2"/>
          <p:cNvSpPr>
            <a:spLocks noGrp="1"/>
          </p:cNvSpPr>
          <p:nvPr>
            <p:ph sz="half" idx="2"/>
          </p:nvPr>
        </p:nvSpPr>
        <p:spPr>
          <a:xfrm>
            <a:off x="467544" y="2060848"/>
            <a:ext cx="5080078" cy="3943340"/>
          </a:xfrm>
        </p:spPr>
        <p:txBody>
          <a:bodyPr>
            <a:normAutofit fontScale="25000" lnSpcReduction="20000"/>
          </a:bodyPr>
          <a:lstStyle/>
          <a:p>
            <a:pPr marL="288000" indent="-288000" algn="just">
              <a:lnSpc>
                <a:spcPct val="120000"/>
              </a:lnSpc>
              <a:buNone/>
            </a:pPr>
            <a:r>
              <a:rPr lang="ru-RU" sz="4800" b="1" dirty="0" smtClean="0"/>
              <a:t>            Лев Ландау</a:t>
            </a:r>
            <a:r>
              <a:rPr lang="ru-RU" sz="4800" dirty="0" smtClean="0"/>
              <a:t>— советский физик-теоретик, </a:t>
            </a:r>
          </a:p>
          <a:p>
            <a:pPr marL="288000" indent="-288000" algn="just">
              <a:lnSpc>
                <a:spcPct val="120000"/>
              </a:lnSpc>
              <a:buNone/>
            </a:pPr>
            <a:r>
              <a:rPr lang="ru-RU" sz="4800" dirty="0" smtClean="0"/>
              <a:t>   </a:t>
            </a:r>
            <a:r>
              <a:rPr lang="ru-RU" sz="4800" dirty="0" smtClean="0"/>
              <a:t>      основатель </a:t>
            </a:r>
            <a:r>
              <a:rPr lang="ru-RU" sz="4800" dirty="0" smtClean="0"/>
              <a:t>научной школы, академик АН СССР (избран в 1946). </a:t>
            </a:r>
            <a:r>
              <a:rPr lang="ru-RU" sz="4800" dirty="0" smtClean="0"/>
              <a:t>Герой </a:t>
            </a:r>
            <a:r>
              <a:rPr lang="ru-RU" sz="4800" dirty="0" smtClean="0"/>
              <a:t>Социалистического Труда (1954). Лауреат медали имени Макса Планка (ФРГ) (1960), премии Фрица Лондона (1960), Ленинской (1962) и трёх Сталинских (Государственных) премий(1946, 1949, 1953).</a:t>
            </a:r>
          </a:p>
          <a:p>
            <a:pPr marL="288000" indent="-288000" algn="just">
              <a:lnSpc>
                <a:spcPct val="120000"/>
              </a:lnSpc>
              <a:buNone/>
            </a:pPr>
            <a:r>
              <a:rPr lang="ru-RU" sz="4800" dirty="0" smtClean="0"/>
              <a:t>         Иностранный член Лондонского королевского общества (1960),  Национальной академии наук              США (1960), Датской королевской академии наук     (1951), Королевской академии наук Нидерландов</a:t>
            </a:r>
          </a:p>
          <a:p>
            <a:pPr marL="288000" indent="-288000" algn="just">
              <a:lnSpc>
                <a:spcPct val="120000"/>
              </a:lnSpc>
              <a:buNone/>
            </a:pPr>
            <a:r>
              <a:rPr lang="ru-RU" sz="4800" dirty="0" smtClean="0"/>
              <a:t>          (1956),       Американской академии искусств и наук (1960), Академии наук «</a:t>
            </a:r>
            <a:r>
              <a:rPr lang="ru-RU" sz="4800" dirty="0" err="1" smtClean="0"/>
              <a:t>Леопольдина</a:t>
            </a:r>
            <a:r>
              <a:rPr lang="ru-RU" sz="4800" dirty="0" smtClean="0"/>
              <a:t>» (1964), Французского физического общества и Лондонского физического общества.</a:t>
            </a:r>
          </a:p>
          <a:p>
            <a:pPr marL="288000" indent="-288000" algn="just">
              <a:lnSpc>
                <a:spcPct val="120000"/>
              </a:lnSpc>
            </a:pPr>
            <a:r>
              <a:rPr lang="ru-RU" sz="4800" dirty="0" smtClean="0"/>
              <a:t>Именем Ландау назван Институт теоретической физики РАН.</a:t>
            </a:r>
          </a:p>
          <a:p>
            <a:pPr marL="288000" indent="-288000" algn="just">
              <a:lnSpc>
                <a:spcPct val="120000"/>
              </a:lnSpc>
            </a:pPr>
            <a:r>
              <a:rPr lang="ru-RU" sz="4800" dirty="0" smtClean="0"/>
              <a:t>Инициатор создания и автор (совместно с Е. М. Лифшицем) фундаментального классического Курса теоретической физики, выдержавшего многократные издания и изданного на 20 языках</a:t>
            </a:r>
            <a:r>
              <a:rPr lang="ru-RU" sz="4800" dirty="0" smtClean="0"/>
              <a:t>.</a:t>
            </a:r>
            <a:endParaRPr lang="en-US" sz="4800" dirty="0" smtClean="0"/>
          </a:p>
        </p:txBody>
      </p:sp>
      <p:sp>
        <p:nvSpPr>
          <p:cNvPr id="7" name="Текст 6"/>
          <p:cNvSpPr>
            <a:spLocks noGrp="1"/>
          </p:cNvSpPr>
          <p:nvPr>
            <p:ph type="body" sz="quarter" idx="3"/>
          </p:nvPr>
        </p:nvSpPr>
        <p:spPr>
          <a:xfrm>
            <a:off x="5286348" y="1340768"/>
            <a:ext cx="3857652" cy="1143008"/>
          </a:xfrm>
        </p:spPr>
        <p:txBody>
          <a:bodyPr>
            <a:normAutofit fontScale="70000" lnSpcReduction="20000"/>
          </a:bodyPr>
          <a:lstStyle/>
          <a:p>
            <a:pPr algn="ctr"/>
            <a:r>
              <a:rPr lang="ru-RU" sz="2000" dirty="0" smtClean="0"/>
              <a:t>Лев Давидович Ландау </a:t>
            </a:r>
          </a:p>
          <a:p>
            <a:pPr algn="ctr"/>
            <a:r>
              <a:rPr lang="ru-RU" sz="2000" dirty="0" smtClean="0"/>
              <a:t>(часто именуемый коллегами-физиками </a:t>
            </a:r>
            <a:r>
              <a:rPr lang="ru-RU" sz="2000" i="1" dirty="0" err="1" smtClean="0"/>
              <a:t>Дау</a:t>
            </a:r>
            <a:r>
              <a:rPr lang="ru-RU" sz="2000" dirty="0" smtClean="0"/>
              <a:t>; 9 (22) января 1908,</a:t>
            </a:r>
          </a:p>
          <a:p>
            <a:pPr algn="ctr"/>
            <a:r>
              <a:rPr lang="ru-RU" sz="2000" dirty="0" smtClean="0"/>
              <a:t> Баку — 1 апреля 1968, Москва)</a:t>
            </a:r>
            <a:r>
              <a:rPr lang="ru-RU" dirty="0" smtClean="0"/>
              <a:t> </a:t>
            </a:r>
            <a:endParaRPr lang="ru-RU" dirty="0"/>
          </a:p>
        </p:txBody>
      </p:sp>
      <p:pic>
        <p:nvPicPr>
          <p:cNvPr id="5" name="Содержимое 4" descr="Landau.jpg">
            <a:hlinkClick r:id="rId3"/>
          </p:cNvPr>
          <p:cNvPicPr>
            <a:picLocks noGrp="1"/>
          </p:cNvPicPr>
          <p:nvPr>
            <p:ph sz="quarter" idx="4"/>
          </p:nvPr>
        </p:nvPicPr>
        <p:blipFill>
          <a:blip r:embed="rId4" cstate="print"/>
          <a:stretch>
            <a:fillRect/>
          </a:stretch>
        </p:blipFill>
        <p:spPr bwMode="auto">
          <a:xfrm>
            <a:off x="5940152" y="2636912"/>
            <a:ext cx="2608955" cy="27363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Прямоугольник 10"/>
          <p:cNvSpPr/>
          <p:nvPr/>
        </p:nvSpPr>
        <p:spPr>
          <a:xfrm>
            <a:off x="0" y="764704"/>
            <a:ext cx="1205779" cy="369332"/>
          </a:xfrm>
          <a:prstGeom prst="rect">
            <a:avLst/>
          </a:prstGeom>
        </p:spPr>
        <p:txBody>
          <a:bodyPr wrap="none">
            <a:spAutoFit/>
          </a:bodyPr>
          <a:lstStyle/>
          <a:p>
            <a:r>
              <a:rPr lang="ru-RU" b="1" dirty="0" smtClean="0">
                <a:solidFill>
                  <a:schemeClr val="bg1"/>
                </a:solidFill>
              </a:rPr>
              <a:t>1962 год</a:t>
            </a:r>
          </a:p>
        </p:txBody>
      </p:sp>
      <p:pic>
        <p:nvPicPr>
          <p:cNvPr id="12" name="Picture 2" descr="C:\Users\ok\Desktop\Ewng0saXAAYP-c1.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380312" y="188640"/>
            <a:ext cx="1442037" cy="1368152"/>
          </a:xfrm>
          <a:prstGeom prst="rect">
            <a:avLst/>
          </a:prstGeom>
          <a:noFill/>
        </p:spPr>
      </p:pic>
      <p:sp>
        <p:nvSpPr>
          <p:cNvPr id="13" name="Прямоугольник 12"/>
          <p:cNvSpPr/>
          <p:nvPr/>
        </p:nvSpPr>
        <p:spPr>
          <a:xfrm>
            <a:off x="1403648" y="908720"/>
            <a:ext cx="5472608" cy="584775"/>
          </a:xfrm>
          <a:prstGeom prst="rect">
            <a:avLst/>
          </a:prstGeom>
        </p:spPr>
        <p:txBody>
          <a:bodyPr wrap="square">
            <a:spAutoFit/>
          </a:bodyPr>
          <a:lstStyle/>
          <a:p>
            <a:pPr algn="ctr"/>
            <a:r>
              <a:rPr lang="ru-RU" sz="1600" b="1" dirty="0" smtClean="0">
                <a:solidFill>
                  <a:srgbClr val="FF0000"/>
                </a:solidFill>
              </a:rPr>
              <a:t>«За пионерские теории конденсированных сред  </a:t>
            </a:r>
            <a:r>
              <a:rPr lang="ru-RU" sz="1600" b="1" dirty="0" smtClean="0">
                <a:solidFill>
                  <a:srgbClr val="FF0000"/>
                </a:solidFill>
              </a:rPr>
              <a:t>и особенно</a:t>
            </a:r>
            <a:r>
              <a:rPr lang="ru-RU" sz="1600" b="1" dirty="0" smtClean="0">
                <a:solidFill>
                  <a:srgbClr val="FF0000"/>
                </a:solidFill>
              </a:rPr>
              <a:t> жидкого гелия»</a:t>
            </a:r>
            <a:endParaRPr lang="ru-RU" sz="1600" b="1" dirty="0">
              <a:solidFill>
                <a:srgbClr val="FF0000"/>
              </a:solidFill>
            </a:endParaRPr>
          </a:p>
        </p:txBody>
      </p:sp>
      <p:sp>
        <p:nvSpPr>
          <p:cNvPr id="14" name="Прямоугольник 13"/>
          <p:cNvSpPr/>
          <p:nvPr/>
        </p:nvSpPr>
        <p:spPr>
          <a:xfrm>
            <a:off x="539552" y="5602272"/>
            <a:ext cx="7992888" cy="1255728"/>
          </a:xfrm>
          <a:prstGeom prst="rect">
            <a:avLst/>
          </a:prstGeom>
        </p:spPr>
        <p:txBody>
          <a:bodyPr wrap="square">
            <a:spAutoFit/>
          </a:bodyPr>
          <a:lstStyle/>
          <a:p>
            <a:pPr marL="288000" indent="-288000" algn="just">
              <a:lnSpc>
                <a:spcPct val="120000"/>
              </a:lnSpc>
              <a:buFont typeface="Arial" pitchFamily="34" charset="0"/>
              <a:buChar char="•"/>
            </a:pPr>
            <a:r>
              <a:rPr lang="ru-RU" sz="1200" dirty="0" smtClean="0">
                <a:solidFill>
                  <a:srgbClr val="502800"/>
                </a:solidFill>
              </a:rPr>
              <a:t>В 1962 году шведская королевская академия присудила Ландау Нобелевскую премию. Награждение впервые в истории произошло в московской больнице, поскольку незадолго до вручения Ландау попал в автокатастрофу. В течение 6 недель ученый находился без сознания, а потом еще почти три месяца не узнавал даже близких. В спасении жизни ученого принимали участие физики всего мира</a:t>
            </a:r>
            <a:r>
              <a:rPr lang="ru-RU" sz="1200" dirty="0" smtClean="0"/>
              <a:t>. </a:t>
            </a:r>
          </a:p>
          <a:p>
            <a:r>
              <a:rPr lang="ru-RU" dirty="0" smtClean="0"/>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ok\Desktop\img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67544" y="0"/>
            <a:ext cx="7186634" cy="742094"/>
          </a:xfrm>
        </p:spPr>
        <p:txBody>
          <a:bodyPr>
            <a:normAutofit/>
          </a:bodyPr>
          <a:lstStyle/>
          <a:p>
            <a:r>
              <a:rPr lang="ru-RU" sz="2800" b="1" dirty="0" smtClean="0"/>
              <a:t>Нобелевские лауреаты СССР</a:t>
            </a:r>
            <a:endParaRPr lang="ru-RU" sz="2800" dirty="0"/>
          </a:p>
        </p:txBody>
      </p:sp>
      <p:pic>
        <p:nvPicPr>
          <p:cNvPr id="5" name="Содержимое 4" descr="Basov.jpg">
            <a:hlinkClick r:id="rId3"/>
          </p:cNvPr>
          <p:cNvPicPr>
            <a:picLocks noGrp="1"/>
          </p:cNvPicPr>
          <p:nvPr>
            <p:ph sz="half" idx="1"/>
          </p:nvPr>
        </p:nvPicPr>
        <p:blipFill>
          <a:blip r:embed="rId4" cstate="print"/>
          <a:srcRect/>
          <a:stretch>
            <a:fillRect/>
          </a:stretch>
        </p:blipFill>
        <p:spPr bwMode="auto">
          <a:xfrm>
            <a:off x="1043608" y="1988840"/>
            <a:ext cx="2498620" cy="31404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Содержимое 6" descr="Aleksandr Prokhorov.jpg">
            <a:hlinkClick r:id="rId5"/>
          </p:cNvPr>
          <p:cNvPicPr>
            <a:picLocks noGrp="1"/>
          </p:cNvPicPr>
          <p:nvPr>
            <p:ph sz="half" idx="2"/>
          </p:nvPr>
        </p:nvPicPr>
        <p:blipFill>
          <a:blip r:embed="rId6" cstate="print"/>
          <a:srcRect/>
          <a:stretch>
            <a:fillRect/>
          </a:stretch>
        </p:blipFill>
        <p:spPr bwMode="auto">
          <a:xfrm>
            <a:off x="5436096" y="1844824"/>
            <a:ext cx="2492920" cy="30820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481" name="Rectangle 1"/>
          <p:cNvSpPr>
            <a:spLocks noChangeArrowheads="1"/>
          </p:cNvSpPr>
          <p:nvPr/>
        </p:nvSpPr>
        <p:spPr bwMode="auto">
          <a:xfrm>
            <a:off x="611560" y="5229200"/>
            <a:ext cx="35719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6">
                    <a:lumMod val="90000"/>
                    <a:lumOff val="10000"/>
                  </a:schemeClr>
                </a:solidFill>
                <a:effectLst/>
                <a:ea typeface="Times New Roman" pitchFamily="18" charset="0"/>
                <a:cs typeface="Arial" pitchFamily="34" charset="0"/>
              </a:rPr>
              <a:t>Николай Геннадиевич Басов</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accent6">
                    <a:lumMod val="90000"/>
                    <a:lumOff val="10000"/>
                  </a:schemeClr>
                </a:solidFill>
                <a:effectLst/>
                <a:ea typeface="Times New Roman" pitchFamily="18" charset="0"/>
                <a:cs typeface="Arial" pitchFamily="34" charset="0"/>
              </a:rPr>
              <a:t> (14 декабря 1922, город Усмань, Тамбовская губерния — 1 июля 2001)</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accent6">
                    <a:lumMod val="90000"/>
                    <a:lumOff val="10000"/>
                  </a:schemeClr>
                </a:solidFill>
                <a:effectLst/>
                <a:ea typeface="Times New Roman" pitchFamily="18" charset="0"/>
                <a:cs typeface="Arial" pitchFamily="34" charset="0"/>
              </a:rPr>
              <a:t>советский физик</a:t>
            </a:r>
            <a:r>
              <a:rPr lang="ru-RU" sz="1200" dirty="0" smtClean="0">
                <a:solidFill>
                  <a:schemeClr val="accent6">
                    <a:lumMod val="90000"/>
                    <a:lumOff val="10000"/>
                  </a:schemeClr>
                </a:solidFill>
                <a:ea typeface="Times New Roman" pitchFamily="18" charset="0"/>
                <a:cs typeface="Arial" pitchFamily="34" charset="0"/>
              </a:rPr>
              <a:t>.</a:t>
            </a:r>
            <a:r>
              <a:rPr kumimoji="0" lang="ru-RU" sz="1200" b="0" i="0" u="none" strike="noStrike" cap="none" normalizeH="0" baseline="0" dirty="0" smtClean="0">
                <a:ln>
                  <a:noFill/>
                </a:ln>
                <a:solidFill>
                  <a:schemeClr val="accent6">
                    <a:lumMod val="90000"/>
                    <a:lumOff val="10000"/>
                  </a:schemeClr>
                </a:solidFill>
                <a:effectLst/>
                <a:ea typeface="Times New Roman" pitchFamily="18" charset="0"/>
                <a:cs typeface="Arial" pitchFamily="34" charset="0"/>
              </a:rPr>
              <a:t> Дважды Герой Социалистического Труда (1969, 1982).</a:t>
            </a:r>
            <a:endParaRPr kumimoji="0" lang="ru-RU" sz="1200" b="0" i="0" u="none" strike="noStrike" cap="none" normalizeH="0" baseline="0" dirty="0" smtClean="0">
              <a:ln>
                <a:noFill/>
              </a:ln>
              <a:solidFill>
                <a:schemeClr val="accent6">
                  <a:lumMod val="90000"/>
                  <a:lumOff val="10000"/>
                </a:schemeClr>
              </a:solidFill>
              <a:effectLst/>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accent6">
                    <a:lumMod val="90000"/>
                    <a:lumOff val="10000"/>
                  </a:schemeClr>
                </a:solidFill>
                <a:effectLst/>
                <a:ea typeface="Times New Roman" pitchFamily="18" charset="0"/>
                <a:cs typeface="Arial" pitchFamily="34" charset="0"/>
              </a:rPr>
              <a:t>Депутат Совета Союза Верховного Совета СССР 9—11 созывов .</a:t>
            </a:r>
            <a:endParaRPr kumimoji="0" lang="en-US" sz="1200" b="0" i="0" u="none" strike="noStrike" cap="none" normalizeH="0" baseline="0" dirty="0" smtClean="0">
              <a:ln>
                <a:noFill/>
              </a:ln>
              <a:solidFill>
                <a:schemeClr val="accent6">
                  <a:lumMod val="90000"/>
                  <a:lumOff val="10000"/>
                </a:schemeClr>
              </a:solidFill>
              <a:effectLst/>
              <a:ea typeface="Times New Roman" pitchFamily="18" charset="0"/>
              <a:cs typeface="Arial" pitchFamily="34" charset="0"/>
            </a:endParaRPr>
          </a:p>
        </p:txBody>
      </p:sp>
      <p:sp>
        <p:nvSpPr>
          <p:cNvPr id="8" name="Прямоугольник 7"/>
          <p:cNvSpPr/>
          <p:nvPr/>
        </p:nvSpPr>
        <p:spPr>
          <a:xfrm>
            <a:off x="4499992" y="5085184"/>
            <a:ext cx="4357718" cy="1569660"/>
          </a:xfrm>
          <a:prstGeom prst="rect">
            <a:avLst/>
          </a:prstGeom>
        </p:spPr>
        <p:txBody>
          <a:bodyPr wrap="square">
            <a:spAutoFit/>
          </a:bodyPr>
          <a:lstStyle/>
          <a:p>
            <a:pPr algn="ctr"/>
            <a:r>
              <a:rPr lang="ru-RU" sz="1200" b="1" dirty="0" smtClean="0">
                <a:solidFill>
                  <a:schemeClr val="accent6">
                    <a:lumMod val="90000"/>
                    <a:lumOff val="10000"/>
                  </a:schemeClr>
                </a:solidFill>
              </a:rPr>
              <a:t>Александр Михайлович Прохоров</a:t>
            </a:r>
            <a:r>
              <a:rPr lang="ru-RU" sz="1200" dirty="0">
                <a:solidFill>
                  <a:schemeClr val="accent6">
                    <a:lumMod val="90000"/>
                    <a:lumOff val="10000"/>
                  </a:schemeClr>
                </a:solidFill>
              </a:rPr>
              <a:t> </a:t>
            </a:r>
            <a:endParaRPr lang="ru-RU" sz="1200" dirty="0" smtClean="0">
              <a:solidFill>
                <a:schemeClr val="accent6">
                  <a:lumMod val="90000"/>
                  <a:lumOff val="10000"/>
                </a:schemeClr>
              </a:solidFill>
            </a:endParaRPr>
          </a:p>
          <a:p>
            <a:pPr algn="ctr"/>
            <a:r>
              <a:rPr lang="ru-RU" sz="1200" dirty="0" smtClean="0">
                <a:solidFill>
                  <a:schemeClr val="accent6">
                    <a:lumMod val="90000"/>
                    <a:lumOff val="10000"/>
                  </a:schemeClr>
                </a:solidFill>
              </a:rPr>
              <a:t>(</a:t>
            </a:r>
            <a:r>
              <a:rPr lang="ru-RU" sz="1200" dirty="0">
                <a:solidFill>
                  <a:schemeClr val="accent6">
                    <a:lumMod val="90000"/>
                    <a:lumOff val="10000"/>
                  </a:schemeClr>
                </a:solidFill>
              </a:rPr>
              <a:t>11 июля 1916, </a:t>
            </a:r>
            <a:r>
              <a:rPr lang="ru-RU" sz="1200" dirty="0" err="1">
                <a:solidFill>
                  <a:schemeClr val="accent6">
                    <a:lumMod val="90000"/>
                    <a:lumOff val="10000"/>
                  </a:schemeClr>
                </a:solidFill>
              </a:rPr>
              <a:t>Атертон</a:t>
            </a:r>
            <a:r>
              <a:rPr lang="ru-RU" sz="1200" dirty="0">
                <a:solidFill>
                  <a:schemeClr val="accent6">
                    <a:lumMod val="90000"/>
                    <a:lumOff val="10000"/>
                  </a:schemeClr>
                </a:solidFill>
              </a:rPr>
              <a:t>, </a:t>
            </a:r>
            <a:r>
              <a:rPr lang="ru-RU" sz="1200" dirty="0" smtClean="0">
                <a:solidFill>
                  <a:schemeClr val="accent6">
                    <a:lumMod val="90000"/>
                    <a:lumOff val="10000"/>
                  </a:schemeClr>
                </a:solidFill>
              </a:rPr>
              <a:t>штат </a:t>
            </a:r>
            <a:r>
              <a:rPr lang="ru-RU" sz="1200" dirty="0" err="1" smtClean="0">
                <a:solidFill>
                  <a:schemeClr val="accent6">
                    <a:lumMod val="90000"/>
                    <a:lumOff val="10000"/>
                  </a:schemeClr>
                </a:solidFill>
              </a:rPr>
              <a:t>Квинсленд</a:t>
            </a:r>
            <a:r>
              <a:rPr lang="ru-RU" sz="1200" dirty="0" smtClean="0">
                <a:solidFill>
                  <a:schemeClr val="accent6">
                    <a:lumMod val="90000"/>
                    <a:lumOff val="10000"/>
                  </a:schemeClr>
                </a:solidFill>
              </a:rPr>
              <a:t>,</a:t>
            </a:r>
            <a:r>
              <a:rPr lang="ru-RU" sz="1200" dirty="0">
                <a:solidFill>
                  <a:schemeClr val="accent6">
                    <a:lumMod val="90000"/>
                    <a:lumOff val="10000"/>
                  </a:schemeClr>
                </a:solidFill>
              </a:rPr>
              <a:t> </a:t>
            </a:r>
            <a:endParaRPr lang="ru-RU" sz="1200" dirty="0" smtClean="0">
              <a:solidFill>
                <a:schemeClr val="accent6">
                  <a:lumMod val="90000"/>
                  <a:lumOff val="10000"/>
                </a:schemeClr>
              </a:solidFill>
            </a:endParaRPr>
          </a:p>
          <a:p>
            <a:pPr algn="ctr"/>
            <a:r>
              <a:rPr lang="ru-RU" sz="1200" dirty="0" smtClean="0">
                <a:solidFill>
                  <a:schemeClr val="accent6">
                    <a:lumMod val="90000"/>
                    <a:lumOff val="10000"/>
                  </a:schemeClr>
                </a:solidFill>
              </a:rPr>
              <a:t>Австралия</a:t>
            </a:r>
            <a:r>
              <a:rPr lang="ru-RU" sz="1200" dirty="0">
                <a:solidFill>
                  <a:schemeClr val="accent6">
                    <a:lumMod val="90000"/>
                    <a:lumOff val="10000"/>
                  </a:schemeClr>
                </a:solidFill>
              </a:rPr>
              <a:t> — </a:t>
            </a:r>
            <a:r>
              <a:rPr lang="ru-RU" sz="1200" dirty="0" smtClean="0">
                <a:solidFill>
                  <a:schemeClr val="accent6">
                    <a:lumMod val="90000"/>
                    <a:lumOff val="10000"/>
                  </a:schemeClr>
                </a:solidFill>
              </a:rPr>
              <a:t>8</a:t>
            </a:r>
            <a:r>
              <a:rPr lang="ru-RU" sz="1200" u="sng" dirty="0" smtClean="0">
                <a:solidFill>
                  <a:schemeClr val="accent6">
                    <a:lumMod val="90000"/>
                    <a:lumOff val="10000"/>
                  </a:schemeClr>
                </a:solidFill>
                <a:hlinkClick r:id="rId7" tooltip="8 января"/>
              </a:rPr>
              <a:t> </a:t>
            </a:r>
            <a:r>
              <a:rPr lang="ru-RU" sz="1200" dirty="0">
                <a:solidFill>
                  <a:schemeClr val="accent6">
                    <a:lumMod val="90000"/>
                    <a:lumOff val="10000"/>
                  </a:schemeClr>
                </a:solidFill>
              </a:rPr>
              <a:t>января 2002, Москва</a:t>
            </a:r>
            <a:r>
              <a:rPr lang="ru-RU" sz="1200" dirty="0" smtClean="0">
                <a:solidFill>
                  <a:schemeClr val="accent6">
                    <a:lumMod val="90000"/>
                    <a:lumOff val="10000"/>
                  </a:schemeClr>
                </a:solidFill>
              </a:rPr>
              <a:t>)</a:t>
            </a:r>
          </a:p>
          <a:p>
            <a:pPr algn="ctr"/>
            <a:r>
              <a:rPr lang="ru-RU" sz="1200" dirty="0" smtClean="0">
                <a:solidFill>
                  <a:schemeClr val="accent6">
                    <a:lumMod val="90000"/>
                    <a:lumOff val="10000"/>
                  </a:schemeClr>
                </a:solidFill>
              </a:rPr>
              <a:t> </a:t>
            </a:r>
            <a:r>
              <a:rPr lang="ru-RU" sz="1200" dirty="0">
                <a:solidFill>
                  <a:schemeClr val="accent6">
                    <a:lumMod val="90000"/>
                    <a:lumOff val="10000"/>
                  </a:schemeClr>
                </a:solidFill>
              </a:rPr>
              <a:t>советский физик, один из основоположников важнейшего направления современной физики </a:t>
            </a:r>
            <a:endParaRPr lang="ru-RU" sz="1200" dirty="0" smtClean="0">
              <a:solidFill>
                <a:schemeClr val="accent6">
                  <a:lumMod val="90000"/>
                  <a:lumOff val="10000"/>
                </a:schemeClr>
              </a:solidFill>
            </a:endParaRPr>
          </a:p>
          <a:p>
            <a:pPr algn="ctr"/>
            <a:r>
              <a:rPr lang="ru-RU" sz="1200" dirty="0" smtClean="0">
                <a:solidFill>
                  <a:schemeClr val="accent6">
                    <a:lumMod val="90000"/>
                    <a:lumOff val="10000"/>
                  </a:schemeClr>
                </a:solidFill>
              </a:rPr>
              <a:t>—</a:t>
            </a:r>
            <a:r>
              <a:rPr lang="ru-RU" sz="1200" dirty="0">
                <a:solidFill>
                  <a:schemeClr val="accent6">
                    <a:lumMod val="90000"/>
                    <a:lumOff val="10000"/>
                  </a:schemeClr>
                </a:solidFill>
              </a:rPr>
              <a:t> квантовой электроники, лауреат Нобелевской премии </a:t>
            </a:r>
            <a:r>
              <a:rPr lang="ru-RU" sz="1200" dirty="0" smtClean="0">
                <a:solidFill>
                  <a:schemeClr val="accent6">
                    <a:lumMod val="90000"/>
                    <a:lumOff val="10000"/>
                  </a:schemeClr>
                </a:solidFill>
              </a:rPr>
              <a:t>(</a:t>
            </a:r>
            <a:r>
              <a:rPr lang="ru-RU" sz="1200" dirty="0">
                <a:solidFill>
                  <a:schemeClr val="accent6">
                    <a:lumMod val="90000"/>
                    <a:lumOff val="10000"/>
                  </a:schemeClr>
                </a:solidFill>
              </a:rPr>
              <a:t>совместно с Николаем Басовым и </a:t>
            </a:r>
            <a:r>
              <a:rPr lang="ru-RU" sz="1200" dirty="0" err="1">
                <a:solidFill>
                  <a:schemeClr val="accent6">
                    <a:lumMod val="90000"/>
                    <a:lumOff val="10000"/>
                  </a:schemeClr>
                </a:solidFill>
              </a:rPr>
              <a:t>Чарлзом</a:t>
            </a:r>
            <a:r>
              <a:rPr lang="ru-RU" sz="1200" dirty="0">
                <a:solidFill>
                  <a:schemeClr val="accent6">
                    <a:lumMod val="90000"/>
                    <a:lumOff val="10000"/>
                  </a:schemeClr>
                </a:solidFill>
              </a:rPr>
              <a:t> </a:t>
            </a:r>
            <a:r>
              <a:rPr lang="ru-RU" sz="1200" dirty="0" err="1">
                <a:solidFill>
                  <a:schemeClr val="accent6">
                    <a:lumMod val="90000"/>
                    <a:lumOff val="10000"/>
                  </a:schemeClr>
                </a:solidFill>
              </a:rPr>
              <a:t>Таунсом</a:t>
            </a:r>
            <a:r>
              <a:rPr lang="ru-RU" sz="1200" dirty="0">
                <a:solidFill>
                  <a:schemeClr val="accent6">
                    <a:lumMod val="90000"/>
                    <a:lumOff val="10000"/>
                  </a:schemeClr>
                </a:solidFill>
              </a:rPr>
              <a:t>), один из </a:t>
            </a:r>
            <a:r>
              <a:rPr lang="ru-RU" sz="1200" dirty="0" smtClean="0">
                <a:solidFill>
                  <a:schemeClr val="accent6">
                    <a:lumMod val="90000"/>
                    <a:lumOff val="10000"/>
                  </a:schemeClr>
                </a:solidFill>
              </a:rPr>
              <a:t>изобретателей лазерных технологий</a:t>
            </a:r>
            <a:r>
              <a:rPr lang="ru-RU" sz="1200" dirty="0">
                <a:solidFill>
                  <a:schemeClr val="accent6">
                    <a:lumMod val="90000"/>
                    <a:lumOff val="10000"/>
                  </a:schemeClr>
                </a:solidFill>
              </a:rPr>
              <a:t>.</a:t>
            </a:r>
          </a:p>
        </p:txBody>
      </p:sp>
      <p:sp>
        <p:nvSpPr>
          <p:cNvPr id="9" name="Прямоугольник 8"/>
          <p:cNvSpPr/>
          <p:nvPr/>
        </p:nvSpPr>
        <p:spPr>
          <a:xfrm>
            <a:off x="1475656" y="764704"/>
            <a:ext cx="6000792" cy="738664"/>
          </a:xfrm>
          <a:prstGeom prst="rect">
            <a:avLst/>
          </a:prstGeom>
        </p:spPr>
        <p:txBody>
          <a:bodyPr wrap="square">
            <a:spAutoFit/>
          </a:bodyPr>
          <a:lstStyle/>
          <a:p>
            <a:pPr algn="ctr"/>
            <a:r>
              <a:rPr lang="ru-RU" sz="1400" b="1" dirty="0" smtClean="0">
                <a:solidFill>
                  <a:srgbClr val="FF0000"/>
                </a:solidFill>
              </a:rPr>
              <a:t>«За </a:t>
            </a:r>
            <a:r>
              <a:rPr lang="ru-RU" sz="1400" b="1" dirty="0">
                <a:solidFill>
                  <a:srgbClr val="FF0000"/>
                </a:solidFill>
              </a:rPr>
              <a:t>фундаментальные работы в области квантовой электроники, которые привели к созданию излучателей и усилителей на </a:t>
            </a:r>
            <a:r>
              <a:rPr lang="ru-RU" sz="1400" b="1" dirty="0" err="1" smtClean="0">
                <a:solidFill>
                  <a:srgbClr val="FF0000"/>
                </a:solidFill>
              </a:rPr>
              <a:t>лазерно</a:t>
            </a:r>
            <a:r>
              <a:rPr lang="ru-RU" sz="1400" b="1" dirty="0" smtClean="0">
                <a:solidFill>
                  <a:srgbClr val="FF0000"/>
                </a:solidFill>
              </a:rPr>
              <a:t> - </a:t>
            </a:r>
            <a:r>
              <a:rPr lang="ru-RU" sz="1400" b="1" dirty="0" err="1" smtClean="0">
                <a:solidFill>
                  <a:srgbClr val="FF0000"/>
                </a:solidFill>
              </a:rPr>
              <a:t>мазерном</a:t>
            </a:r>
            <a:r>
              <a:rPr lang="ru-RU" sz="1400" b="1" dirty="0">
                <a:solidFill>
                  <a:srgbClr val="FF0000"/>
                </a:solidFill>
              </a:rPr>
              <a:t> принципе»</a:t>
            </a:r>
          </a:p>
        </p:txBody>
      </p:sp>
      <p:sp>
        <p:nvSpPr>
          <p:cNvPr id="10" name="TextBox 9"/>
          <p:cNvSpPr txBox="1"/>
          <p:nvPr/>
        </p:nvSpPr>
        <p:spPr>
          <a:xfrm>
            <a:off x="3491880" y="1628800"/>
            <a:ext cx="1857388" cy="369332"/>
          </a:xfrm>
          <a:prstGeom prst="rect">
            <a:avLst/>
          </a:prstGeom>
          <a:noFill/>
        </p:spPr>
        <p:txBody>
          <a:bodyPr wrap="square" rtlCol="0">
            <a:spAutoFit/>
          </a:bodyPr>
          <a:lstStyle/>
          <a:p>
            <a:pPr algn="ctr"/>
            <a:r>
              <a:rPr lang="ru-RU" b="1" dirty="0" smtClean="0">
                <a:solidFill>
                  <a:schemeClr val="accent6">
                    <a:lumMod val="90000"/>
                    <a:lumOff val="10000"/>
                  </a:schemeClr>
                </a:solidFill>
              </a:rPr>
              <a:t>Физика</a:t>
            </a:r>
            <a:endParaRPr lang="ru-RU" b="1" dirty="0">
              <a:solidFill>
                <a:schemeClr val="accent6">
                  <a:lumMod val="90000"/>
                  <a:lumOff val="10000"/>
                </a:schemeClr>
              </a:solidFill>
            </a:endParaRPr>
          </a:p>
        </p:txBody>
      </p:sp>
      <p:sp>
        <p:nvSpPr>
          <p:cNvPr id="13" name="Прямоугольник 12"/>
          <p:cNvSpPr/>
          <p:nvPr/>
        </p:nvSpPr>
        <p:spPr>
          <a:xfrm>
            <a:off x="0" y="764704"/>
            <a:ext cx="1212190" cy="369332"/>
          </a:xfrm>
          <a:prstGeom prst="rect">
            <a:avLst/>
          </a:prstGeom>
        </p:spPr>
        <p:txBody>
          <a:bodyPr wrap="none">
            <a:spAutoFit/>
          </a:bodyPr>
          <a:lstStyle/>
          <a:p>
            <a:pPr algn="r"/>
            <a:r>
              <a:rPr lang="ru-RU" b="1" dirty="0" smtClean="0">
                <a:solidFill>
                  <a:schemeClr val="bg1"/>
                </a:solidFill>
              </a:rPr>
              <a:t>1964 год</a:t>
            </a:r>
            <a:endParaRPr lang="en-US" b="1" dirty="0" smtClean="0">
              <a:solidFill>
                <a:schemeClr val="bg1"/>
              </a:solidFill>
            </a:endParaRPr>
          </a:p>
        </p:txBody>
      </p:sp>
      <p:pic>
        <p:nvPicPr>
          <p:cNvPr id="14" name="Picture 2" descr="C:\Users\ok\Desktop\Ewng0saXAAYP-c1.jpg"/>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524328" y="188640"/>
            <a:ext cx="1442037" cy="1368152"/>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ok\Desktop\img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539552" y="0"/>
            <a:ext cx="7535180" cy="742094"/>
          </a:xfrm>
        </p:spPr>
        <p:txBody>
          <a:bodyPr/>
          <a:lstStyle/>
          <a:p>
            <a:r>
              <a:rPr lang="ru-RU" sz="2800" b="1" dirty="0" smtClean="0"/>
              <a:t>Нобелевские</a:t>
            </a:r>
            <a:r>
              <a:rPr lang="ru-RU" b="1" dirty="0" smtClean="0"/>
              <a:t> лауреаты СССР</a:t>
            </a:r>
            <a:endParaRPr lang="ru-RU" dirty="0"/>
          </a:p>
        </p:txBody>
      </p:sp>
      <p:pic>
        <p:nvPicPr>
          <p:cNvPr id="5" name="Содержимое 4" descr="Sholokhov-1938.jpg">
            <a:hlinkClick r:id="rId3"/>
          </p:cNvPr>
          <p:cNvPicPr>
            <a:picLocks noGrp="1"/>
          </p:cNvPicPr>
          <p:nvPr>
            <p:ph sz="half" idx="2"/>
          </p:nvPr>
        </p:nvPicPr>
        <p:blipFill>
          <a:blip r:embed="rId4" cstate="print"/>
          <a:stretch>
            <a:fillRect/>
          </a:stretch>
        </p:blipFill>
        <p:spPr bwMode="auto">
          <a:xfrm>
            <a:off x="971600" y="1700808"/>
            <a:ext cx="2810592" cy="33661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Текст 6"/>
          <p:cNvSpPr>
            <a:spLocks noGrp="1"/>
          </p:cNvSpPr>
          <p:nvPr>
            <p:ph type="body" sz="quarter" idx="3"/>
          </p:nvPr>
        </p:nvSpPr>
        <p:spPr>
          <a:xfrm>
            <a:off x="3131840" y="1556792"/>
            <a:ext cx="3000396" cy="817577"/>
          </a:xfrm>
        </p:spPr>
        <p:txBody>
          <a:bodyPr>
            <a:normAutofit/>
          </a:bodyPr>
          <a:lstStyle/>
          <a:p>
            <a:pPr algn="r"/>
            <a:r>
              <a:rPr lang="ru-RU" dirty="0" smtClean="0"/>
              <a:t>Литература</a:t>
            </a:r>
          </a:p>
          <a:p>
            <a:pPr algn="r"/>
            <a:endParaRPr lang="ru-RU" dirty="0"/>
          </a:p>
        </p:txBody>
      </p:sp>
      <p:sp>
        <p:nvSpPr>
          <p:cNvPr id="4" name="Содержимое 3"/>
          <p:cNvSpPr>
            <a:spLocks noGrp="1"/>
          </p:cNvSpPr>
          <p:nvPr>
            <p:ph sz="quarter" idx="4"/>
          </p:nvPr>
        </p:nvSpPr>
        <p:spPr>
          <a:xfrm>
            <a:off x="4139952" y="1988840"/>
            <a:ext cx="4572032" cy="3951288"/>
          </a:xfrm>
        </p:spPr>
        <p:txBody>
          <a:bodyPr>
            <a:normAutofit fontScale="25000" lnSpcReduction="20000"/>
          </a:bodyPr>
          <a:lstStyle/>
          <a:p>
            <a:pPr indent="342900">
              <a:lnSpc>
                <a:spcPct val="120000"/>
              </a:lnSpc>
              <a:buNone/>
            </a:pPr>
            <a:r>
              <a:rPr lang="ru-RU" sz="2900" b="1" dirty="0" smtClean="0"/>
              <a:t>   </a:t>
            </a:r>
            <a:r>
              <a:rPr lang="ru-RU" sz="4300" b="1" dirty="0" smtClean="0"/>
              <a:t>    </a:t>
            </a:r>
            <a:r>
              <a:rPr lang="ru-RU" sz="5600" b="1" dirty="0" smtClean="0"/>
              <a:t>Михаил Шолохов</a:t>
            </a:r>
            <a:r>
              <a:rPr lang="ru-RU" sz="5600" dirty="0" smtClean="0"/>
              <a:t>— русский советский писатель, киносценарист. Лауреат  Сталинской премии (1941), Ленинской премии (1960). </a:t>
            </a:r>
          </a:p>
          <a:p>
            <a:pPr indent="342900">
              <a:lnSpc>
                <a:spcPct val="120000"/>
              </a:lnSpc>
              <a:buNone/>
            </a:pPr>
            <a:r>
              <a:rPr lang="ru-RU" sz="5600" dirty="0" smtClean="0"/>
              <a:t>             Действительный член АН СССР (1939). Дважды Герой Социалистического Труда (1967, 1980). Полковник(1943).</a:t>
            </a:r>
          </a:p>
          <a:p>
            <a:pPr indent="342900">
              <a:lnSpc>
                <a:spcPct val="120000"/>
              </a:lnSpc>
              <a:buNone/>
            </a:pPr>
            <a:r>
              <a:rPr lang="ru-RU" sz="5600" dirty="0" smtClean="0"/>
              <a:t>          Шолохов — единственный советский писатель, получивший Нобелевскую премию с согласия руководства СССР. Михаил Шолохов не поклонился Густаву Адольфу VI, вручавшему премию. По одним источникам, это было сделано намеренно, со словами: «Мы, казаки, ни перед кем не кланяемся. Вот перед народом — пожалуйста, а перед королём не буду и всё…».</a:t>
            </a:r>
          </a:p>
          <a:p>
            <a:pPr indent="342900">
              <a:lnSpc>
                <a:spcPct val="120000"/>
              </a:lnSpc>
              <a:buNone/>
            </a:pPr>
            <a:r>
              <a:rPr lang="ru-RU" sz="5600" dirty="0" smtClean="0"/>
              <a:t>         В 2016 году Шведская Академия опубликовала список 90 номинантов на премию 1965 года у себя на сайте. Выяснилось, что академики обсуждали идею поделить премию между Анной Ахматовой и Михаилом Шолоховым.</a:t>
            </a:r>
          </a:p>
          <a:p>
            <a:endParaRPr lang="ru-RU" sz="2900" dirty="0" smtClean="0"/>
          </a:p>
          <a:p>
            <a:endParaRPr lang="ru-RU" dirty="0" smtClean="0"/>
          </a:p>
          <a:p>
            <a:endParaRPr lang="ru-RU" dirty="0" smtClean="0"/>
          </a:p>
        </p:txBody>
      </p:sp>
      <p:sp>
        <p:nvSpPr>
          <p:cNvPr id="11" name="Прямоугольник 10"/>
          <p:cNvSpPr/>
          <p:nvPr/>
        </p:nvSpPr>
        <p:spPr>
          <a:xfrm>
            <a:off x="-88165" y="764704"/>
            <a:ext cx="1199367" cy="369332"/>
          </a:xfrm>
          <a:prstGeom prst="rect">
            <a:avLst/>
          </a:prstGeom>
        </p:spPr>
        <p:txBody>
          <a:bodyPr wrap="none">
            <a:spAutoFit/>
          </a:bodyPr>
          <a:lstStyle/>
          <a:p>
            <a:pPr algn="r"/>
            <a:r>
              <a:rPr lang="ru-RU" b="1" dirty="0" smtClean="0">
                <a:solidFill>
                  <a:schemeClr val="bg1"/>
                </a:solidFill>
              </a:rPr>
              <a:t>1965 год</a:t>
            </a:r>
          </a:p>
        </p:txBody>
      </p:sp>
      <p:pic>
        <p:nvPicPr>
          <p:cNvPr id="12" name="Picture 2" descr="C:\Users\ok\Desktop\Ewng0saXAAYP-c1.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524328" y="188640"/>
            <a:ext cx="1442037" cy="1368152"/>
          </a:xfrm>
          <a:prstGeom prst="rect">
            <a:avLst/>
          </a:prstGeom>
          <a:noFill/>
        </p:spPr>
      </p:pic>
      <p:sp>
        <p:nvSpPr>
          <p:cNvPr id="13" name="Прямоугольник 12"/>
          <p:cNvSpPr/>
          <p:nvPr/>
        </p:nvSpPr>
        <p:spPr>
          <a:xfrm>
            <a:off x="1547664" y="692696"/>
            <a:ext cx="6048672" cy="830997"/>
          </a:xfrm>
          <a:prstGeom prst="rect">
            <a:avLst/>
          </a:prstGeom>
        </p:spPr>
        <p:txBody>
          <a:bodyPr wrap="square">
            <a:spAutoFit/>
          </a:bodyPr>
          <a:lstStyle/>
          <a:p>
            <a:pPr algn="ctr"/>
            <a:r>
              <a:rPr lang="ru-RU" sz="1600" b="1" dirty="0" smtClean="0">
                <a:solidFill>
                  <a:srgbClr val="FF0000"/>
                </a:solidFill>
              </a:rPr>
              <a:t>«За художественную силу и цельность эпоса о донском казачестве в переломное для России время»</a:t>
            </a:r>
            <a:endParaRPr lang="ru-RU" sz="1600" b="1" dirty="0">
              <a:solidFill>
                <a:srgbClr val="FF0000"/>
              </a:solidFill>
            </a:endParaRPr>
          </a:p>
        </p:txBody>
      </p:sp>
      <p:sp>
        <p:nvSpPr>
          <p:cNvPr id="14" name="Прямоугольник 13"/>
          <p:cNvSpPr/>
          <p:nvPr/>
        </p:nvSpPr>
        <p:spPr>
          <a:xfrm>
            <a:off x="539552" y="5301208"/>
            <a:ext cx="4032448" cy="830997"/>
          </a:xfrm>
          <a:prstGeom prst="rect">
            <a:avLst/>
          </a:prstGeom>
        </p:spPr>
        <p:txBody>
          <a:bodyPr wrap="square">
            <a:spAutoFit/>
          </a:bodyPr>
          <a:lstStyle/>
          <a:p>
            <a:pPr algn="ctr"/>
            <a:r>
              <a:rPr lang="ru-RU" sz="1200" b="1" dirty="0" smtClean="0">
                <a:solidFill>
                  <a:schemeClr val="accent6">
                    <a:lumMod val="90000"/>
                    <a:lumOff val="10000"/>
                  </a:schemeClr>
                </a:solidFill>
                <a:ea typeface="Times New Roman" pitchFamily="18" charset="0"/>
                <a:cs typeface="Arial" pitchFamily="34" charset="0"/>
              </a:rPr>
              <a:t>Михаил Александрович Шолохов</a:t>
            </a:r>
            <a:r>
              <a:rPr lang="ru-RU" sz="1200" dirty="0" smtClean="0">
                <a:solidFill>
                  <a:schemeClr val="accent6">
                    <a:lumMod val="90000"/>
                    <a:lumOff val="10000"/>
                  </a:schemeClr>
                </a:solidFill>
                <a:ea typeface="Times New Roman" pitchFamily="18" charset="0"/>
                <a:cs typeface="Arial" pitchFamily="34" charset="0"/>
              </a:rPr>
              <a:t> </a:t>
            </a:r>
          </a:p>
          <a:p>
            <a:pPr algn="ctr"/>
            <a:r>
              <a:rPr lang="ru-RU" sz="1200" dirty="0" smtClean="0">
                <a:solidFill>
                  <a:schemeClr val="accent6">
                    <a:lumMod val="90000"/>
                    <a:lumOff val="10000"/>
                  </a:schemeClr>
                </a:solidFill>
                <a:ea typeface="Times New Roman" pitchFamily="18" charset="0"/>
                <a:cs typeface="Arial" pitchFamily="34" charset="0"/>
              </a:rPr>
              <a:t>(11 [24] мая 1905, хутор </a:t>
            </a:r>
            <a:r>
              <a:rPr lang="ru-RU" sz="1200" dirty="0" err="1" smtClean="0">
                <a:solidFill>
                  <a:schemeClr val="accent6">
                    <a:lumMod val="90000"/>
                    <a:lumOff val="10000"/>
                  </a:schemeClr>
                </a:solidFill>
                <a:ea typeface="Times New Roman" pitchFamily="18" charset="0"/>
                <a:cs typeface="Arial" pitchFamily="34" charset="0"/>
              </a:rPr>
              <a:t>Кружилин</a:t>
            </a:r>
            <a:r>
              <a:rPr lang="ru-RU" sz="1200" dirty="0" smtClean="0">
                <a:solidFill>
                  <a:schemeClr val="accent6">
                    <a:lumMod val="90000"/>
                    <a:lumOff val="10000"/>
                  </a:schemeClr>
                </a:solidFill>
                <a:ea typeface="Times New Roman" pitchFamily="18" charset="0"/>
                <a:cs typeface="Arial" pitchFamily="34" charset="0"/>
              </a:rPr>
              <a:t> Донецкого округа Области Войска Донского  — 21 февраля 1984, станица Вёшенская, Ростовская область)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80000"/>
            <a:lum/>
          </a:blip>
          <a:srcRect/>
          <a:stretch>
            <a:fillRect t="-6000" b="-6000"/>
          </a:stretch>
        </a:blipFill>
        <a:effectLst/>
      </p:bgPr>
    </p:bg>
    <p:spTree>
      <p:nvGrpSpPr>
        <p:cNvPr id="1" name=""/>
        <p:cNvGrpSpPr/>
        <p:nvPr/>
      </p:nvGrpSpPr>
      <p:grpSpPr>
        <a:xfrm>
          <a:off x="0" y="0"/>
          <a:ext cx="0" cy="0"/>
          <a:chOff x="0" y="0"/>
          <a:chExt cx="0" cy="0"/>
        </a:xfrm>
      </p:grpSpPr>
      <p:pic>
        <p:nvPicPr>
          <p:cNvPr id="6" name="Picture 2" descr="C:\Users\ok\Desktop\img2.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1151620" y="642918"/>
            <a:ext cx="7535180" cy="1143008"/>
          </a:xfrm>
        </p:spPr>
        <p:txBody>
          <a:bodyPr>
            <a:normAutofit fontScale="90000"/>
          </a:bodyPr>
          <a:lstStyle/>
          <a:p>
            <a:r>
              <a:rPr lang="ru-RU" sz="1800" b="1" dirty="0" smtClean="0"/>
              <a:t>Нобелевская премия</a:t>
            </a:r>
            <a:r>
              <a:rPr lang="ru-RU" sz="1800" dirty="0" smtClean="0"/>
              <a:t> (швед. </a:t>
            </a:r>
            <a:r>
              <a:rPr lang="ru-RU" sz="1800" i="1" dirty="0" err="1" smtClean="0"/>
              <a:t>Nobelpriset</a:t>
            </a:r>
            <a:r>
              <a:rPr lang="ru-RU" sz="1800" dirty="0" smtClean="0"/>
              <a:t>, англ. </a:t>
            </a:r>
            <a:r>
              <a:rPr lang="ru-RU" sz="1800" i="1" dirty="0" err="1" smtClean="0"/>
              <a:t>Nobel</a:t>
            </a:r>
            <a:r>
              <a:rPr lang="ru-RU" sz="1800" i="1" dirty="0" smtClean="0"/>
              <a:t> </a:t>
            </a:r>
            <a:r>
              <a:rPr lang="ru-RU" sz="1800" i="1" dirty="0" err="1" smtClean="0"/>
              <a:t>Prize</a:t>
            </a:r>
            <a:r>
              <a:rPr lang="ru-RU" sz="1800" dirty="0" smtClean="0"/>
              <a:t>) — одна из наиболее престижных международных премий, ежегодно присуждаемая за выдающиеся научные исследования, революционные изобретения или крупный вклад в культуру или развитие общества.</a:t>
            </a:r>
            <a:r>
              <a:rPr lang="en-US" sz="1800" dirty="0" smtClean="0"/>
              <a:t> </a:t>
            </a:r>
            <a:r>
              <a:rPr lang="ru-RU" sz="1800" dirty="0" smtClean="0"/>
              <a:t>Вручается с 1901 года.</a:t>
            </a:r>
            <a:r>
              <a:rPr lang="ru-RU" sz="1800" b="1" dirty="0" smtClean="0"/>
              <a:t> </a:t>
            </a:r>
            <a:r>
              <a:rPr lang="ru-RU" dirty="0" smtClean="0"/>
              <a:t/>
            </a:r>
            <a:br>
              <a:rPr lang="ru-RU" dirty="0" smtClean="0"/>
            </a:br>
            <a:r>
              <a:rPr lang="ru-RU" dirty="0" smtClean="0"/>
              <a:t/>
            </a:r>
            <a:br>
              <a:rPr lang="ru-RU" dirty="0" smtClean="0"/>
            </a:br>
            <a:endParaRPr lang="ru-RU" dirty="0"/>
          </a:p>
        </p:txBody>
      </p:sp>
      <p:sp>
        <p:nvSpPr>
          <p:cNvPr id="3" name="Содержимое 2"/>
          <p:cNvSpPr>
            <a:spLocks noGrp="1"/>
          </p:cNvSpPr>
          <p:nvPr>
            <p:ph sz="half" idx="1"/>
          </p:nvPr>
        </p:nvSpPr>
        <p:spPr>
          <a:xfrm>
            <a:off x="1214414" y="4429133"/>
            <a:ext cx="7643866" cy="2286016"/>
          </a:xfrm>
        </p:spPr>
        <p:txBody>
          <a:bodyPr>
            <a:normAutofit fontScale="55000" lnSpcReduction="20000"/>
          </a:bodyPr>
          <a:lstStyle/>
          <a:p>
            <a:pPr>
              <a:buNone/>
            </a:pPr>
            <a:r>
              <a:rPr lang="ru-RU" sz="2500" dirty="0" smtClean="0"/>
              <a:t>Согласно уставу Нобелевского фонда, выдвигать кандидатов могут следующие лица:</a:t>
            </a:r>
          </a:p>
          <a:p>
            <a:pPr lvl="0"/>
            <a:r>
              <a:rPr lang="ru-RU" sz="2500" dirty="0" smtClean="0"/>
              <a:t>Члены национальных парламентов и правительств различных стран;</a:t>
            </a:r>
          </a:p>
          <a:p>
            <a:pPr lvl="0"/>
            <a:r>
              <a:rPr lang="ru-RU" sz="2500" dirty="0" smtClean="0"/>
              <a:t>Члены международных судов;</a:t>
            </a:r>
          </a:p>
          <a:p>
            <a:pPr lvl="0"/>
            <a:r>
              <a:rPr lang="ru-RU" sz="2500" dirty="0" smtClean="0"/>
              <a:t>Ректоры университетов; профессора социальных наук, истории, философии, права и теологии; директора научно-исследовательских институтов мира и внешней политики;</a:t>
            </a:r>
          </a:p>
          <a:p>
            <a:pPr lvl="0"/>
            <a:r>
              <a:rPr lang="ru-RU" sz="2500" dirty="0" smtClean="0"/>
              <a:t>Лица, награждённые Нобелевской премией мира;</a:t>
            </a:r>
          </a:p>
          <a:p>
            <a:pPr lvl="0"/>
            <a:r>
              <a:rPr lang="ru-RU" sz="2500" dirty="0" smtClean="0"/>
              <a:t>Члены советов организаций, награждённых Нобелевской премией мира;</a:t>
            </a:r>
          </a:p>
          <a:p>
            <a:pPr lvl="0"/>
            <a:r>
              <a:rPr lang="ru-RU" sz="2500" dirty="0" smtClean="0"/>
              <a:t>Действующие и бывшие члены норвежского Нобелевского комитета;</a:t>
            </a:r>
          </a:p>
          <a:p>
            <a:pPr lvl="0"/>
            <a:r>
              <a:rPr lang="ru-RU" sz="2500" dirty="0" smtClean="0"/>
              <a:t>Действующие и бывшие советники норвежского Нобелевского комитета.</a:t>
            </a:r>
          </a:p>
          <a:p>
            <a:endParaRPr lang="ru-RU" dirty="0"/>
          </a:p>
        </p:txBody>
      </p:sp>
      <p:pic>
        <p:nvPicPr>
          <p:cNvPr id="5" name="Содержимое 4" descr="images.jpg"/>
          <p:cNvPicPr>
            <a:picLocks noGrp="1" noChangeAspect="1"/>
          </p:cNvPicPr>
          <p:nvPr>
            <p:ph sz="half" idx="2"/>
          </p:nvPr>
        </p:nvPicPr>
        <p:blipFill>
          <a:blip r:embed="rId4" cstate="print"/>
          <a:stretch>
            <a:fillRect/>
          </a:stretch>
        </p:blipFill>
        <p:spPr>
          <a:xfrm>
            <a:off x="2143108" y="1428736"/>
            <a:ext cx="5029216" cy="28289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ok\Desktop\img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67544" y="188640"/>
            <a:ext cx="7535180" cy="742094"/>
          </a:xfrm>
        </p:spPr>
        <p:txBody>
          <a:bodyPr>
            <a:normAutofit/>
          </a:bodyPr>
          <a:lstStyle/>
          <a:p>
            <a:r>
              <a:rPr lang="ru-RU" sz="2800" b="1" dirty="0" smtClean="0"/>
              <a:t>Нобелевские лауреаты СССР</a:t>
            </a:r>
            <a:endParaRPr lang="ru-RU" sz="2800" dirty="0"/>
          </a:p>
        </p:txBody>
      </p:sp>
      <p:sp>
        <p:nvSpPr>
          <p:cNvPr id="8" name="Текст 7"/>
          <p:cNvSpPr>
            <a:spLocks noGrp="1"/>
          </p:cNvSpPr>
          <p:nvPr>
            <p:ph type="body" idx="1"/>
          </p:nvPr>
        </p:nvSpPr>
        <p:spPr>
          <a:xfrm>
            <a:off x="1547664" y="1484784"/>
            <a:ext cx="3600000" cy="714380"/>
          </a:xfrm>
        </p:spPr>
        <p:txBody>
          <a:bodyPr>
            <a:normAutofit/>
          </a:bodyPr>
          <a:lstStyle/>
          <a:p>
            <a:pPr algn="ctr"/>
            <a:r>
              <a:rPr lang="ru-RU" dirty="0" smtClean="0"/>
              <a:t>Литература</a:t>
            </a:r>
            <a:endParaRPr lang="ru-RU" dirty="0"/>
          </a:p>
        </p:txBody>
      </p:sp>
      <p:sp>
        <p:nvSpPr>
          <p:cNvPr id="3" name="Содержимое 2"/>
          <p:cNvSpPr>
            <a:spLocks noGrp="1"/>
          </p:cNvSpPr>
          <p:nvPr>
            <p:ph sz="half" idx="2"/>
          </p:nvPr>
        </p:nvSpPr>
        <p:spPr>
          <a:xfrm>
            <a:off x="539552" y="2348880"/>
            <a:ext cx="4357718" cy="3714776"/>
          </a:xfrm>
        </p:spPr>
        <p:txBody>
          <a:bodyPr>
            <a:noAutofit/>
          </a:bodyPr>
          <a:lstStyle/>
          <a:p>
            <a:pPr algn="just">
              <a:lnSpc>
                <a:spcPct val="120000"/>
              </a:lnSpc>
              <a:buNone/>
            </a:pPr>
            <a:r>
              <a:rPr lang="ru-RU" sz="1400" b="1" dirty="0" smtClean="0"/>
              <a:t>           Александр </a:t>
            </a:r>
            <a:r>
              <a:rPr lang="ru-RU" sz="1400" b="1" dirty="0" err="1" smtClean="0"/>
              <a:t>Солженицин</a:t>
            </a:r>
            <a:r>
              <a:rPr lang="ru-RU" sz="1400" dirty="0" smtClean="0"/>
              <a:t> — русский писатель, драматург,  публицист,  поэт, общественный и политический деятель, живший и работавший в СССР, Швейцарии, США и России.  Диссидент, в течение нескольких десятилетий (1960—1980-е годы) активно выступавший против коммунистических идей, политического строя СССР и политики его властей.</a:t>
            </a:r>
          </a:p>
          <a:p>
            <a:pPr algn="just">
              <a:lnSpc>
                <a:spcPct val="120000"/>
              </a:lnSpc>
              <a:buNone/>
            </a:pPr>
            <a:r>
              <a:rPr lang="ru-RU" sz="1400" dirty="0" smtClean="0"/>
              <a:t>           </a:t>
            </a:r>
            <a:r>
              <a:rPr lang="ru-RU" sz="1400" dirty="0" smtClean="0"/>
              <a:t>    Помимо </a:t>
            </a:r>
            <a:r>
              <a:rPr lang="ru-RU" sz="1400" dirty="0" smtClean="0"/>
              <a:t>художественных литературных произведений, затрагивающих, как правило, острые общественно-политические вопросы, получил широкую известность своими художественно-публицистическими произведениями по истории России XIX—XX веков.</a:t>
            </a:r>
          </a:p>
        </p:txBody>
      </p:sp>
      <p:sp>
        <p:nvSpPr>
          <p:cNvPr id="9" name="Текст 8"/>
          <p:cNvSpPr>
            <a:spLocks noGrp="1"/>
          </p:cNvSpPr>
          <p:nvPr>
            <p:ph type="body" sz="quarter" idx="3"/>
          </p:nvPr>
        </p:nvSpPr>
        <p:spPr>
          <a:xfrm>
            <a:off x="4644008" y="5733256"/>
            <a:ext cx="4214842" cy="857257"/>
          </a:xfrm>
        </p:spPr>
        <p:txBody>
          <a:bodyPr>
            <a:normAutofit fontScale="55000" lnSpcReduction="20000"/>
          </a:bodyPr>
          <a:lstStyle/>
          <a:p>
            <a:pPr algn="ctr"/>
            <a:r>
              <a:rPr lang="ru-RU" dirty="0" smtClean="0"/>
              <a:t>Александр Исаевич </a:t>
            </a:r>
            <a:r>
              <a:rPr lang="ru-RU" dirty="0" smtClean="0"/>
              <a:t>(</a:t>
            </a:r>
            <a:r>
              <a:rPr lang="ru-RU" dirty="0" err="1" smtClean="0"/>
              <a:t>Исаакиевич</a:t>
            </a:r>
            <a:r>
              <a:rPr lang="ru-RU" dirty="0" smtClean="0"/>
              <a:t>) </a:t>
            </a:r>
            <a:r>
              <a:rPr lang="ru-RU" dirty="0" smtClean="0"/>
              <a:t>Солженицын</a:t>
            </a:r>
            <a:r>
              <a:rPr lang="ru-RU" dirty="0" smtClean="0"/>
              <a:t> </a:t>
            </a:r>
          </a:p>
          <a:p>
            <a:pPr algn="ctr"/>
            <a:r>
              <a:rPr lang="ru-RU" dirty="0" smtClean="0"/>
              <a:t>(11 декабря 1918, Кисловодск — </a:t>
            </a:r>
          </a:p>
          <a:p>
            <a:pPr algn="ctr"/>
            <a:r>
              <a:rPr lang="ru-RU" dirty="0" smtClean="0"/>
              <a:t>3 августа 2008, Москва</a:t>
            </a:r>
            <a:endParaRPr lang="ru-RU" dirty="0"/>
          </a:p>
        </p:txBody>
      </p:sp>
      <p:pic>
        <p:nvPicPr>
          <p:cNvPr id="5" name="Содержимое 4" descr="Alexander Solzhenitsyn in Moscow, December 1998.jpg">
            <a:hlinkClick r:id="rId3"/>
          </p:cNvPr>
          <p:cNvPicPr>
            <a:picLocks noGrp="1"/>
          </p:cNvPicPr>
          <p:nvPr>
            <p:ph sz="quarter" idx="4"/>
          </p:nvPr>
        </p:nvPicPr>
        <p:blipFill>
          <a:blip r:embed="rId4" cstate="print"/>
          <a:stretch>
            <a:fillRect/>
          </a:stretch>
        </p:blipFill>
        <p:spPr bwMode="auto">
          <a:xfrm>
            <a:off x="5436096" y="1916832"/>
            <a:ext cx="2992416" cy="35732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Прямоугольник 10"/>
          <p:cNvSpPr/>
          <p:nvPr/>
        </p:nvSpPr>
        <p:spPr>
          <a:xfrm>
            <a:off x="0" y="764704"/>
            <a:ext cx="1202573" cy="369332"/>
          </a:xfrm>
          <a:prstGeom prst="rect">
            <a:avLst/>
          </a:prstGeom>
        </p:spPr>
        <p:txBody>
          <a:bodyPr wrap="none">
            <a:spAutoFit/>
          </a:bodyPr>
          <a:lstStyle/>
          <a:p>
            <a:r>
              <a:rPr lang="ru-RU" b="1" dirty="0" smtClean="0">
                <a:solidFill>
                  <a:schemeClr val="bg1"/>
                </a:solidFill>
              </a:rPr>
              <a:t>1970 год</a:t>
            </a:r>
          </a:p>
        </p:txBody>
      </p:sp>
      <p:sp>
        <p:nvSpPr>
          <p:cNvPr id="12" name="Прямоугольник 11"/>
          <p:cNvSpPr/>
          <p:nvPr/>
        </p:nvSpPr>
        <p:spPr>
          <a:xfrm>
            <a:off x="1115616" y="908720"/>
            <a:ext cx="6552728" cy="646331"/>
          </a:xfrm>
          <a:prstGeom prst="rect">
            <a:avLst/>
          </a:prstGeom>
        </p:spPr>
        <p:txBody>
          <a:bodyPr wrap="square">
            <a:spAutoFit/>
          </a:bodyPr>
          <a:lstStyle/>
          <a:p>
            <a:pPr algn="ctr"/>
            <a:r>
              <a:rPr lang="ru-RU" b="1" dirty="0" smtClean="0">
                <a:solidFill>
                  <a:srgbClr val="FF0000"/>
                </a:solidFill>
              </a:rPr>
              <a:t>«За </a:t>
            </a:r>
            <a:r>
              <a:rPr lang="ru-RU" b="1" dirty="0" smtClean="0">
                <a:solidFill>
                  <a:srgbClr val="FF0000"/>
                </a:solidFill>
              </a:rPr>
              <a:t>нравственную силу, с которой он следовал непреложным традициям русской литературы»</a:t>
            </a:r>
            <a:endParaRPr lang="ru-RU" b="1" dirty="0">
              <a:solidFill>
                <a:srgbClr val="FF0000"/>
              </a:solidFill>
            </a:endParaRPr>
          </a:p>
        </p:txBody>
      </p:sp>
      <p:pic>
        <p:nvPicPr>
          <p:cNvPr id="13" name="Picture 2" descr="C:\Users\ok\Desktop\Ewng0saXAAYP-c1.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524328" y="188640"/>
            <a:ext cx="1442037" cy="1368152"/>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ok\Desktop\img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827584" y="188640"/>
            <a:ext cx="7535180" cy="742094"/>
          </a:xfrm>
        </p:spPr>
        <p:txBody>
          <a:bodyPr>
            <a:normAutofit/>
          </a:bodyPr>
          <a:lstStyle/>
          <a:p>
            <a:r>
              <a:rPr lang="ru-RU" sz="2800" b="1" dirty="0" smtClean="0"/>
              <a:t>Нобелевские лауреаты СССР</a:t>
            </a:r>
            <a:endParaRPr lang="ru-RU" sz="2800" dirty="0"/>
          </a:p>
        </p:txBody>
      </p:sp>
      <p:sp>
        <p:nvSpPr>
          <p:cNvPr id="7" name="Текст 6"/>
          <p:cNvSpPr>
            <a:spLocks noGrp="1"/>
          </p:cNvSpPr>
          <p:nvPr>
            <p:ph type="body" idx="1"/>
          </p:nvPr>
        </p:nvSpPr>
        <p:spPr>
          <a:xfrm>
            <a:off x="683568" y="5373216"/>
            <a:ext cx="4429156" cy="889015"/>
          </a:xfrm>
        </p:spPr>
        <p:txBody>
          <a:bodyPr>
            <a:normAutofit fontScale="62500" lnSpcReduction="20000"/>
          </a:bodyPr>
          <a:lstStyle/>
          <a:p>
            <a:pPr algn="ctr"/>
            <a:r>
              <a:rPr lang="ru-RU" dirty="0" smtClean="0"/>
              <a:t>Леонид Витальевич Канторович </a:t>
            </a:r>
          </a:p>
          <a:p>
            <a:pPr algn="ctr"/>
            <a:r>
              <a:rPr lang="ru-RU" dirty="0" smtClean="0"/>
              <a:t>(6 (19) января 1912, Санкт-Петербург — </a:t>
            </a:r>
          </a:p>
          <a:p>
            <a:pPr algn="ctr"/>
            <a:r>
              <a:rPr lang="ru-RU" dirty="0" smtClean="0"/>
              <a:t> 7 апреля 1986, Москва</a:t>
            </a:r>
            <a:endParaRPr lang="ru-RU" dirty="0"/>
          </a:p>
        </p:txBody>
      </p:sp>
      <p:pic>
        <p:nvPicPr>
          <p:cNvPr id="5" name="Содержимое 4" descr="Leonid Kantorovich 1975.jpg">
            <a:hlinkClick r:id="rId3"/>
          </p:cNvPr>
          <p:cNvPicPr>
            <a:picLocks noGrp="1"/>
          </p:cNvPicPr>
          <p:nvPr>
            <p:ph sz="half" idx="2"/>
          </p:nvPr>
        </p:nvPicPr>
        <p:blipFill>
          <a:blip r:embed="rId4" cstate="print"/>
          <a:stretch>
            <a:fillRect/>
          </a:stretch>
        </p:blipFill>
        <p:spPr bwMode="auto">
          <a:xfrm>
            <a:off x="1475656" y="1772816"/>
            <a:ext cx="2721992" cy="34500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Текст 7"/>
          <p:cNvSpPr>
            <a:spLocks noGrp="1"/>
          </p:cNvSpPr>
          <p:nvPr>
            <p:ph type="body" sz="quarter" idx="3"/>
          </p:nvPr>
        </p:nvSpPr>
        <p:spPr>
          <a:xfrm>
            <a:off x="4644008" y="1988840"/>
            <a:ext cx="3128538" cy="639762"/>
          </a:xfrm>
        </p:spPr>
        <p:txBody>
          <a:bodyPr>
            <a:normAutofit/>
          </a:bodyPr>
          <a:lstStyle/>
          <a:p>
            <a:pPr algn="r"/>
            <a:r>
              <a:rPr lang="ru-RU" dirty="0" smtClean="0"/>
              <a:t>Экономика</a:t>
            </a:r>
            <a:endParaRPr lang="ru-RU" dirty="0"/>
          </a:p>
        </p:txBody>
      </p:sp>
      <p:sp>
        <p:nvSpPr>
          <p:cNvPr id="4" name="Содержимое 3"/>
          <p:cNvSpPr>
            <a:spLocks noGrp="1"/>
          </p:cNvSpPr>
          <p:nvPr>
            <p:ph sz="quarter" idx="4"/>
          </p:nvPr>
        </p:nvSpPr>
        <p:spPr>
          <a:xfrm>
            <a:off x="4860032" y="2780928"/>
            <a:ext cx="3929090" cy="3697295"/>
          </a:xfrm>
        </p:spPr>
        <p:txBody>
          <a:bodyPr>
            <a:normAutofit/>
          </a:bodyPr>
          <a:lstStyle/>
          <a:p>
            <a:pPr>
              <a:buNone/>
            </a:pPr>
            <a:r>
              <a:rPr lang="ru-RU" dirty="0" smtClean="0"/>
              <a:t>       </a:t>
            </a:r>
            <a:r>
              <a:rPr lang="ru-RU" sz="1600" b="1" dirty="0" smtClean="0"/>
              <a:t>Леонид Канторович</a:t>
            </a:r>
            <a:r>
              <a:rPr lang="ru-RU" sz="1600" dirty="0" smtClean="0"/>
              <a:t> — советский математик и экономист, пионер и один из создателей </a:t>
            </a:r>
          </a:p>
          <a:p>
            <a:pPr>
              <a:buNone/>
            </a:pPr>
            <a:r>
              <a:rPr lang="ru-RU" sz="1600" dirty="0" smtClean="0"/>
              <a:t>       линейного программирования. </a:t>
            </a:r>
          </a:p>
          <a:p>
            <a:endParaRPr lang="ru-RU" dirty="0" smtClean="0"/>
          </a:p>
        </p:txBody>
      </p:sp>
      <p:sp>
        <p:nvSpPr>
          <p:cNvPr id="9" name="TextBox 8"/>
          <p:cNvSpPr txBox="1"/>
          <p:nvPr/>
        </p:nvSpPr>
        <p:spPr>
          <a:xfrm>
            <a:off x="1691680" y="836712"/>
            <a:ext cx="5832648" cy="646331"/>
          </a:xfrm>
          <a:prstGeom prst="rect">
            <a:avLst/>
          </a:prstGeom>
          <a:noFill/>
        </p:spPr>
        <p:txBody>
          <a:bodyPr wrap="square" rtlCol="0">
            <a:spAutoFit/>
          </a:bodyPr>
          <a:lstStyle/>
          <a:p>
            <a:pPr algn="ctr"/>
            <a:r>
              <a:rPr lang="ru-RU" b="1" dirty="0" smtClean="0">
                <a:solidFill>
                  <a:srgbClr val="FF0000"/>
                </a:solidFill>
              </a:rPr>
              <a:t>«За вклад в теорию оптимального распределения ресурсов»</a:t>
            </a:r>
            <a:endParaRPr lang="ru-RU" b="1" dirty="0">
              <a:solidFill>
                <a:srgbClr val="FF0000"/>
              </a:solidFill>
            </a:endParaRPr>
          </a:p>
        </p:txBody>
      </p:sp>
      <p:sp>
        <p:nvSpPr>
          <p:cNvPr id="11" name="Прямоугольник 10"/>
          <p:cNvSpPr/>
          <p:nvPr/>
        </p:nvSpPr>
        <p:spPr>
          <a:xfrm>
            <a:off x="0" y="764704"/>
            <a:ext cx="1178528" cy="369332"/>
          </a:xfrm>
          <a:prstGeom prst="rect">
            <a:avLst/>
          </a:prstGeom>
        </p:spPr>
        <p:txBody>
          <a:bodyPr wrap="none">
            <a:spAutoFit/>
          </a:bodyPr>
          <a:lstStyle/>
          <a:p>
            <a:pPr algn="r"/>
            <a:r>
              <a:rPr lang="ru-RU" b="1" dirty="0" smtClean="0">
                <a:solidFill>
                  <a:schemeClr val="bg1"/>
                </a:solidFill>
              </a:rPr>
              <a:t>1975 год</a:t>
            </a:r>
          </a:p>
        </p:txBody>
      </p:sp>
      <p:pic>
        <p:nvPicPr>
          <p:cNvPr id="12" name="Picture 2" descr="C:\Users\ok\Desktop\Ewng0saXAAYP-c1.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452320" y="404664"/>
            <a:ext cx="1442037" cy="1368152"/>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ok\Desktop\img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683568" y="332656"/>
            <a:ext cx="7535180" cy="742094"/>
          </a:xfrm>
        </p:spPr>
        <p:txBody>
          <a:bodyPr>
            <a:normAutofit/>
          </a:bodyPr>
          <a:lstStyle/>
          <a:p>
            <a:r>
              <a:rPr lang="ru-RU" sz="2800" b="1" dirty="0" smtClean="0"/>
              <a:t>Нобелевские лауреаты СССР</a:t>
            </a:r>
            <a:endParaRPr lang="ru-RU" sz="2800" dirty="0"/>
          </a:p>
        </p:txBody>
      </p:sp>
      <p:sp>
        <p:nvSpPr>
          <p:cNvPr id="8" name="Текст 7"/>
          <p:cNvSpPr>
            <a:spLocks noGrp="1"/>
          </p:cNvSpPr>
          <p:nvPr>
            <p:ph type="body" idx="1"/>
          </p:nvPr>
        </p:nvSpPr>
        <p:spPr>
          <a:xfrm>
            <a:off x="827584" y="5517232"/>
            <a:ext cx="3600000" cy="857255"/>
          </a:xfrm>
        </p:spPr>
        <p:txBody>
          <a:bodyPr>
            <a:normAutofit fontScale="62500" lnSpcReduction="20000"/>
          </a:bodyPr>
          <a:lstStyle/>
          <a:p>
            <a:pPr algn="ctr"/>
            <a:r>
              <a:rPr lang="ru-RU" dirty="0" smtClean="0"/>
              <a:t>Андрей Дмитриевич Сахаров </a:t>
            </a:r>
          </a:p>
          <a:p>
            <a:pPr algn="ctr"/>
            <a:r>
              <a:rPr lang="ru-RU" dirty="0" smtClean="0"/>
              <a:t>(21 мая 1921, Москва —</a:t>
            </a:r>
          </a:p>
          <a:p>
            <a:pPr algn="ctr"/>
            <a:r>
              <a:rPr lang="ru-RU" dirty="0" smtClean="0"/>
              <a:t> 14 декабря 1989, Москва)</a:t>
            </a:r>
            <a:endParaRPr lang="ru-RU" dirty="0"/>
          </a:p>
        </p:txBody>
      </p:sp>
      <p:pic>
        <p:nvPicPr>
          <p:cNvPr id="5" name="Содержимое 4" descr="RIAN archive 25981 Academician Sakharov.jpg">
            <a:hlinkClick r:id="rId3"/>
          </p:cNvPr>
          <p:cNvPicPr>
            <a:picLocks noGrp="1"/>
          </p:cNvPicPr>
          <p:nvPr>
            <p:ph sz="half" idx="2"/>
          </p:nvPr>
        </p:nvPicPr>
        <p:blipFill>
          <a:blip r:embed="rId4" cstate="print"/>
          <a:stretch>
            <a:fillRect/>
          </a:stretch>
        </p:blipFill>
        <p:spPr bwMode="auto">
          <a:xfrm>
            <a:off x="971600" y="1916832"/>
            <a:ext cx="2927818" cy="34267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Текст 8"/>
          <p:cNvSpPr>
            <a:spLocks noGrp="1"/>
          </p:cNvSpPr>
          <p:nvPr>
            <p:ph type="body" sz="quarter" idx="3"/>
          </p:nvPr>
        </p:nvSpPr>
        <p:spPr>
          <a:xfrm>
            <a:off x="4211960" y="1628800"/>
            <a:ext cx="2985662" cy="714380"/>
          </a:xfrm>
        </p:spPr>
        <p:txBody>
          <a:bodyPr>
            <a:normAutofit/>
          </a:bodyPr>
          <a:lstStyle/>
          <a:p>
            <a:pPr algn="r"/>
            <a:r>
              <a:rPr lang="ru-RU" dirty="0" smtClean="0"/>
              <a:t>Премия мира</a:t>
            </a:r>
            <a:endParaRPr lang="ru-RU" dirty="0"/>
          </a:p>
        </p:txBody>
      </p:sp>
      <p:sp>
        <p:nvSpPr>
          <p:cNvPr id="4" name="Содержимое 3"/>
          <p:cNvSpPr>
            <a:spLocks noGrp="1"/>
          </p:cNvSpPr>
          <p:nvPr>
            <p:ph sz="quarter" idx="4"/>
          </p:nvPr>
        </p:nvSpPr>
        <p:spPr>
          <a:xfrm>
            <a:off x="4283968" y="2420888"/>
            <a:ext cx="4286280" cy="4125923"/>
          </a:xfrm>
        </p:spPr>
        <p:txBody>
          <a:bodyPr>
            <a:normAutofit/>
          </a:bodyPr>
          <a:lstStyle/>
          <a:p>
            <a:pPr indent="342900">
              <a:buNone/>
            </a:pPr>
            <a:r>
              <a:rPr lang="ru-RU" sz="1400" b="1" dirty="0" smtClean="0"/>
              <a:t>         Андрей Сахаров </a:t>
            </a:r>
            <a:r>
              <a:rPr lang="ru-RU" sz="1400" dirty="0" smtClean="0"/>
              <a:t> — советский физик-теоретик, академик АН СССР, один из создателей первой советской водородной бомбы. Общественный деятель,    </a:t>
            </a:r>
            <a:r>
              <a:rPr lang="ru-RU" sz="1400" dirty="0" smtClean="0"/>
              <a:t>диссидент и правозащитник; народный депутат СССР, автор проекта конституции Союза Советских Республик Европы и Азии. </a:t>
            </a:r>
          </a:p>
          <a:p>
            <a:pPr indent="342900">
              <a:buNone/>
            </a:pPr>
            <a:r>
              <a:rPr lang="ru-RU" sz="1400" dirty="0" smtClean="0"/>
              <a:t>            </a:t>
            </a:r>
            <a:r>
              <a:rPr lang="ru-RU" sz="1400" dirty="0" smtClean="0"/>
              <a:t>За свою правозащитную деятельность был лишён всех советских наград и премий и в 1980 году был выслан с женой Еленой </a:t>
            </a:r>
            <a:r>
              <a:rPr lang="ru-RU" sz="1400" dirty="0" err="1" smtClean="0"/>
              <a:t>Боннэриз</a:t>
            </a:r>
            <a:r>
              <a:rPr lang="ru-RU" sz="1400" dirty="0" smtClean="0"/>
              <a:t> </a:t>
            </a:r>
            <a:r>
              <a:rPr lang="ru-RU" sz="1400" dirty="0" smtClean="0"/>
              <a:t>Москвы. </a:t>
            </a:r>
          </a:p>
          <a:p>
            <a:pPr indent="342900">
              <a:buNone/>
            </a:pPr>
            <a:r>
              <a:rPr lang="ru-RU" sz="1400" dirty="0" smtClean="0"/>
              <a:t>В </a:t>
            </a:r>
            <a:r>
              <a:rPr lang="ru-RU" sz="1400" dirty="0" smtClean="0"/>
              <a:t>конце 1986 года Михаил Горбачёв разрешил Сахарову вернуться из ссылки в Москву, что было расценено в мире как важная веха в деле прекращения борьбы с инакомыслием в СССР.</a:t>
            </a:r>
          </a:p>
          <a:p>
            <a:endParaRPr lang="ru-RU" sz="1400" dirty="0" smtClean="0"/>
          </a:p>
        </p:txBody>
      </p:sp>
      <p:sp>
        <p:nvSpPr>
          <p:cNvPr id="7" name="TextBox 6"/>
          <p:cNvSpPr txBox="1"/>
          <p:nvPr/>
        </p:nvSpPr>
        <p:spPr>
          <a:xfrm>
            <a:off x="1187624" y="1052736"/>
            <a:ext cx="6929486" cy="738664"/>
          </a:xfrm>
          <a:prstGeom prst="rect">
            <a:avLst/>
          </a:prstGeom>
          <a:noFill/>
        </p:spPr>
        <p:txBody>
          <a:bodyPr wrap="square" rtlCol="0">
            <a:spAutoFit/>
          </a:bodyPr>
          <a:lstStyle/>
          <a:p>
            <a:pPr algn="ctr"/>
            <a:r>
              <a:rPr lang="ru-RU" sz="1400" b="1" dirty="0" smtClean="0">
                <a:solidFill>
                  <a:srgbClr val="FF0000"/>
                </a:solidFill>
              </a:rPr>
              <a:t>«За бесстрашную поддержку фундаментальных принципов мира между людьми и мужественную борьбу со злоупотреблением властью и любыми формами подавления человеческого достоинства»</a:t>
            </a:r>
            <a:endParaRPr lang="ru-RU" sz="1400" b="1" dirty="0">
              <a:solidFill>
                <a:srgbClr val="FF0000"/>
              </a:solidFill>
            </a:endParaRPr>
          </a:p>
        </p:txBody>
      </p:sp>
      <p:sp>
        <p:nvSpPr>
          <p:cNvPr id="11" name="Прямоугольник 10"/>
          <p:cNvSpPr/>
          <p:nvPr/>
        </p:nvSpPr>
        <p:spPr>
          <a:xfrm>
            <a:off x="0" y="764704"/>
            <a:ext cx="1178528" cy="369332"/>
          </a:xfrm>
          <a:prstGeom prst="rect">
            <a:avLst/>
          </a:prstGeom>
        </p:spPr>
        <p:txBody>
          <a:bodyPr wrap="none">
            <a:spAutoFit/>
          </a:bodyPr>
          <a:lstStyle/>
          <a:p>
            <a:pPr algn="r"/>
            <a:r>
              <a:rPr lang="ru-RU" b="1" dirty="0" smtClean="0">
                <a:solidFill>
                  <a:schemeClr val="bg1"/>
                </a:solidFill>
              </a:rPr>
              <a:t>1975 год</a:t>
            </a:r>
          </a:p>
        </p:txBody>
      </p:sp>
      <p:pic>
        <p:nvPicPr>
          <p:cNvPr id="12" name="Picture 2" descr="C:\Users\ok\Desktop\Ewng0saXAAYP-c1.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701963" y="0"/>
            <a:ext cx="1442037" cy="1368152"/>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ok\Desktop\img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0" y="0"/>
            <a:ext cx="7535180" cy="742094"/>
          </a:xfrm>
        </p:spPr>
        <p:txBody>
          <a:bodyPr>
            <a:normAutofit/>
          </a:bodyPr>
          <a:lstStyle/>
          <a:p>
            <a:r>
              <a:rPr lang="ru-RU" sz="2800" b="1" dirty="0" smtClean="0"/>
              <a:t>Нобелевские лауреаты СССР</a:t>
            </a:r>
            <a:endParaRPr lang="ru-RU" sz="2800" dirty="0"/>
          </a:p>
        </p:txBody>
      </p:sp>
      <p:sp>
        <p:nvSpPr>
          <p:cNvPr id="7" name="Текст 6"/>
          <p:cNvSpPr>
            <a:spLocks noGrp="1"/>
          </p:cNvSpPr>
          <p:nvPr>
            <p:ph type="body" idx="1"/>
          </p:nvPr>
        </p:nvSpPr>
        <p:spPr>
          <a:xfrm>
            <a:off x="2915816" y="1268760"/>
            <a:ext cx="3600000" cy="571504"/>
          </a:xfrm>
        </p:spPr>
        <p:txBody>
          <a:bodyPr>
            <a:noAutofit/>
          </a:bodyPr>
          <a:lstStyle/>
          <a:p>
            <a:pPr algn="ctr"/>
            <a:r>
              <a:rPr lang="ru-RU" sz="2000" dirty="0" smtClean="0"/>
              <a:t>Физика</a:t>
            </a:r>
            <a:endParaRPr lang="ru-RU" sz="2000" dirty="0"/>
          </a:p>
        </p:txBody>
      </p:sp>
      <p:sp>
        <p:nvSpPr>
          <p:cNvPr id="3" name="Содержимое 2"/>
          <p:cNvSpPr>
            <a:spLocks noGrp="1"/>
          </p:cNvSpPr>
          <p:nvPr>
            <p:ph sz="half" idx="2"/>
          </p:nvPr>
        </p:nvSpPr>
        <p:spPr>
          <a:xfrm>
            <a:off x="539552" y="1844824"/>
            <a:ext cx="4500594" cy="4554551"/>
          </a:xfrm>
        </p:spPr>
        <p:txBody>
          <a:bodyPr>
            <a:normAutofit fontScale="25000" lnSpcReduction="20000"/>
          </a:bodyPr>
          <a:lstStyle/>
          <a:p>
            <a:pPr algn="just">
              <a:buNone/>
            </a:pPr>
            <a:r>
              <a:rPr lang="ru-RU" sz="4800" dirty="0" smtClean="0"/>
              <a:t>           </a:t>
            </a:r>
            <a:r>
              <a:rPr lang="ru-RU" sz="4800" b="1" dirty="0" smtClean="0"/>
              <a:t>Петр Капица </a:t>
            </a:r>
            <a:r>
              <a:rPr lang="ru-RU" sz="4800" dirty="0" smtClean="0"/>
              <a:t>— советский физик.</a:t>
            </a:r>
          </a:p>
          <a:p>
            <a:pPr algn="just">
              <a:buNone/>
            </a:pPr>
            <a:r>
              <a:rPr lang="ru-RU" sz="4800" dirty="0" smtClean="0"/>
              <a:t>         Основатель Института физических проблем (ИФП), директором которого оставался вплоть до последних дней жизни. Один из основателей Московского физико-технического института. Первый заведующий кафедрой физики низких температур физического факультета МГУ.</a:t>
            </a:r>
          </a:p>
          <a:p>
            <a:pPr algn="just">
              <a:buNone/>
            </a:pPr>
            <a:r>
              <a:rPr lang="ru-RU" sz="4800" dirty="0" smtClean="0"/>
              <a:t>            Известен работами в области физики низких температур, изучении сверхсильных магнитных полей и удержания высокотемпературной плазмы. Разработал высокопроизводительную промышленную установку для сжижения газов (турбодетандер). С 1921 по 1934 год работал в Кембридже под руководством Резерфорда. </a:t>
            </a:r>
          </a:p>
          <a:p>
            <a:pPr algn="just">
              <a:buNone/>
            </a:pPr>
            <a:r>
              <a:rPr lang="ru-RU" sz="4800" dirty="0" smtClean="0"/>
              <a:t>                Дважды лауреат Сталинской премии (1941, 1943). Награждён большой золотой медалью имени М. В. Ломоносова АН СССР(1959). Дважды Герой Социалистического Труда (1945, 1974). Действительный член АН СССР. Действительный член Лондонского Королевского общества (</a:t>
            </a:r>
            <a:r>
              <a:rPr lang="ru-RU" sz="4800" dirty="0" err="1" smtClean="0"/>
              <a:t>Fellow</a:t>
            </a:r>
            <a:r>
              <a:rPr lang="ru-RU" sz="4800" dirty="0" smtClean="0"/>
              <a:t> </a:t>
            </a:r>
            <a:r>
              <a:rPr lang="ru-RU" sz="4800" dirty="0" err="1" smtClean="0"/>
              <a:t>of</a:t>
            </a:r>
            <a:r>
              <a:rPr lang="ru-RU" sz="4800" dirty="0" smtClean="0"/>
              <a:t> </a:t>
            </a:r>
            <a:r>
              <a:rPr lang="ru-RU" sz="4800" dirty="0" err="1" smtClean="0"/>
              <a:t>the</a:t>
            </a:r>
            <a:r>
              <a:rPr lang="ru-RU" sz="4800" dirty="0" smtClean="0"/>
              <a:t> </a:t>
            </a:r>
            <a:r>
              <a:rPr lang="ru-RU" sz="4800" dirty="0" err="1" smtClean="0"/>
              <a:t>Royal</a:t>
            </a:r>
            <a:r>
              <a:rPr lang="ru-RU" sz="4800" dirty="0" smtClean="0"/>
              <a:t> </a:t>
            </a:r>
            <a:r>
              <a:rPr lang="ru-RU" sz="4800" dirty="0" err="1" smtClean="0"/>
              <a:t>Society</a:t>
            </a:r>
            <a:r>
              <a:rPr lang="ru-RU" sz="4800" dirty="0" smtClean="0"/>
              <a:t>).</a:t>
            </a:r>
          </a:p>
          <a:p>
            <a:pPr algn="just">
              <a:buNone/>
            </a:pPr>
            <a:r>
              <a:rPr lang="ru-RU" sz="4800" dirty="0" smtClean="0"/>
              <a:t>            В 1978 году академику  была присуждена Нобелевская премия На церемонии вручения премии советский ученый нарушил традицию и посвятил нобелевскую речь не тем работам, что были отмечены нобелевским комитетом, а свои актуальным современным исследованиям. Затем Петр Леонидович изменил еще одну традицию: весь денежный приз он забрал себе, положив его на счет в шведском банке. Прежние советские лауреаты вынуждены были делиться с государством. </a:t>
            </a:r>
          </a:p>
          <a:p>
            <a:endParaRPr lang="ru-RU" dirty="0" smtClean="0"/>
          </a:p>
          <a:p>
            <a:endParaRPr lang="ru-RU" dirty="0" smtClean="0"/>
          </a:p>
        </p:txBody>
      </p:sp>
      <p:sp>
        <p:nvSpPr>
          <p:cNvPr id="8" name="Текст 7"/>
          <p:cNvSpPr>
            <a:spLocks noGrp="1"/>
          </p:cNvSpPr>
          <p:nvPr>
            <p:ph type="body" sz="quarter" idx="3"/>
          </p:nvPr>
        </p:nvSpPr>
        <p:spPr>
          <a:xfrm>
            <a:off x="5292080" y="5445224"/>
            <a:ext cx="3600000" cy="714380"/>
          </a:xfrm>
        </p:spPr>
        <p:txBody>
          <a:bodyPr>
            <a:normAutofit fontScale="55000" lnSpcReduction="20000"/>
          </a:bodyPr>
          <a:lstStyle/>
          <a:p>
            <a:pPr algn="ctr"/>
            <a:r>
              <a:rPr lang="ru-RU" dirty="0" smtClean="0"/>
              <a:t>Пётр Леонидович Капица </a:t>
            </a:r>
          </a:p>
          <a:p>
            <a:pPr algn="ctr"/>
            <a:r>
              <a:rPr lang="ru-RU" dirty="0" smtClean="0"/>
              <a:t>(26 июня (8 июля) 1894, Кронштадт — 8 апреля 1984, Москва)</a:t>
            </a:r>
            <a:endParaRPr lang="ru-RU" dirty="0"/>
          </a:p>
        </p:txBody>
      </p:sp>
      <p:pic>
        <p:nvPicPr>
          <p:cNvPr id="5" name="Содержимое 4" descr="Pyotr L Kapitsa Russian physicist 1964.jpg">
            <a:hlinkClick r:id="rId3"/>
          </p:cNvPr>
          <p:cNvPicPr>
            <a:picLocks noGrp="1"/>
          </p:cNvPicPr>
          <p:nvPr>
            <p:ph sz="quarter" idx="4"/>
          </p:nvPr>
        </p:nvPicPr>
        <p:blipFill>
          <a:blip r:embed="rId4" cstate="print"/>
          <a:stretch>
            <a:fillRect/>
          </a:stretch>
        </p:blipFill>
        <p:spPr bwMode="auto">
          <a:xfrm>
            <a:off x="5436096" y="2060848"/>
            <a:ext cx="3134151" cy="31512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p:cNvSpPr txBox="1"/>
          <p:nvPr/>
        </p:nvSpPr>
        <p:spPr>
          <a:xfrm>
            <a:off x="971600" y="764704"/>
            <a:ext cx="6929486" cy="800219"/>
          </a:xfrm>
          <a:prstGeom prst="rect">
            <a:avLst/>
          </a:prstGeom>
          <a:noFill/>
        </p:spPr>
        <p:txBody>
          <a:bodyPr wrap="square" rtlCol="0">
            <a:spAutoFit/>
          </a:bodyPr>
          <a:lstStyle/>
          <a:p>
            <a:pPr algn="ctr"/>
            <a:r>
              <a:rPr lang="ru-RU" sz="1400" b="1" dirty="0" smtClean="0">
                <a:solidFill>
                  <a:srgbClr val="FF0000"/>
                </a:solidFill>
              </a:rPr>
              <a:t>«За базовые исследования и открытия в физике </a:t>
            </a:r>
            <a:endParaRPr lang="ru-RU" sz="1400" b="1" dirty="0" smtClean="0">
              <a:solidFill>
                <a:srgbClr val="FF0000"/>
              </a:solidFill>
            </a:endParaRPr>
          </a:p>
          <a:p>
            <a:pPr algn="ctr"/>
            <a:r>
              <a:rPr lang="ru-RU" sz="1400" b="1" dirty="0" smtClean="0">
                <a:solidFill>
                  <a:srgbClr val="FF0000"/>
                </a:solidFill>
              </a:rPr>
              <a:t>низких </a:t>
            </a:r>
            <a:r>
              <a:rPr lang="ru-RU" sz="1400" b="1" dirty="0" smtClean="0">
                <a:solidFill>
                  <a:srgbClr val="FF0000"/>
                </a:solidFill>
              </a:rPr>
              <a:t>температур»</a:t>
            </a:r>
          </a:p>
          <a:p>
            <a:endParaRPr lang="ru-RU" dirty="0"/>
          </a:p>
        </p:txBody>
      </p:sp>
      <p:sp>
        <p:nvSpPr>
          <p:cNvPr id="11" name="Прямоугольник 10"/>
          <p:cNvSpPr/>
          <p:nvPr/>
        </p:nvSpPr>
        <p:spPr>
          <a:xfrm>
            <a:off x="0" y="764704"/>
            <a:ext cx="1196161" cy="369332"/>
          </a:xfrm>
          <a:prstGeom prst="rect">
            <a:avLst/>
          </a:prstGeom>
        </p:spPr>
        <p:txBody>
          <a:bodyPr wrap="none">
            <a:spAutoFit/>
          </a:bodyPr>
          <a:lstStyle/>
          <a:p>
            <a:r>
              <a:rPr lang="ru-RU" b="1" dirty="0" smtClean="0">
                <a:solidFill>
                  <a:schemeClr val="bg1"/>
                </a:solidFill>
              </a:rPr>
              <a:t>1978 год</a:t>
            </a:r>
          </a:p>
        </p:txBody>
      </p:sp>
      <p:pic>
        <p:nvPicPr>
          <p:cNvPr id="12" name="Picture 2" descr="C:\Users\ok\Desktop\Ewng0saXAAYP-c1.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308304" y="188640"/>
            <a:ext cx="1442037" cy="1368152"/>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ok\Desktop\img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43010" name="Picture 2" descr="https://static.tildacdn.com/tild3231-3761-4434-a662-373935643236/71-Joseph_Brodsky.jpg"/>
          <p:cNvPicPr>
            <a:picLocks noChangeAspect="1" noChangeArrowheads="1"/>
          </p:cNvPicPr>
          <p:nvPr/>
        </p:nvPicPr>
        <p:blipFill>
          <a:blip r:embed="rId3" cstate="print"/>
          <a:srcRect/>
          <a:stretch>
            <a:fillRect/>
          </a:stretch>
        </p:blipFill>
        <p:spPr bwMode="auto">
          <a:xfrm>
            <a:off x="755576" y="1988840"/>
            <a:ext cx="3456384" cy="345638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Прямоугольник 3"/>
          <p:cNvSpPr/>
          <p:nvPr/>
        </p:nvSpPr>
        <p:spPr>
          <a:xfrm>
            <a:off x="184324" y="764704"/>
            <a:ext cx="890949" cy="400110"/>
          </a:xfrm>
          <a:prstGeom prst="rect">
            <a:avLst/>
          </a:prstGeom>
        </p:spPr>
        <p:txBody>
          <a:bodyPr wrap="none">
            <a:spAutoFit/>
          </a:bodyPr>
          <a:lstStyle/>
          <a:p>
            <a:pPr algn="ctr"/>
            <a:r>
              <a:rPr lang="ru-RU" sz="1600" b="1" dirty="0" smtClean="0">
                <a:solidFill>
                  <a:schemeClr val="bg1"/>
                </a:solidFill>
              </a:rPr>
              <a:t>1987 г</a:t>
            </a:r>
            <a:r>
              <a:rPr lang="ru-RU" sz="2000" b="1" spc="-5" dirty="0" smtClean="0">
                <a:solidFill>
                  <a:schemeClr val="bg1"/>
                </a:solidFill>
                <a:latin typeface="Times New Roman"/>
                <a:cs typeface="Times New Roman"/>
              </a:rPr>
              <a:t>.</a:t>
            </a:r>
            <a:endParaRPr lang="ru-RU" sz="2000" dirty="0">
              <a:solidFill>
                <a:schemeClr val="bg1"/>
              </a:solidFill>
            </a:endParaRPr>
          </a:p>
        </p:txBody>
      </p:sp>
      <p:sp>
        <p:nvSpPr>
          <p:cNvPr id="5" name="Прямоугольник 4"/>
          <p:cNvSpPr/>
          <p:nvPr/>
        </p:nvSpPr>
        <p:spPr>
          <a:xfrm>
            <a:off x="1043608" y="260648"/>
            <a:ext cx="5750292" cy="523220"/>
          </a:xfrm>
          <a:prstGeom prst="rect">
            <a:avLst/>
          </a:prstGeom>
        </p:spPr>
        <p:txBody>
          <a:bodyPr wrap="none">
            <a:spAutoFit/>
          </a:bodyPr>
          <a:lstStyle/>
          <a:p>
            <a:r>
              <a:rPr lang="ru-RU" sz="2800" b="1" dirty="0" smtClean="0">
                <a:solidFill>
                  <a:srgbClr val="502800"/>
                </a:solidFill>
                <a:latin typeface="+mj-lt"/>
                <a:ea typeface="+mj-ea"/>
                <a:cs typeface="+mj-cs"/>
              </a:rPr>
              <a:t>Нобелевские лауреаты СССР</a:t>
            </a:r>
          </a:p>
        </p:txBody>
      </p:sp>
      <p:pic>
        <p:nvPicPr>
          <p:cNvPr id="6" name="Picture 2" descr="C:\Users\ok\Desktop\Ewng0saXAAYP-c1.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308304" y="260648"/>
            <a:ext cx="1442037" cy="1368152"/>
          </a:xfrm>
          <a:prstGeom prst="rect">
            <a:avLst/>
          </a:prstGeom>
          <a:noFill/>
        </p:spPr>
      </p:pic>
      <p:sp>
        <p:nvSpPr>
          <p:cNvPr id="7" name="Прямоугольник 6"/>
          <p:cNvSpPr/>
          <p:nvPr/>
        </p:nvSpPr>
        <p:spPr>
          <a:xfrm>
            <a:off x="971600" y="5733256"/>
            <a:ext cx="3240360" cy="877163"/>
          </a:xfrm>
          <a:prstGeom prst="rect">
            <a:avLst/>
          </a:prstGeom>
        </p:spPr>
        <p:txBody>
          <a:bodyPr wrap="square">
            <a:spAutoFit/>
          </a:bodyPr>
          <a:lstStyle/>
          <a:p>
            <a:pPr algn="ctr">
              <a:lnSpc>
                <a:spcPct val="80000"/>
              </a:lnSpc>
              <a:spcBef>
                <a:spcPct val="20000"/>
              </a:spcBef>
            </a:pPr>
            <a:r>
              <a:rPr lang="ru-RU" sz="1500" b="1" dirty="0" smtClean="0">
                <a:solidFill>
                  <a:srgbClr val="502800"/>
                </a:solidFill>
              </a:rPr>
              <a:t>24 мая 1940 г., Санкт-Петербург, РСФСР, </a:t>
            </a:r>
          </a:p>
          <a:p>
            <a:pPr algn="ctr">
              <a:lnSpc>
                <a:spcPct val="80000"/>
              </a:lnSpc>
              <a:spcBef>
                <a:spcPct val="20000"/>
              </a:spcBef>
            </a:pPr>
            <a:r>
              <a:rPr lang="ru-RU" sz="1500" b="1" dirty="0" smtClean="0">
                <a:solidFill>
                  <a:srgbClr val="502800"/>
                </a:solidFill>
              </a:rPr>
              <a:t> 28 января 1996 г. (55 лет), Нью-Йорк, США</a:t>
            </a:r>
          </a:p>
        </p:txBody>
      </p:sp>
      <p:sp>
        <p:nvSpPr>
          <p:cNvPr id="9" name="Прямоугольник 8"/>
          <p:cNvSpPr/>
          <p:nvPr/>
        </p:nvSpPr>
        <p:spPr>
          <a:xfrm>
            <a:off x="1475656" y="764704"/>
            <a:ext cx="5894485" cy="1133644"/>
          </a:xfrm>
          <a:prstGeom prst="rect">
            <a:avLst/>
          </a:prstGeom>
        </p:spPr>
        <p:txBody>
          <a:bodyPr wrap="square">
            <a:spAutoFit/>
          </a:bodyPr>
          <a:lstStyle/>
          <a:p>
            <a:pPr marL="12700" algn="ctr">
              <a:spcBef>
                <a:spcPts val="95"/>
              </a:spcBef>
            </a:pPr>
            <a:r>
              <a:rPr lang="ru-RU" sz="1500" b="1" dirty="0" smtClean="0">
                <a:solidFill>
                  <a:srgbClr val="FF0000"/>
                </a:solidFill>
              </a:rPr>
              <a:t>"</a:t>
            </a:r>
            <a:r>
              <a:rPr lang="ru-RU" sz="1500" b="1" dirty="0" smtClean="0">
                <a:solidFill>
                  <a:srgbClr val="FF0000"/>
                </a:solidFill>
              </a:rPr>
              <a:t>За всеобъемлющее </a:t>
            </a:r>
            <a:r>
              <a:rPr lang="ru-RU" sz="1500" b="1" dirty="0" smtClean="0">
                <a:solidFill>
                  <a:srgbClr val="FF0000"/>
                </a:solidFill>
              </a:rPr>
              <a:t>творчество, пропитанное	ясностью </a:t>
            </a:r>
            <a:r>
              <a:rPr lang="ru-RU" sz="1500" b="1" dirty="0" smtClean="0">
                <a:solidFill>
                  <a:srgbClr val="FF0000"/>
                </a:solidFill>
              </a:rPr>
              <a:t>мысли </a:t>
            </a:r>
            <a:r>
              <a:rPr lang="ru-RU" sz="1500" b="1" dirty="0" smtClean="0">
                <a:solidFill>
                  <a:srgbClr val="FF0000"/>
                </a:solidFill>
              </a:rPr>
              <a:t>и страстностью поэзии"</a:t>
            </a:r>
          </a:p>
          <a:p>
            <a:pPr marL="12700">
              <a:spcBef>
                <a:spcPts val="95"/>
              </a:spcBef>
              <a:tabLst>
                <a:tab pos="901065" algn="l"/>
              </a:tabLst>
            </a:pPr>
            <a:endParaRPr lang="ru-RU" dirty="0" smtClean="0">
              <a:latin typeface="Times New Roman"/>
              <a:cs typeface="Times New Roman"/>
            </a:endParaRPr>
          </a:p>
          <a:p>
            <a:pPr marL="12700">
              <a:lnSpc>
                <a:spcPct val="100000"/>
              </a:lnSpc>
              <a:spcBef>
                <a:spcPts val="95"/>
              </a:spcBef>
              <a:tabLst>
                <a:tab pos="901065" algn="l"/>
              </a:tabLst>
            </a:pPr>
            <a:endParaRPr lang="ru-RU" dirty="0">
              <a:latin typeface="Times New Roman"/>
              <a:cs typeface="Times New Roman"/>
            </a:endParaRPr>
          </a:p>
        </p:txBody>
      </p:sp>
      <p:sp>
        <p:nvSpPr>
          <p:cNvPr id="11" name="Прямоугольник 10"/>
          <p:cNvSpPr/>
          <p:nvPr/>
        </p:nvSpPr>
        <p:spPr>
          <a:xfrm>
            <a:off x="4644008" y="1988840"/>
            <a:ext cx="4176464" cy="3797963"/>
          </a:xfrm>
          <a:prstGeom prst="rect">
            <a:avLst/>
          </a:prstGeom>
          <a:ln>
            <a:noFill/>
          </a:ln>
        </p:spPr>
        <p:txBody>
          <a:bodyPr wrap="square">
            <a:spAutoFit/>
          </a:bodyPr>
          <a:lstStyle/>
          <a:p>
            <a:pPr indent="457200">
              <a:spcBef>
                <a:spcPts val="100"/>
              </a:spcBef>
            </a:pPr>
            <a:r>
              <a:rPr lang="ru-RU" sz="1400" b="1" dirty="0" smtClean="0">
                <a:solidFill>
                  <a:srgbClr val="502800"/>
                </a:solidFill>
              </a:rPr>
              <a:t>БРОДСКИЙ Иосиф Александрович стал одной из центральных фигур сразу в двух культурах – российской и американской. Его интонации оказались заразительными для подавляющего большинства современных русских поэтов, а сборник эссе «Меньше чем единица» был в 1986 году признан лучшей литературно-критической книгой в США.</a:t>
            </a:r>
          </a:p>
          <a:p>
            <a:pPr indent="457200" fontAlgn="base">
              <a:spcBef>
                <a:spcPct val="20000"/>
              </a:spcBef>
            </a:pPr>
            <a:r>
              <a:rPr lang="ru-RU" sz="1400" b="1" dirty="0" smtClean="0">
                <a:solidFill>
                  <a:srgbClr val="502800"/>
                </a:solidFill>
              </a:rPr>
              <a:t>Поэзия Бродского отличается исключительным мастерством, философской глубиной, яркой иронией и метким остроумием. В духе романтического сарказма он противопоставляет одинокого человека враждебности мира.</a:t>
            </a:r>
          </a:p>
        </p:txBody>
      </p:sp>
      <p:sp>
        <p:nvSpPr>
          <p:cNvPr id="12" name="Прямоугольник 11"/>
          <p:cNvSpPr/>
          <p:nvPr/>
        </p:nvSpPr>
        <p:spPr>
          <a:xfrm>
            <a:off x="3347864" y="1412776"/>
            <a:ext cx="2117887" cy="461665"/>
          </a:xfrm>
          <a:prstGeom prst="rect">
            <a:avLst/>
          </a:prstGeom>
        </p:spPr>
        <p:txBody>
          <a:bodyPr wrap="none">
            <a:spAutoFit/>
          </a:bodyPr>
          <a:lstStyle/>
          <a:p>
            <a:pPr algn="r">
              <a:spcBef>
                <a:spcPct val="20000"/>
              </a:spcBef>
            </a:pPr>
            <a:r>
              <a:rPr lang="ru-RU" sz="2400" b="1" dirty="0" smtClean="0">
                <a:solidFill>
                  <a:srgbClr val="502800"/>
                </a:solidFill>
              </a:rPr>
              <a:t>Литература</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ok\Desktop\img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539552" y="0"/>
            <a:ext cx="7535180" cy="742094"/>
          </a:xfrm>
        </p:spPr>
        <p:txBody>
          <a:bodyPr>
            <a:normAutofit/>
          </a:bodyPr>
          <a:lstStyle/>
          <a:p>
            <a:r>
              <a:rPr lang="ru-RU" sz="2800" b="1" dirty="0" smtClean="0"/>
              <a:t>Нобелевские лауреаты России</a:t>
            </a:r>
            <a:endParaRPr lang="ru-RU" sz="2800" dirty="0"/>
          </a:p>
        </p:txBody>
      </p:sp>
      <p:sp>
        <p:nvSpPr>
          <p:cNvPr id="7" name="Текст 6"/>
          <p:cNvSpPr>
            <a:spLocks noGrp="1"/>
          </p:cNvSpPr>
          <p:nvPr>
            <p:ph type="body" idx="1"/>
          </p:nvPr>
        </p:nvSpPr>
        <p:spPr>
          <a:xfrm>
            <a:off x="827584" y="5589240"/>
            <a:ext cx="3600000" cy="857257"/>
          </a:xfrm>
        </p:spPr>
        <p:txBody>
          <a:bodyPr>
            <a:normAutofit fontScale="55000" lnSpcReduction="20000"/>
          </a:bodyPr>
          <a:lstStyle/>
          <a:p>
            <a:pPr algn="ctr"/>
            <a:r>
              <a:rPr lang="ru-RU" dirty="0" smtClean="0"/>
              <a:t>Михаил Сергеевич Горбачёв </a:t>
            </a:r>
          </a:p>
          <a:p>
            <a:pPr algn="ctr"/>
            <a:r>
              <a:rPr lang="ru-RU" dirty="0" smtClean="0"/>
              <a:t>(род. 2 марта 1931, село Привольное, </a:t>
            </a:r>
            <a:r>
              <a:rPr lang="ru-RU" dirty="0" err="1" smtClean="0"/>
              <a:t>Северо-Кавказский</a:t>
            </a:r>
            <a:r>
              <a:rPr lang="ru-RU" dirty="0" smtClean="0"/>
              <a:t> край, РСФСР</a:t>
            </a:r>
            <a:endParaRPr lang="ru-RU" dirty="0"/>
          </a:p>
        </p:txBody>
      </p:sp>
      <p:pic>
        <p:nvPicPr>
          <p:cNvPr id="5" name="Содержимое 4" descr="Михаил Сергеевич Горбачёв">
            <a:hlinkClick r:id="rId3" tooltip="&quot;Михаил Сергеевич Горбачёв&quot;"/>
          </p:cNvPr>
          <p:cNvPicPr>
            <a:picLocks noGrp="1"/>
          </p:cNvPicPr>
          <p:nvPr>
            <p:ph sz="half" idx="2"/>
          </p:nvPr>
        </p:nvPicPr>
        <p:blipFill>
          <a:blip r:embed="rId4" cstate="print"/>
          <a:stretch>
            <a:fillRect/>
          </a:stretch>
        </p:blipFill>
        <p:spPr bwMode="auto">
          <a:xfrm>
            <a:off x="1187624" y="1988840"/>
            <a:ext cx="2856380" cy="33553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Текст 7"/>
          <p:cNvSpPr>
            <a:spLocks noGrp="1"/>
          </p:cNvSpPr>
          <p:nvPr>
            <p:ph type="body" sz="quarter" idx="3"/>
          </p:nvPr>
        </p:nvSpPr>
        <p:spPr>
          <a:xfrm>
            <a:off x="3923928" y="1556792"/>
            <a:ext cx="2985662" cy="817577"/>
          </a:xfrm>
        </p:spPr>
        <p:txBody>
          <a:bodyPr>
            <a:normAutofit/>
          </a:bodyPr>
          <a:lstStyle/>
          <a:p>
            <a:pPr algn="r"/>
            <a:r>
              <a:rPr lang="ru-RU" sz="2000" dirty="0" smtClean="0"/>
              <a:t>Премия мира</a:t>
            </a:r>
          </a:p>
          <a:p>
            <a:endParaRPr lang="ru-RU" sz="2000" dirty="0"/>
          </a:p>
        </p:txBody>
      </p:sp>
      <p:sp>
        <p:nvSpPr>
          <p:cNvPr id="4" name="Содержимое 3"/>
          <p:cNvSpPr>
            <a:spLocks noGrp="1"/>
          </p:cNvSpPr>
          <p:nvPr>
            <p:ph sz="quarter" idx="4"/>
          </p:nvPr>
        </p:nvSpPr>
        <p:spPr>
          <a:xfrm>
            <a:off x="4572000" y="2132856"/>
            <a:ext cx="3929090" cy="4054485"/>
          </a:xfrm>
        </p:spPr>
        <p:txBody>
          <a:bodyPr>
            <a:normAutofit fontScale="62500" lnSpcReduction="20000"/>
          </a:bodyPr>
          <a:lstStyle/>
          <a:p>
            <a:pPr indent="342900" algn="just">
              <a:buNone/>
            </a:pPr>
            <a:r>
              <a:rPr lang="ru-RU" b="1" dirty="0" smtClean="0"/>
              <a:t>  </a:t>
            </a:r>
            <a:r>
              <a:rPr lang="ru-RU" b="1" dirty="0" smtClean="0"/>
              <a:t>Михаил </a:t>
            </a:r>
            <a:r>
              <a:rPr lang="ru-RU" b="1" dirty="0" smtClean="0"/>
              <a:t>Горбачев</a:t>
            </a:r>
            <a:r>
              <a:rPr lang="ru-RU" dirty="0" smtClean="0"/>
              <a:t> — советский и российский государственный, политический и общественный деятель.</a:t>
            </a:r>
          </a:p>
          <a:p>
            <a:pPr indent="342900" algn="just">
              <a:buNone/>
            </a:pPr>
            <a:r>
              <a:rPr lang="ru-RU" dirty="0" smtClean="0"/>
              <a:t>          Последний генеральный </a:t>
            </a:r>
            <a:r>
              <a:rPr lang="ru-RU" dirty="0" smtClean="0"/>
              <a:t>секретарь ЦК </a:t>
            </a:r>
            <a:r>
              <a:rPr lang="ru-RU" dirty="0" smtClean="0"/>
              <a:t>КПСС. Последний Председатель Президиума Верховного Совета СССР, затем первый председатель Верховного Совета СССР. Первый в истории Президент СССР.</a:t>
            </a:r>
          </a:p>
          <a:p>
            <a:pPr indent="342900" algn="just">
              <a:buNone/>
            </a:pPr>
            <a:r>
              <a:rPr lang="ru-RU" dirty="0" smtClean="0"/>
              <a:t>         Основатель Горбачёв - Фонда. С 1993 года соучредитель ЗАО «Новая Ежедневная Газета» . Член редакционного совета с 1993 года.</a:t>
            </a:r>
          </a:p>
          <a:p>
            <a:pPr indent="342900" algn="just">
              <a:buNone/>
            </a:pPr>
            <a:r>
              <a:rPr lang="ru-RU" dirty="0" smtClean="0"/>
              <a:t>        Имеет ряд наград и почётных званий. Входит в список 100 самых изученных личностей в истории.</a:t>
            </a:r>
          </a:p>
          <a:p>
            <a:endParaRPr lang="ru-RU" dirty="0" smtClean="0"/>
          </a:p>
          <a:p>
            <a:endParaRPr lang="ru-RU" dirty="0" smtClean="0"/>
          </a:p>
        </p:txBody>
      </p:sp>
      <p:sp>
        <p:nvSpPr>
          <p:cNvPr id="9" name="TextBox 8"/>
          <p:cNvSpPr txBox="1"/>
          <p:nvPr/>
        </p:nvSpPr>
        <p:spPr>
          <a:xfrm>
            <a:off x="1331640" y="692696"/>
            <a:ext cx="6408712" cy="1015663"/>
          </a:xfrm>
          <a:prstGeom prst="rect">
            <a:avLst/>
          </a:prstGeom>
          <a:noFill/>
        </p:spPr>
        <p:txBody>
          <a:bodyPr wrap="square" rtlCol="0">
            <a:spAutoFit/>
          </a:bodyPr>
          <a:lstStyle/>
          <a:p>
            <a:pPr algn="ctr"/>
            <a:r>
              <a:rPr lang="ru-RU" sz="1400" b="1" dirty="0" smtClean="0">
                <a:solidFill>
                  <a:srgbClr val="FF0000"/>
                </a:solidFill>
              </a:rPr>
              <a:t>«В знак признания его ведущей роли в мирном процессе, который сегодня характеризует важную составную часть жизни международного сообщества»</a:t>
            </a:r>
          </a:p>
          <a:p>
            <a:endParaRPr lang="ru-RU" dirty="0"/>
          </a:p>
        </p:txBody>
      </p:sp>
      <p:sp>
        <p:nvSpPr>
          <p:cNvPr id="11" name="Прямоугольник 10"/>
          <p:cNvSpPr/>
          <p:nvPr/>
        </p:nvSpPr>
        <p:spPr>
          <a:xfrm>
            <a:off x="0" y="764704"/>
            <a:ext cx="1282723" cy="369332"/>
          </a:xfrm>
          <a:prstGeom prst="rect">
            <a:avLst/>
          </a:prstGeom>
        </p:spPr>
        <p:txBody>
          <a:bodyPr wrap="none">
            <a:spAutoFit/>
          </a:bodyPr>
          <a:lstStyle/>
          <a:p>
            <a:pPr algn="ctr"/>
            <a:r>
              <a:rPr lang="ru-RU" b="1" dirty="0" smtClean="0">
                <a:solidFill>
                  <a:schemeClr val="bg1"/>
                </a:solidFill>
              </a:rPr>
              <a:t>1990 год </a:t>
            </a:r>
          </a:p>
        </p:txBody>
      </p:sp>
      <p:pic>
        <p:nvPicPr>
          <p:cNvPr id="12" name="Picture 2" descr="C:\Users\ok\Desktop\Ewng0saXAAYP-c1.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701963" y="260648"/>
            <a:ext cx="1442037" cy="1368152"/>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ok\Desktop\img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9" name="Заголовок 8"/>
          <p:cNvSpPr>
            <a:spLocks noGrp="1"/>
          </p:cNvSpPr>
          <p:nvPr>
            <p:ph type="title"/>
          </p:nvPr>
        </p:nvSpPr>
        <p:spPr>
          <a:xfrm>
            <a:off x="899592" y="188640"/>
            <a:ext cx="6552728" cy="620688"/>
          </a:xfrm>
        </p:spPr>
        <p:txBody>
          <a:bodyPr>
            <a:normAutofit fontScale="90000"/>
          </a:bodyPr>
          <a:lstStyle/>
          <a:p>
            <a:r>
              <a:rPr lang="ru-RU" b="1" dirty="0" smtClean="0"/>
              <a:t>Нобелевские лауреаты России</a:t>
            </a:r>
            <a:endParaRPr lang="ru-RU" dirty="0"/>
          </a:p>
        </p:txBody>
      </p:sp>
      <p:sp>
        <p:nvSpPr>
          <p:cNvPr id="8" name="Текст 7"/>
          <p:cNvSpPr>
            <a:spLocks noGrp="1"/>
          </p:cNvSpPr>
          <p:nvPr>
            <p:ph type="body" idx="1"/>
          </p:nvPr>
        </p:nvSpPr>
        <p:spPr>
          <a:xfrm>
            <a:off x="755576" y="5733256"/>
            <a:ext cx="3680082" cy="714380"/>
          </a:xfrm>
        </p:spPr>
        <p:txBody>
          <a:bodyPr>
            <a:normAutofit fontScale="55000" lnSpcReduction="20000"/>
          </a:bodyPr>
          <a:lstStyle/>
          <a:p>
            <a:pPr algn="ctr"/>
            <a:r>
              <a:rPr lang="ru-RU" dirty="0" smtClean="0"/>
              <a:t>Жорес Иванович Алфёров </a:t>
            </a:r>
            <a:endParaRPr lang="en-US" dirty="0" smtClean="0"/>
          </a:p>
          <a:p>
            <a:pPr algn="ctr"/>
            <a:r>
              <a:rPr lang="ru-RU" dirty="0" smtClean="0"/>
              <a:t>(род.</a:t>
            </a:r>
            <a:r>
              <a:rPr lang="en-US" dirty="0" smtClean="0"/>
              <a:t> 15</a:t>
            </a:r>
            <a:r>
              <a:rPr lang="ru-RU" dirty="0" smtClean="0">
                <a:hlinkClick r:id="rId3" tooltip="15 марта"/>
              </a:rPr>
              <a:t> </a:t>
            </a:r>
            <a:r>
              <a:rPr lang="ru-RU" dirty="0" smtClean="0"/>
              <a:t>марта 1930, Чашники, Витебская область, Белорусская ССР) </a:t>
            </a:r>
            <a:endParaRPr lang="ru-RU" dirty="0"/>
          </a:p>
        </p:txBody>
      </p:sp>
      <p:pic>
        <p:nvPicPr>
          <p:cNvPr id="5" name="Содержимое 4" descr="Zhores Alferov.jpg">
            <a:hlinkClick r:id="rId4"/>
          </p:cNvPr>
          <p:cNvPicPr>
            <a:picLocks noGrp="1"/>
          </p:cNvPicPr>
          <p:nvPr>
            <p:ph sz="half" idx="2"/>
          </p:nvPr>
        </p:nvPicPr>
        <p:blipFill>
          <a:blip r:embed="rId5" cstate="print"/>
          <a:stretch>
            <a:fillRect/>
          </a:stretch>
        </p:blipFill>
        <p:spPr bwMode="auto">
          <a:xfrm>
            <a:off x="1187624" y="2204864"/>
            <a:ext cx="2809452" cy="34381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Текст 9"/>
          <p:cNvSpPr>
            <a:spLocks noGrp="1"/>
          </p:cNvSpPr>
          <p:nvPr>
            <p:ph type="body" sz="quarter" idx="3"/>
          </p:nvPr>
        </p:nvSpPr>
        <p:spPr>
          <a:xfrm>
            <a:off x="755576" y="1484784"/>
            <a:ext cx="3600000" cy="889015"/>
          </a:xfrm>
        </p:spPr>
        <p:txBody>
          <a:bodyPr>
            <a:normAutofit/>
          </a:bodyPr>
          <a:lstStyle/>
          <a:p>
            <a:pPr algn="ctr"/>
            <a:r>
              <a:rPr lang="ru-RU" dirty="0" smtClean="0"/>
              <a:t>Физика</a:t>
            </a:r>
          </a:p>
          <a:p>
            <a:pPr algn="ctr"/>
            <a:endParaRPr lang="ru-RU" dirty="0"/>
          </a:p>
        </p:txBody>
      </p:sp>
      <p:sp>
        <p:nvSpPr>
          <p:cNvPr id="4" name="Содержимое 3"/>
          <p:cNvSpPr>
            <a:spLocks noGrp="1"/>
          </p:cNvSpPr>
          <p:nvPr>
            <p:ph sz="quarter" idx="4"/>
          </p:nvPr>
        </p:nvSpPr>
        <p:spPr>
          <a:xfrm>
            <a:off x="4355976" y="1628800"/>
            <a:ext cx="4500594" cy="4340237"/>
          </a:xfrm>
        </p:spPr>
        <p:txBody>
          <a:bodyPr>
            <a:noAutofit/>
          </a:bodyPr>
          <a:lstStyle/>
          <a:p>
            <a:pPr indent="0" algn="just">
              <a:buNone/>
            </a:pPr>
            <a:r>
              <a:rPr lang="ru-RU" sz="1200" b="1" dirty="0" smtClean="0"/>
              <a:t>    Жорес Алфёров</a:t>
            </a:r>
            <a:r>
              <a:rPr lang="ru-RU" sz="1200" b="1" dirty="0" smtClean="0"/>
              <a:t>—</a:t>
            </a:r>
            <a:r>
              <a:rPr lang="ru-RU" sz="1200" dirty="0" smtClean="0"/>
              <a:t> советский и российский физик, единственный ныне здравствующий — из проживающих в России — российский лауреат Нобелевской премии по физике . Каждый современный человек пользуется плодами  его открытий. Во всех мобильных телефонах есть </a:t>
            </a:r>
            <a:r>
              <a:rPr lang="ru-RU" sz="1200" dirty="0" err="1" smtClean="0"/>
              <a:t>гетероструктурные</a:t>
            </a:r>
            <a:r>
              <a:rPr lang="ru-RU" sz="1200" dirty="0" smtClean="0"/>
              <a:t> полупроводники, созданные Алфёровым. </a:t>
            </a:r>
            <a:endParaRPr lang="ru-RU" sz="1200" dirty="0" smtClean="0"/>
          </a:p>
          <a:p>
            <a:pPr indent="342900" algn="just">
              <a:buNone/>
            </a:pPr>
            <a:r>
              <a:rPr lang="ru-RU" sz="1200" dirty="0" smtClean="0"/>
              <a:t>Вся оптико-волоконная </a:t>
            </a:r>
            <a:r>
              <a:rPr lang="ru-RU" sz="1200" dirty="0" smtClean="0"/>
              <a:t>связь работает на его полупроводниках и "лазере Алфёрова". Без "лазера Алфёрова" были бы невозможны проигрыватели компакт-дисков и дисководы современных компьютеров. Открытия Жореса Ивановича используются и в фарах автомобилей, и в светофорах, и в оборудовании супермаркетов — декодерах товарных ярлыков</a:t>
            </a:r>
            <a:r>
              <a:rPr lang="ru-RU" sz="1200" dirty="0" smtClean="0"/>
              <a:t>.</a:t>
            </a:r>
          </a:p>
          <a:p>
            <a:pPr indent="342900" algn="just">
              <a:buNone/>
            </a:pPr>
            <a:r>
              <a:rPr lang="ru-RU" sz="1200" dirty="0" smtClean="0"/>
              <a:t> </a:t>
            </a:r>
            <a:r>
              <a:rPr lang="ru-RU" sz="1200" dirty="0" smtClean="0"/>
              <a:t>Алферов был одним из создателей той электронной реальности, с которой мы сталкиваемся ежедневно. При этом, работу над ней он начал в те времена, когда об это не говорили не только у нас, но и на Западе.  </a:t>
            </a:r>
            <a:r>
              <a:rPr lang="ru-RU" sz="1200" dirty="0" smtClean="0"/>
              <a:t>Открытия, которые </a:t>
            </a:r>
            <a:r>
              <a:rPr lang="ru-RU" sz="1200" dirty="0" smtClean="0"/>
              <a:t>привели к качественным изменениям в развитии всей электронной техники </a:t>
            </a:r>
            <a:r>
              <a:rPr lang="ru-RU" sz="1200" dirty="0" smtClean="0"/>
              <a:t>Алферов </a:t>
            </a:r>
            <a:r>
              <a:rPr lang="ru-RU" sz="1200" dirty="0" smtClean="0"/>
              <a:t>сделал ещё в 1962-1974 годах. </a:t>
            </a:r>
            <a:endParaRPr lang="ru-RU" sz="1200" dirty="0" smtClean="0"/>
          </a:p>
          <a:p>
            <a:pPr indent="342900" algn="just">
              <a:buNone/>
            </a:pPr>
            <a:r>
              <a:rPr lang="ru-RU" sz="1200" dirty="0" smtClean="0"/>
              <a:t>Нобелевской </a:t>
            </a:r>
            <a:r>
              <a:rPr lang="ru-RU" sz="1200" dirty="0" smtClean="0"/>
              <a:t>премией были отмечены как его "былые" заслуги перед физикой, так и современные — создание сверхбыстрых суперкомпьютеров.</a:t>
            </a:r>
          </a:p>
        </p:txBody>
      </p:sp>
      <p:sp>
        <p:nvSpPr>
          <p:cNvPr id="11" name="TextBox 10"/>
          <p:cNvSpPr txBox="1"/>
          <p:nvPr/>
        </p:nvSpPr>
        <p:spPr>
          <a:xfrm>
            <a:off x="1187624" y="908720"/>
            <a:ext cx="6786610" cy="646331"/>
          </a:xfrm>
          <a:prstGeom prst="rect">
            <a:avLst/>
          </a:prstGeom>
          <a:noFill/>
        </p:spPr>
        <p:txBody>
          <a:bodyPr wrap="square" rtlCol="0">
            <a:spAutoFit/>
          </a:bodyPr>
          <a:lstStyle/>
          <a:p>
            <a:pPr algn="ctr"/>
            <a:r>
              <a:rPr lang="ru-RU" b="1" dirty="0" smtClean="0">
                <a:solidFill>
                  <a:srgbClr val="FF0000"/>
                </a:solidFill>
              </a:rPr>
              <a:t>«За разработки в </a:t>
            </a:r>
            <a:r>
              <a:rPr lang="ru-RU" b="1" dirty="0" smtClean="0">
                <a:solidFill>
                  <a:srgbClr val="FF0000"/>
                </a:solidFill>
              </a:rPr>
              <a:t>полупроводниковой</a:t>
            </a:r>
          </a:p>
          <a:p>
            <a:pPr algn="ctr"/>
            <a:r>
              <a:rPr lang="ru-RU" b="1" dirty="0" smtClean="0">
                <a:solidFill>
                  <a:srgbClr val="FF0000"/>
                </a:solidFill>
              </a:rPr>
              <a:t> технике»</a:t>
            </a:r>
            <a:endParaRPr lang="ru-RU" b="1" dirty="0">
              <a:solidFill>
                <a:srgbClr val="FF0000"/>
              </a:solidFill>
            </a:endParaRPr>
          </a:p>
        </p:txBody>
      </p:sp>
      <p:sp>
        <p:nvSpPr>
          <p:cNvPr id="13" name="Прямоугольник 12"/>
          <p:cNvSpPr/>
          <p:nvPr/>
        </p:nvSpPr>
        <p:spPr>
          <a:xfrm>
            <a:off x="0" y="764704"/>
            <a:ext cx="1279517" cy="369332"/>
          </a:xfrm>
          <a:prstGeom prst="rect">
            <a:avLst/>
          </a:prstGeom>
        </p:spPr>
        <p:txBody>
          <a:bodyPr wrap="none">
            <a:spAutoFit/>
          </a:bodyPr>
          <a:lstStyle/>
          <a:p>
            <a:pPr algn="r"/>
            <a:r>
              <a:rPr lang="ru-RU" b="1" dirty="0" smtClean="0">
                <a:solidFill>
                  <a:schemeClr val="bg1"/>
                </a:solidFill>
              </a:rPr>
              <a:t>2000</a:t>
            </a:r>
            <a:r>
              <a:rPr lang="en-US" b="1" dirty="0" smtClean="0">
                <a:solidFill>
                  <a:schemeClr val="bg1"/>
                </a:solidFill>
              </a:rPr>
              <a:t> </a:t>
            </a:r>
            <a:r>
              <a:rPr lang="ru-RU" b="1" dirty="0" smtClean="0">
                <a:solidFill>
                  <a:schemeClr val="bg1"/>
                </a:solidFill>
              </a:rPr>
              <a:t>год</a:t>
            </a:r>
          </a:p>
        </p:txBody>
      </p:sp>
      <p:pic>
        <p:nvPicPr>
          <p:cNvPr id="14" name="Picture 2" descr="C:\Users\ok\Desktop\Ewng0saXAAYP-c1.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524328" y="188640"/>
            <a:ext cx="1442037" cy="1368152"/>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C:\Users\ok\Desktop\img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1187624" y="0"/>
            <a:ext cx="7251802" cy="836712"/>
          </a:xfrm>
        </p:spPr>
        <p:txBody>
          <a:bodyPr>
            <a:normAutofit/>
          </a:bodyPr>
          <a:lstStyle/>
          <a:p>
            <a:pPr algn="l"/>
            <a:r>
              <a:rPr lang="ru-RU" sz="2400" b="1" dirty="0" smtClean="0"/>
              <a:t>Нобелевские лауреаты России</a:t>
            </a:r>
            <a:endParaRPr lang="ru-RU" sz="2400" dirty="0"/>
          </a:p>
        </p:txBody>
      </p:sp>
      <p:pic>
        <p:nvPicPr>
          <p:cNvPr id="7" name="Содержимое 6" descr="Ginzburg in MSU opaque.jpg">
            <a:hlinkClick r:id="rId3"/>
          </p:cNvPr>
          <p:cNvPicPr>
            <a:picLocks noGrp="1"/>
          </p:cNvPicPr>
          <p:nvPr>
            <p:ph sz="half" idx="2"/>
          </p:nvPr>
        </p:nvPicPr>
        <p:blipFill>
          <a:blip r:embed="rId4" cstate="print"/>
          <a:stretch>
            <a:fillRect/>
          </a:stretch>
        </p:blipFill>
        <p:spPr bwMode="auto">
          <a:xfrm>
            <a:off x="5292080" y="1556792"/>
            <a:ext cx="2198618" cy="24482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Текст 10"/>
          <p:cNvSpPr>
            <a:spLocks noGrp="1"/>
          </p:cNvSpPr>
          <p:nvPr>
            <p:ph type="body" sz="quarter" idx="3"/>
          </p:nvPr>
        </p:nvSpPr>
        <p:spPr>
          <a:xfrm>
            <a:off x="2771800" y="1196752"/>
            <a:ext cx="1997984" cy="864096"/>
          </a:xfrm>
        </p:spPr>
        <p:txBody>
          <a:bodyPr>
            <a:normAutofit/>
          </a:bodyPr>
          <a:lstStyle/>
          <a:p>
            <a:pPr algn="ctr"/>
            <a:r>
              <a:rPr lang="ru-RU" dirty="0" smtClean="0"/>
              <a:t>Физика</a:t>
            </a:r>
            <a:endParaRPr lang="ru-RU" dirty="0"/>
          </a:p>
        </p:txBody>
      </p:sp>
      <p:pic>
        <p:nvPicPr>
          <p:cNvPr id="5" name="Содержимое 4" descr="Abrikosov in a lecture crop.jpg">
            <a:hlinkClick r:id="rId5"/>
          </p:cNvPr>
          <p:cNvPicPr>
            <a:picLocks noGrp="1"/>
          </p:cNvPicPr>
          <p:nvPr>
            <p:ph sz="quarter" idx="4"/>
          </p:nvPr>
        </p:nvPicPr>
        <p:blipFill>
          <a:blip r:embed="rId6" cstate="print"/>
          <a:stretch>
            <a:fillRect/>
          </a:stretch>
        </p:blipFill>
        <p:spPr bwMode="auto">
          <a:xfrm>
            <a:off x="755576" y="2060848"/>
            <a:ext cx="1925406" cy="25922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2529" name="Rectangle 1"/>
          <p:cNvSpPr>
            <a:spLocks noChangeArrowheads="1"/>
          </p:cNvSpPr>
          <p:nvPr/>
        </p:nvSpPr>
        <p:spPr bwMode="auto">
          <a:xfrm>
            <a:off x="395536" y="4797152"/>
            <a:ext cx="2786082"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6">
                    <a:lumMod val="90000"/>
                    <a:lumOff val="10000"/>
                  </a:schemeClr>
                </a:solidFill>
                <a:effectLst/>
                <a:ea typeface="Times New Roman" pitchFamily="18" charset="0"/>
                <a:cs typeface="Arial" pitchFamily="34" charset="0"/>
              </a:rPr>
              <a:t>Алексей Алексеевич Абрикосов</a:t>
            </a:r>
            <a:r>
              <a:rPr kumimoji="0" lang="ru-RU" sz="1200" b="0" i="0" u="none" strike="noStrike" cap="none" normalizeH="0" baseline="0" dirty="0" smtClean="0">
                <a:ln>
                  <a:noFill/>
                </a:ln>
                <a:solidFill>
                  <a:schemeClr val="accent6">
                    <a:lumMod val="90000"/>
                    <a:lumOff val="10000"/>
                  </a:schemeClr>
                </a:solidFill>
                <a:effectLst/>
                <a:ea typeface="Times New Roman" pitchFamily="18" charset="0"/>
                <a:cs typeface="Arial"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accent6">
                    <a:lumMod val="90000"/>
                    <a:lumOff val="10000"/>
                  </a:schemeClr>
                </a:solidFill>
                <a:effectLst/>
                <a:ea typeface="Times New Roman" pitchFamily="18" charset="0"/>
                <a:cs typeface="Arial" pitchFamily="34" charset="0"/>
              </a:rPr>
              <a:t>(род. 25 июня 1928, Москва) — советский физик-теоретик.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accent6">
                    <a:lumMod val="90000"/>
                    <a:lumOff val="10000"/>
                  </a:schemeClr>
                </a:solidFill>
                <a:effectLst/>
                <a:ea typeface="Times New Roman" pitchFamily="18" charset="0"/>
                <a:cs typeface="Arial" pitchFamily="34" charset="0"/>
              </a:rPr>
              <a:t>Академик РАН (АН СССР с 1987, членкор 1964), доктор физико-математических наук. </a:t>
            </a:r>
            <a:endParaRPr kumimoji="0" lang="ru-RU" sz="1200" b="0" i="0" u="none" strike="noStrike" cap="none" normalizeH="0" baseline="0" dirty="0" smtClean="0">
              <a:ln>
                <a:noFill/>
              </a:ln>
              <a:solidFill>
                <a:schemeClr val="accent6">
                  <a:lumMod val="90000"/>
                  <a:lumOff val="10000"/>
                </a:schemeClr>
              </a:solidFill>
              <a:effectLst/>
            </a:endParaRPr>
          </a:p>
        </p:txBody>
      </p:sp>
      <p:sp>
        <p:nvSpPr>
          <p:cNvPr id="22530" name="Rectangle 2"/>
          <p:cNvSpPr>
            <a:spLocks noChangeArrowheads="1"/>
          </p:cNvSpPr>
          <p:nvPr/>
        </p:nvSpPr>
        <p:spPr bwMode="auto">
          <a:xfrm>
            <a:off x="3563888" y="4221088"/>
            <a:ext cx="535785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defTabSz="914400" rtl="0" eaLnBrk="1" fontAlgn="base" latinLnBrk="0" hangingPunct="1">
              <a:lnSpc>
                <a:spcPct val="100000"/>
              </a:lnSpc>
              <a:spcBef>
                <a:spcPct val="0"/>
              </a:spcBef>
              <a:spcAft>
                <a:spcPct val="0"/>
              </a:spcAft>
              <a:buClrTx/>
              <a:buSzTx/>
              <a:buFontTx/>
              <a:buNone/>
              <a:tabLst/>
            </a:pPr>
            <a:r>
              <a:rPr kumimoji="0" lang="ru-RU" sz="1200" b="1" i="0" strike="noStrike" cap="none" normalizeH="0" baseline="0" dirty="0" smtClean="0">
                <a:ln>
                  <a:noFill/>
                </a:ln>
                <a:solidFill>
                  <a:schemeClr val="accent6">
                    <a:lumMod val="90000"/>
                    <a:lumOff val="10000"/>
                  </a:schemeClr>
                </a:solidFill>
                <a:effectLst/>
                <a:ea typeface="Times New Roman" pitchFamily="18" charset="0"/>
                <a:cs typeface="Arial" pitchFamily="34" charset="0"/>
              </a:rPr>
              <a:t>Виталлий </a:t>
            </a:r>
            <a:r>
              <a:rPr kumimoji="0" lang="ru-RU" sz="1200" b="1" i="0" strike="noStrike" cap="none" normalizeH="0" baseline="0" dirty="0" err="1" smtClean="0">
                <a:ln>
                  <a:noFill/>
                </a:ln>
                <a:solidFill>
                  <a:schemeClr val="accent6">
                    <a:lumMod val="90000"/>
                    <a:lumOff val="10000"/>
                  </a:schemeClr>
                </a:solidFill>
                <a:effectLst/>
                <a:ea typeface="Times New Roman" pitchFamily="18" charset="0"/>
                <a:cs typeface="Arial" pitchFamily="34" charset="0"/>
              </a:rPr>
              <a:t>Лазаревич</a:t>
            </a:r>
            <a:r>
              <a:rPr kumimoji="0" lang="ru-RU" sz="1200" b="1" i="0" strike="noStrike" cap="none" normalizeH="0" baseline="0" dirty="0" smtClean="0">
                <a:ln>
                  <a:noFill/>
                </a:ln>
                <a:solidFill>
                  <a:schemeClr val="accent6">
                    <a:lumMod val="90000"/>
                    <a:lumOff val="10000"/>
                  </a:schemeClr>
                </a:solidFill>
                <a:effectLst/>
                <a:ea typeface="Times New Roman" pitchFamily="18" charset="0"/>
                <a:cs typeface="Arial" pitchFamily="34" charset="0"/>
              </a:rPr>
              <a:t> Гинзбург</a:t>
            </a:r>
            <a:r>
              <a:rPr kumimoji="0" lang="ru-RU" sz="1200" b="0" i="0" strike="noStrike" cap="none" normalizeH="0" baseline="0" dirty="0" smtClean="0">
                <a:ln>
                  <a:noFill/>
                </a:ln>
                <a:solidFill>
                  <a:schemeClr val="accent6">
                    <a:lumMod val="90000"/>
                    <a:lumOff val="10000"/>
                  </a:schemeClr>
                </a:solidFill>
                <a:effectLst/>
                <a:ea typeface="Times New Roman" pitchFamily="18" charset="0"/>
                <a:cs typeface="Arial" pitchFamily="34" charset="0"/>
              </a:rPr>
              <a:t> </a:t>
            </a:r>
          </a:p>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sz="1200" b="0" i="0" strike="noStrike" cap="none" normalizeH="0" baseline="0" dirty="0" smtClean="0">
                <a:ln>
                  <a:noFill/>
                </a:ln>
                <a:solidFill>
                  <a:schemeClr val="accent6">
                    <a:lumMod val="90000"/>
                    <a:lumOff val="10000"/>
                  </a:schemeClr>
                </a:solidFill>
                <a:effectLst/>
                <a:ea typeface="Times New Roman" pitchFamily="18" charset="0"/>
                <a:cs typeface="Arial" pitchFamily="34" charset="0"/>
              </a:rPr>
              <a:t>(21 сентября (4 октября) 1916 года, Москва — 8 ноября 2009 года, там же) — советский и российский физик-теоретик, доктор физико-математических наук (1942), профессор.</a:t>
            </a:r>
            <a:endParaRPr kumimoji="0" lang="ru-RU" sz="1200" b="0" i="0" strike="noStrike" cap="none" normalizeH="0" baseline="0" dirty="0" smtClean="0">
              <a:ln>
                <a:noFill/>
              </a:ln>
              <a:solidFill>
                <a:schemeClr val="accent6">
                  <a:lumMod val="90000"/>
                  <a:lumOff val="10000"/>
                </a:schemeClr>
              </a:solidFill>
              <a:effectLst/>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u-RU" sz="1200" b="0" i="0" strike="noStrike" cap="none" normalizeH="0" baseline="0" dirty="0" smtClean="0">
                <a:ln>
                  <a:noFill/>
                </a:ln>
                <a:solidFill>
                  <a:schemeClr val="accent6">
                    <a:lumMod val="90000"/>
                    <a:lumOff val="10000"/>
                  </a:schemeClr>
                </a:solidFill>
                <a:effectLst/>
                <a:ea typeface="Times New Roman" pitchFamily="18" charset="0"/>
                <a:cs typeface="Arial" pitchFamily="34" charset="0"/>
              </a:rPr>
              <a:t>Академик АН СССР (1966; член-корреспондент 1953). Лауреат Ленинской премии (1966), Сталинской премии первой степени(1953). Академик Международной академии астронавтики (1969; член-корреспондент 1965). Член Международного астрономического союза (1961). Иностранный член Национальной академии наук США (1981), Лондонского королевского общества (1987), Американской академии искусств и наук США (1971), Европейской Академии (1990), Академии наук Дании (1977) и др.</a:t>
            </a:r>
            <a:endParaRPr kumimoji="0" lang="ru-RU" sz="1200" b="0" i="0" strike="noStrike" cap="none" normalizeH="0" baseline="0" dirty="0" smtClean="0">
              <a:ln>
                <a:noFill/>
              </a:ln>
              <a:solidFill>
                <a:schemeClr val="accent6">
                  <a:lumMod val="90000"/>
                  <a:lumOff val="10000"/>
                </a:schemeClr>
              </a:solidFill>
              <a:effectLst/>
            </a:endParaRPr>
          </a:p>
        </p:txBody>
      </p:sp>
      <p:sp>
        <p:nvSpPr>
          <p:cNvPr id="12" name="Прямоугольник 11"/>
          <p:cNvSpPr/>
          <p:nvPr/>
        </p:nvSpPr>
        <p:spPr>
          <a:xfrm>
            <a:off x="0" y="836712"/>
            <a:ext cx="8604448" cy="523220"/>
          </a:xfrm>
          <a:prstGeom prst="rect">
            <a:avLst/>
          </a:prstGeom>
        </p:spPr>
        <p:txBody>
          <a:bodyPr wrap="square">
            <a:spAutoFit/>
          </a:bodyPr>
          <a:lstStyle/>
          <a:p>
            <a:pPr algn="ctr"/>
            <a:r>
              <a:rPr lang="ru-RU" sz="1400" b="1" dirty="0" smtClean="0">
                <a:solidFill>
                  <a:srgbClr val="FF0000"/>
                </a:solidFill>
              </a:rPr>
              <a:t>«За создание теории сверхпроводимости второго рода и теории сверхтекучести жидкого гелия-3»</a:t>
            </a:r>
            <a:endParaRPr lang="ru-RU" sz="1400" b="1" dirty="0">
              <a:solidFill>
                <a:srgbClr val="FF0000"/>
              </a:solidFill>
            </a:endParaRPr>
          </a:p>
        </p:txBody>
      </p:sp>
      <p:sp>
        <p:nvSpPr>
          <p:cNvPr id="14" name="Прямоугольник 13"/>
          <p:cNvSpPr/>
          <p:nvPr/>
        </p:nvSpPr>
        <p:spPr>
          <a:xfrm>
            <a:off x="-64120" y="764704"/>
            <a:ext cx="1261885" cy="369332"/>
          </a:xfrm>
          <a:prstGeom prst="rect">
            <a:avLst/>
          </a:prstGeom>
        </p:spPr>
        <p:txBody>
          <a:bodyPr wrap="none">
            <a:spAutoFit/>
          </a:bodyPr>
          <a:lstStyle/>
          <a:p>
            <a:pPr algn="ctr"/>
            <a:r>
              <a:rPr lang="ru-RU" b="1" dirty="0" smtClean="0">
                <a:solidFill>
                  <a:schemeClr val="bg1"/>
                </a:solidFill>
              </a:rPr>
              <a:t>2003 год</a:t>
            </a:r>
          </a:p>
        </p:txBody>
      </p:sp>
      <p:pic>
        <p:nvPicPr>
          <p:cNvPr id="15" name="Picture 2" descr="C:\Users\ok\Desktop\Ewng0saXAAYP-c1.jp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524328" y="188640"/>
            <a:ext cx="1442037" cy="1368152"/>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ok\Desktop\img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67544" y="188640"/>
            <a:ext cx="7535180" cy="742094"/>
          </a:xfrm>
        </p:spPr>
        <p:txBody>
          <a:bodyPr>
            <a:normAutofit/>
          </a:bodyPr>
          <a:lstStyle/>
          <a:p>
            <a:r>
              <a:rPr lang="ru-RU" sz="2800" b="1" dirty="0" smtClean="0"/>
              <a:t>Нобелевские лауреаты России</a:t>
            </a:r>
            <a:endParaRPr lang="ru-RU" sz="2800" dirty="0"/>
          </a:p>
        </p:txBody>
      </p:sp>
      <p:sp>
        <p:nvSpPr>
          <p:cNvPr id="7" name="Текст 6"/>
          <p:cNvSpPr>
            <a:spLocks noGrp="1"/>
          </p:cNvSpPr>
          <p:nvPr>
            <p:ph type="body" idx="1"/>
          </p:nvPr>
        </p:nvSpPr>
        <p:spPr>
          <a:xfrm>
            <a:off x="611560" y="4941168"/>
            <a:ext cx="3777570" cy="928695"/>
          </a:xfrm>
        </p:spPr>
        <p:txBody>
          <a:bodyPr>
            <a:normAutofit/>
          </a:bodyPr>
          <a:lstStyle/>
          <a:p>
            <a:pPr algn="ctr"/>
            <a:r>
              <a:rPr lang="ru-RU" sz="1400" dirty="0" smtClean="0"/>
              <a:t>Константин Сергеевич Новосёлов </a:t>
            </a:r>
          </a:p>
          <a:p>
            <a:pPr algn="ctr"/>
            <a:r>
              <a:rPr lang="ru-RU" sz="1400" dirty="0" smtClean="0"/>
              <a:t>(род. 23 августа 1974, Нижний Тагил, СССР) </a:t>
            </a:r>
          </a:p>
        </p:txBody>
      </p:sp>
      <p:pic>
        <p:nvPicPr>
          <p:cNvPr id="5" name="Содержимое 4" descr="Konstantin Novoselov portrait.jpg">
            <a:hlinkClick r:id="rId3"/>
          </p:cNvPr>
          <p:cNvPicPr>
            <a:picLocks noGrp="1"/>
          </p:cNvPicPr>
          <p:nvPr>
            <p:ph sz="half" idx="2"/>
          </p:nvPr>
        </p:nvPicPr>
        <p:blipFill>
          <a:blip r:embed="rId4" cstate="print"/>
          <a:stretch>
            <a:fillRect/>
          </a:stretch>
        </p:blipFill>
        <p:spPr bwMode="auto">
          <a:xfrm>
            <a:off x="1115616" y="1628800"/>
            <a:ext cx="2749227" cy="31683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Текст 7"/>
          <p:cNvSpPr>
            <a:spLocks noGrp="1"/>
          </p:cNvSpPr>
          <p:nvPr>
            <p:ph type="body" sz="quarter" idx="3"/>
          </p:nvPr>
        </p:nvSpPr>
        <p:spPr>
          <a:xfrm>
            <a:off x="2987824" y="1772816"/>
            <a:ext cx="3128538" cy="889015"/>
          </a:xfrm>
        </p:spPr>
        <p:txBody>
          <a:bodyPr>
            <a:normAutofit/>
          </a:bodyPr>
          <a:lstStyle/>
          <a:p>
            <a:pPr algn="r"/>
            <a:r>
              <a:rPr lang="ru-RU" dirty="0" smtClean="0"/>
              <a:t>Физика</a:t>
            </a:r>
          </a:p>
          <a:p>
            <a:pPr algn="r"/>
            <a:endParaRPr lang="ru-RU" dirty="0"/>
          </a:p>
        </p:txBody>
      </p:sp>
      <p:sp>
        <p:nvSpPr>
          <p:cNvPr id="4" name="Содержимое 3"/>
          <p:cNvSpPr>
            <a:spLocks noGrp="1"/>
          </p:cNvSpPr>
          <p:nvPr>
            <p:ph sz="quarter" idx="4"/>
          </p:nvPr>
        </p:nvSpPr>
        <p:spPr>
          <a:xfrm>
            <a:off x="4355976" y="2276872"/>
            <a:ext cx="4392488" cy="3875322"/>
          </a:xfrm>
        </p:spPr>
        <p:txBody>
          <a:bodyPr>
            <a:normAutofit fontScale="62500" lnSpcReduction="20000"/>
          </a:bodyPr>
          <a:lstStyle/>
          <a:p>
            <a:pPr indent="342900" algn="just">
              <a:lnSpc>
                <a:spcPct val="120000"/>
              </a:lnSpc>
              <a:buNone/>
            </a:pPr>
            <a:r>
              <a:rPr lang="ru-RU" sz="2500" dirty="0" smtClean="0"/>
              <a:t>      </a:t>
            </a:r>
            <a:r>
              <a:rPr lang="ru-RU" sz="2500" b="1" dirty="0" smtClean="0"/>
              <a:t>Константин Новосёлов</a:t>
            </a:r>
            <a:r>
              <a:rPr lang="ru-RU" sz="2500" dirty="0" smtClean="0"/>
              <a:t> </a:t>
            </a:r>
            <a:r>
              <a:rPr lang="ru-RU" sz="2500" dirty="0" smtClean="0"/>
              <a:t>—российский</a:t>
            </a:r>
            <a:r>
              <a:rPr lang="ru-RU" sz="2500" dirty="0" smtClean="0"/>
              <a:t> и британский физик. Лауреат Нобелевской премии совместно с Андреем Геймом, член Лондонского королевского общества (с 2011). 31 декабря 2011 года было объявлено о присвоении ему звания указом королевы Елизаветы II за заслуги перед наукой.</a:t>
            </a:r>
          </a:p>
          <a:p>
            <a:pPr indent="342900" algn="just">
              <a:lnSpc>
                <a:spcPct val="120000"/>
              </a:lnSpc>
              <a:buNone/>
            </a:pPr>
            <a:r>
              <a:rPr lang="ru-RU" sz="2500" dirty="0" smtClean="0"/>
              <a:t>      По состоянию на октябрь 2016 года имеет более 112000 цитирований своих работ. Индекс </a:t>
            </a:r>
            <a:r>
              <a:rPr lang="ru-RU" sz="2500" dirty="0" err="1" smtClean="0"/>
              <a:t>Хирша</a:t>
            </a:r>
            <a:r>
              <a:rPr lang="ru-RU" sz="2500" dirty="0" smtClean="0"/>
              <a:t> — 86. Входит в лидеры рейтинга влиятельнейших учёных 2014 года по версии</a:t>
            </a:r>
            <a:r>
              <a:rPr lang="en-US" sz="2500" dirty="0" smtClean="0"/>
              <a:t> Thomson Reuters</a:t>
            </a:r>
            <a:r>
              <a:rPr lang="ru-RU" sz="2500" dirty="0" smtClean="0"/>
              <a:t>.</a:t>
            </a:r>
          </a:p>
          <a:p>
            <a:pPr indent="342900"/>
            <a:endParaRPr lang="ru-RU" dirty="0" smtClean="0"/>
          </a:p>
        </p:txBody>
      </p:sp>
      <p:sp>
        <p:nvSpPr>
          <p:cNvPr id="9" name="TextBox 8"/>
          <p:cNvSpPr txBox="1"/>
          <p:nvPr/>
        </p:nvSpPr>
        <p:spPr>
          <a:xfrm>
            <a:off x="1115616" y="908720"/>
            <a:ext cx="6517232" cy="584775"/>
          </a:xfrm>
          <a:prstGeom prst="rect">
            <a:avLst/>
          </a:prstGeom>
          <a:noFill/>
        </p:spPr>
        <p:txBody>
          <a:bodyPr wrap="square" rtlCol="0">
            <a:spAutoFit/>
          </a:bodyPr>
          <a:lstStyle/>
          <a:p>
            <a:pPr algn="ctr"/>
            <a:r>
              <a:rPr lang="ru-RU" sz="1600" b="1" dirty="0" smtClean="0">
                <a:solidFill>
                  <a:srgbClr val="FF0000"/>
                </a:solidFill>
              </a:rPr>
              <a:t>«За новаторские эксперименты по исследованию двумерного материала  </a:t>
            </a:r>
            <a:r>
              <a:rPr lang="ru-RU" sz="1600" b="1" dirty="0" err="1" smtClean="0">
                <a:solidFill>
                  <a:srgbClr val="FF0000"/>
                </a:solidFill>
              </a:rPr>
              <a:t>графена</a:t>
            </a:r>
            <a:r>
              <a:rPr lang="ru-RU" sz="1600" b="1" dirty="0" smtClean="0">
                <a:solidFill>
                  <a:srgbClr val="FF0000"/>
                </a:solidFill>
              </a:rPr>
              <a:t>»</a:t>
            </a:r>
            <a:endParaRPr lang="ru-RU" sz="1600" b="1" dirty="0">
              <a:solidFill>
                <a:srgbClr val="FF0000"/>
              </a:solidFill>
            </a:endParaRPr>
          </a:p>
        </p:txBody>
      </p:sp>
      <p:sp>
        <p:nvSpPr>
          <p:cNvPr id="11" name="Прямоугольник 10"/>
          <p:cNvSpPr/>
          <p:nvPr/>
        </p:nvSpPr>
        <p:spPr>
          <a:xfrm>
            <a:off x="0" y="764704"/>
            <a:ext cx="1231427" cy="369332"/>
          </a:xfrm>
          <a:prstGeom prst="rect">
            <a:avLst/>
          </a:prstGeom>
        </p:spPr>
        <p:txBody>
          <a:bodyPr wrap="none">
            <a:spAutoFit/>
          </a:bodyPr>
          <a:lstStyle/>
          <a:p>
            <a:pPr algn="r"/>
            <a:r>
              <a:rPr lang="ru-RU" b="1" dirty="0" smtClean="0">
                <a:solidFill>
                  <a:schemeClr val="bg1"/>
                </a:solidFill>
              </a:rPr>
              <a:t>2010 год</a:t>
            </a:r>
          </a:p>
        </p:txBody>
      </p:sp>
      <p:pic>
        <p:nvPicPr>
          <p:cNvPr id="12" name="Picture 2" descr="C:\Users\ok\Desktop\Ewng0saXAAYP-c1.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524328" y="188640"/>
            <a:ext cx="1442037" cy="1368152"/>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ok\Desktop\img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4294967295"/>
          </p:nvPr>
        </p:nvSpPr>
        <p:spPr>
          <a:xfrm>
            <a:off x="899592" y="476672"/>
            <a:ext cx="7715250" cy="5845175"/>
          </a:xfrm>
        </p:spPr>
        <p:txBody>
          <a:bodyPr>
            <a:normAutofit/>
          </a:bodyPr>
          <a:lstStyle/>
          <a:p>
            <a:pPr indent="342900" algn="just">
              <a:buNone/>
            </a:pPr>
            <a:r>
              <a:rPr lang="ru-RU" dirty="0" smtClean="0"/>
              <a:t>      </a:t>
            </a:r>
            <a:r>
              <a:rPr lang="ru-RU" sz="2200" dirty="0" smtClean="0"/>
              <a:t>С момента основания и до 2010 года Нобелевскую премию вручали 543 раза. По состоянию на 2010 год персональные премии были вручены 817 лауреатам, 21 гражданин России и СССР получили 16 нобелевских премий — значительно меньше, чем представители США (326),</a:t>
            </a:r>
          </a:p>
          <a:p>
            <a:pPr indent="342900" algn="just">
              <a:buNone/>
            </a:pPr>
            <a:r>
              <a:rPr lang="ru-RU" sz="2200" dirty="0" smtClean="0"/>
              <a:t>    Великобритании (115), Германии (102) или Франции(57). Кроме того, нобелевские премии получили за произведения, написанные на русском языке, 3 писателя, не имевшие на тот момент гражданства России или СССР.</a:t>
            </a:r>
          </a:p>
          <a:p>
            <a:pPr lvl="0" indent="342900" algn="just">
              <a:spcBef>
                <a:spcPts val="0"/>
              </a:spcBef>
              <a:buClr>
                <a:schemeClr val="dk1"/>
              </a:buClr>
              <a:buSzPts val="3200"/>
              <a:buNone/>
            </a:pPr>
            <a:r>
              <a:rPr lang="ru-RU" sz="2200" dirty="0" smtClean="0">
                <a:sym typeface="Verdana"/>
              </a:rPr>
              <a:t>В заключении можно сказать, что в  работе представлен далеко не весь список нобелевских лауреатов. </a:t>
            </a:r>
          </a:p>
          <a:p>
            <a:pPr lvl="0" indent="342900" algn="just">
              <a:spcBef>
                <a:spcPts val="640"/>
              </a:spcBef>
              <a:buClr>
                <a:schemeClr val="dk1"/>
              </a:buClr>
              <a:buSzPts val="3200"/>
              <a:buNone/>
            </a:pPr>
            <a:r>
              <a:rPr lang="ru-RU" sz="2200" dirty="0" smtClean="0">
                <a:sym typeface="Verdana"/>
              </a:rPr>
              <a:t>В мире много открытии, которые также заслуживают Нобелевскую премию. </a:t>
            </a:r>
            <a:endParaRPr lang="ru-RU" sz="2200" dirty="0" smtClean="0"/>
          </a:p>
          <a:p>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ok\Desktop\img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r>
              <a:rPr lang="ru-RU" b="1" dirty="0" smtClean="0"/>
              <a:t>Основатель премии</a:t>
            </a:r>
            <a:endParaRPr lang="ru-RU" b="1" dirty="0"/>
          </a:p>
        </p:txBody>
      </p:sp>
      <p:sp>
        <p:nvSpPr>
          <p:cNvPr id="3" name="Содержимое 2"/>
          <p:cNvSpPr>
            <a:spLocks noGrp="1"/>
          </p:cNvSpPr>
          <p:nvPr>
            <p:ph sz="half" idx="1"/>
          </p:nvPr>
        </p:nvSpPr>
        <p:spPr>
          <a:xfrm>
            <a:off x="500034" y="1285860"/>
            <a:ext cx="5143536" cy="4840303"/>
          </a:xfrm>
        </p:spPr>
        <p:txBody>
          <a:bodyPr>
            <a:normAutofit fontScale="40000" lnSpcReduction="20000"/>
          </a:bodyPr>
          <a:lstStyle/>
          <a:p>
            <a:pPr algn="just">
              <a:lnSpc>
                <a:spcPct val="120000"/>
              </a:lnSpc>
              <a:buNone/>
            </a:pPr>
            <a:r>
              <a:rPr lang="ru-RU" sz="3500" b="1" dirty="0" smtClean="0"/>
              <a:t>           АЛЬФРЕД НОБЕЛЬ</a:t>
            </a:r>
            <a:r>
              <a:rPr lang="ru-RU" sz="3500" dirty="0" smtClean="0"/>
              <a:t> родился 21 октября 1833 года в Стокгольме, Швеция, в семье инженеров. Он был химиком, инженером и изобретателем. </a:t>
            </a:r>
          </a:p>
          <a:p>
            <a:pPr algn="just">
              <a:lnSpc>
                <a:spcPct val="120000"/>
              </a:lnSpc>
              <a:buNone/>
            </a:pPr>
            <a:r>
              <a:rPr lang="ru-RU" sz="3500" dirty="0" smtClean="0"/>
              <a:t>              В 1894 году Нобель приобрёл металлургический </a:t>
            </a:r>
          </a:p>
          <a:p>
            <a:pPr algn="just">
              <a:lnSpc>
                <a:spcPct val="120000"/>
              </a:lnSpc>
              <a:buNone/>
            </a:pPr>
            <a:r>
              <a:rPr lang="ru-RU" sz="3500" dirty="0" smtClean="0"/>
              <a:t>        концерн </a:t>
            </a:r>
            <a:r>
              <a:rPr lang="ru-RU" sz="3500" dirty="0" err="1" smtClean="0"/>
              <a:t>Бофорс</a:t>
            </a:r>
            <a:r>
              <a:rPr lang="ru-RU" sz="3500" dirty="0" smtClean="0"/>
              <a:t>, который стал крупнейшим производителем вооружения. За свою жизнь Нобель накопил внушительное состояние. Большую часть дохода он получил от своих 355 изобретений, среди которых самое известное —динамит.</a:t>
            </a:r>
          </a:p>
          <a:p>
            <a:pPr algn="just">
              <a:lnSpc>
                <a:spcPct val="120000"/>
              </a:lnSpc>
              <a:buNone/>
            </a:pPr>
            <a:r>
              <a:rPr lang="ru-RU" sz="3500" dirty="0" smtClean="0"/>
              <a:t>            В 1888 году Альфреда Нобеля «погребли заживо». В Каннах умер брат Нобеля — Людвиг, и по ошибке репортеров в газеты поместили объявление о смерти самого Альфреда Нобеля, а не его брата. Прочитав во французской газете собственный некролог под названием «Торговец смертью мёртв», Нобель задумался над тем, каким его будет помнить человечество. После этого он решил изменить своё завещание. </a:t>
            </a:r>
          </a:p>
          <a:p>
            <a:pPr algn="just">
              <a:lnSpc>
                <a:spcPct val="120000"/>
              </a:lnSpc>
              <a:buNone/>
            </a:pPr>
            <a:r>
              <a:rPr lang="ru-RU" sz="3500" dirty="0" smtClean="0"/>
              <a:t>          10 декабря 1896 года Альфред Нобель умер на своей вилле в Сан-Ремо, Италия, от кровоизлияния в мозг.</a:t>
            </a:r>
          </a:p>
          <a:p>
            <a:endParaRPr lang="ru-RU" dirty="0"/>
          </a:p>
        </p:txBody>
      </p:sp>
      <p:pic>
        <p:nvPicPr>
          <p:cNvPr id="5" name="Содержимое 4" descr="https://upload.wikimedia.org/wikipedia/commons/thumb/6/6e/AlfredNobel_adjusted.jpg/200px-AlfredNobel_adjusted.jpg">
            <a:hlinkClick r:id="rId3"/>
          </p:cNvPr>
          <p:cNvPicPr>
            <a:picLocks noGrp="1"/>
          </p:cNvPicPr>
          <p:nvPr>
            <p:ph sz="half" idx="2"/>
          </p:nvPr>
        </p:nvPicPr>
        <p:blipFill>
          <a:blip r:embed="rId4" cstate="print"/>
          <a:srcRect/>
          <a:stretch>
            <a:fillRect/>
          </a:stretch>
        </p:blipFill>
        <p:spPr bwMode="auto">
          <a:xfrm>
            <a:off x="5786446" y="1428736"/>
            <a:ext cx="3040066" cy="43577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ok\Desktop\img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44034" name="Picture 2" descr="https://mypresentation.ru/documents_6/e13454db7e023d465eaba2038d10ad50/img9.jpg"/>
          <p:cNvPicPr>
            <a:picLocks noChangeAspect="1" noChangeArrowheads="1"/>
          </p:cNvPicPr>
          <p:nvPr/>
        </p:nvPicPr>
        <p:blipFill>
          <a:blip r:embed="rId3" cstate="print">
            <a:clrChange>
              <a:clrFrom>
                <a:srgbClr val="FFFFFF"/>
              </a:clrFrom>
              <a:clrTo>
                <a:srgbClr val="FFFFFF">
                  <a:alpha val="0"/>
                </a:srgbClr>
              </a:clrTo>
            </a:clrChange>
          </a:blip>
          <a:srcRect t="20941" b="22360"/>
          <a:stretch>
            <a:fillRect/>
          </a:stretch>
        </p:blipFill>
        <p:spPr bwMode="auto">
          <a:xfrm>
            <a:off x="1043608" y="1412776"/>
            <a:ext cx="7620000" cy="324036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ok\Desktop\img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714348" y="214290"/>
            <a:ext cx="8286808" cy="802442"/>
          </a:xfrm>
        </p:spPr>
        <p:txBody>
          <a:bodyPr>
            <a:noAutofit/>
          </a:bodyPr>
          <a:lstStyle/>
          <a:p>
            <a:r>
              <a:rPr lang="ru-RU" sz="1600" b="1" dirty="0" smtClean="0"/>
              <a:t>Завещание Альфреда Нобеля, </a:t>
            </a:r>
            <a:br>
              <a:rPr lang="ru-RU" sz="1600" b="1" dirty="0" smtClean="0"/>
            </a:br>
            <a:r>
              <a:rPr lang="ru-RU" sz="1600" b="1" dirty="0" smtClean="0"/>
              <a:t>составленное им 27 ноября 1895 года, было оглашено в январе 1897 года</a:t>
            </a:r>
            <a:r>
              <a:rPr lang="ru-RU" sz="1600" b="1" baseline="30000" dirty="0" smtClean="0"/>
              <a:t>.</a:t>
            </a:r>
            <a:r>
              <a:rPr lang="ru-RU" sz="1600" dirty="0" smtClean="0"/>
              <a:t/>
            </a:r>
            <a:br>
              <a:rPr lang="ru-RU" sz="1600" dirty="0" smtClean="0"/>
            </a:br>
            <a:endParaRPr lang="ru-RU" sz="1600" dirty="0"/>
          </a:p>
        </p:txBody>
      </p:sp>
      <p:pic>
        <p:nvPicPr>
          <p:cNvPr id="5" name="Содержимое 4" descr="https://upload.wikimedia.org/wikipedia/commons/thumb/f/f7/Alfred_Nobels_will-November_25th%2C_1895.jpg/200px-Alfred_Nobels_will-November_25th%2C_1895.jpg">
            <a:hlinkClick r:id="rId3"/>
          </p:cNvPr>
          <p:cNvPicPr>
            <a:picLocks noGrp="1"/>
          </p:cNvPicPr>
          <p:nvPr>
            <p:ph sz="half" idx="1"/>
          </p:nvPr>
        </p:nvPicPr>
        <p:blipFill>
          <a:blip r:embed="rId4" cstate="print"/>
          <a:srcRect/>
          <a:stretch>
            <a:fillRect/>
          </a:stretch>
        </p:blipFill>
        <p:spPr bwMode="auto">
          <a:xfrm>
            <a:off x="2627784" y="857232"/>
            <a:ext cx="4015918" cy="25717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Содержимое 3"/>
          <p:cNvSpPr>
            <a:spLocks noGrp="1"/>
          </p:cNvSpPr>
          <p:nvPr>
            <p:ph sz="half" idx="2"/>
          </p:nvPr>
        </p:nvSpPr>
        <p:spPr>
          <a:xfrm>
            <a:off x="539552" y="3573016"/>
            <a:ext cx="8186766" cy="3000372"/>
          </a:xfrm>
        </p:spPr>
        <p:txBody>
          <a:bodyPr>
            <a:normAutofit fontScale="55000" lnSpcReduction="20000"/>
          </a:bodyPr>
          <a:lstStyle/>
          <a:p>
            <a:pPr indent="342900" algn="just">
              <a:buNone/>
            </a:pPr>
            <a:r>
              <a:rPr lang="ru-RU" dirty="0" smtClean="0"/>
              <a:t>           «Всё моё движимое и недвижимое имущество должно быть обращено моими душеприказчиками в ликвидные ценности, а собранный таким образом капитал помещён в надёжный банк. Доходы от вложений должны принадлежать фонду, который будет ежегодно распределять их в виде премий тем, кто в течение предыдущего года принёс наибольшую пользу человечеству… Указанные проценты необходимо разделить на пять равных частей, которые предназначаются: одна часть — тому, кто сделает наиболее важное открытие или изобретение в области физики; другая — тому, кто сделает наиболее важное открытие или усовершенствование в области химии; третья — тому, кто сделает наиболее важное открытие в области физиологии или медицины; четвёртая — тому, кто создаст наиболее выдающееся литературное произведение идеалистического направления; пятая — тому, кто внёс наиболее существенный вклад в сплочение наций, уничтожение рабства или снижение численности существующих армий и содействие проведению мирных конгрессов… Моё особое желание заключается в том, чтобы при присуждении премий не принималась во внимание национальность кандидатов…»</a:t>
            </a:r>
          </a:p>
          <a:p>
            <a:pPr algn="just"/>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ok\Desktop\img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Заголовок 4"/>
          <p:cNvSpPr>
            <a:spLocks noGrp="1"/>
          </p:cNvSpPr>
          <p:nvPr>
            <p:ph type="title"/>
          </p:nvPr>
        </p:nvSpPr>
        <p:spPr/>
        <p:txBody>
          <a:bodyPr/>
          <a:lstStyle/>
          <a:p>
            <a:r>
              <a:rPr lang="ru-RU" b="1" dirty="0" smtClean="0"/>
              <a:t>Номинации премии</a:t>
            </a:r>
            <a:endParaRPr lang="ru-RU" b="1" dirty="0"/>
          </a:p>
        </p:txBody>
      </p:sp>
      <p:sp>
        <p:nvSpPr>
          <p:cNvPr id="6" name="Содержимое 5"/>
          <p:cNvSpPr>
            <a:spLocks noGrp="1"/>
          </p:cNvSpPr>
          <p:nvPr>
            <p:ph idx="1"/>
          </p:nvPr>
        </p:nvSpPr>
        <p:spPr>
          <a:xfrm>
            <a:off x="971600" y="1071546"/>
            <a:ext cx="7920000" cy="5273778"/>
          </a:xfrm>
        </p:spPr>
        <p:txBody>
          <a:bodyPr>
            <a:normAutofit fontScale="70000" lnSpcReduction="20000"/>
          </a:bodyPr>
          <a:lstStyle/>
          <a:p>
            <a:pPr>
              <a:buNone/>
            </a:pPr>
            <a:r>
              <a:rPr lang="ru-RU" dirty="0" smtClean="0"/>
              <a:t>   В завещании Нобеля предусматривалось выделение средств на награды представителям только пяти направлений:</a:t>
            </a:r>
          </a:p>
          <a:p>
            <a:pPr lvl="0"/>
            <a:r>
              <a:rPr lang="ru-RU" u="sng" dirty="0" smtClean="0"/>
              <a:t>Физика</a:t>
            </a:r>
            <a:r>
              <a:rPr lang="ru-RU" dirty="0" smtClean="0"/>
              <a:t> (присуждается с 1901 года в Швеции);</a:t>
            </a:r>
          </a:p>
          <a:p>
            <a:pPr lvl="0"/>
            <a:r>
              <a:rPr lang="ru-RU" u="sng" dirty="0" smtClean="0"/>
              <a:t>Химия</a:t>
            </a:r>
            <a:r>
              <a:rPr lang="ru-RU" dirty="0" smtClean="0"/>
              <a:t> (присуждается с 1901 года в Швеции);</a:t>
            </a:r>
          </a:p>
          <a:p>
            <a:pPr lvl="0"/>
            <a:r>
              <a:rPr lang="ru-RU" u="sng" dirty="0" smtClean="0"/>
              <a:t>Физиология и медицина</a:t>
            </a:r>
            <a:r>
              <a:rPr lang="ru-RU" dirty="0" smtClean="0"/>
              <a:t> (присуждается с 1901 года в Швеции);</a:t>
            </a:r>
          </a:p>
          <a:p>
            <a:pPr lvl="0"/>
            <a:r>
              <a:rPr lang="ru-RU" u="sng" dirty="0" smtClean="0"/>
              <a:t>Литература</a:t>
            </a:r>
            <a:r>
              <a:rPr lang="ru-RU" dirty="0" smtClean="0"/>
              <a:t> (присуждается с 1901 года в Швеции);</a:t>
            </a:r>
          </a:p>
          <a:p>
            <a:pPr lvl="0"/>
            <a:r>
              <a:rPr lang="ru-RU" u="sng" dirty="0" smtClean="0"/>
              <a:t>Содействие установлению мира во всём мире </a:t>
            </a:r>
            <a:r>
              <a:rPr lang="ru-RU" dirty="0" smtClean="0"/>
              <a:t>(присуждается с 1901 года в Норвегии).</a:t>
            </a:r>
          </a:p>
          <a:p>
            <a:pPr algn="just">
              <a:buNone/>
            </a:pPr>
            <a:r>
              <a:rPr lang="ru-RU" dirty="0" smtClean="0"/>
              <a:t>        </a:t>
            </a:r>
            <a:r>
              <a:rPr lang="en-US" dirty="0" smtClean="0"/>
              <a:t>     </a:t>
            </a:r>
            <a:r>
              <a:rPr lang="ru-RU" dirty="0" smtClean="0"/>
              <a:t>Кроме того, вне связи с завещанием Нобеля, </a:t>
            </a:r>
            <a:r>
              <a:rPr lang="ru-RU" u="sng" dirty="0" smtClean="0"/>
              <a:t>с 1969 </a:t>
            </a:r>
            <a:r>
              <a:rPr lang="ru-RU" dirty="0" smtClean="0"/>
              <a:t>года по инициативе Шведского банка присуждается также премия его имени </a:t>
            </a:r>
            <a:r>
              <a:rPr lang="ru-RU" u="sng" dirty="0" smtClean="0"/>
              <a:t>по экономике</a:t>
            </a:r>
            <a:r>
              <a:rPr lang="ru-RU" dirty="0" smtClean="0"/>
              <a:t>. Она присуждается на тех же условиях, что и другие нобелевские премии. В дальнейшем правление Фонда Нобеля решило более не увеличивать количество номинаций.</a:t>
            </a:r>
          </a:p>
          <a:p>
            <a:pPr algn="just">
              <a:buNone/>
            </a:pPr>
            <a:r>
              <a:rPr lang="ru-RU" dirty="0" smtClean="0"/>
              <a:t>          </a:t>
            </a:r>
            <a:r>
              <a:rPr lang="en-US" dirty="0" smtClean="0"/>
              <a:t>      </a:t>
            </a:r>
            <a:r>
              <a:rPr lang="ru-RU" dirty="0" smtClean="0"/>
              <a:t> От лауреата требуется выступление с так называемой «Нобелевской мемориальной лекцией», которая публикуется затем Нобелевским фондом в особом томе.</a:t>
            </a:r>
          </a:p>
          <a:p>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ok\Desktop\img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1043608" y="260648"/>
            <a:ext cx="3143272" cy="1798628"/>
          </a:xfrm>
        </p:spPr>
        <p:txBody>
          <a:bodyPr>
            <a:noAutofit/>
          </a:bodyPr>
          <a:lstStyle/>
          <a:p>
            <a:pPr algn="ctr"/>
            <a:r>
              <a:rPr lang="ru-RU" sz="3200" dirty="0" smtClean="0"/>
              <a:t>Размер Нобелевской премии</a:t>
            </a:r>
            <a:endParaRPr lang="ru-RU" sz="3200" dirty="0"/>
          </a:p>
        </p:txBody>
      </p:sp>
      <p:sp>
        <p:nvSpPr>
          <p:cNvPr id="3" name="Содержимое 2"/>
          <p:cNvSpPr>
            <a:spLocks noGrp="1"/>
          </p:cNvSpPr>
          <p:nvPr>
            <p:ph idx="1"/>
          </p:nvPr>
        </p:nvSpPr>
        <p:spPr>
          <a:xfrm>
            <a:off x="4000496" y="273050"/>
            <a:ext cx="4929222" cy="6156346"/>
          </a:xfrm>
        </p:spPr>
        <p:txBody>
          <a:bodyPr>
            <a:normAutofit fontScale="55000" lnSpcReduction="20000"/>
          </a:bodyPr>
          <a:lstStyle/>
          <a:p>
            <a:pPr algn="just">
              <a:buNone/>
            </a:pPr>
            <a:r>
              <a:rPr lang="ru-RU" dirty="0" smtClean="0"/>
              <a:t>              Фонд Нобеля был создан в 1900 году как частная независимая неправительственная организация, с начальным капиталом 31,6 </a:t>
            </a:r>
            <a:r>
              <a:rPr lang="ru-RU" dirty="0" err="1" smtClean="0"/>
              <a:t>млн</a:t>
            </a:r>
            <a:r>
              <a:rPr lang="ru-RU" dirty="0" smtClean="0"/>
              <a:t> шведских крон , а в пересчёте на  курс доллара  (лето 2012 года) — около 250 </a:t>
            </a:r>
            <a:r>
              <a:rPr lang="ru-RU" dirty="0" err="1" smtClean="0"/>
              <a:t>млн</a:t>
            </a:r>
            <a:r>
              <a:rPr lang="ru-RU" dirty="0" smtClean="0"/>
              <a:t> долл. Премии лауреатам выплачивались из процентов от сделок с ценными бумагами.</a:t>
            </a:r>
          </a:p>
          <a:p>
            <a:pPr algn="just">
              <a:buNone/>
            </a:pPr>
            <a:r>
              <a:rPr lang="ru-RU" dirty="0" smtClean="0"/>
              <a:t>               Первые премии составляли 150 000 крон. В 1980-х годах премии составляли около 880 000 крон. В 1990-х годах размер премии существенно вырос. По состоянию на декабрь 2015 года капитал фонда был равен 4,065 </a:t>
            </a:r>
            <a:r>
              <a:rPr lang="ru-RU" dirty="0" err="1" smtClean="0"/>
              <a:t>млрд</a:t>
            </a:r>
            <a:r>
              <a:rPr lang="ru-RU" dirty="0" smtClean="0"/>
              <a:t> шведских крон, а размер премии составлял 8 </a:t>
            </a:r>
            <a:r>
              <a:rPr lang="ru-RU" dirty="0" err="1" smtClean="0"/>
              <a:t>млн</a:t>
            </a:r>
            <a:r>
              <a:rPr lang="ru-RU" dirty="0" smtClean="0"/>
              <a:t> шведских крон, что примерно эквивалентно 1,1 </a:t>
            </a:r>
            <a:r>
              <a:rPr lang="ru-RU" dirty="0" err="1" smtClean="0"/>
              <a:t>млн</a:t>
            </a:r>
            <a:r>
              <a:rPr lang="ru-RU" dirty="0" smtClean="0"/>
              <a:t> долларов США.</a:t>
            </a:r>
          </a:p>
          <a:p>
            <a:pPr algn="just">
              <a:buNone/>
            </a:pPr>
            <a:r>
              <a:rPr lang="ru-RU" dirty="0" smtClean="0"/>
              <a:t>              В 2012 году размер Нобелевской премии уменьшился на 20 процентов — до 1,1 </a:t>
            </a:r>
            <a:r>
              <a:rPr lang="ru-RU" dirty="0" err="1" smtClean="0"/>
              <a:t>млн</a:t>
            </a:r>
            <a:r>
              <a:rPr lang="ru-RU" dirty="0" smtClean="0"/>
              <a:t> долларов. Такое решение было принято в июне 2012 года на совещании совета директоров Нобелевского фонда. По мнению руководства фонда, данная мера поможет избежать сокращения капитала организации в долгосрочной перспективе. Как говорится в заявлении фонда, управление капиталом «должно осуществляться таким образом, чтобы премию можно было вручать бесконечно». «Нобелевский фонд несёт ответственность за то, чтобы размер премии мог оставаться на высоком уровне длительное время», — отметил исполнительный директор фонда Ларс </a:t>
            </a:r>
            <a:r>
              <a:rPr lang="ru-RU" dirty="0" err="1" smtClean="0"/>
              <a:t>Хайкенстен</a:t>
            </a:r>
            <a:r>
              <a:rPr lang="ru-RU" dirty="0" smtClean="0"/>
              <a:t>. </a:t>
            </a:r>
            <a:endParaRPr lang="ru-RU" dirty="0"/>
          </a:p>
        </p:txBody>
      </p:sp>
      <p:sp>
        <p:nvSpPr>
          <p:cNvPr id="4" name="Текст 3"/>
          <p:cNvSpPr>
            <a:spLocks noGrp="1"/>
          </p:cNvSpPr>
          <p:nvPr>
            <p:ph type="body" sz="half" idx="2"/>
          </p:nvPr>
        </p:nvSpPr>
        <p:spPr>
          <a:xfrm>
            <a:off x="899592" y="2132856"/>
            <a:ext cx="3714776" cy="4500570"/>
          </a:xfrm>
        </p:spPr>
        <p:txBody>
          <a:bodyPr>
            <a:normAutofit/>
          </a:bodyPr>
          <a:lstStyle/>
          <a:p>
            <a:pPr lvl="0"/>
            <a:r>
              <a:rPr lang="ru-RU" sz="1600" dirty="0" smtClean="0"/>
              <a:t>В 1992 году — 1,04 </a:t>
            </a:r>
            <a:r>
              <a:rPr lang="ru-RU" sz="1600" dirty="0" err="1" smtClean="0"/>
              <a:t>млн</a:t>
            </a:r>
            <a:r>
              <a:rPr lang="ru-RU" sz="1600" dirty="0" smtClean="0"/>
              <a:t> </a:t>
            </a:r>
            <a:r>
              <a:rPr lang="ru-RU" sz="1600" dirty="0" smtClean="0">
                <a:hlinkClick r:id="rId3" tooltip="Доллар США"/>
              </a:rPr>
              <a:t>$ США</a:t>
            </a:r>
            <a:endParaRPr lang="ru-RU" sz="1600" dirty="0" smtClean="0"/>
          </a:p>
          <a:p>
            <a:pPr lvl="0"/>
            <a:r>
              <a:rPr lang="ru-RU" sz="1600" dirty="0" smtClean="0"/>
              <a:t>В 2000 году — 0,9 </a:t>
            </a:r>
            <a:r>
              <a:rPr lang="ru-RU" sz="1600" dirty="0" err="1" smtClean="0"/>
              <a:t>млн</a:t>
            </a:r>
            <a:r>
              <a:rPr lang="ru-RU" sz="1600" dirty="0" smtClean="0"/>
              <a:t> </a:t>
            </a:r>
            <a:r>
              <a:rPr lang="ru-RU" sz="1600" dirty="0" smtClean="0">
                <a:hlinkClick r:id="rId3" tooltip="Доллар США"/>
              </a:rPr>
              <a:t>$ США</a:t>
            </a:r>
            <a:endParaRPr lang="ru-RU" sz="1600" dirty="0" smtClean="0"/>
          </a:p>
          <a:p>
            <a:pPr lvl="0"/>
            <a:r>
              <a:rPr lang="ru-RU" sz="1600" dirty="0" smtClean="0"/>
              <a:t>В 2003 году — 1,34 </a:t>
            </a:r>
            <a:r>
              <a:rPr lang="ru-RU" sz="1600" dirty="0" err="1" smtClean="0"/>
              <a:t>млн</a:t>
            </a:r>
            <a:r>
              <a:rPr lang="ru-RU" sz="1600" dirty="0" smtClean="0"/>
              <a:t> </a:t>
            </a:r>
            <a:r>
              <a:rPr lang="ru-RU" sz="1600" dirty="0" smtClean="0">
                <a:hlinkClick r:id="rId3" tooltip="Доллар США"/>
              </a:rPr>
              <a:t>$ США</a:t>
            </a:r>
            <a:endParaRPr lang="ru-RU" sz="1600" dirty="0" smtClean="0"/>
          </a:p>
          <a:p>
            <a:pPr lvl="0"/>
            <a:r>
              <a:rPr lang="ru-RU" sz="1600" dirty="0" smtClean="0"/>
              <a:t>В 2004 году — 1,46 </a:t>
            </a:r>
            <a:r>
              <a:rPr lang="ru-RU" sz="1600" dirty="0" err="1" smtClean="0"/>
              <a:t>млн</a:t>
            </a:r>
            <a:r>
              <a:rPr lang="ru-RU" sz="1600" dirty="0" smtClean="0"/>
              <a:t> </a:t>
            </a:r>
            <a:r>
              <a:rPr lang="ru-RU" sz="1600" dirty="0" smtClean="0">
                <a:hlinkClick r:id="rId3" tooltip="Доллар США"/>
              </a:rPr>
              <a:t>$ США</a:t>
            </a:r>
            <a:endParaRPr lang="ru-RU" sz="1600" dirty="0" smtClean="0"/>
          </a:p>
          <a:p>
            <a:pPr lvl="0"/>
            <a:r>
              <a:rPr lang="ru-RU" sz="1600" dirty="0" smtClean="0"/>
              <a:t>В 2005 году — 1,25 </a:t>
            </a:r>
            <a:r>
              <a:rPr lang="ru-RU" sz="1600" dirty="0" err="1" smtClean="0"/>
              <a:t>млн</a:t>
            </a:r>
            <a:r>
              <a:rPr lang="ru-RU" sz="1600" dirty="0" smtClean="0"/>
              <a:t> </a:t>
            </a:r>
            <a:r>
              <a:rPr lang="ru-RU" sz="1600" dirty="0" smtClean="0">
                <a:hlinkClick r:id="rId3" tooltip="Доллар США"/>
              </a:rPr>
              <a:t>$ США</a:t>
            </a:r>
            <a:endParaRPr lang="ru-RU" sz="1600" dirty="0" smtClean="0"/>
          </a:p>
          <a:p>
            <a:pPr lvl="0"/>
            <a:r>
              <a:rPr lang="ru-RU" sz="1600" dirty="0" smtClean="0"/>
              <a:t>В 2006 году — 1,45 </a:t>
            </a:r>
            <a:r>
              <a:rPr lang="ru-RU" sz="1600" dirty="0" err="1" smtClean="0"/>
              <a:t>млн</a:t>
            </a:r>
            <a:r>
              <a:rPr lang="ru-RU" sz="1600" dirty="0" smtClean="0"/>
              <a:t> </a:t>
            </a:r>
            <a:r>
              <a:rPr lang="ru-RU" sz="1600" dirty="0" smtClean="0">
                <a:hlinkClick r:id="rId3" tooltip="Доллар США"/>
              </a:rPr>
              <a:t>$ США</a:t>
            </a:r>
            <a:endParaRPr lang="ru-RU" sz="1600" dirty="0" smtClean="0"/>
          </a:p>
          <a:p>
            <a:pPr lvl="0"/>
            <a:r>
              <a:rPr lang="ru-RU" sz="1600" dirty="0" smtClean="0"/>
              <a:t>В 2007 году — 1,56 </a:t>
            </a:r>
            <a:r>
              <a:rPr lang="ru-RU" sz="1600" dirty="0" err="1" smtClean="0"/>
              <a:t>млн</a:t>
            </a:r>
            <a:r>
              <a:rPr lang="ru-RU" sz="1600" dirty="0" smtClean="0"/>
              <a:t> </a:t>
            </a:r>
            <a:r>
              <a:rPr lang="ru-RU" sz="1600" dirty="0" smtClean="0">
                <a:hlinkClick r:id="rId3" tooltip="Доллар США"/>
              </a:rPr>
              <a:t>$ США</a:t>
            </a:r>
            <a:endParaRPr lang="ru-RU" sz="1600" dirty="0" smtClean="0"/>
          </a:p>
          <a:p>
            <a:pPr lvl="0"/>
            <a:r>
              <a:rPr lang="ru-RU" sz="1600" dirty="0" smtClean="0"/>
              <a:t>В 2008 году — 1,25 </a:t>
            </a:r>
            <a:r>
              <a:rPr lang="ru-RU" sz="1600" dirty="0" err="1" smtClean="0"/>
              <a:t>млн</a:t>
            </a:r>
            <a:r>
              <a:rPr lang="ru-RU" sz="1600" dirty="0" smtClean="0"/>
              <a:t> </a:t>
            </a:r>
            <a:r>
              <a:rPr lang="ru-RU" sz="1600" dirty="0" smtClean="0">
                <a:hlinkClick r:id="rId3" tooltip="Доллар США"/>
              </a:rPr>
              <a:t>$ США</a:t>
            </a:r>
            <a:endParaRPr lang="ru-RU" sz="1600" dirty="0" smtClean="0"/>
          </a:p>
          <a:p>
            <a:pPr lvl="0"/>
            <a:r>
              <a:rPr lang="ru-RU" sz="1600" dirty="0" smtClean="0"/>
              <a:t>В 2009 году — 1,45 </a:t>
            </a:r>
            <a:r>
              <a:rPr lang="ru-RU" sz="1600" dirty="0" err="1" smtClean="0"/>
              <a:t>млн</a:t>
            </a:r>
            <a:r>
              <a:rPr lang="ru-RU" sz="1600" dirty="0" smtClean="0"/>
              <a:t> </a:t>
            </a:r>
            <a:r>
              <a:rPr lang="ru-RU" sz="1600" dirty="0" smtClean="0">
                <a:hlinkClick r:id="rId3" tooltip="Доллар США"/>
              </a:rPr>
              <a:t>$ США</a:t>
            </a:r>
            <a:endParaRPr lang="ru-RU" sz="1600" dirty="0" smtClean="0"/>
          </a:p>
          <a:p>
            <a:pPr lvl="0"/>
            <a:r>
              <a:rPr lang="ru-RU" sz="1600" dirty="0" smtClean="0"/>
              <a:t>В 2010 году — 1,5 </a:t>
            </a:r>
            <a:r>
              <a:rPr lang="ru-RU" sz="1600" dirty="0" err="1" smtClean="0"/>
              <a:t>млн</a:t>
            </a:r>
            <a:r>
              <a:rPr lang="ru-RU" sz="1600" dirty="0" smtClean="0"/>
              <a:t> </a:t>
            </a:r>
            <a:r>
              <a:rPr lang="ru-RU" sz="1600" dirty="0" smtClean="0">
                <a:hlinkClick r:id="rId3" tooltip="Доллар США"/>
              </a:rPr>
              <a:t>$ США</a:t>
            </a:r>
            <a:endParaRPr lang="ru-RU" sz="1600" dirty="0" smtClean="0"/>
          </a:p>
          <a:p>
            <a:pPr lvl="0"/>
            <a:r>
              <a:rPr lang="ru-RU" sz="1600" dirty="0" smtClean="0"/>
              <a:t>В 2011 году — 1,4 </a:t>
            </a:r>
            <a:r>
              <a:rPr lang="ru-RU" sz="1600" dirty="0" err="1" smtClean="0"/>
              <a:t>млн</a:t>
            </a:r>
            <a:r>
              <a:rPr lang="ru-RU" sz="1600" dirty="0" smtClean="0"/>
              <a:t> </a:t>
            </a:r>
            <a:r>
              <a:rPr lang="ru-RU" sz="1600" dirty="0" smtClean="0">
                <a:hlinkClick r:id="rId3" tooltip="Доллар США"/>
              </a:rPr>
              <a:t>$ США</a:t>
            </a:r>
            <a:r>
              <a:rPr lang="ru-RU" sz="1600" dirty="0" smtClean="0"/>
              <a:t>.</a:t>
            </a:r>
          </a:p>
          <a:p>
            <a:pPr lvl="0"/>
            <a:r>
              <a:rPr lang="ru-RU" sz="1600" dirty="0" smtClean="0"/>
              <a:t>В 2016 году — 1,1 </a:t>
            </a:r>
            <a:r>
              <a:rPr lang="ru-RU" sz="1600" dirty="0" err="1" smtClean="0"/>
              <a:t>млн</a:t>
            </a:r>
            <a:r>
              <a:rPr lang="ru-RU" sz="1600" dirty="0" smtClean="0"/>
              <a:t> </a:t>
            </a:r>
            <a:r>
              <a:rPr lang="ru-RU" sz="1600" dirty="0" smtClean="0">
                <a:hlinkClick r:id="rId3" tooltip="Доллар США"/>
              </a:rPr>
              <a:t>$ США</a:t>
            </a:r>
            <a:r>
              <a:rPr lang="ru-RU" sz="1600" dirty="0" smtClean="0"/>
              <a:t>.</a:t>
            </a:r>
          </a:p>
          <a:p>
            <a:endParaRPr lang="ru-RU" sz="1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ok\Desktop\img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r>
              <a:rPr lang="ru-RU" b="1" dirty="0" err="1" smtClean="0"/>
              <a:t>Номинирование</a:t>
            </a:r>
            <a:r>
              <a:rPr lang="ru-RU" b="1" dirty="0" smtClean="0"/>
              <a:t> на премию</a:t>
            </a:r>
            <a:endParaRPr lang="ru-RU" b="1" dirty="0"/>
          </a:p>
        </p:txBody>
      </p:sp>
      <p:sp>
        <p:nvSpPr>
          <p:cNvPr id="5" name="Содержимое 4"/>
          <p:cNvSpPr>
            <a:spLocks noGrp="1"/>
          </p:cNvSpPr>
          <p:nvPr>
            <p:ph idx="1"/>
          </p:nvPr>
        </p:nvSpPr>
        <p:spPr/>
        <p:txBody>
          <a:bodyPr>
            <a:normAutofit fontScale="70000" lnSpcReduction="20000"/>
          </a:bodyPr>
          <a:lstStyle/>
          <a:p>
            <a:pPr indent="342900" algn="just"/>
            <a:r>
              <a:rPr lang="ru-RU" dirty="0" smtClean="0"/>
              <a:t>Запросы на номинирование кандидатов рассылаются Нобелевским Комитетом приблизительно трем тысячам лиц, обычно в сентябре года, предшествующего году присуждения премии. </a:t>
            </a:r>
            <a:endParaRPr lang="en-US" dirty="0" smtClean="0"/>
          </a:p>
          <a:p>
            <a:pPr indent="342900" algn="just"/>
            <a:r>
              <a:rPr lang="ru-RU" dirty="0" smtClean="0"/>
              <a:t>Эти лица — часто исследователи, работающие в соответствующей области.</a:t>
            </a:r>
            <a:endParaRPr lang="en-US" dirty="0" smtClean="0"/>
          </a:p>
          <a:p>
            <a:pPr indent="342900" algn="just"/>
            <a:r>
              <a:rPr lang="ru-RU" dirty="0" smtClean="0"/>
              <a:t> Для присуждения Премии Мира запросы рассылаются правительствам, членам международных судов, профессорам, ректорам, лицам, награждённым Премией Мира, или бывшим членам Нобелевского комитета. </a:t>
            </a:r>
            <a:endParaRPr lang="en-US" dirty="0" smtClean="0"/>
          </a:p>
          <a:p>
            <a:pPr indent="342900" algn="just"/>
            <a:r>
              <a:rPr lang="ru-RU" dirty="0" smtClean="0"/>
              <a:t>Предложения должны быть возвращены до 31 января года присуждения премии. Комитет номинирует около 300 возможных лауреатов. </a:t>
            </a:r>
            <a:endParaRPr lang="en-US" dirty="0" smtClean="0"/>
          </a:p>
          <a:p>
            <a:pPr indent="342900" algn="just"/>
            <a:r>
              <a:rPr lang="ru-RU" dirty="0" smtClean="0"/>
              <a:t>Имена номинантов публично не объявляются, и номинантам о факте выдвижения не сообщается. </a:t>
            </a:r>
            <a:endParaRPr lang="en-US" dirty="0" smtClean="0"/>
          </a:p>
          <a:p>
            <a:pPr indent="342900" algn="just"/>
            <a:r>
              <a:rPr lang="ru-RU" dirty="0" smtClean="0"/>
              <a:t>Вся информация о выдвижении на премию остаётся секретной в течение 50 лет.</a:t>
            </a:r>
          </a:p>
          <a:p>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ok\Desktop\img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Заголовок 3"/>
          <p:cNvSpPr>
            <a:spLocks noGrp="1"/>
          </p:cNvSpPr>
          <p:nvPr>
            <p:ph type="title"/>
          </p:nvPr>
        </p:nvSpPr>
        <p:spPr>
          <a:xfrm>
            <a:off x="1187624" y="0"/>
            <a:ext cx="7535180" cy="742094"/>
          </a:xfrm>
        </p:spPr>
        <p:txBody>
          <a:bodyPr/>
          <a:lstStyle/>
          <a:p>
            <a:r>
              <a:rPr lang="ru-RU" b="1" dirty="0" smtClean="0"/>
              <a:t>Вручение премии</a:t>
            </a:r>
            <a:endParaRPr lang="ru-RU" dirty="0"/>
          </a:p>
        </p:txBody>
      </p:sp>
      <p:sp>
        <p:nvSpPr>
          <p:cNvPr id="5" name="Содержимое 4"/>
          <p:cNvSpPr>
            <a:spLocks noGrp="1"/>
          </p:cNvSpPr>
          <p:nvPr>
            <p:ph sz="half" idx="1"/>
          </p:nvPr>
        </p:nvSpPr>
        <p:spPr>
          <a:xfrm>
            <a:off x="899592" y="3933056"/>
            <a:ext cx="8001056" cy="2285992"/>
          </a:xfrm>
        </p:spPr>
        <p:txBody>
          <a:bodyPr>
            <a:normAutofit fontScale="62500" lnSpcReduction="20000"/>
          </a:bodyPr>
          <a:lstStyle/>
          <a:p>
            <a:pPr algn="just">
              <a:buNone/>
            </a:pPr>
            <a:r>
              <a:rPr lang="ru-RU" dirty="0" smtClean="0"/>
              <a:t>         Процедура награждения происходит ежегодно, 10 декабря, в столицах двух стран — Швеции и Норвегии. В Стокгольме премии в области физики, химии, физиологии или медицины, литературы и экономики вручаются королём Швеции, а в области защиты мира — председателем Норвежского нобелевского комитета — в Осло, в городской ратуше, в присутствии короля Норвегии и членов королевской семьи. Наряду с денежной премией, размер которой меняется в зависимости от дохода, полученного от </a:t>
            </a:r>
            <a:r>
              <a:rPr lang="ru-RU" dirty="0" err="1" smtClean="0"/>
              <a:t>Hобелевского</a:t>
            </a:r>
            <a:r>
              <a:rPr lang="ru-RU" dirty="0" smtClean="0"/>
              <a:t> Фонда, лауреатам вручается медаль с его изображением и диплом.</a:t>
            </a:r>
          </a:p>
          <a:p>
            <a:endParaRPr lang="ru-RU" dirty="0"/>
          </a:p>
        </p:txBody>
      </p:sp>
      <p:pic>
        <p:nvPicPr>
          <p:cNvPr id="7" name="Содержимое 6" descr="512723106.jpg"/>
          <p:cNvPicPr>
            <a:picLocks noGrp="1" noChangeAspect="1"/>
          </p:cNvPicPr>
          <p:nvPr>
            <p:ph sz="half" idx="2"/>
          </p:nvPr>
        </p:nvPicPr>
        <p:blipFill>
          <a:blip r:embed="rId3" cstate="print"/>
          <a:stretch>
            <a:fillRect/>
          </a:stretch>
        </p:blipFill>
        <p:spPr>
          <a:xfrm>
            <a:off x="2483768" y="908720"/>
            <a:ext cx="5028657" cy="28495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ok\Desktop\img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1043608" y="0"/>
            <a:ext cx="7535180" cy="785818"/>
          </a:xfrm>
        </p:spPr>
        <p:txBody>
          <a:bodyPr/>
          <a:lstStyle/>
          <a:p>
            <a:r>
              <a:rPr lang="ru-RU" b="1" dirty="0" smtClean="0"/>
              <a:t>Нобелевский банкет</a:t>
            </a:r>
            <a:endParaRPr lang="ru-RU" b="1" dirty="0"/>
          </a:p>
        </p:txBody>
      </p:sp>
      <p:sp>
        <p:nvSpPr>
          <p:cNvPr id="3" name="Содержимое 2"/>
          <p:cNvSpPr>
            <a:spLocks noGrp="1"/>
          </p:cNvSpPr>
          <p:nvPr>
            <p:ph sz="half" idx="1"/>
          </p:nvPr>
        </p:nvSpPr>
        <p:spPr>
          <a:xfrm>
            <a:off x="0" y="3356992"/>
            <a:ext cx="9144000" cy="2786058"/>
          </a:xfrm>
        </p:spPr>
        <p:txBody>
          <a:bodyPr>
            <a:normAutofit fontScale="25000" lnSpcReduction="20000"/>
          </a:bodyPr>
          <a:lstStyle/>
          <a:p>
            <a:pPr algn="just">
              <a:buNone/>
            </a:pPr>
            <a:r>
              <a:rPr lang="ru-RU" sz="3600"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   </a:t>
            </a:r>
            <a:r>
              <a:rPr lang="ru-RU" sz="3600" dirty="0" smtClean="0">
                <a:latin typeface="Times New Roman" pitchFamily="18" charset="0"/>
                <a:cs typeface="Times New Roman" pitchFamily="18" charset="0"/>
              </a:rPr>
              <a:t>  </a:t>
            </a:r>
            <a:r>
              <a:rPr lang="ru-RU" sz="5600" dirty="0" smtClean="0">
                <a:latin typeface="Times New Roman" pitchFamily="18" charset="0"/>
                <a:cs typeface="Times New Roman" pitchFamily="18" charset="0"/>
              </a:rPr>
              <a:t>Первый Нобелевский банкет состоялся 10 декабря 1901 года одновременно с первым вручением премии. В настоящее время банкет проводят в Голубом зале городской ратуши. На банкет приглашается 1300—1400 человек. Форма одежды — фраки и вечерние платья. В разработке меню принимают участие повара «Погребка ратуши» (ресторан при ратуше) и кулинары, когда-либо получавшие звание «Повар года». В сентябре три варианта меню дегустируются членами Нобелевского комитета, которые решают, что будет подаваться «к столу Нобеля». </a:t>
            </a:r>
            <a:endParaRPr lang="en-US" sz="5600" dirty="0" smtClean="0">
              <a:latin typeface="Times New Roman" pitchFamily="18" charset="0"/>
              <a:cs typeface="Times New Roman" pitchFamily="18" charset="0"/>
            </a:endParaRPr>
          </a:p>
          <a:p>
            <a:pPr algn="just">
              <a:buNone/>
            </a:pPr>
            <a:r>
              <a:rPr lang="en-US" sz="5600" dirty="0" smtClean="0">
                <a:latin typeface="Times New Roman" pitchFamily="18" charset="0"/>
                <a:cs typeface="Times New Roman" pitchFamily="18" charset="0"/>
              </a:rPr>
              <a:t>               </a:t>
            </a:r>
            <a:r>
              <a:rPr lang="ru-RU" sz="5600" dirty="0" smtClean="0">
                <a:latin typeface="Times New Roman" pitchFamily="18" charset="0"/>
                <a:cs typeface="Times New Roman" pitchFamily="18" charset="0"/>
              </a:rPr>
              <a:t>Столы в зале расставляют с математической точностью, а зал украшают 23 000 цветов, присылаемых из Сан-Ремо. Все движения официантов строго прохронометрированы с точностью до секунды. </a:t>
            </a:r>
          </a:p>
          <a:p>
            <a:pPr algn="just">
              <a:buNone/>
            </a:pPr>
            <a:r>
              <a:rPr lang="ru-RU" sz="5600" dirty="0" smtClean="0">
                <a:latin typeface="Times New Roman" pitchFamily="18" charset="0"/>
                <a:cs typeface="Times New Roman" pitchFamily="18" charset="0"/>
              </a:rPr>
              <a:t>                   Ровно в 19 часов 10 декабря почётные гости во главе с королём и королевой спускаются по лестнице в Голубой зал, где уже сидят все приглашённые. Шведский король ведёт под руку нобелевскую лауреатку, а если таковой не окажется — жену Нобелевского лауреата по физике. Первым произносится тост за Его Величество, вторым — в память Альфреда Нобеля. После этого раскрывается тайна меню. Меню напечатано мелким шрифтом на картах, приложенных к каждому месту, и украшено профилем Альфреда Нобеля в золотом тиснении. Во время всего ужина звучит музыка — приглашаются очень знаменитые музыканты, в их числе были Ростропович и </a:t>
            </a:r>
            <a:r>
              <a:rPr lang="ru-RU" sz="5600" dirty="0" err="1" smtClean="0">
                <a:latin typeface="Times New Roman" pitchFamily="18" charset="0"/>
                <a:cs typeface="Times New Roman" pitchFamily="18" charset="0"/>
              </a:rPr>
              <a:t>Магнус</a:t>
            </a:r>
            <a:r>
              <a:rPr lang="ru-RU" sz="5600" dirty="0" smtClean="0">
                <a:latin typeface="Times New Roman" pitchFamily="18" charset="0"/>
                <a:cs typeface="Times New Roman" pitchFamily="18" charset="0"/>
              </a:rPr>
              <a:t> </a:t>
            </a:r>
            <a:r>
              <a:rPr lang="ru-RU" sz="5600" dirty="0" err="1" smtClean="0">
                <a:latin typeface="Times New Roman" pitchFamily="18" charset="0"/>
                <a:cs typeface="Times New Roman" pitchFamily="18" charset="0"/>
              </a:rPr>
              <a:t>Лингрен</a:t>
            </a:r>
            <a:r>
              <a:rPr lang="ru-RU" sz="5600" dirty="0" smtClean="0">
                <a:latin typeface="Times New Roman" pitchFamily="18" charset="0"/>
                <a:cs typeface="Times New Roman" pitchFamily="18" charset="0"/>
              </a:rPr>
              <a:t> (в 2003 году).</a:t>
            </a:r>
          </a:p>
          <a:p>
            <a:pPr algn="just">
              <a:buNone/>
            </a:pPr>
            <a:r>
              <a:rPr lang="ru-RU" sz="5600" dirty="0" smtClean="0">
                <a:latin typeface="Times New Roman" pitchFamily="18" charset="0"/>
                <a:cs typeface="Times New Roman" pitchFamily="18" charset="0"/>
              </a:rPr>
              <a:t>                Банкет завершается выносом мороженого, увенчанного, как короной, шоколадной монограммой-вензелем «N». </a:t>
            </a:r>
          </a:p>
          <a:p>
            <a:pPr algn="just">
              <a:buNone/>
            </a:pPr>
            <a:r>
              <a:rPr lang="ru-RU" sz="5600" dirty="0" smtClean="0">
                <a:latin typeface="Times New Roman" pitchFamily="18" charset="0"/>
                <a:cs typeface="Times New Roman" pitchFamily="18" charset="0"/>
              </a:rPr>
              <a:t>           В 22:15 шведский король даёт знак к началу танцев в Золотом зале ратуши. В 1:30 гости расходятся.</a:t>
            </a:r>
          </a:p>
          <a:p>
            <a:pPr algn="just"/>
            <a:endParaRPr lang="ru-RU" sz="3200" dirty="0"/>
          </a:p>
        </p:txBody>
      </p:sp>
      <p:pic>
        <p:nvPicPr>
          <p:cNvPr id="5" name="Содержимое 4" descr="images (5).jpg"/>
          <p:cNvPicPr>
            <a:picLocks noGrp="1" noChangeAspect="1"/>
          </p:cNvPicPr>
          <p:nvPr>
            <p:ph sz="half" idx="2"/>
          </p:nvPr>
        </p:nvPicPr>
        <p:blipFill>
          <a:blip r:embed="rId3" cstate="print"/>
          <a:stretch>
            <a:fillRect/>
          </a:stretch>
        </p:blipFill>
        <p:spPr>
          <a:xfrm>
            <a:off x="2843808" y="692696"/>
            <a:ext cx="3869052" cy="24602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43160_IvL">
  <a:themeElements>
    <a:clrScheme name="Другая 1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2A1500"/>
      </a:accent6>
      <a:hlink>
        <a:srgbClr val="0000FF"/>
      </a:hlink>
      <a:folHlink>
        <a:srgbClr val="800080"/>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644</TotalTime>
  <Words>929</Words>
  <Application>Microsoft Office PowerPoint</Application>
  <PresentationFormat>Экран (4:3)</PresentationFormat>
  <Paragraphs>260</Paragraphs>
  <Slides>30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43160_IvL</vt:lpstr>
      <vt:lpstr>Слайд 1</vt:lpstr>
      <vt:lpstr>Нобелевская премия (швед. Nobelpriset, англ. Nobel Prize) — одна из наиболее престижных международных премий, ежегодно присуждаемая за выдающиеся научные исследования, революционные изобретения или крупный вклад в культуру или развитие общества. Вручается с 1901 года.   </vt:lpstr>
      <vt:lpstr>Основатель премии</vt:lpstr>
      <vt:lpstr>Завещание Альфреда Нобеля,  составленное им 27 ноября 1895 года, было оглашено в январе 1897 года. </vt:lpstr>
      <vt:lpstr>Номинации премии</vt:lpstr>
      <vt:lpstr>Размер Нобелевской премии</vt:lpstr>
      <vt:lpstr>Номинирование на премию</vt:lpstr>
      <vt:lpstr>Вручение премии</vt:lpstr>
      <vt:lpstr>Нобелевский банкет</vt:lpstr>
      <vt:lpstr> Нобелевский концерт</vt:lpstr>
      <vt:lpstr> Нобелевские лауреаты России</vt:lpstr>
      <vt:lpstr> Нобелевские лауреаты России</vt:lpstr>
      <vt:lpstr>Слайд 13</vt:lpstr>
      <vt:lpstr>Нобелевские лауреаты СССР</vt:lpstr>
      <vt:lpstr>Нобелевские лауреаты СССР</vt:lpstr>
      <vt:lpstr>Нобелевские лауреаты СССР</vt:lpstr>
      <vt:lpstr>Нобелевские лауреаты СССР</vt:lpstr>
      <vt:lpstr>Нобелевские лауреаты СССР</vt:lpstr>
      <vt:lpstr>Нобелевские лауреаты СССР</vt:lpstr>
      <vt:lpstr>Нобелевские лауреаты СССР</vt:lpstr>
      <vt:lpstr>Нобелевские лауреаты СССР</vt:lpstr>
      <vt:lpstr>Нобелевские лауреаты СССР</vt:lpstr>
      <vt:lpstr>Нобелевские лауреаты СССР</vt:lpstr>
      <vt:lpstr>Слайд 24</vt:lpstr>
      <vt:lpstr>Нобелевские лауреаты России</vt:lpstr>
      <vt:lpstr>Нобелевские лауреаты России</vt:lpstr>
      <vt:lpstr>Нобелевские лауреаты России</vt:lpstr>
      <vt:lpstr>Нобелевские лауреаты России</vt:lpstr>
      <vt:lpstr>Слайд 29</vt:lpstr>
      <vt:lpstr>Слайд 30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ok</cp:lastModifiedBy>
  <cp:revision>124</cp:revision>
  <dcterms:created xsi:type="dcterms:W3CDTF">2005-10-18T20:53:26Z</dcterms:created>
  <dcterms:modified xsi:type="dcterms:W3CDTF">2021-06-18T11:05:33Z</dcterms:modified>
</cp:coreProperties>
</file>