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01" d="100"/>
          <a:sy n="101" d="100"/>
        </p:scale>
        <p:origin x="-1353" y="3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900" y="3212976"/>
            <a:ext cx="7696200" cy="1295401"/>
          </a:xfrm>
        </p:spPr>
        <p:txBody>
          <a:bodyPr anchor="ctr"/>
          <a:lstStyle/>
          <a:p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</a:t>
            </a:r>
            <a:r>
              <a:rPr lang="ru-RU" sz="5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симонов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3900" y="4653136"/>
            <a:ext cx="7696200" cy="52378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лет со дня рождения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574631" cy="268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331640" y="5362582"/>
            <a:ext cx="67217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«Журналист, писатель, </a:t>
            </a:r>
            <a:endParaRPr lang="ru-RU" sz="44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 fontAlgn="base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фронтовик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»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1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 1942 года Симонов работал в кино как автор сценариев. Он был сценаристом фильмов </a:t>
            </a:r>
            <a:r>
              <a:rPr lang="ru-RU" i="1" dirty="0" smtClean="0">
                <a:latin typeface="Calibri" panose="020F0502020204030204" pitchFamily="34" charset="0"/>
              </a:rPr>
              <a:t>«Парень </a:t>
            </a:r>
            <a:r>
              <a:rPr lang="ru-RU" i="1" dirty="0">
                <a:latin typeface="Calibri" panose="020F0502020204030204" pitchFamily="34" charset="0"/>
              </a:rPr>
              <a:t>из нашего </a:t>
            </a:r>
            <a:r>
              <a:rPr lang="ru-RU" i="1" dirty="0" smtClean="0">
                <a:latin typeface="Calibri" panose="020F0502020204030204" pitchFamily="34" charset="0"/>
              </a:rPr>
              <a:t>города»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(1942), </a:t>
            </a:r>
            <a:r>
              <a:rPr lang="ru-RU" i="1" dirty="0" smtClean="0">
                <a:latin typeface="Calibri" panose="020F0502020204030204" pitchFamily="34" charset="0"/>
              </a:rPr>
              <a:t>«Во </a:t>
            </a:r>
            <a:r>
              <a:rPr lang="ru-RU" i="1" dirty="0">
                <a:latin typeface="Calibri" panose="020F0502020204030204" pitchFamily="34" charset="0"/>
              </a:rPr>
              <a:t>имя </a:t>
            </a:r>
            <a:r>
              <a:rPr lang="ru-RU" i="1" dirty="0" smtClean="0">
                <a:latin typeface="Calibri" panose="020F0502020204030204" pitchFamily="34" charset="0"/>
              </a:rPr>
              <a:t>Родины»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(1943), </a:t>
            </a:r>
            <a:r>
              <a:rPr lang="ru-RU" i="1" dirty="0" smtClean="0">
                <a:latin typeface="Calibri" panose="020F0502020204030204" pitchFamily="34" charset="0"/>
              </a:rPr>
              <a:t>«Жди меня»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(1943), </a:t>
            </a:r>
            <a:r>
              <a:rPr lang="ru-RU" i="1" dirty="0" smtClean="0">
                <a:latin typeface="Calibri" panose="020F0502020204030204" pitchFamily="34" charset="0"/>
              </a:rPr>
              <a:t>«Дни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ночи»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(1943-1944), </a:t>
            </a:r>
            <a:r>
              <a:rPr lang="ru-RU" i="1" dirty="0" smtClean="0">
                <a:latin typeface="Calibri" panose="020F0502020204030204" pitchFamily="34" charset="0"/>
              </a:rPr>
              <a:t>«Русский вопрос»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(1948), </a:t>
            </a:r>
            <a:r>
              <a:rPr lang="ru-RU" i="1" dirty="0" smtClean="0">
                <a:latin typeface="Calibri" panose="020F0502020204030204" pitchFamily="34" charset="0"/>
              </a:rPr>
              <a:t>«Бессмертный гарнизон»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(1956), </a:t>
            </a:r>
            <a:r>
              <a:rPr lang="ru-RU" i="1" dirty="0" smtClean="0">
                <a:latin typeface="Calibri" panose="020F0502020204030204" pitchFamily="34" charset="0"/>
              </a:rPr>
              <a:t>«Нормандия-Неман»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(1960), </a:t>
            </a:r>
            <a:r>
              <a:rPr lang="ru-RU" i="1" dirty="0" smtClean="0">
                <a:latin typeface="Calibri" panose="020F0502020204030204" pitchFamily="34" charset="0"/>
              </a:rPr>
              <a:t>«Живые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мертвые» </a:t>
            </a:r>
            <a:r>
              <a:rPr lang="ru-RU" dirty="0">
                <a:latin typeface="Calibri" panose="020F0502020204030204" pitchFamily="34" charset="0"/>
              </a:rPr>
              <a:t>(1964), </a:t>
            </a:r>
            <a:r>
              <a:rPr lang="ru-RU" i="1" dirty="0" smtClean="0">
                <a:latin typeface="Calibri" panose="020F0502020204030204" pitchFamily="34" charset="0"/>
              </a:rPr>
              <a:t>«Возмездие» </a:t>
            </a:r>
            <a:r>
              <a:rPr lang="ru-RU" dirty="0">
                <a:latin typeface="Calibri" panose="020F0502020204030204" pitchFamily="34" charset="0"/>
              </a:rPr>
              <a:t>(1969), </a:t>
            </a:r>
            <a:r>
              <a:rPr lang="ru-RU" i="1" dirty="0" smtClean="0">
                <a:latin typeface="Calibri" panose="020F0502020204030204" pitchFamily="34" charset="0"/>
              </a:rPr>
              <a:t>«Случай </a:t>
            </a:r>
            <a:r>
              <a:rPr lang="ru-RU" i="1" dirty="0">
                <a:latin typeface="Calibri" panose="020F0502020204030204" pitchFamily="34" charset="0"/>
              </a:rPr>
              <a:t>с </a:t>
            </a:r>
            <a:r>
              <a:rPr lang="ru-RU" i="1" dirty="0" err="1" smtClean="0">
                <a:latin typeface="Calibri" panose="020F0502020204030204" pitchFamily="34" charset="0"/>
              </a:rPr>
              <a:t>Полыниным</a:t>
            </a:r>
            <a:r>
              <a:rPr lang="ru-RU" i="1" dirty="0" smtClean="0">
                <a:latin typeface="Calibri" panose="020F0502020204030204" pitchFamily="34" charset="0"/>
              </a:rPr>
              <a:t>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(1971), </a:t>
            </a:r>
            <a:r>
              <a:rPr lang="ru-RU" i="1" dirty="0" smtClean="0">
                <a:latin typeface="Calibri" panose="020F0502020204030204" pitchFamily="34" charset="0"/>
              </a:rPr>
              <a:t>«Двадцать </a:t>
            </a:r>
            <a:r>
              <a:rPr lang="ru-RU" i="1" dirty="0">
                <a:latin typeface="Calibri" panose="020F0502020204030204" pitchFamily="34" charset="0"/>
              </a:rPr>
              <a:t>дней без </a:t>
            </a:r>
            <a:r>
              <a:rPr lang="ru-RU" i="1" dirty="0" smtClean="0">
                <a:latin typeface="Calibri" panose="020F0502020204030204" pitchFamily="34" charset="0"/>
              </a:rPr>
              <a:t>войны» </a:t>
            </a:r>
            <a:r>
              <a:rPr lang="ru-RU" dirty="0">
                <a:latin typeface="Calibri" panose="020F0502020204030204" pitchFamily="34" charset="0"/>
              </a:rPr>
              <a:t>(1976).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Совместно </a:t>
            </a:r>
            <a:r>
              <a:rPr lang="ru-RU" dirty="0">
                <a:latin typeface="Calibri" panose="020F0502020204030204" pitchFamily="34" charset="0"/>
              </a:rPr>
              <a:t>с Романом </a:t>
            </a:r>
            <a:r>
              <a:rPr lang="ru-RU" dirty="0" err="1">
                <a:latin typeface="Calibri" panose="020F0502020204030204" pitchFamily="34" charset="0"/>
              </a:rPr>
              <a:t>Карменом</a:t>
            </a:r>
            <a:r>
              <a:rPr lang="ru-RU" dirty="0">
                <a:latin typeface="Calibri" panose="020F0502020204030204" pitchFamily="34" charset="0"/>
              </a:rPr>
              <a:t> создал </a:t>
            </a:r>
            <a:r>
              <a:rPr lang="ru-RU" dirty="0" err="1" smtClean="0">
                <a:latin typeface="Calibri" panose="020F0502020204030204" pitchFamily="34" charset="0"/>
              </a:rPr>
              <a:t>кинопоэму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</a:rPr>
              <a:t>«Гренада</a:t>
            </a:r>
            <a:r>
              <a:rPr lang="ru-RU" i="1" dirty="0">
                <a:latin typeface="Calibri" panose="020F0502020204030204" pitchFamily="34" charset="0"/>
              </a:rPr>
              <a:t>, Гренада, Гренада </a:t>
            </a:r>
            <a:r>
              <a:rPr lang="ru-RU" i="1" dirty="0" smtClean="0">
                <a:latin typeface="Calibri" panose="020F0502020204030204" pitchFamily="34" charset="0"/>
              </a:rPr>
              <a:t>моя»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</a:rPr>
              <a:t>был автором сценария </a:t>
            </a:r>
            <a:r>
              <a:rPr lang="ru-RU" dirty="0" smtClean="0">
                <a:latin typeface="Calibri" panose="020F0502020204030204" pitchFamily="34" charset="0"/>
              </a:rPr>
              <a:t>нескольких документальных фильмов.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Фильмы</a:t>
            </a:r>
            <a:r>
              <a:rPr lang="ru-RU" dirty="0">
                <a:latin typeface="Calibri" panose="020F0502020204030204" pitchFamily="34" charset="0"/>
              </a:rPr>
              <a:t>, снятые по </a:t>
            </a:r>
            <a:r>
              <a:rPr lang="ru-RU" dirty="0" smtClean="0">
                <a:latin typeface="Calibri" panose="020F0502020204030204" pitchFamily="34" charset="0"/>
              </a:rPr>
              <a:t>сценариям Симонова, </a:t>
            </a:r>
            <a:r>
              <a:rPr lang="ru-RU" dirty="0">
                <a:latin typeface="Calibri" panose="020F0502020204030204" pitchFamily="34" charset="0"/>
              </a:rPr>
              <a:t>стали классикой отечественного </a:t>
            </a:r>
            <a:r>
              <a:rPr lang="ru-RU" dirty="0" smtClean="0">
                <a:latin typeface="Calibri" panose="020F0502020204030204" pitchFamily="34" charset="0"/>
              </a:rPr>
              <a:t>кино.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02" y="3717032"/>
            <a:ext cx="1749728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1"/>
          <a:stretch/>
        </p:blipFill>
        <p:spPr>
          <a:xfrm>
            <a:off x="1403648" y="3717032"/>
            <a:ext cx="15187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5" y="3717304"/>
            <a:ext cx="16576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24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Константин Симонов скончался </a:t>
            </a:r>
            <a:r>
              <a:rPr lang="ru-RU" b="1" dirty="0" smtClean="0">
                <a:latin typeface="Calibri" panose="020F0502020204030204" pitchFamily="34" charset="0"/>
              </a:rPr>
              <a:t>28 </a:t>
            </a:r>
            <a:r>
              <a:rPr lang="ru-RU" b="1" dirty="0">
                <a:latin typeface="Calibri" panose="020F0502020204030204" pitchFamily="34" charset="0"/>
              </a:rPr>
              <a:t>августа 1979</a:t>
            </a:r>
            <a:r>
              <a:rPr lang="ru-RU" dirty="0">
                <a:latin typeface="Calibri" panose="020F0502020204030204" pitchFamily="34" charset="0"/>
              </a:rPr>
              <a:t> года </a:t>
            </a: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Москве. Согласно завещанию писателя, его прах был развеян над </a:t>
            </a:r>
            <a:r>
              <a:rPr lang="ru-RU" dirty="0" err="1">
                <a:latin typeface="Calibri" panose="020F0502020204030204" pitchFamily="34" charset="0"/>
              </a:rPr>
              <a:t>Буйничским</a:t>
            </a:r>
            <a:r>
              <a:rPr lang="ru-RU" dirty="0">
                <a:latin typeface="Calibri" panose="020F0502020204030204" pitchFamily="34" charset="0"/>
              </a:rPr>
              <a:t> полем (возле Могилева, Белоруссия), где Симонов </a:t>
            </a:r>
            <a:r>
              <a:rPr lang="ru-RU" dirty="0" smtClean="0">
                <a:latin typeface="Calibri" panose="020F0502020204030204" pitchFamily="34" charset="0"/>
              </a:rPr>
              <a:t>стал </a:t>
            </a:r>
            <a:r>
              <a:rPr lang="ru-RU" dirty="0">
                <a:latin typeface="Calibri" panose="020F0502020204030204" pitchFamily="34" charset="0"/>
              </a:rPr>
              <a:t>свидетелем обороны войск против превосходящих сил противника. Этот бой он запомнил на всю жизнь и впоследствии описал в романе </a:t>
            </a:r>
            <a:r>
              <a:rPr lang="ru-RU" dirty="0" smtClean="0">
                <a:latin typeface="Calibri" panose="020F0502020204030204" pitchFamily="34" charset="0"/>
              </a:rPr>
              <a:t>«Живые </a:t>
            </a:r>
            <a:r>
              <a:rPr lang="ru-RU" dirty="0">
                <a:latin typeface="Calibri" panose="020F0502020204030204" pitchFamily="34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</a:rPr>
              <a:t>мертвые» </a:t>
            </a:r>
            <a:r>
              <a:rPr lang="ru-RU">
                <a:latin typeface="Calibri" panose="020F0502020204030204" pitchFamily="34" charset="0"/>
              </a:rPr>
              <a:t>и </a:t>
            </a:r>
            <a:r>
              <a:rPr lang="ru-RU" smtClean="0">
                <a:latin typeface="Calibri" panose="020F0502020204030204" pitchFamily="34" charset="0"/>
              </a:rPr>
              <a:t>в дневнике </a:t>
            </a:r>
            <a:r>
              <a:rPr lang="ru-RU" dirty="0" smtClean="0">
                <a:latin typeface="Calibri" panose="020F0502020204030204" pitchFamily="34" charset="0"/>
              </a:rPr>
              <a:t>«Разные </a:t>
            </a:r>
            <a:r>
              <a:rPr lang="ru-RU" dirty="0">
                <a:latin typeface="Calibri" panose="020F0502020204030204" pitchFamily="34" charset="0"/>
              </a:rPr>
              <a:t>дни </a:t>
            </a:r>
            <a:r>
              <a:rPr lang="ru-RU" dirty="0" smtClean="0">
                <a:latin typeface="Calibri" panose="020F0502020204030204" pitchFamily="34" charset="0"/>
              </a:rPr>
              <a:t>войны».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i="1" dirty="0">
                <a:latin typeface="Calibri" panose="020F0502020204030204" pitchFamily="34" charset="0"/>
              </a:rPr>
              <a:t>«Я не был солдатом, был всего только корреспондентом, однако у меня есть кусочек земли, который мне век не забыть, – поле под </a:t>
            </a:r>
            <a:r>
              <a:rPr lang="ru-RU" i="1" dirty="0" smtClean="0">
                <a:latin typeface="Calibri" panose="020F0502020204030204" pitchFamily="34" charset="0"/>
              </a:rPr>
              <a:t>Могилевом</a:t>
            </a:r>
            <a:r>
              <a:rPr lang="ru-RU" i="1" dirty="0">
                <a:latin typeface="Calibri" panose="020F0502020204030204" pitchFamily="34" charset="0"/>
              </a:rPr>
              <a:t>, где я впервые в июле 1941 года видел, как наши в течение одного дня подбили </a:t>
            </a:r>
            <a:r>
              <a:rPr lang="ru-RU" i="1" dirty="0" smtClean="0">
                <a:latin typeface="Calibri" panose="020F0502020204030204" pitchFamily="34" charset="0"/>
              </a:rPr>
              <a:t/>
            </a:r>
            <a:br>
              <a:rPr lang="ru-RU" i="1" dirty="0" smtClean="0">
                <a:latin typeface="Calibri" panose="020F0502020204030204" pitchFamily="34" charset="0"/>
              </a:rPr>
            </a:br>
            <a:r>
              <a:rPr lang="ru-RU" i="1" dirty="0" smtClean="0">
                <a:latin typeface="Calibri" panose="020F0502020204030204" pitchFamily="34" charset="0"/>
              </a:rPr>
              <a:t>и </a:t>
            </a:r>
            <a:r>
              <a:rPr lang="ru-RU" i="1" dirty="0">
                <a:latin typeface="Calibri" panose="020F0502020204030204" pitchFamily="34" charset="0"/>
              </a:rPr>
              <a:t>сожгли 39 немецких танков</a:t>
            </a:r>
            <a:r>
              <a:rPr lang="ru-RU" i="1" dirty="0" smtClean="0">
                <a:latin typeface="Calibri" panose="020F0502020204030204" pitchFamily="34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5376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78667"/>
            <a:ext cx="3820710" cy="255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6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Константин Михайлович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Симонов </a:t>
            </a:r>
            <a:r>
              <a:rPr lang="ru-RU" dirty="0" smtClean="0">
                <a:latin typeface="Calibri" panose="020F0502020204030204" pitchFamily="34" charset="0"/>
              </a:rPr>
              <a:t>– русский </a:t>
            </a:r>
            <a:r>
              <a:rPr lang="ru-RU" dirty="0">
                <a:latin typeface="Calibri" panose="020F0502020204030204" pitchFamily="34" charset="0"/>
              </a:rPr>
              <a:t>прозаик, поэт, драматург, </a:t>
            </a:r>
            <a:r>
              <a:rPr lang="ru-RU" dirty="0" smtClean="0">
                <a:latin typeface="Calibri" panose="020F0502020204030204" pitchFamily="34" charset="0"/>
              </a:rPr>
              <a:t>публицист, редактор. Герой </a:t>
            </a:r>
            <a:r>
              <a:rPr lang="ru-RU" dirty="0">
                <a:latin typeface="Calibri" panose="020F0502020204030204" pitchFamily="34" charset="0"/>
              </a:rPr>
              <a:t>Социалистического </a:t>
            </a:r>
            <a:r>
              <a:rPr lang="ru-RU" dirty="0" smtClean="0">
                <a:latin typeface="Calibri" panose="020F0502020204030204" pitchFamily="34" charset="0"/>
              </a:rPr>
              <a:t>Труда, лауреат </a:t>
            </a:r>
            <a:r>
              <a:rPr lang="ru-RU" dirty="0">
                <a:latin typeface="Calibri" panose="020F0502020204030204" pitchFamily="34" charset="0"/>
              </a:rPr>
              <a:t>шести Государственных </a:t>
            </a:r>
            <a:r>
              <a:rPr lang="ru-RU" dirty="0" smtClean="0">
                <a:latin typeface="Calibri" panose="020F0502020204030204" pitchFamily="34" charset="0"/>
              </a:rPr>
              <a:t>премий </a:t>
            </a:r>
            <a:r>
              <a:rPr lang="ru-RU" dirty="0">
                <a:latin typeface="Calibri" panose="020F0502020204030204" pitchFamily="34" charset="0"/>
              </a:rPr>
              <a:t>СССР </a:t>
            </a:r>
            <a:r>
              <a:rPr lang="ru-RU" spc="-100" dirty="0">
                <a:latin typeface="Calibri" panose="020F0502020204030204" pitchFamily="34" charset="0"/>
              </a:rPr>
              <a:t>(1942, 1943, 1946, 1947, 1949, 1950)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и Ленинской </a:t>
            </a:r>
            <a:r>
              <a:rPr lang="ru-RU" dirty="0">
                <a:latin typeface="Calibri" panose="020F0502020204030204" pitchFamily="34" charset="0"/>
              </a:rPr>
              <a:t>премии (1974</a:t>
            </a:r>
            <a:r>
              <a:rPr lang="ru-RU" dirty="0" smtClean="0">
                <a:latin typeface="Calibri" panose="020F0502020204030204" pitchFamily="34" charset="0"/>
              </a:rPr>
              <a:t>).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Константин </a:t>
            </a:r>
            <a:r>
              <a:rPr lang="ru-RU" dirty="0">
                <a:latin typeface="Calibri" panose="020F0502020204030204" pitchFamily="34" charset="0"/>
              </a:rPr>
              <a:t>Симонов (настоящее имя – </a:t>
            </a:r>
            <a:r>
              <a:rPr lang="ru-RU" i="1" dirty="0">
                <a:latin typeface="Calibri" panose="020F0502020204030204" pitchFamily="34" charset="0"/>
              </a:rPr>
              <a:t>Кирилл</a:t>
            </a:r>
            <a:r>
              <a:rPr lang="ru-RU" dirty="0">
                <a:latin typeface="Calibri" panose="020F0502020204030204" pitchFamily="34" charset="0"/>
              </a:rPr>
              <a:t>) родился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28 ноября 1915 </a:t>
            </a:r>
            <a:r>
              <a:rPr lang="ru-RU" dirty="0">
                <a:latin typeface="Calibri" panose="020F0502020204030204" pitchFamily="34" charset="0"/>
              </a:rPr>
              <a:t>года 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в Санкт-Петербурге. О</a:t>
            </a:r>
            <a:r>
              <a:rPr lang="ru-RU" dirty="0" smtClean="0">
                <a:latin typeface="Calibri" panose="020F0502020204030204" pitchFamily="34" charset="0"/>
              </a:rPr>
              <a:t>тец </a:t>
            </a:r>
            <a:r>
              <a:rPr lang="ru-RU" dirty="0">
                <a:latin typeface="Calibri" panose="020F0502020204030204" pitchFamily="34" charset="0"/>
              </a:rPr>
              <a:t>Михаил Симонов – </a:t>
            </a:r>
            <a:r>
              <a:rPr lang="ru-RU" dirty="0" smtClean="0">
                <a:latin typeface="Calibri" panose="020F0502020204030204" pitchFamily="34" charset="0"/>
              </a:rPr>
              <a:t>полковник </a:t>
            </a:r>
            <a:r>
              <a:rPr lang="ru-RU" dirty="0">
                <a:latin typeface="Calibri" panose="020F0502020204030204" pitchFamily="34" charset="0"/>
              </a:rPr>
              <a:t>Генерального </a:t>
            </a:r>
            <a:r>
              <a:rPr lang="ru-RU" dirty="0" smtClean="0">
                <a:latin typeface="Calibri" panose="020F0502020204030204" pitchFamily="34" charset="0"/>
              </a:rPr>
              <a:t>штаба, пропал </a:t>
            </a:r>
            <a:r>
              <a:rPr lang="ru-RU" dirty="0">
                <a:latin typeface="Calibri" panose="020F0502020204030204" pitchFamily="34" charset="0"/>
              </a:rPr>
              <a:t>без вести в годы гражданской войны. Мать, урожденная княжна Александра Оболенская, в 1919 году с сыном переехала в Рязань, где вышла замуж за преподавателя военного дела </a:t>
            </a:r>
            <a:r>
              <a:rPr lang="ru-RU" dirty="0" smtClean="0">
                <a:latin typeface="Calibri" panose="020F0502020204030204" pitchFamily="34" charset="0"/>
              </a:rPr>
              <a:t>Александра Иванишева</a:t>
            </a:r>
            <a:r>
              <a:rPr lang="ru-RU" dirty="0">
                <a:latin typeface="Calibri" panose="020F0502020204030204" pitchFamily="34" charset="0"/>
              </a:rPr>
              <a:t>. Отчим </a:t>
            </a:r>
            <a:r>
              <a:rPr lang="ru-RU" dirty="0" smtClean="0">
                <a:latin typeface="Calibri" panose="020F0502020204030204" pitchFamily="34" charset="0"/>
              </a:rPr>
              <a:t>оказал </a:t>
            </a:r>
            <a:r>
              <a:rPr lang="ru-RU" dirty="0">
                <a:latin typeface="Calibri" panose="020F0502020204030204" pitchFamily="34" charset="0"/>
              </a:rPr>
              <a:t>сильное влияние на жизненные принципы будущего </a:t>
            </a:r>
            <a:r>
              <a:rPr lang="ru-RU" dirty="0" smtClean="0">
                <a:latin typeface="Calibri" panose="020F0502020204030204" pitchFamily="34" charset="0"/>
              </a:rPr>
              <a:t>писателя. </a:t>
            </a:r>
            <a:endParaRPr lang="ru-RU" dirty="0">
              <a:latin typeface="Calibri" panose="020F0502020204030204" pitchFamily="34" charset="0"/>
            </a:endParaRP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680678"/>
            <a:ext cx="4024687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5278" r="2656" b="5301"/>
          <a:stretch/>
        </p:blipFill>
        <p:spPr>
          <a:xfrm>
            <a:off x="5796139" y="3680678"/>
            <a:ext cx="238445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95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Кирилл Симонов учился в Рязани, </a:t>
            </a:r>
            <a:r>
              <a:rPr lang="ru-RU" dirty="0" smtClean="0">
                <a:latin typeface="Calibri" panose="020F0502020204030204" pitchFamily="34" charset="0"/>
              </a:rPr>
              <a:t>семилетку окончил в Саратове. Продолжил </a:t>
            </a:r>
            <a:r>
              <a:rPr lang="ru-RU" dirty="0">
                <a:latin typeface="Calibri" panose="020F0502020204030204" pitchFamily="34" charset="0"/>
              </a:rPr>
              <a:t>образование в фабрично-заводском училище (ФЗУ). В 1931 году семья переехала в Москву, где Симонов работал </a:t>
            </a:r>
            <a:r>
              <a:rPr lang="ru-RU" dirty="0" smtClean="0">
                <a:latin typeface="Calibri" panose="020F0502020204030204" pitchFamily="34" charset="0"/>
              </a:rPr>
              <a:t>токарем на заводах.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эти же годы Симонов начал писать стихи. Первые </a:t>
            </a:r>
            <a:r>
              <a:rPr lang="ru-RU" dirty="0">
                <a:latin typeface="Calibri" panose="020F0502020204030204" pitchFamily="34" charset="0"/>
              </a:rPr>
              <a:t>его произведения </a:t>
            </a:r>
            <a:r>
              <a:rPr lang="ru-RU" dirty="0" smtClean="0">
                <a:latin typeface="Calibri" panose="020F0502020204030204" pitchFamily="34" charset="0"/>
              </a:rPr>
              <a:t>были </a:t>
            </a:r>
            <a:r>
              <a:rPr lang="ru-RU" dirty="0">
                <a:latin typeface="Calibri" panose="020F0502020204030204" pitchFamily="34" charset="0"/>
              </a:rPr>
              <a:t>напечатаны в 1936 году в журналах «Молодая гвардия» и «Октябрь</a:t>
            </a:r>
            <a:r>
              <a:rPr lang="ru-RU" dirty="0" smtClean="0">
                <a:latin typeface="Calibri" panose="020F0502020204030204" pitchFamily="34" charset="0"/>
              </a:rPr>
              <a:t>».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</a:t>
            </a:r>
            <a:r>
              <a:rPr lang="ru-RU" dirty="0" smtClean="0">
                <a:latin typeface="Calibri" panose="020F0502020204030204" pitchFamily="34" charset="0"/>
              </a:rPr>
              <a:t> 1934 по 1938 годы Симонов учился </a:t>
            </a:r>
            <a:r>
              <a:rPr lang="ru-RU" dirty="0">
                <a:latin typeface="Calibri" panose="020F0502020204030204" pitchFamily="34" charset="0"/>
              </a:rPr>
              <a:t>в </a:t>
            </a:r>
            <a:r>
              <a:rPr lang="ru-RU" dirty="0" smtClean="0">
                <a:latin typeface="Calibri" panose="020F0502020204030204" pitchFamily="34" charset="0"/>
              </a:rPr>
              <a:t>Литературном институте </a:t>
            </a:r>
            <a:r>
              <a:rPr lang="ru-RU" dirty="0">
                <a:latin typeface="Calibri" panose="020F0502020204030204" pitchFamily="34" charset="0"/>
              </a:rPr>
              <a:t>имени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Максима Горького. Его </a:t>
            </a:r>
            <a:r>
              <a:rPr lang="ru-RU" dirty="0">
                <a:latin typeface="Calibri" panose="020F0502020204030204" pitchFamily="34" charset="0"/>
              </a:rPr>
              <a:t>сокурсниками были поэты </a:t>
            </a:r>
            <a:r>
              <a:rPr lang="ru-RU" i="1" dirty="0">
                <a:latin typeface="Calibri" panose="020F0502020204030204" pitchFamily="34" charset="0"/>
              </a:rPr>
              <a:t>Евгений Долматовский, Михаил </a:t>
            </a:r>
            <a:r>
              <a:rPr lang="ru-RU" i="1" dirty="0" err="1">
                <a:latin typeface="Calibri" panose="020F0502020204030204" pitchFamily="34" charset="0"/>
              </a:rPr>
              <a:t>Матусовский</a:t>
            </a:r>
            <a:r>
              <a:rPr lang="ru-RU" i="1" dirty="0">
                <a:latin typeface="Calibri" panose="020F0502020204030204" pitchFamily="34" charset="0"/>
              </a:rPr>
              <a:t>, Маргарита </a:t>
            </a:r>
            <a:r>
              <a:rPr lang="ru-RU" i="1" dirty="0" err="1" smtClean="0">
                <a:latin typeface="Calibri" panose="020F0502020204030204" pitchFamily="34" charset="0"/>
              </a:rPr>
              <a:t>Алигер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54155"/>
            <a:ext cx="2952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3"/>
          <a:stretch/>
        </p:blipFill>
        <p:spPr>
          <a:xfrm>
            <a:off x="827581" y="3254155"/>
            <a:ext cx="457713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43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В конце 1930-х годов Симонов опубликовал свои поэмы </a:t>
            </a:r>
            <a:r>
              <a:rPr lang="ru-RU" i="1" dirty="0" smtClean="0">
                <a:latin typeface="Calibri" panose="020F0502020204030204" pitchFamily="34" charset="0"/>
              </a:rPr>
              <a:t>«Победитель»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(1937), </a:t>
            </a:r>
            <a:r>
              <a:rPr lang="ru-RU" i="1" dirty="0" smtClean="0">
                <a:latin typeface="Calibri" panose="020F0502020204030204" pitchFamily="34" charset="0"/>
              </a:rPr>
              <a:t>«Павел Черный»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(1938), </a:t>
            </a:r>
            <a:r>
              <a:rPr lang="ru-RU" i="1" dirty="0" smtClean="0">
                <a:latin typeface="Calibri" panose="020F0502020204030204" pitchFamily="34" charset="0"/>
              </a:rPr>
              <a:t>«Ледовое побоище» </a:t>
            </a:r>
            <a:r>
              <a:rPr lang="ru-RU" dirty="0">
                <a:latin typeface="Calibri" panose="020F0502020204030204" pitchFamily="34" charset="0"/>
              </a:rPr>
              <a:t>(1938), </a:t>
            </a:r>
            <a:r>
              <a:rPr lang="ru-RU" i="1" dirty="0" smtClean="0">
                <a:latin typeface="Calibri" panose="020F0502020204030204" pitchFamily="34" charset="0"/>
              </a:rPr>
              <a:t>«Суворов» </a:t>
            </a:r>
            <a:r>
              <a:rPr lang="ru-RU" dirty="0">
                <a:latin typeface="Calibri" panose="020F0502020204030204" pitchFamily="34" charset="0"/>
              </a:rPr>
              <a:t>(1939).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1938 году </a:t>
            </a:r>
            <a:r>
              <a:rPr lang="ru-RU" dirty="0" smtClean="0">
                <a:latin typeface="Calibri" panose="020F0502020204030204" pitchFamily="34" charset="0"/>
              </a:rPr>
              <a:t>Симонов был назначен </a:t>
            </a:r>
            <a:r>
              <a:rPr lang="ru-RU" dirty="0">
                <a:latin typeface="Calibri" panose="020F0502020204030204" pitchFamily="34" charset="0"/>
              </a:rPr>
              <a:t>редактором </a:t>
            </a:r>
            <a:r>
              <a:rPr lang="ru-RU" dirty="0" smtClean="0">
                <a:latin typeface="Calibri" panose="020F0502020204030204" pitchFamily="34" charset="0"/>
              </a:rPr>
              <a:t>«Литературной газеты»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и принят </a:t>
            </a:r>
            <a:r>
              <a:rPr lang="ru-RU" dirty="0">
                <a:latin typeface="Calibri" panose="020F0502020204030204" pitchFamily="34" charset="0"/>
              </a:rPr>
              <a:t>в Союз писателей СССР.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том же году </a:t>
            </a:r>
            <a:r>
              <a:rPr lang="ru-RU" dirty="0" smtClean="0">
                <a:latin typeface="Calibri" panose="020F0502020204030204" pitchFamily="34" charset="0"/>
              </a:rPr>
              <a:t>Симонов поступил </a:t>
            </a:r>
            <a:r>
              <a:rPr lang="ru-RU" dirty="0">
                <a:latin typeface="Calibri" panose="020F0502020204030204" pitchFamily="34" charset="0"/>
              </a:rPr>
              <a:t>в аспирантуру ИФЛИ (Институт истории, философии, литературы), но в 1939 году был направлен в качестве военного корреспондента газеты </a:t>
            </a:r>
            <a:r>
              <a:rPr lang="ru-RU" dirty="0" smtClean="0">
                <a:latin typeface="Calibri" panose="020F0502020204030204" pitchFamily="34" charset="0"/>
              </a:rPr>
              <a:t>«Героическая красноармейская» </a:t>
            </a:r>
            <a:r>
              <a:rPr lang="ru-RU" dirty="0">
                <a:latin typeface="Calibri" panose="020F0502020204030204" pitchFamily="34" charset="0"/>
              </a:rPr>
              <a:t>на Халхин-Гол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Монголию и в институт уже не вернулся.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Незадолго </a:t>
            </a:r>
            <a:r>
              <a:rPr lang="ru-RU" dirty="0">
                <a:latin typeface="Calibri" panose="020F0502020204030204" pitchFamily="34" charset="0"/>
              </a:rPr>
              <a:t>до отъезда он поменял свое имя и </a:t>
            </a:r>
            <a:r>
              <a:rPr lang="ru-RU" dirty="0" smtClean="0">
                <a:latin typeface="Calibri" panose="020F0502020204030204" pitchFamily="34" charset="0"/>
              </a:rPr>
              <a:t>вместо изначального </a:t>
            </a:r>
            <a:r>
              <a:rPr lang="ru-RU" i="1" dirty="0" smtClean="0">
                <a:latin typeface="Calibri" panose="020F0502020204030204" pitchFamily="34" charset="0"/>
              </a:rPr>
              <a:t>Кирилл </a:t>
            </a:r>
            <a:r>
              <a:rPr lang="ru-RU" dirty="0" smtClean="0">
                <a:latin typeface="Calibri" panose="020F0502020204030204" pitchFamily="34" charset="0"/>
              </a:rPr>
              <a:t>взял </a:t>
            </a:r>
            <a:r>
              <a:rPr lang="ru-RU" dirty="0">
                <a:latin typeface="Calibri" panose="020F0502020204030204" pitchFamily="34" charset="0"/>
              </a:rPr>
              <a:t>псевдоним </a:t>
            </a:r>
            <a:r>
              <a:rPr lang="ru-RU" i="1" dirty="0">
                <a:latin typeface="Calibri" panose="020F0502020204030204" pitchFamily="34" charset="0"/>
              </a:rPr>
              <a:t>Константин </a:t>
            </a:r>
            <a:r>
              <a:rPr lang="ru-RU" i="1" dirty="0" smtClean="0">
                <a:latin typeface="Calibri" panose="020F0502020204030204" pitchFamily="34" charset="0"/>
              </a:rPr>
              <a:t>Симонов. </a:t>
            </a:r>
            <a:endParaRPr lang="ru-RU" i="1" dirty="0"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57790"/>
            <a:ext cx="1777296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00350"/>
            <a:ext cx="3804586" cy="25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76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В 1940 году Симонов написал свою первую пьесу </a:t>
            </a:r>
            <a:r>
              <a:rPr lang="ru-RU" i="1" dirty="0" smtClean="0">
                <a:latin typeface="Calibri" panose="020F0502020204030204" pitchFamily="34" charset="0"/>
              </a:rPr>
              <a:t>«История </a:t>
            </a:r>
            <a:r>
              <a:rPr lang="ru-RU" i="1" dirty="0">
                <a:latin typeface="Calibri" panose="020F0502020204030204" pitchFamily="34" charset="0"/>
              </a:rPr>
              <a:t>одной </a:t>
            </a:r>
            <a:r>
              <a:rPr lang="ru-RU" i="1" dirty="0" smtClean="0">
                <a:latin typeface="Calibri" panose="020F0502020204030204" pitchFamily="34" charset="0"/>
              </a:rPr>
              <a:t>любви»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1941 году появилась вторая – </a:t>
            </a:r>
            <a:r>
              <a:rPr lang="ru-RU" i="1" dirty="0" smtClean="0">
                <a:latin typeface="Calibri" panose="020F0502020204030204" pitchFamily="34" charset="0"/>
              </a:rPr>
              <a:t>«Парень </a:t>
            </a:r>
            <a:r>
              <a:rPr lang="ru-RU" i="1" dirty="0">
                <a:latin typeface="Calibri" panose="020F0502020204030204" pitchFamily="34" charset="0"/>
              </a:rPr>
              <a:t>из нашего </a:t>
            </a:r>
            <a:r>
              <a:rPr lang="ru-RU" i="1" dirty="0" smtClean="0">
                <a:latin typeface="Calibri" panose="020F0502020204030204" pitchFamily="34" charset="0"/>
              </a:rPr>
              <a:t>города»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течение года Константин Симонов учился на курсах военных корреспондентов при Военно-политической </a:t>
            </a:r>
            <a:r>
              <a:rPr lang="ru-RU" dirty="0" smtClean="0">
                <a:latin typeface="Calibri" panose="020F0502020204030204" pitchFamily="34" charset="0"/>
              </a:rPr>
              <a:t>академии.</a:t>
            </a:r>
            <a:endParaRPr lang="ru-RU" dirty="0">
              <a:latin typeface="Calibri" panose="020F0502020204030204" pitchFamily="34" charset="0"/>
            </a:endParaRP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 началом Великой Отечественной войны </a:t>
            </a:r>
            <a:r>
              <a:rPr lang="ru-RU" dirty="0" smtClean="0">
                <a:latin typeface="Calibri" panose="020F0502020204030204" pitchFamily="34" charset="0"/>
              </a:rPr>
              <a:t>Симонов </a:t>
            </a:r>
            <a:r>
              <a:rPr lang="ru-RU" dirty="0">
                <a:latin typeface="Calibri" panose="020F0502020204030204" pitchFamily="34" charset="0"/>
              </a:rPr>
              <a:t>был призван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действующую армию на Западный фронт: был собственным корреспондентом газет </a:t>
            </a:r>
            <a:r>
              <a:rPr lang="ru-RU" dirty="0" smtClean="0">
                <a:latin typeface="Calibri" panose="020F0502020204030204" pitchFamily="34" charset="0"/>
              </a:rPr>
              <a:t>«Красная Звезда», «Правда», «Комсомольская правда», «Боевое знамя».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7" y="3140968"/>
            <a:ext cx="4881197" cy="197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2" y="3140968"/>
            <a:ext cx="2524349" cy="318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5568" r="2042"/>
          <a:stretch/>
        </p:blipFill>
        <p:spPr>
          <a:xfrm>
            <a:off x="5019757" y="4118247"/>
            <a:ext cx="2125331" cy="218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9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Симонов стал одним из лучших военных журналистов, пройдя всю </a:t>
            </a:r>
            <a:r>
              <a:rPr lang="ru-RU" dirty="0" smtClean="0">
                <a:latin typeface="Calibri" panose="020F0502020204030204" pitchFamily="34" charset="0"/>
              </a:rPr>
              <a:t>Великую Отечественную войну </a:t>
            </a:r>
            <a:r>
              <a:rPr lang="ru-RU" dirty="0">
                <a:latin typeface="Calibri" panose="020F0502020204030204" pitchFamily="34" charset="0"/>
              </a:rPr>
              <a:t>от Черного до Баренцева моря. Он побывал на всех фронтах, был в Румынии, Болгарии, Югославии, Польше, Германии, ходил на подводной </a:t>
            </a:r>
            <a:r>
              <a:rPr lang="ru-RU" dirty="0" smtClean="0">
                <a:latin typeface="Calibri" panose="020F0502020204030204" pitchFamily="34" charset="0"/>
              </a:rPr>
              <a:t>лодке в </a:t>
            </a:r>
            <a:r>
              <a:rPr lang="ru-RU" dirty="0">
                <a:latin typeface="Calibri" panose="020F0502020204030204" pitchFamily="34" charset="0"/>
              </a:rPr>
              <a:t>румынский тыл, с разведчиками – в норвежские фьорды, на </a:t>
            </a:r>
            <a:r>
              <a:rPr lang="ru-RU" dirty="0" err="1">
                <a:latin typeface="Calibri" panose="020F0502020204030204" pitchFamily="34" charset="0"/>
              </a:rPr>
              <a:t>Арабатской</a:t>
            </a:r>
            <a:r>
              <a:rPr lang="ru-RU" dirty="0">
                <a:latin typeface="Calibri" panose="020F0502020204030204" pitchFamily="34" charset="0"/>
              </a:rPr>
              <a:t> стрелке – в атаку с </a:t>
            </a:r>
            <a:r>
              <a:rPr lang="ru-RU" dirty="0" smtClean="0">
                <a:latin typeface="Calibri" panose="020F0502020204030204" pitchFamily="34" charset="0"/>
              </a:rPr>
              <a:t>пехотой. Был </a:t>
            </a:r>
            <a:r>
              <a:rPr lang="ru-RU" dirty="0">
                <a:latin typeface="Calibri" panose="020F0502020204030204" pitchFamily="34" charset="0"/>
              </a:rPr>
              <a:t>свидетелем последних боев за Берлин, </a:t>
            </a:r>
            <a:r>
              <a:rPr lang="ru-RU" dirty="0" smtClean="0">
                <a:latin typeface="Calibri" panose="020F0502020204030204" pitchFamily="34" charset="0"/>
              </a:rPr>
              <a:t>присутствовал </a:t>
            </a:r>
            <a:r>
              <a:rPr lang="ru-RU" dirty="0">
                <a:latin typeface="Calibri" panose="020F0502020204030204" pitchFamily="34" charset="0"/>
              </a:rPr>
              <a:t>при подписании акта капитуляции гитлеровской Германии.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годы войны </a:t>
            </a:r>
            <a:r>
              <a:rPr lang="ru-RU" dirty="0" smtClean="0">
                <a:latin typeface="Calibri" panose="020F0502020204030204" pitchFamily="34" charset="0"/>
              </a:rPr>
              <a:t>Симонов создал </a:t>
            </a:r>
            <a:r>
              <a:rPr lang="ru-RU" dirty="0">
                <a:latin typeface="Calibri" panose="020F0502020204030204" pitchFamily="34" charset="0"/>
              </a:rPr>
              <a:t>наиболее известные стихотворения: </a:t>
            </a:r>
            <a:r>
              <a:rPr lang="ru-RU" i="1" dirty="0" smtClean="0">
                <a:latin typeface="Calibri" panose="020F0502020204030204" pitchFamily="34" charset="0"/>
              </a:rPr>
              <a:t>«Жди меня», «Ты </a:t>
            </a:r>
            <a:r>
              <a:rPr lang="ru-RU" i="1" dirty="0">
                <a:latin typeface="Calibri" panose="020F0502020204030204" pitchFamily="34" charset="0"/>
              </a:rPr>
              <a:t>помнишь, Алеша, дороги Смоленщины</a:t>
            </a:r>
            <a:r>
              <a:rPr lang="ru-RU" i="1" dirty="0" smtClean="0">
                <a:latin typeface="Calibri" panose="020F0502020204030204" pitchFamily="34" charset="0"/>
              </a:rPr>
              <a:t>...», «Убей </a:t>
            </a:r>
            <a:r>
              <a:rPr lang="ru-RU" i="1" dirty="0">
                <a:latin typeface="Calibri" panose="020F0502020204030204" pitchFamily="34" charset="0"/>
              </a:rPr>
              <a:t>его</a:t>
            </a:r>
            <a:r>
              <a:rPr lang="ru-RU" i="1" dirty="0" smtClean="0">
                <a:latin typeface="Calibri" panose="020F0502020204030204" pitchFamily="34" charset="0"/>
              </a:rPr>
              <a:t>!»</a:t>
            </a:r>
            <a:r>
              <a:rPr lang="ru-RU" dirty="0" smtClean="0">
                <a:latin typeface="Calibri" panose="020F0502020204030204" pitchFamily="34" charset="0"/>
              </a:rPr>
              <a:t> (</a:t>
            </a:r>
            <a:r>
              <a:rPr lang="ru-RU" i="1" dirty="0" smtClean="0">
                <a:latin typeface="Calibri" panose="020F0502020204030204" pitchFamily="34" charset="0"/>
              </a:rPr>
              <a:t>«Если </a:t>
            </a:r>
            <a:r>
              <a:rPr lang="ru-RU" i="1" dirty="0">
                <a:latin typeface="Calibri" panose="020F0502020204030204" pitchFamily="34" charset="0"/>
              </a:rPr>
              <a:t>дорог тебе твой дом</a:t>
            </a:r>
            <a:r>
              <a:rPr lang="ru-RU" i="1" dirty="0" smtClean="0">
                <a:latin typeface="Calibri" panose="020F0502020204030204" pitchFamily="34" charset="0"/>
              </a:rPr>
              <a:t>…»</a:t>
            </a:r>
            <a:r>
              <a:rPr lang="ru-RU" dirty="0" smtClean="0">
                <a:latin typeface="Calibri" panose="020F0502020204030204" pitchFamily="34" charset="0"/>
              </a:rPr>
              <a:t>). </a:t>
            </a:r>
            <a:r>
              <a:rPr lang="ru-RU" dirty="0">
                <a:latin typeface="Calibri" panose="020F0502020204030204" pitchFamily="34" charset="0"/>
              </a:rPr>
              <a:t>Также в этот период Симонов написал пьесы </a:t>
            </a:r>
            <a:r>
              <a:rPr lang="ru-RU" i="1" dirty="0" smtClean="0">
                <a:latin typeface="Calibri" panose="020F0502020204030204" pitchFamily="34" charset="0"/>
              </a:rPr>
              <a:t>«Русские люди»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«Жди меня»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«Так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будет»</a:t>
            </a:r>
            <a:r>
              <a:rPr lang="ru-RU" dirty="0" smtClean="0">
                <a:latin typeface="Calibri" panose="020F0502020204030204" pitchFamily="34" charset="0"/>
              </a:rPr>
              <a:t>; </a:t>
            </a:r>
            <a:r>
              <a:rPr lang="ru-RU" dirty="0">
                <a:latin typeface="Calibri" panose="020F0502020204030204" pitchFamily="34" charset="0"/>
              </a:rPr>
              <a:t>повесть </a:t>
            </a:r>
            <a:r>
              <a:rPr lang="ru-RU" i="1" dirty="0" smtClean="0">
                <a:latin typeface="Calibri" panose="020F0502020204030204" pitchFamily="34" charset="0"/>
              </a:rPr>
              <a:t>«Дни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ночи»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552001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1775852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58" y="4236107"/>
            <a:ext cx="2686473" cy="184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6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За военные годы </a:t>
            </a:r>
            <a:r>
              <a:rPr lang="ru-RU" dirty="0" smtClean="0">
                <a:latin typeface="Calibri" panose="020F0502020204030204" pitchFamily="34" charset="0"/>
              </a:rPr>
              <a:t>Константин Симонов опубликовал две </a:t>
            </a:r>
            <a:r>
              <a:rPr lang="ru-RU" dirty="0">
                <a:latin typeface="Calibri" panose="020F0502020204030204" pitchFamily="34" charset="0"/>
              </a:rPr>
              <a:t>книги стихов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i="1" dirty="0" smtClean="0">
                <a:latin typeface="Calibri" panose="020F0502020204030204" pitchFamily="34" charset="0"/>
              </a:rPr>
              <a:t>«С </a:t>
            </a:r>
            <a:r>
              <a:rPr lang="ru-RU" i="1" dirty="0">
                <a:latin typeface="Calibri" panose="020F0502020204030204" pitchFamily="34" charset="0"/>
              </a:rPr>
              <a:t>тобой и без </a:t>
            </a:r>
            <a:r>
              <a:rPr lang="ru-RU" i="1" dirty="0" smtClean="0">
                <a:latin typeface="Calibri" panose="020F0502020204030204" pitchFamily="34" charset="0"/>
              </a:rPr>
              <a:t>тебя»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«Война»</a:t>
            </a:r>
            <a:r>
              <a:rPr lang="ru-RU" dirty="0" smtClean="0">
                <a:latin typeface="Calibri" panose="020F0502020204030204" pitchFamily="34" charset="0"/>
              </a:rPr>
              <a:t>; </a:t>
            </a:r>
            <a:r>
              <a:rPr lang="ru-RU" dirty="0">
                <a:latin typeface="Calibri" panose="020F0502020204030204" pitchFamily="34" charset="0"/>
              </a:rPr>
              <a:t>пять сборников очерков и </a:t>
            </a:r>
            <a:r>
              <a:rPr lang="ru-RU" dirty="0" smtClean="0">
                <a:latin typeface="Calibri" panose="020F0502020204030204" pitchFamily="34" charset="0"/>
              </a:rPr>
              <a:t>рассказов; </a:t>
            </a:r>
            <a:r>
              <a:rPr lang="ru-RU" dirty="0">
                <a:latin typeface="Calibri" panose="020F0502020204030204" pitchFamily="34" charset="0"/>
              </a:rPr>
              <a:t>повесть </a:t>
            </a:r>
            <a:r>
              <a:rPr lang="ru-RU" i="1" dirty="0" smtClean="0">
                <a:latin typeface="Calibri" panose="020F0502020204030204" pitchFamily="34" charset="0"/>
              </a:rPr>
              <a:t>«Дни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ночи»</a:t>
            </a:r>
            <a:r>
              <a:rPr lang="ru-RU" dirty="0" smtClean="0">
                <a:latin typeface="Calibri" panose="020F0502020204030204" pitchFamily="34" charset="0"/>
              </a:rPr>
              <a:t>; </a:t>
            </a:r>
            <a:r>
              <a:rPr lang="ru-RU" dirty="0">
                <a:latin typeface="Calibri" panose="020F0502020204030204" pitchFamily="34" charset="0"/>
              </a:rPr>
              <a:t>пьесы </a:t>
            </a:r>
            <a:r>
              <a:rPr lang="ru-RU" i="1" dirty="0" smtClean="0">
                <a:latin typeface="Calibri" panose="020F0502020204030204" pitchFamily="34" charset="0"/>
              </a:rPr>
              <a:t>«Русские люди»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«Так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будет»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«Под </a:t>
            </a:r>
            <a:r>
              <a:rPr lang="ru-RU" i="1" dirty="0">
                <a:latin typeface="Calibri" panose="020F0502020204030204" pitchFamily="34" charset="0"/>
              </a:rPr>
              <a:t>каштанами </a:t>
            </a:r>
            <a:r>
              <a:rPr lang="ru-RU" i="1" dirty="0" smtClean="0">
                <a:latin typeface="Calibri" panose="020F0502020204030204" pitchFamily="34" charset="0"/>
              </a:rPr>
              <a:t>Праги»</a:t>
            </a:r>
            <a:r>
              <a:rPr lang="ru-RU" dirty="0" smtClean="0">
                <a:latin typeface="Calibri" panose="020F0502020204030204" pitchFamily="34" charset="0"/>
              </a:rPr>
              <a:t>; </a:t>
            </a:r>
            <a:r>
              <a:rPr lang="ru-RU" dirty="0">
                <a:latin typeface="Calibri" panose="020F0502020204030204" pitchFamily="34" charset="0"/>
              </a:rPr>
              <a:t>дневники, которые впоследствии составили два тома его собрания сочинений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После окончания войны </a:t>
            </a:r>
            <a:r>
              <a:rPr lang="ru-RU" dirty="0" smtClean="0">
                <a:latin typeface="Calibri" panose="020F0502020204030204" pitchFamily="34" charset="0"/>
              </a:rPr>
              <a:t>Симонов находился </a:t>
            </a:r>
            <a:r>
              <a:rPr lang="ru-RU" dirty="0">
                <a:latin typeface="Calibri" panose="020F0502020204030204" pitchFamily="34" charset="0"/>
              </a:rPr>
              <a:t>в </a:t>
            </a:r>
            <a:r>
              <a:rPr lang="ru-RU" dirty="0" smtClean="0">
                <a:latin typeface="Calibri" panose="020F0502020204030204" pitchFamily="34" charset="0"/>
              </a:rPr>
              <a:t>многочисленных зарубежных </a:t>
            </a:r>
            <a:r>
              <a:rPr lang="ru-RU" dirty="0">
                <a:latin typeface="Calibri" panose="020F0502020204030204" pitchFamily="34" charset="0"/>
              </a:rPr>
              <a:t>командировках. Тогда же появились </a:t>
            </a:r>
            <a:r>
              <a:rPr lang="ru-RU" dirty="0" smtClean="0">
                <a:latin typeface="Calibri" panose="020F0502020204030204" pitchFamily="34" charset="0"/>
              </a:rPr>
              <a:t>его сборники </a:t>
            </a:r>
            <a:r>
              <a:rPr lang="ru-RU" dirty="0">
                <a:latin typeface="Calibri" panose="020F0502020204030204" pitchFamily="34" charset="0"/>
              </a:rPr>
              <a:t>очерков </a:t>
            </a:r>
            <a:r>
              <a:rPr lang="ru-RU" i="1" dirty="0" smtClean="0">
                <a:latin typeface="Calibri" panose="020F0502020204030204" pitchFamily="34" charset="0"/>
              </a:rPr>
              <a:t>«Письма </a:t>
            </a:r>
            <a:r>
              <a:rPr lang="ru-RU" i="1" dirty="0">
                <a:latin typeface="Calibri" panose="020F0502020204030204" pitchFamily="34" charset="0"/>
              </a:rPr>
              <a:t>из </a:t>
            </a:r>
            <a:r>
              <a:rPr lang="ru-RU" i="1" dirty="0" smtClean="0">
                <a:latin typeface="Calibri" panose="020F0502020204030204" pitchFamily="34" charset="0"/>
              </a:rPr>
              <a:t>Чехословакии»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«Славянская дружба»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«Югославская тетрадь»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i="1" dirty="0" smtClean="0">
                <a:latin typeface="Calibri" panose="020F0502020204030204" pitchFamily="34" charset="0"/>
              </a:rPr>
              <a:t>«От </a:t>
            </a:r>
            <a:r>
              <a:rPr lang="ru-RU" i="1" dirty="0">
                <a:latin typeface="Calibri" panose="020F0502020204030204" pitchFamily="34" charset="0"/>
              </a:rPr>
              <a:t>Черного до Баренцева моря. Записки военного </a:t>
            </a:r>
            <a:r>
              <a:rPr lang="ru-RU" i="1" dirty="0" smtClean="0">
                <a:latin typeface="Calibri" panose="020F0502020204030204" pitchFamily="34" charset="0"/>
              </a:rPr>
              <a:t>корреспондента»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229343"/>
            <a:ext cx="2441641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2" y="3407548"/>
            <a:ext cx="2160240" cy="151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230" r="2643" b="4363"/>
          <a:stretch/>
        </p:blipFill>
        <p:spPr>
          <a:xfrm>
            <a:off x="3909629" y="4721956"/>
            <a:ext cx="1324742" cy="160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7773" r="52427" b="8291"/>
          <a:stretch/>
        </p:blipFill>
        <p:spPr>
          <a:xfrm>
            <a:off x="2547886" y="4101554"/>
            <a:ext cx="1301064" cy="165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4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В 1946-1950 и 1954-1958 </a:t>
            </a:r>
            <a:r>
              <a:rPr lang="ru-RU" dirty="0" smtClean="0">
                <a:latin typeface="Calibri" panose="020F0502020204030204" pitchFamily="34" charset="0"/>
              </a:rPr>
              <a:t>годах Симонов был </a:t>
            </a:r>
            <a:r>
              <a:rPr lang="ru-RU" dirty="0">
                <a:latin typeface="Calibri" panose="020F0502020204030204" pitchFamily="34" charset="0"/>
              </a:rPr>
              <a:t>главным редактором журнала </a:t>
            </a:r>
            <a:r>
              <a:rPr lang="ru-RU" dirty="0" smtClean="0">
                <a:latin typeface="Calibri" panose="020F0502020204030204" pitchFamily="34" charset="0"/>
              </a:rPr>
              <a:t>«Новый мир», </a:t>
            </a:r>
            <a:r>
              <a:rPr lang="ru-RU" dirty="0">
                <a:latin typeface="Calibri" panose="020F0502020204030204" pitchFamily="34" charset="0"/>
              </a:rPr>
              <a:t>в 1950-1953 </a:t>
            </a:r>
            <a:r>
              <a:rPr lang="ru-RU" dirty="0" smtClean="0">
                <a:latin typeface="Calibri" panose="020F0502020204030204" pitchFamily="34" charset="0"/>
              </a:rPr>
              <a:t>годах </a:t>
            </a:r>
            <a:r>
              <a:rPr lang="ru-RU" dirty="0">
                <a:latin typeface="Calibri" panose="020F0502020204030204" pitchFamily="34" charset="0"/>
              </a:rPr>
              <a:t>– главным редактором </a:t>
            </a:r>
            <a:r>
              <a:rPr lang="ru-RU" dirty="0" smtClean="0">
                <a:latin typeface="Calibri" panose="020F0502020204030204" pitchFamily="34" charset="0"/>
              </a:rPr>
              <a:t>«Литературной газеты». </a:t>
            </a:r>
            <a:r>
              <a:rPr lang="ru-RU" dirty="0">
                <a:latin typeface="Calibri" panose="020F0502020204030204" pitchFamily="34" charset="0"/>
              </a:rPr>
              <a:t>Затем работал корреспондентом </a:t>
            </a:r>
            <a:r>
              <a:rPr lang="ru-RU" dirty="0" smtClean="0">
                <a:latin typeface="Calibri" panose="020F0502020204030204" pitchFamily="34" charset="0"/>
              </a:rPr>
              <a:t>газеты «Правды» </a:t>
            </a:r>
            <a:r>
              <a:rPr lang="ru-RU" dirty="0">
                <a:latin typeface="Calibri" panose="020F0502020204030204" pitchFamily="34" charset="0"/>
              </a:rPr>
              <a:t>в Средней Азии, Сибири </a:t>
            </a:r>
            <a:r>
              <a:rPr lang="ru-RU" dirty="0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на Дальнем Востоке.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1952 году </a:t>
            </a:r>
            <a:r>
              <a:rPr lang="ru-RU" dirty="0" smtClean="0">
                <a:latin typeface="Calibri" panose="020F0502020204030204" pitchFamily="34" charset="0"/>
              </a:rPr>
              <a:t>Симонов опубликовал первый </a:t>
            </a:r>
            <a:r>
              <a:rPr lang="ru-RU" dirty="0">
                <a:latin typeface="Calibri" panose="020F0502020204030204" pitchFamily="34" charset="0"/>
              </a:rPr>
              <a:t>роман – </a:t>
            </a:r>
            <a:r>
              <a:rPr lang="ru-RU" i="1" dirty="0" smtClean="0">
                <a:latin typeface="Calibri" panose="020F0502020204030204" pitchFamily="34" charset="0"/>
              </a:rPr>
              <a:t>«Товарищи </a:t>
            </a:r>
            <a:r>
              <a:rPr lang="ru-RU" i="1" dirty="0">
                <a:latin typeface="Calibri" panose="020F0502020204030204" pitchFamily="34" charset="0"/>
              </a:rPr>
              <a:t>по </a:t>
            </a:r>
            <a:r>
              <a:rPr lang="ru-RU" i="1" dirty="0" smtClean="0">
                <a:latin typeface="Calibri" panose="020F0502020204030204" pitchFamily="34" charset="0"/>
              </a:rPr>
              <a:t>оружию»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Центральным произведением послевоенного периода творчества </a:t>
            </a:r>
            <a:r>
              <a:rPr lang="ru-RU" dirty="0" smtClean="0">
                <a:latin typeface="Calibri" panose="020F0502020204030204" pitchFamily="34" charset="0"/>
              </a:rPr>
              <a:t>Симонова </a:t>
            </a:r>
            <a:r>
              <a:rPr lang="ru-RU" dirty="0">
                <a:latin typeface="Calibri" panose="020F0502020204030204" pitchFamily="34" charset="0"/>
              </a:rPr>
              <a:t>стала трилогия о Великой Отечественной </a:t>
            </a:r>
            <a:r>
              <a:rPr lang="ru-RU" dirty="0" smtClean="0">
                <a:latin typeface="Calibri" panose="020F0502020204030204" pitchFamily="34" charset="0"/>
              </a:rPr>
              <a:t>войне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«Живые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мертвые»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ее состав вошли романы </a:t>
            </a:r>
            <a:r>
              <a:rPr lang="ru-RU" i="1" dirty="0" smtClean="0">
                <a:latin typeface="Calibri" panose="020F0502020204030204" pitchFamily="34" charset="0"/>
              </a:rPr>
              <a:t>«Живые </a:t>
            </a:r>
            <a:r>
              <a:rPr lang="ru-RU" i="1" dirty="0">
                <a:latin typeface="Calibri" panose="020F0502020204030204" pitchFamily="34" charset="0"/>
              </a:rPr>
              <a:t>и </a:t>
            </a:r>
            <a:r>
              <a:rPr lang="ru-RU" i="1" dirty="0" smtClean="0">
                <a:latin typeface="Calibri" panose="020F0502020204030204" pitchFamily="34" charset="0"/>
              </a:rPr>
              <a:t>мертвые» </a:t>
            </a:r>
            <a:r>
              <a:rPr lang="ru-RU" dirty="0">
                <a:latin typeface="Calibri" panose="020F0502020204030204" pitchFamily="34" charset="0"/>
              </a:rPr>
              <a:t>(1959), </a:t>
            </a:r>
            <a:r>
              <a:rPr lang="ru-RU" i="1" dirty="0" smtClean="0">
                <a:latin typeface="Calibri" panose="020F0502020204030204" pitchFamily="34" charset="0"/>
              </a:rPr>
              <a:t>«Солдатами </a:t>
            </a:r>
            <a:br>
              <a:rPr lang="ru-RU" i="1" dirty="0" smtClean="0">
                <a:latin typeface="Calibri" panose="020F0502020204030204" pitchFamily="34" charset="0"/>
              </a:rPr>
            </a:br>
            <a:r>
              <a:rPr lang="ru-RU" i="1" dirty="0" smtClean="0">
                <a:latin typeface="Calibri" panose="020F0502020204030204" pitchFamily="34" charset="0"/>
              </a:rPr>
              <a:t>не рождаются»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(1964) и </a:t>
            </a:r>
            <a:r>
              <a:rPr lang="ru-RU" i="1" dirty="0" smtClean="0">
                <a:latin typeface="Calibri" panose="020F0502020204030204" pitchFamily="34" charset="0"/>
              </a:rPr>
              <a:t>«Последнее лето»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(1971).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0" y="3429000"/>
            <a:ext cx="2044941" cy="280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2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15382"/>
          <a:stretch/>
        </p:blipFill>
        <p:spPr>
          <a:xfrm>
            <a:off x="6732240" y="3793109"/>
            <a:ext cx="1686058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18932"/>
          <a:stretch/>
        </p:blipFill>
        <p:spPr>
          <a:xfrm>
            <a:off x="916359" y="3820240"/>
            <a:ext cx="1498719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2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8103"/>
            <a:ext cx="82089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1976 году </a:t>
            </a:r>
            <a:r>
              <a:rPr lang="ru-RU" dirty="0" smtClean="0">
                <a:latin typeface="Calibri" panose="020F0502020204030204" pitchFamily="34" charset="0"/>
              </a:rPr>
              <a:t>были опубликованы двухтомник </a:t>
            </a:r>
            <a:r>
              <a:rPr lang="ru-RU" i="1" dirty="0" smtClean="0">
                <a:latin typeface="Calibri" panose="020F0502020204030204" pitchFamily="34" charset="0"/>
              </a:rPr>
              <a:t>«Разные </a:t>
            </a:r>
            <a:r>
              <a:rPr lang="ru-RU" i="1" dirty="0">
                <a:latin typeface="Calibri" panose="020F0502020204030204" pitchFamily="34" charset="0"/>
              </a:rPr>
              <a:t>дни </a:t>
            </a:r>
            <a:r>
              <a:rPr lang="ru-RU" i="1" dirty="0" smtClean="0">
                <a:latin typeface="Calibri" panose="020F0502020204030204" pitchFamily="34" charset="0"/>
              </a:rPr>
              <a:t>войны»</a:t>
            </a:r>
            <a:r>
              <a:rPr lang="ru-RU" dirty="0" smtClean="0">
                <a:latin typeface="Calibri" panose="020F0502020204030204" pitchFamily="34" charset="0"/>
              </a:rPr>
              <a:t> и роман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i="1" dirty="0" smtClean="0">
                <a:latin typeface="Calibri" panose="020F0502020204030204" pitchFamily="34" charset="0"/>
              </a:rPr>
              <a:t>«Так </a:t>
            </a:r>
            <a:r>
              <a:rPr lang="ru-RU" i="1" dirty="0">
                <a:latin typeface="Calibri" panose="020F0502020204030204" pitchFamily="34" charset="0"/>
              </a:rPr>
              <a:t>называемая личная </a:t>
            </a:r>
            <a:r>
              <a:rPr lang="ru-RU" i="1" dirty="0" smtClean="0">
                <a:latin typeface="Calibri" panose="020F0502020204030204" pitchFamily="34" charset="0"/>
              </a:rPr>
              <a:t>жизнь»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Большую </a:t>
            </a:r>
            <a:r>
              <a:rPr lang="ru-RU" dirty="0">
                <a:latin typeface="Calibri" panose="020F0502020204030204" pitchFamily="34" charset="0"/>
              </a:rPr>
              <a:t>документальную ценность имеют мемуары Симонова </a:t>
            </a:r>
            <a:r>
              <a:rPr lang="ru-RU" i="1" dirty="0" smtClean="0">
                <a:latin typeface="Calibri" panose="020F0502020204030204" pitchFamily="34" charset="0"/>
              </a:rPr>
              <a:t>«Дневники </a:t>
            </a:r>
            <a:r>
              <a:rPr lang="ru-RU" i="1" dirty="0">
                <a:latin typeface="Calibri" panose="020F0502020204030204" pitchFamily="34" charset="0"/>
              </a:rPr>
              <a:t>военных </a:t>
            </a:r>
            <a:r>
              <a:rPr lang="ru-RU" i="1" dirty="0" smtClean="0">
                <a:latin typeface="Calibri" panose="020F0502020204030204" pitchFamily="34" charset="0"/>
              </a:rPr>
              <a:t>лет»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и последняя его книга – </a:t>
            </a:r>
            <a:r>
              <a:rPr lang="ru-RU" i="1" dirty="0" smtClean="0">
                <a:latin typeface="Calibri" panose="020F0502020204030204" pitchFamily="34" charset="0"/>
              </a:rPr>
              <a:t>«Глазами </a:t>
            </a:r>
            <a:r>
              <a:rPr lang="ru-RU" i="1" dirty="0">
                <a:latin typeface="Calibri" panose="020F0502020204030204" pitchFamily="34" charset="0"/>
              </a:rPr>
              <a:t>человека моего поколения. Размышления о </a:t>
            </a:r>
            <a:r>
              <a:rPr lang="ru-RU" i="1" dirty="0" smtClean="0">
                <a:latin typeface="Calibri" panose="020F0502020204030204" pitchFamily="34" charset="0"/>
              </a:rPr>
              <a:t>Сталине»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(1979</a:t>
            </a:r>
            <a:r>
              <a:rPr lang="ru-RU" dirty="0" smtClean="0">
                <a:latin typeface="Calibri" panose="020F0502020204030204" pitchFamily="34" charset="0"/>
              </a:rPr>
              <a:t>).</a:t>
            </a: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Помимо </a:t>
            </a:r>
            <a:r>
              <a:rPr lang="ru-RU" dirty="0" smtClean="0">
                <a:latin typeface="Calibri" panose="020F0502020204030204" pitchFamily="34" charset="0"/>
              </a:rPr>
              <a:t>творчества, </a:t>
            </a:r>
            <a:r>
              <a:rPr lang="ru-RU" dirty="0">
                <a:latin typeface="Calibri" panose="020F0502020204030204" pitchFamily="34" charset="0"/>
              </a:rPr>
              <a:t>Константин Симонов занимался общественной и политической деятельностью. </a:t>
            </a:r>
            <a:endParaRPr lang="ru-RU" dirty="0" smtClean="0">
              <a:latin typeface="Calibri" panose="020F0502020204030204" pitchFamily="34" charset="0"/>
            </a:endParaRPr>
          </a:p>
          <a:p>
            <a:pPr marL="252000" indent="-2520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Симонов </a:t>
            </a:r>
            <a:r>
              <a:rPr lang="ru-RU" dirty="0">
                <a:latin typeface="Calibri" panose="020F0502020204030204" pitchFamily="34" charset="0"/>
              </a:rPr>
              <a:t>был лауреатом шести Государственных </a:t>
            </a:r>
            <a:r>
              <a:rPr lang="ru-RU" dirty="0" smtClean="0">
                <a:latin typeface="Calibri" panose="020F0502020204030204" pitchFamily="34" charset="0"/>
              </a:rPr>
              <a:t>премий </a:t>
            </a:r>
            <a:r>
              <a:rPr lang="ru-RU" dirty="0">
                <a:latin typeface="Calibri" panose="020F0502020204030204" pitchFamily="34" charset="0"/>
              </a:rPr>
              <a:t>СССР </a:t>
            </a:r>
            <a:r>
              <a:rPr lang="ru-RU" spc="-100" dirty="0">
                <a:latin typeface="Calibri" panose="020F0502020204030204" pitchFamily="34" charset="0"/>
              </a:rPr>
              <a:t>(1942, 1943, 1946, 1947, 1949, 1950)</a:t>
            </a:r>
            <a:r>
              <a:rPr lang="ru-RU" dirty="0">
                <a:latin typeface="Calibri" panose="020F0502020204030204" pitchFamily="34" charset="0"/>
              </a:rPr>
              <a:t> и Ленинской премии (1974). В 1974 году </a:t>
            </a:r>
            <a:r>
              <a:rPr lang="ru-RU" dirty="0" smtClean="0">
                <a:latin typeface="Calibri" panose="020F0502020204030204" pitchFamily="34" charset="0"/>
              </a:rPr>
              <a:t>был </a:t>
            </a:r>
            <a:r>
              <a:rPr lang="ru-RU" dirty="0">
                <a:latin typeface="Calibri" panose="020F0502020204030204" pitchFamily="34" charset="0"/>
              </a:rPr>
              <a:t>удостоен звания Героя Социалистического Труда. </a:t>
            </a:r>
            <a:endParaRPr lang="ru-RU" dirty="0" smtClean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216354"/>
            <a:ext cx="4296139" cy="152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29897"/>
            <a:ext cx="2139545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99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onov_Konstantin_28_noyabrya_110_let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Simonov_Konstantin_28_noyabrya_110_let</Template>
  <TotalTime>4</TotalTime>
  <Words>667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Simonov_Konstantin_28_noyabrya_110_let</vt:lpstr>
      <vt:lpstr>Константин симонов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симонов</dc:title>
  <dc:creator>Вадим</dc:creator>
  <cp:lastModifiedBy>Вадим</cp:lastModifiedBy>
  <cp:revision>3</cp:revision>
  <dcterms:created xsi:type="dcterms:W3CDTF">2025-11-24T04:49:19Z</dcterms:created>
  <dcterms:modified xsi:type="dcterms:W3CDTF">2025-11-24T16:11:55Z</dcterms:modified>
</cp:coreProperties>
</file>