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57" r:id="rId3"/>
    <p:sldId id="260" r:id="rId4"/>
    <p:sldId id="261" r:id="rId5"/>
    <p:sldId id="262" r:id="rId6"/>
    <p:sldId id="263" r:id="rId7"/>
    <p:sldId id="265" r:id="rId8"/>
    <p:sldId id="270" r:id="rId9"/>
    <p:sldId id="278" r:id="rId10"/>
    <p:sldId id="279" r:id="rId11"/>
    <p:sldId id="281" r:id="rId12"/>
    <p:sldId id="264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3D39C-142D-4B48-890A-D91F2A68F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1101" y="1037971"/>
            <a:ext cx="5241797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0374" y="1513141"/>
            <a:ext cx="5683250" cy="1520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numents-crimea.ru/news_content.php?cid=46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27672"/>
            <a:ext cx="7391400" cy="147732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</a:rPr>
              <a:t>9 сентября -день памяти воинов, павших при обороне Севастополя и в Крымской войне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1853-1856 гг.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6" name="Picture 6" descr="bd48a5559799452db49d0ebf56f3df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0"/>
            <a:ext cx="4953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5200" y="21336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«Героем</a:t>
            </a:r>
            <a:r>
              <a:rPr lang="ru-RU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был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народ </a:t>
            </a:r>
            <a:r>
              <a:rPr lang="ru-RU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их</a:t>
            </a:r>
            <a:r>
              <a:rPr lang="ru-RU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слава</a:t>
            </a:r>
            <a:r>
              <a:rPr lang="ru-RU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так</a:t>
            </a:r>
            <a:r>
              <a:rPr lang="ru-RU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чиста,</a:t>
            </a:r>
            <a:r>
              <a:rPr lang="ru-RU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их</a:t>
            </a:r>
            <a:endParaRPr lang="ru-RU" dirty="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lang="ru-RU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жребий</a:t>
            </a:r>
            <a:r>
              <a:rPr lang="ru-RU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так</a:t>
            </a:r>
            <a:r>
              <a:rPr lang="ru-RU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возвышен»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5867400"/>
            <a:ext cx="2340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онлайн-информаци</a:t>
            </a:r>
            <a:r>
              <a:rPr lang="ru-RU" b="1" dirty="0" err="1" smtClean="0"/>
              <a:t>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39" y="1340738"/>
            <a:ext cx="2816352" cy="15841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47597"/>
            <a:ext cx="2804286" cy="1577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1639" y="3573017"/>
            <a:ext cx="2816352" cy="15841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5995" y="3573017"/>
            <a:ext cx="2376297" cy="15841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65095" y="2954020"/>
            <a:ext cx="18484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Times New Roman"/>
                <a:cs typeface="Times New Roman"/>
              </a:rPr>
              <a:t>Подземно-минная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война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9645" y="2931223"/>
            <a:ext cx="23914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Руины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7-го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Бастиона,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i="1" spc="-5" dirty="0">
                <a:latin typeface="Times New Roman"/>
                <a:cs typeface="Times New Roman"/>
              </a:rPr>
              <a:t>Севастополь,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Крепостной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пер.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3614" y="5186997"/>
            <a:ext cx="1739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Times New Roman"/>
                <a:cs typeface="Times New Roman"/>
              </a:rPr>
              <a:t>Люнет Белкина</a:t>
            </a:r>
            <a:r>
              <a:rPr sz="1400" i="1" dirty="0">
                <a:latin typeface="Times New Roman"/>
                <a:cs typeface="Times New Roman"/>
              </a:rPr>
              <a:t> на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i="1" spc="5" dirty="0">
                <a:latin typeface="Times New Roman"/>
                <a:cs typeface="Times New Roman"/>
              </a:rPr>
              <a:t>кладбище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Коммунаров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7826" y="5194046"/>
            <a:ext cx="2036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34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Памятник </a:t>
            </a:r>
            <a:r>
              <a:rPr sz="1400" i="1" spc="-10" dirty="0">
                <a:latin typeface="Times New Roman"/>
                <a:cs typeface="Times New Roman"/>
              </a:rPr>
              <a:t>народному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ополчению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Симферополе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419600"/>
            <a:ext cx="8229600" cy="1524000"/>
          </a:xfrm>
          <a:prstGeom prst="rect">
            <a:avLst/>
          </a:prstGeom>
        </p:spPr>
        <p:txBody>
          <a:bodyPr/>
          <a:lstStyle/>
          <a:p>
            <a:pPr indent="342900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21 ноября 1996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Верховным Советом Крыма было принято постановление "О Дне памяти воинов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павших при обороне г. Севастополя и в Крымской войне в 1854-1855 гг., и мероприятиях по сохранению, восстановлению, содержанию и охране захоронений, памятников и памятных мест, связанных с событиями Крымской войны 1854-1855 гг.".  </a:t>
            </a:r>
          </a:p>
        </p:txBody>
      </p:sp>
      <p:pic>
        <p:nvPicPr>
          <p:cNvPr id="4100" name="Picture 5" descr="defense_of_sevastop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68580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3mu.ru/wp-content/uploads/2019/05/nadpis-09-0018-i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6349039" cy="180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762000" y="533400"/>
            <a:ext cx="33934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8665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Вы </a:t>
            </a:r>
            <a:r>
              <a:rPr sz="1800" b="1" i="1" spc="-15" dirty="0">
                <a:latin typeface="Times New Roman"/>
                <a:cs typeface="Times New Roman"/>
              </a:rPr>
              <a:t>лихо, </a:t>
            </a:r>
            <a:r>
              <a:rPr sz="1800" b="1" i="1" spc="-5" dirty="0">
                <a:latin typeface="Times New Roman"/>
                <a:cs typeface="Times New Roman"/>
              </a:rPr>
              <a:t>милые, дрались; </a:t>
            </a:r>
            <a:r>
              <a:rPr sz="1800" b="1" i="1" spc="-434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Вы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</a:t>
            </a:r>
            <a:r>
              <a:rPr sz="1800" b="1" i="1" spc="-15" dirty="0">
                <a:latin typeface="Times New Roman"/>
                <a:cs typeface="Times New Roman"/>
              </a:rPr>
              <a:t> поле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ратное</a:t>
            </a:r>
            <a:r>
              <a:rPr sz="1800" b="1" i="1" spc="-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неслись </a:t>
            </a:r>
            <a:r>
              <a:rPr sz="1800" b="1" i="1" spc="-434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Times New Roman"/>
                <a:cs typeface="Times New Roman"/>
              </a:rPr>
              <a:t>Грозой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на</a:t>
            </a:r>
            <a:r>
              <a:rPr sz="1800" b="1" i="1" dirty="0">
                <a:latin typeface="Times New Roman"/>
                <a:cs typeface="Times New Roman"/>
              </a:rPr>
              <a:t> супостата;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За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Севастопольской</a:t>
            </a:r>
            <a:r>
              <a:rPr sz="1800" b="1" i="1" spc="-7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стеной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Держался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грудью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русский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строй.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latin typeface="Times New Roman"/>
                <a:cs typeface="Times New Roman"/>
              </a:rPr>
              <a:t>Спасибо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вам,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ребята!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0" y="2209800"/>
            <a:ext cx="18408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Е.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П.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Ростопчина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590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истории любого народа есть события, которые определяют его национальное самосознание и историческую память, вселяют в его представителей чувство гордости за своих предков. Одним из таких событий в истории полуострова является Крымская война 1853-1856 годов.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4038600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станет тех, другие будут…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подвиг светлый не умрет: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нем потомки не забудут…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 час, как Богу даст отчет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Душа и добрая и злая,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 рай ли прямо путь найдет Самоотверженность святая?!.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762000" y="762000"/>
            <a:ext cx="777240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6925" algn="just">
              <a:lnSpc>
                <a:spcPct val="100000"/>
              </a:lnSpc>
              <a:spcBef>
                <a:spcPts val="100"/>
              </a:spcBef>
            </a:pPr>
            <a:r>
              <a:rPr i="1" spc="-10" dirty="0">
                <a:latin typeface="Times New Roman"/>
                <a:cs typeface="Times New Roman"/>
              </a:rPr>
              <a:t>Крымская война </a:t>
            </a:r>
            <a:r>
              <a:rPr i="1" dirty="0">
                <a:latin typeface="Times New Roman"/>
                <a:cs typeface="Times New Roman"/>
              </a:rPr>
              <a:t>1853–1856 </a:t>
            </a:r>
            <a:r>
              <a:rPr i="1" spc="-10" dirty="0">
                <a:latin typeface="Times New Roman"/>
                <a:cs typeface="Times New Roman"/>
              </a:rPr>
              <a:t>годов </a:t>
            </a:r>
            <a:r>
              <a:rPr i="1" dirty="0">
                <a:latin typeface="Times New Roman"/>
                <a:cs typeface="Times New Roman"/>
              </a:rPr>
              <a:t>– </a:t>
            </a:r>
            <a:r>
              <a:rPr i="1" spc="-5" dirty="0">
                <a:latin typeface="Times New Roman"/>
                <a:cs typeface="Times New Roman"/>
              </a:rPr>
              <a:t>это </a:t>
            </a:r>
            <a:r>
              <a:rPr i="1" spc="-10" dirty="0">
                <a:latin typeface="Times New Roman"/>
                <a:cs typeface="Times New Roman"/>
              </a:rPr>
              <a:t>война России </a:t>
            </a:r>
            <a:r>
              <a:rPr i="1" dirty="0">
                <a:latin typeface="Times New Roman"/>
                <a:cs typeface="Times New Roman"/>
              </a:rPr>
              <a:t>с </a:t>
            </a:r>
            <a:r>
              <a:rPr i="1" spc="-10" dirty="0">
                <a:latin typeface="Times New Roman"/>
                <a:cs typeface="Times New Roman"/>
              </a:rPr>
              <a:t>коалицией 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стран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в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составе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Великобритании,</a:t>
            </a:r>
            <a:r>
              <a:rPr i="1" spc="-5" dirty="0">
                <a:latin typeface="Times New Roman"/>
                <a:cs typeface="Times New Roman"/>
              </a:rPr>
              <a:t> Франции,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Times New Roman"/>
                <a:cs typeface="Times New Roman"/>
              </a:rPr>
              <a:t>Турции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и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Сардинии, 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вызванная </a:t>
            </a:r>
            <a:r>
              <a:rPr i="1" spc="-10" dirty="0">
                <a:latin typeface="Times New Roman"/>
                <a:cs typeface="Times New Roman"/>
              </a:rPr>
              <a:t>столкновением </a:t>
            </a:r>
            <a:r>
              <a:rPr i="1" spc="-5" dirty="0">
                <a:latin typeface="Times New Roman"/>
                <a:cs typeface="Times New Roman"/>
              </a:rPr>
              <a:t>их </a:t>
            </a:r>
            <a:r>
              <a:rPr i="1" spc="-10" dirty="0">
                <a:latin typeface="Times New Roman"/>
                <a:cs typeface="Times New Roman"/>
              </a:rPr>
              <a:t>интересов </a:t>
            </a:r>
            <a:r>
              <a:rPr i="1" dirty="0">
                <a:latin typeface="Times New Roman"/>
                <a:cs typeface="Times New Roman"/>
              </a:rPr>
              <a:t>в </a:t>
            </a:r>
            <a:r>
              <a:rPr i="1" spc="-5" dirty="0">
                <a:latin typeface="Times New Roman"/>
                <a:cs typeface="Times New Roman"/>
              </a:rPr>
              <a:t>бассейне Черного </a:t>
            </a:r>
            <a:r>
              <a:rPr i="1" dirty="0">
                <a:latin typeface="Times New Roman"/>
                <a:cs typeface="Times New Roman"/>
              </a:rPr>
              <a:t>моря, на 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Кавказе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и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Балканах.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     </a:t>
            </a:r>
          </a:p>
          <a:p>
            <a:pPr marL="12700" marR="5080" indent="796925" algn="just">
              <a:lnSpc>
                <a:spcPct val="100000"/>
              </a:lnSpc>
              <a:spcBef>
                <a:spcPts val="100"/>
              </a:spcBef>
            </a:pPr>
            <a:r>
              <a:rPr i="1" spc="-5" dirty="0" err="1" smtClean="0">
                <a:latin typeface="Times New Roman"/>
                <a:cs typeface="Times New Roman"/>
              </a:rPr>
              <a:t>Основные</a:t>
            </a:r>
            <a:r>
              <a:rPr i="1" dirty="0" smtClean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Times New Roman"/>
                <a:cs typeface="Times New Roman"/>
              </a:rPr>
              <a:t>события</a:t>
            </a:r>
            <a:r>
              <a:rPr i="1" spc="-10" dirty="0">
                <a:latin typeface="Times New Roman"/>
                <a:cs typeface="Times New Roman"/>
              </a:rPr>
              <a:t> войны</a:t>
            </a:r>
            <a:r>
              <a:rPr i="1" spc="-5" dirty="0">
                <a:latin typeface="Times New Roman"/>
                <a:cs typeface="Times New Roman"/>
              </a:rPr>
              <a:t> развернулись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5" dirty="0">
                <a:latin typeface="Times New Roman"/>
                <a:cs typeface="Times New Roman"/>
              </a:rPr>
              <a:t>на 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20" dirty="0">
                <a:latin typeface="Times New Roman"/>
                <a:cs typeface="Times New Roman"/>
              </a:rPr>
              <a:t>Крымском</a:t>
            </a:r>
            <a:r>
              <a:rPr i="1" spc="-1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полуострове,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где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находилась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главная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российская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военно- 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морская база </a:t>
            </a:r>
            <a:r>
              <a:rPr i="1" dirty="0">
                <a:latin typeface="Times New Roman"/>
                <a:cs typeface="Times New Roman"/>
              </a:rPr>
              <a:t>на </a:t>
            </a:r>
            <a:r>
              <a:rPr i="1" spc="-15" dirty="0">
                <a:latin typeface="Times New Roman"/>
                <a:cs typeface="Times New Roman"/>
              </a:rPr>
              <a:t>Черном </a:t>
            </a:r>
            <a:r>
              <a:rPr i="1" dirty="0">
                <a:latin typeface="Times New Roman"/>
                <a:cs typeface="Times New Roman"/>
              </a:rPr>
              <a:t>море – </a:t>
            </a:r>
            <a:r>
              <a:rPr i="1" spc="-10" dirty="0">
                <a:latin typeface="Times New Roman"/>
                <a:cs typeface="Times New Roman"/>
              </a:rPr>
              <a:t>порт </a:t>
            </a:r>
            <a:r>
              <a:rPr i="1" spc="-5" dirty="0">
                <a:latin typeface="Times New Roman"/>
                <a:cs typeface="Times New Roman"/>
              </a:rPr>
              <a:t>Севастополь, потеряв </a:t>
            </a:r>
            <a:r>
              <a:rPr i="1" spc="-10" dirty="0">
                <a:latin typeface="Times New Roman"/>
                <a:cs typeface="Times New Roman"/>
              </a:rPr>
              <a:t>который, 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Times New Roman"/>
                <a:cs typeface="Times New Roman"/>
              </a:rPr>
              <a:t>Россия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spc="5" dirty="0">
                <a:latin typeface="Times New Roman"/>
                <a:cs typeface="Times New Roman"/>
              </a:rPr>
              <a:t>лишалась</a:t>
            </a:r>
            <a:r>
              <a:rPr i="1" spc="365" dirty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Times New Roman"/>
                <a:cs typeface="Times New Roman"/>
              </a:rPr>
              <a:t>возможности</a:t>
            </a:r>
            <a:r>
              <a:rPr i="1" spc="-10" dirty="0">
                <a:latin typeface="Times New Roman"/>
                <a:cs typeface="Times New Roman"/>
              </a:rPr>
              <a:t> контролировать</a:t>
            </a:r>
            <a:r>
              <a:rPr i="1" spc="-5" dirty="0">
                <a:latin typeface="Times New Roman"/>
                <a:cs typeface="Times New Roman"/>
              </a:rPr>
              <a:t> Черное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море</a:t>
            </a:r>
            <a:r>
              <a:rPr i="1" dirty="0">
                <a:latin typeface="Times New Roman"/>
                <a:cs typeface="Times New Roman"/>
              </a:rPr>
              <a:t> и 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проводить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активную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политику </a:t>
            </a:r>
            <a:r>
              <a:rPr i="1" dirty="0">
                <a:latin typeface="Times New Roman"/>
                <a:cs typeface="Times New Roman"/>
              </a:rPr>
              <a:t>на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Балканах.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3124200"/>
            <a:ext cx="5516372" cy="2557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762000" y="1828800"/>
            <a:ext cx="4419600" cy="37010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3520" algn="just">
              <a:spcBef>
                <a:spcPts val="100"/>
              </a:spcBef>
              <a:tabLst>
                <a:tab pos="1925320" algn="l"/>
                <a:tab pos="3065780" algn="l"/>
              </a:tabLst>
            </a:pPr>
            <a:r>
              <a:rPr sz="1400" i="1" dirty="0">
                <a:latin typeface="Times New Roman"/>
                <a:cs typeface="Times New Roman"/>
              </a:rPr>
              <a:t>Основная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операция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войск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коалиции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была </a:t>
            </a:r>
            <a:r>
              <a:rPr sz="1400" i="1" spc="-5" dirty="0">
                <a:latin typeface="Times New Roman"/>
                <a:cs typeface="Times New Roman"/>
              </a:rPr>
              <a:t>начата </a:t>
            </a:r>
            <a:r>
              <a:rPr sz="1400" i="1" dirty="0">
                <a:latin typeface="Times New Roman"/>
                <a:cs typeface="Times New Roman"/>
              </a:rPr>
              <a:t>в </a:t>
            </a:r>
            <a:r>
              <a:rPr sz="1400" i="1" spc="-5" dirty="0">
                <a:latin typeface="Times New Roman"/>
                <a:cs typeface="Times New Roman"/>
              </a:rPr>
              <a:t>Крыму </a:t>
            </a:r>
            <a:r>
              <a:rPr sz="1400" i="1" dirty="0">
                <a:latin typeface="Times New Roman"/>
                <a:cs typeface="Times New Roman"/>
              </a:rPr>
              <a:t>в </a:t>
            </a:r>
            <a:r>
              <a:rPr sz="1400" i="1" spc="-5" dirty="0">
                <a:latin typeface="Times New Roman"/>
                <a:cs typeface="Times New Roman"/>
              </a:rPr>
              <a:t>сентябре </a:t>
            </a:r>
            <a:r>
              <a:rPr sz="1400" i="1" dirty="0">
                <a:latin typeface="Times New Roman"/>
                <a:cs typeface="Times New Roman"/>
              </a:rPr>
              <a:t>1854 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года.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Русская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20" dirty="0">
                <a:latin typeface="Times New Roman"/>
                <a:cs typeface="Times New Roman"/>
              </a:rPr>
              <a:t>армия</a:t>
            </a:r>
            <a:r>
              <a:rPr sz="1400" i="1" spc="3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попыталась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остановить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продвижение</a:t>
            </a:r>
            <a:r>
              <a:rPr sz="1400" i="1" spc="-5" dirty="0">
                <a:latin typeface="Times New Roman"/>
                <a:cs typeface="Times New Roman"/>
              </a:rPr>
              <a:t> неприятеля, </a:t>
            </a:r>
            <a:r>
              <a:rPr sz="1400" i="1" dirty="0">
                <a:latin typeface="Times New Roman"/>
                <a:cs typeface="Times New Roman"/>
              </a:rPr>
              <a:t> но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потерпела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поражение.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Хотя 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Севастополь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имел</a:t>
            </a:r>
            <a:r>
              <a:rPr sz="1400" i="1" spc="-5" dirty="0">
                <a:latin typeface="Times New Roman"/>
                <a:cs typeface="Times New Roman"/>
              </a:rPr>
              <a:t> достаточно 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надежную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защиту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моря,</a:t>
            </a:r>
            <a:r>
              <a:rPr sz="1400" i="1" dirty="0">
                <a:latin typeface="Times New Roman"/>
                <a:cs typeface="Times New Roman"/>
              </a:rPr>
              <a:t> но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суши 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город </a:t>
            </a:r>
            <a:r>
              <a:rPr sz="1400" i="1" spc="-5" dirty="0">
                <a:latin typeface="Times New Roman"/>
                <a:cs typeface="Times New Roman"/>
              </a:rPr>
              <a:t>был </a:t>
            </a:r>
            <a:r>
              <a:rPr sz="1400" i="1" spc="-10" dirty="0">
                <a:latin typeface="Times New Roman"/>
                <a:cs typeface="Times New Roman"/>
              </a:rPr>
              <a:t>почти </a:t>
            </a:r>
            <a:r>
              <a:rPr sz="1400" i="1" spc="-5" dirty="0">
                <a:latin typeface="Times New Roman"/>
                <a:cs typeface="Times New Roman"/>
              </a:rPr>
              <a:t>беззащитен. </a:t>
            </a:r>
            <a:r>
              <a:rPr sz="1400" i="1" spc="-10" dirty="0">
                <a:latin typeface="Times New Roman"/>
                <a:cs typeface="Times New Roman"/>
              </a:rPr>
              <a:t>Усилиями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горожан,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20" dirty="0">
                <a:latin typeface="Times New Roman"/>
                <a:cs typeface="Times New Roman"/>
              </a:rPr>
              <a:t>солдат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и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матросов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 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считанные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дни</a:t>
            </a:r>
            <a:r>
              <a:rPr sz="1400" i="1" dirty="0">
                <a:latin typeface="Times New Roman"/>
                <a:cs typeface="Times New Roman"/>
              </a:rPr>
              <a:t> была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создана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мощная 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система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оборонительных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сооружений. 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Чтобы</a:t>
            </a:r>
            <a:r>
              <a:rPr sz="1400" i="1" dirty="0">
                <a:latin typeface="Times New Roman"/>
                <a:cs typeface="Times New Roman"/>
              </a:rPr>
              <a:t> не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допустить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 err="1">
                <a:latin typeface="Times New Roman"/>
                <a:cs typeface="Times New Roman"/>
              </a:rPr>
              <a:t>прорыва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 err="1" smtClean="0">
                <a:latin typeface="Times New Roman"/>
                <a:cs typeface="Times New Roman"/>
              </a:rPr>
              <a:t>непри</a:t>
            </a:r>
            <a:r>
              <a:rPr sz="1400" i="1" spc="5" dirty="0" err="1" smtClean="0">
                <a:latin typeface="Times New Roman"/>
                <a:cs typeface="Times New Roman"/>
              </a:rPr>
              <a:t>ят</a:t>
            </a:r>
            <a:r>
              <a:rPr sz="1400" i="1" spc="-45" dirty="0" err="1" smtClean="0">
                <a:latin typeface="Times New Roman"/>
                <a:cs typeface="Times New Roman"/>
              </a:rPr>
              <a:t>е</a:t>
            </a:r>
            <a:r>
              <a:rPr sz="1400" i="1" spc="5" dirty="0" err="1" smtClean="0">
                <a:latin typeface="Times New Roman"/>
                <a:cs typeface="Times New Roman"/>
              </a:rPr>
              <a:t>л</a:t>
            </a:r>
            <a:r>
              <a:rPr sz="1400" i="1" spc="-5" dirty="0" err="1" smtClean="0">
                <a:latin typeface="Times New Roman"/>
                <a:cs typeface="Times New Roman"/>
              </a:rPr>
              <a:t>ьс</a:t>
            </a:r>
            <a:r>
              <a:rPr sz="1400" i="1" spc="-55" dirty="0" err="1" smtClean="0">
                <a:latin typeface="Times New Roman"/>
                <a:cs typeface="Times New Roman"/>
              </a:rPr>
              <a:t>к</a:t>
            </a:r>
            <a:r>
              <a:rPr sz="1400" i="1" dirty="0" err="1" smtClean="0">
                <a:latin typeface="Times New Roman"/>
                <a:cs typeface="Times New Roman"/>
              </a:rPr>
              <a:t>о</a:t>
            </a:r>
            <a:r>
              <a:rPr sz="1400" i="1" spc="-10" dirty="0" err="1" smtClean="0">
                <a:latin typeface="Times New Roman"/>
                <a:cs typeface="Times New Roman"/>
              </a:rPr>
              <a:t>г</a:t>
            </a:r>
            <a:r>
              <a:rPr sz="1400" i="1" dirty="0" err="1" smtClean="0">
                <a:latin typeface="Times New Roman"/>
                <a:cs typeface="Times New Roman"/>
              </a:rPr>
              <a:t>о</a:t>
            </a:r>
            <a:r>
              <a:rPr lang="ru-RU" sz="1400" i="1" dirty="0" smtClean="0">
                <a:latin typeface="Times New Roman"/>
                <a:cs typeface="Times New Roman"/>
              </a:rPr>
              <a:t> </a:t>
            </a:r>
            <a:r>
              <a:rPr sz="1400" i="1" spc="-35" dirty="0" err="1" smtClean="0">
                <a:latin typeface="Times New Roman"/>
                <a:cs typeface="Times New Roman"/>
              </a:rPr>
              <a:t>ф</a:t>
            </a:r>
            <a:r>
              <a:rPr sz="1400" i="1" spc="25" dirty="0" err="1" smtClean="0">
                <a:latin typeface="Times New Roman"/>
                <a:cs typeface="Times New Roman"/>
              </a:rPr>
              <a:t>л</a:t>
            </a:r>
            <a:r>
              <a:rPr sz="1400" i="1" dirty="0" err="1" smtClean="0">
                <a:latin typeface="Times New Roman"/>
                <a:cs typeface="Times New Roman"/>
              </a:rPr>
              <a:t>о</a:t>
            </a:r>
            <a:r>
              <a:rPr sz="1400" i="1" spc="25" dirty="0" err="1" smtClean="0">
                <a:latin typeface="Times New Roman"/>
                <a:cs typeface="Times New Roman"/>
              </a:rPr>
              <a:t>т</a:t>
            </a:r>
            <a:r>
              <a:rPr sz="1400" i="1" dirty="0" err="1" smtClean="0">
                <a:latin typeface="Times New Roman"/>
                <a:cs typeface="Times New Roman"/>
              </a:rPr>
              <a:t>а</a:t>
            </a:r>
            <a:r>
              <a:rPr lang="ru-RU" sz="1400" i="1" dirty="0" smtClean="0">
                <a:latin typeface="Times New Roman"/>
                <a:cs typeface="Times New Roman"/>
              </a:rPr>
              <a:t>  </a:t>
            </a:r>
            <a:r>
              <a:rPr sz="1400" i="1" dirty="0" smtClean="0">
                <a:latin typeface="Times New Roman"/>
                <a:cs typeface="Times New Roman"/>
              </a:rPr>
              <a:t>в</a:t>
            </a:r>
            <a:r>
              <a:rPr lang="ru-RU" sz="1400" i="1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севастопольскую</a:t>
            </a:r>
            <a:r>
              <a:rPr lang="ru-RU" sz="1400" i="1" spc="110" dirty="0" smtClean="0">
                <a:latin typeface="Times New Roman"/>
                <a:cs typeface="Times New Roman"/>
              </a:rPr>
              <a:t> </a:t>
            </a:r>
            <a:r>
              <a:rPr lang="ru-RU" sz="1400" i="1" spc="-25" dirty="0" smtClean="0">
                <a:latin typeface="Times New Roman"/>
                <a:cs typeface="Times New Roman"/>
              </a:rPr>
              <a:t>бухту,</a:t>
            </a:r>
            <a:r>
              <a:rPr lang="ru-RU" sz="1400" i="1" spc="13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у</a:t>
            </a:r>
            <a:r>
              <a:rPr lang="ru-RU" sz="1400" i="1" spc="100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входа</a:t>
            </a:r>
            <a:r>
              <a:rPr lang="ru-RU" sz="1400" i="1" spc="11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в</a:t>
            </a:r>
            <a:r>
              <a:rPr lang="ru-RU" sz="1400" i="1" spc="9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нее </a:t>
            </a:r>
            <a:r>
              <a:rPr lang="ru-RU" sz="1400" i="1" spc="-33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было</a:t>
            </a:r>
            <a:r>
              <a:rPr lang="ru-RU" sz="1400" i="1" spc="-1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затоплено</a:t>
            </a:r>
            <a:r>
              <a:rPr lang="ru-RU" sz="1400" i="1" spc="15" dirty="0" smtClean="0">
                <a:latin typeface="Times New Roman"/>
                <a:cs typeface="Times New Roman"/>
              </a:rPr>
              <a:t> </a:t>
            </a:r>
            <a:r>
              <a:rPr lang="ru-RU" sz="1400" i="1" spc="-25" dirty="0" smtClean="0">
                <a:latin typeface="Times New Roman"/>
                <a:cs typeface="Times New Roman"/>
              </a:rPr>
              <a:t>несколько</a:t>
            </a:r>
            <a:r>
              <a:rPr lang="ru-RU" sz="1400" i="1" spc="-5" dirty="0" smtClean="0">
                <a:latin typeface="Times New Roman"/>
                <a:cs typeface="Times New Roman"/>
              </a:rPr>
              <a:t> русских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судов. </a:t>
            </a:r>
            <a:r>
              <a:rPr lang="ru-RU" sz="1400" i="1" spc="-33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25</a:t>
            </a:r>
            <a:r>
              <a:rPr lang="ru-RU" sz="1400" i="1" spc="2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сентября</a:t>
            </a:r>
            <a:r>
              <a:rPr lang="ru-RU" sz="1400" i="1" spc="3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1854</a:t>
            </a:r>
            <a:r>
              <a:rPr lang="ru-RU" sz="1400" i="1" spc="40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года</a:t>
            </a:r>
            <a:r>
              <a:rPr lang="ru-RU" sz="1400" i="1" spc="4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в</a:t>
            </a:r>
            <a:r>
              <a:rPr lang="ru-RU" sz="1400" i="1" spc="3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Севастополе 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было</a:t>
            </a:r>
            <a:r>
              <a:rPr lang="ru-RU" sz="1400" i="1" spc="13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объявлено</a:t>
            </a:r>
            <a:r>
              <a:rPr lang="ru-RU" sz="1400" i="1" spc="12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осадное</a:t>
            </a:r>
            <a:r>
              <a:rPr lang="ru-RU" sz="1400" i="1" spc="140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положение,</a:t>
            </a:r>
            <a:r>
              <a:rPr lang="ru-RU" sz="1400" i="1" spc="15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а </a:t>
            </a:r>
            <a:r>
              <a:rPr lang="ru-RU" sz="1400" i="1" spc="-335" dirty="0" smtClean="0">
                <a:latin typeface="Times New Roman"/>
                <a:cs typeface="Times New Roman"/>
              </a:rPr>
              <a:t> </a:t>
            </a:r>
            <a:r>
              <a:rPr lang="ru-RU" sz="1400" i="1" spc="-30" dirty="0" smtClean="0">
                <a:latin typeface="Times New Roman"/>
                <a:cs typeface="Times New Roman"/>
              </a:rPr>
              <a:t>в</a:t>
            </a:r>
            <a:r>
              <a:rPr lang="ru-RU" sz="1400" i="1" dirty="0" smtClean="0">
                <a:latin typeface="Times New Roman"/>
                <a:cs typeface="Times New Roman"/>
              </a:rPr>
              <a:t>с</a:t>
            </a:r>
            <a:r>
              <a:rPr lang="ru-RU" sz="1400" i="1" spc="-60" dirty="0" smtClean="0">
                <a:latin typeface="Times New Roman"/>
                <a:cs typeface="Times New Roman"/>
              </a:rPr>
              <a:t>к</a:t>
            </a:r>
            <a:r>
              <a:rPr lang="ru-RU" sz="1400" i="1" dirty="0" smtClean="0">
                <a:latin typeface="Times New Roman"/>
                <a:cs typeface="Times New Roman"/>
              </a:rPr>
              <a:t>оре	</a:t>
            </a:r>
            <a:r>
              <a:rPr lang="ru-RU" sz="1400" i="1" spc="-45" dirty="0" smtClean="0">
                <a:latin typeface="Times New Roman"/>
                <a:cs typeface="Times New Roman"/>
              </a:rPr>
              <a:t>с</a:t>
            </a:r>
            <a:r>
              <a:rPr lang="ru-RU" sz="1400" i="1" dirty="0" smtClean="0">
                <a:latin typeface="Times New Roman"/>
                <a:cs typeface="Times New Roman"/>
              </a:rPr>
              <a:t>о</a:t>
            </a:r>
            <a:r>
              <a:rPr lang="ru-RU" sz="1400" i="1" spc="10" dirty="0" smtClean="0">
                <a:latin typeface="Times New Roman"/>
                <a:cs typeface="Times New Roman"/>
              </a:rPr>
              <a:t>ю</a:t>
            </a:r>
            <a:r>
              <a:rPr lang="ru-RU" sz="1400" i="1" spc="-10" dirty="0" smtClean="0">
                <a:latin typeface="Times New Roman"/>
                <a:cs typeface="Times New Roman"/>
              </a:rPr>
              <a:t>з</a:t>
            </a:r>
            <a:r>
              <a:rPr lang="ru-RU" sz="1400" i="1" dirty="0" smtClean="0">
                <a:latin typeface="Times New Roman"/>
                <a:cs typeface="Times New Roman"/>
              </a:rPr>
              <a:t>ники пр</a:t>
            </a:r>
            <a:r>
              <a:rPr lang="ru-RU" sz="1400" i="1" spc="-45" dirty="0" smtClean="0">
                <a:latin typeface="Times New Roman"/>
                <a:cs typeface="Times New Roman"/>
              </a:rPr>
              <a:t>е</a:t>
            </a:r>
            <a:r>
              <a:rPr lang="ru-RU" sz="1400" i="1" spc="-10" dirty="0" smtClean="0">
                <a:latin typeface="Times New Roman"/>
                <a:cs typeface="Times New Roman"/>
              </a:rPr>
              <a:t>д</a:t>
            </a:r>
            <a:r>
              <a:rPr lang="ru-RU" sz="1400" i="1" dirty="0" smtClean="0">
                <a:latin typeface="Times New Roman"/>
                <a:cs typeface="Times New Roman"/>
              </a:rPr>
              <a:t>прин</a:t>
            </a:r>
            <a:r>
              <a:rPr lang="ru-RU" sz="1400" i="1" spc="5" dirty="0" smtClean="0">
                <a:latin typeface="Times New Roman"/>
                <a:cs typeface="Times New Roman"/>
              </a:rPr>
              <a:t>ял</a:t>
            </a:r>
            <a:r>
              <a:rPr lang="ru-RU" sz="1400" i="1" dirty="0" smtClean="0">
                <a:latin typeface="Times New Roman"/>
                <a:cs typeface="Times New Roman"/>
              </a:rPr>
              <a:t>и пер</a:t>
            </a:r>
            <a:r>
              <a:rPr lang="ru-RU" sz="1400" i="1" spc="-10" dirty="0" smtClean="0">
                <a:latin typeface="Times New Roman"/>
                <a:cs typeface="Times New Roman"/>
              </a:rPr>
              <a:t>в</a:t>
            </a:r>
            <a:r>
              <a:rPr lang="ru-RU" sz="1400" i="1" spc="15" dirty="0" smtClean="0">
                <a:latin typeface="Times New Roman"/>
                <a:cs typeface="Times New Roman"/>
              </a:rPr>
              <a:t>у</a:t>
            </a:r>
            <a:r>
              <a:rPr lang="ru-RU" sz="1400" i="1" dirty="0" smtClean="0">
                <a:latin typeface="Times New Roman"/>
                <a:cs typeface="Times New Roman"/>
              </a:rPr>
              <a:t>ю  </a:t>
            </a:r>
            <a:r>
              <a:rPr lang="ru-RU" sz="1400" i="1" spc="-15" dirty="0" smtClean="0">
                <a:latin typeface="Times New Roman"/>
                <a:cs typeface="Times New Roman"/>
              </a:rPr>
              <a:t>бомбардировку</a:t>
            </a:r>
            <a:r>
              <a:rPr lang="ru-RU" sz="1400" i="1" spc="-1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Севастополя</a:t>
            </a:r>
            <a:r>
              <a:rPr lang="ru-RU" sz="1400" i="1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smtClean="0">
                <a:latin typeface="Times New Roman"/>
                <a:cs typeface="Times New Roman"/>
              </a:rPr>
              <a:t>(во</a:t>
            </a:r>
            <a:r>
              <a:rPr lang="ru-RU" sz="1400" i="1" spc="-10" dirty="0" smtClean="0">
                <a:latin typeface="Times New Roman"/>
                <a:cs typeface="Times New Roman"/>
              </a:rPr>
              <a:t> время </a:t>
            </a:r>
            <a:r>
              <a:rPr lang="ru-RU" sz="1400" i="1" spc="-33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которой</a:t>
            </a:r>
            <a:r>
              <a:rPr lang="ru-RU" sz="1400" i="1" spc="1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погиб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вице-адмирал</a:t>
            </a:r>
            <a:r>
              <a:rPr lang="ru-RU" sz="1400" i="1" spc="1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Владимир </a:t>
            </a:r>
            <a:r>
              <a:rPr lang="ru-RU" sz="1400" i="1" spc="-75" dirty="0" smtClean="0">
                <a:latin typeface="Times New Roman"/>
                <a:cs typeface="Times New Roman"/>
              </a:rPr>
              <a:t>К</a:t>
            </a:r>
            <a:r>
              <a:rPr lang="ru-RU" sz="1400" i="1" dirty="0" smtClean="0">
                <a:latin typeface="Times New Roman"/>
                <a:cs typeface="Times New Roman"/>
              </a:rPr>
              <a:t>орни</a:t>
            </a:r>
            <a:r>
              <a:rPr lang="ru-RU" sz="1400" i="1" spc="25" dirty="0" smtClean="0">
                <a:latin typeface="Times New Roman"/>
                <a:cs typeface="Times New Roman"/>
              </a:rPr>
              <a:t>л</a:t>
            </a:r>
            <a:r>
              <a:rPr lang="ru-RU" sz="1400" i="1" dirty="0" smtClean="0">
                <a:latin typeface="Times New Roman"/>
                <a:cs typeface="Times New Roman"/>
              </a:rPr>
              <a:t>о</a:t>
            </a:r>
            <a:r>
              <a:rPr lang="ru-RU" sz="1400" i="1" spc="-10" dirty="0" smtClean="0">
                <a:latin typeface="Times New Roman"/>
                <a:cs typeface="Times New Roman"/>
              </a:rPr>
              <a:t>в</a:t>
            </a:r>
            <a:r>
              <a:rPr lang="ru-RU" sz="1400" i="1" dirty="0" smtClean="0">
                <a:latin typeface="Times New Roman"/>
                <a:cs typeface="Times New Roman"/>
              </a:rPr>
              <a:t>, </a:t>
            </a:r>
            <a:r>
              <a:rPr lang="ru-RU" sz="1400" i="1" spc="-20" dirty="0" smtClean="0">
                <a:latin typeface="Times New Roman"/>
                <a:cs typeface="Times New Roman"/>
              </a:rPr>
              <a:t>р</a:t>
            </a:r>
            <a:r>
              <a:rPr lang="ru-RU" sz="1400" i="1" dirty="0" smtClean="0">
                <a:latin typeface="Times New Roman"/>
                <a:cs typeface="Times New Roman"/>
              </a:rPr>
              <a:t>у</a:t>
            </a:r>
            <a:r>
              <a:rPr lang="ru-RU" sz="1400" i="1" spc="-60" dirty="0" smtClean="0">
                <a:latin typeface="Times New Roman"/>
                <a:cs typeface="Times New Roman"/>
              </a:rPr>
              <a:t>к</a:t>
            </a:r>
            <a:r>
              <a:rPr lang="ru-RU" sz="1400" i="1" dirty="0" smtClean="0">
                <a:latin typeface="Times New Roman"/>
                <a:cs typeface="Times New Roman"/>
              </a:rPr>
              <a:t>о</a:t>
            </a:r>
            <a:r>
              <a:rPr lang="ru-RU" sz="1400" i="1" spc="-30" dirty="0" smtClean="0">
                <a:latin typeface="Times New Roman"/>
                <a:cs typeface="Times New Roman"/>
              </a:rPr>
              <a:t>в</a:t>
            </a:r>
            <a:r>
              <a:rPr lang="ru-RU" sz="1400" i="1" spc="-20" dirty="0" smtClean="0">
                <a:latin typeface="Times New Roman"/>
                <a:cs typeface="Times New Roman"/>
              </a:rPr>
              <a:t>о</a:t>
            </a:r>
            <a:r>
              <a:rPr lang="ru-RU" sz="1400" i="1" spc="-10" dirty="0" smtClean="0">
                <a:latin typeface="Times New Roman"/>
                <a:cs typeface="Times New Roman"/>
              </a:rPr>
              <a:t>д</a:t>
            </a:r>
            <a:r>
              <a:rPr lang="ru-RU" sz="1400" i="1" spc="15" dirty="0" smtClean="0">
                <a:latin typeface="Times New Roman"/>
                <a:cs typeface="Times New Roman"/>
              </a:rPr>
              <a:t>и</a:t>
            </a:r>
            <a:r>
              <a:rPr lang="ru-RU" sz="1400" i="1" spc="-10" dirty="0" smtClean="0">
                <a:latin typeface="Times New Roman"/>
                <a:cs typeface="Times New Roman"/>
              </a:rPr>
              <a:t>в</a:t>
            </a:r>
            <a:r>
              <a:rPr lang="ru-RU" sz="1400" i="1" dirty="0" smtClean="0">
                <a:latin typeface="Times New Roman"/>
                <a:cs typeface="Times New Roman"/>
              </a:rPr>
              <a:t>ший</a:t>
            </a:r>
            <a:r>
              <a:rPr lang="ru-RU" sz="1400" i="1" dirty="0">
                <a:latin typeface="Times New Roman"/>
                <a:cs typeface="Times New Roman"/>
              </a:rPr>
              <a:t> </a:t>
            </a:r>
            <a:r>
              <a:rPr lang="ru-RU" sz="1400" i="1" spc="-20" dirty="0" smtClean="0">
                <a:latin typeface="Times New Roman"/>
                <a:cs typeface="Times New Roman"/>
              </a:rPr>
              <a:t>о</a:t>
            </a:r>
            <a:r>
              <a:rPr lang="ru-RU" sz="1400" i="1" spc="-5" dirty="0" smtClean="0">
                <a:latin typeface="Times New Roman"/>
                <a:cs typeface="Times New Roman"/>
              </a:rPr>
              <a:t>б</a:t>
            </a:r>
            <a:r>
              <a:rPr lang="ru-RU" sz="1400" i="1" dirty="0" smtClean="0">
                <a:latin typeface="Times New Roman"/>
                <a:cs typeface="Times New Roman"/>
              </a:rPr>
              <a:t>ороной  </a:t>
            </a:r>
            <a:r>
              <a:rPr lang="ru-RU" sz="1400" i="1" spc="-5" dirty="0" smtClean="0">
                <a:latin typeface="Times New Roman"/>
                <a:cs typeface="Times New Roman"/>
              </a:rPr>
              <a:t>Севастополя).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indent="223520" algn="just">
              <a:spcBef>
                <a:spcPts val="100"/>
              </a:spcBef>
              <a:tabLst>
                <a:tab pos="1925320" algn="l"/>
                <a:tab pos="3065780" algn="l"/>
              </a:tabLst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indent="223520" algn="just">
              <a:lnSpc>
                <a:spcPct val="100000"/>
              </a:lnSpc>
              <a:spcBef>
                <a:spcPts val="100"/>
              </a:spcBef>
              <a:tabLst>
                <a:tab pos="1925320" algn="l"/>
                <a:tab pos="3065780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990600"/>
            <a:ext cx="2280919" cy="3175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72200" y="4267200"/>
            <a:ext cx="16465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Владимир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Алексеевич</a:t>
            </a:r>
            <a:endParaRPr sz="1400" dirty="0">
              <a:latin typeface="Times New Roman"/>
              <a:cs typeface="Times New Roman"/>
            </a:endParaRPr>
          </a:p>
          <a:p>
            <a:pPr marL="45720" algn="ctr">
              <a:lnSpc>
                <a:spcPct val="100000"/>
              </a:lnSpc>
            </a:pPr>
            <a:r>
              <a:rPr sz="1400" i="1" spc="-5" dirty="0">
                <a:latin typeface="Times New Roman"/>
                <a:cs typeface="Times New Roman"/>
              </a:rPr>
              <a:t>Корнилов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6858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i="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ерои </a:t>
            </a:r>
            <a:r>
              <a:rPr lang="ru-RU" b="1" i="0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Крымской</a:t>
            </a:r>
            <a:r>
              <a:rPr lang="ru-RU" b="1" i="0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войны 1853-1856 г.г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1676400" y="2590800"/>
            <a:ext cx="5943600" cy="4054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3621404">
              <a:lnSpc>
                <a:spcPct val="100000"/>
              </a:lnSpc>
            </a:pPr>
            <a:r>
              <a:rPr sz="1600" i="1" spc="-20" dirty="0" err="1" smtClean="0">
                <a:latin typeface="Times New Roman"/>
                <a:cs typeface="Times New Roman"/>
              </a:rPr>
              <a:t>Там</a:t>
            </a:r>
            <a:r>
              <a:rPr sz="1600" i="1" spc="-20" dirty="0" smtClean="0">
                <a:latin typeface="Times New Roman"/>
                <a:cs typeface="Times New Roman"/>
              </a:rPr>
              <a:t> </a:t>
            </a:r>
            <a:r>
              <a:rPr lang="ru-RU" sz="1600" i="1" spc="-20" dirty="0">
                <a:latin typeface="Times New Roman"/>
                <a:cs typeface="Times New Roman"/>
              </a:rPr>
              <a:t>,</a:t>
            </a:r>
            <a:r>
              <a:rPr sz="1600" i="1" dirty="0" err="1" smtClean="0">
                <a:latin typeface="Times New Roman"/>
                <a:cs typeface="Times New Roman"/>
              </a:rPr>
              <a:t>где</a:t>
            </a:r>
            <a:r>
              <a:rPr sz="1600" i="1" dirty="0" smtClean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синею </a:t>
            </a:r>
            <a:r>
              <a:rPr sz="1600" i="1" spc="-15" dirty="0">
                <a:latin typeface="Times New Roman"/>
                <a:cs typeface="Times New Roman"/>
              </a:rPr>
              <a:t>волною 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Омывался </a:t>
            </a:r>
            <a:r>
              <a:rPr sz="1600" i="1" spc="-5" dirty="0" err="1">
                <a:latin typeface="Times New Roman"/>
                <a:cs typeface="Times New Roman"/>
              </a:rPr>
              <a:t>виноград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endParaRPr lang="ru-RU" sz="1600" i="1" dirty="0" smtClean="0">
              <a:latin typeface="Times New Roman"/>
              <a:cs typeface="Times New Roman"/>
            </a:endParaRPr>
          </a:p>
          <a:p>
            <a:pPr marL="186690" marR="3621404">
              <a:lnSpc>
                <a:spcPct val="100000"/>
              </a:lnSpc>
            </a:pPr>
            <a:r>
              <a:rPr sz="1600" i="1" spc="-5" dirty="0" err="1" smtClean="0">
                <a:latin typeface="Times New Roman"/>
                <a:cs typeface="Times New Roman"/>
              </a:rPr>
              <a:t>Где</a:t>
            </a:r>
            <a:r>
              <a:rPr sz="1600" i="1" spc="-15" dirty="0" smtClean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под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южною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луною</a:t>
            </a:r>
            <a:endParaRPr sz="1600" dirty="0">
              <a:latin typeface="Times New Roman"/>
              <a:cs typeface="Times New Roman"/>
            </a:endParaRPr>
          </a:p>
          <a:p>
            <a:pPr marL="186690">
              <a:lnSpc>
                <a:spcPct val="100000"/>
              </a:lnSpc>
            </a:pPr>
            <a:r>
              <a:rPr sz="1600" i="1" spc="5" dirty="0">
                <a:latin typeface="Times New Roman"/>
                <a:cs typeface="Times New Roman"/>
              </a:rPr>
              <a:t>Склоны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каменных</a:t>
            </a:r>
            <a:r>
              <a:rPr sz="1600" i="1" spc="-15" dirty="0">
                <a:latin typeface="Times New Roman"/>
                <a:cs typeface="Times New Roman"/>
              </a:rPr>
              <a:t> громад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86690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Осенял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чинар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и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тополь,</a:t>
            </a:r>
            <a:endParaRPr sz="1600" dirty="0">
              <a:latin typeface="Times New Roman"/>
              <a:cs typeface="Times New Roman"/>
            </a:endParaRPr>
          </a:p>
          <a:p>
            <a:pPr marL="186690" marR="3220085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Где </a:t>
            </a:r>
            <a:r>
              <a:rPr sz="1600" i="1" spc="-15" dirty="0">
                <a:latin typeface="Times New Roman"/>
                <a:cs typeface="Times New Roman"/>
              </a:rPr>
              <a:t>фосфор </a:t>
            </a:r>
            <a:r>
              <a:rPr sz="1600" i="1" spc="-5" dirty="0">
                <a:latin typeface="Times New Roman"/>
                <a:cs typeface="Times New Roman"/>
              </a:rPr>
              <a:t>горит </a:t>
            </a:r>
            <a:r>
              <a:rPr sz="1600" i="1" dirty="0">
                <a:latin typeface="Times New Roman"/>
                <a:cs typeface="Times New Roman"/>
              </a:rPr>
              <a:t>в </a:t>
            </a:r>
            <a:r>
              <a:rPr sz="1600" i="1" spc="-10" dirty="0">
                <a:latin typeface="Times New Roman"/>
                <a:cs typeface="Times New Roman"/>
              </a:rPr>
              <a:t>волнах, </a:t>
            </a:r>
            <a:r>
              <a:rPr sz="1600" i="1" spc="-3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Где могучий Севастополь 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Красовался</a:t>
            </a:r>
            <a:r>
              <a:rPr sz="1600" i="1" dirty="0">
                <a:latin typeface="Times New Roman"/>
                <a:cs typeface="Times New Roman"/>
              </a:rPr>
              <a:t> на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скалах,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86690">
              <a:lnSpc>
                <a:spcPct val="100000"/>
              </a:lnSpc>
            </a:pPr>
            <a:r>
              <a:rPr sz="1600" i="1" spc="-10" dirty="0">
                <a:latin typeface="Times New Roman"/>
                <a:cs typeface="Times New Roman"/>
              </a:rPr>
              <a:t>Загремело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вдруг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волною,</a:t>
            </a:r>
            <a:endParaRPr sz="1600" dirty="0">
              <a:latin typeface="Times New Roman"/>
              <a:cs typeface="Times New Roman"/>
            </a:endParaRPr>
          </a:p>
          <a:p>
            <a:pPr marL="186690" marR="3701415">
              <a:lnSpc>
                <a:spcPct val="100000"/>
              </a:lnSpc>
            </a:pPr>
            <a:r>
              <a:rPr sz="1600" i="1" dirty="0">
                <a:latin typeface="Times New Roman"/>
                <a:cs typeface="Times New Roman"/>
              </a:rPr>
              <a:t>За </a:t>
            </a:r>
            <a:r>
              <a:rPr sz="1600" i="1" spc="-15" dirty="0">
                <a:latin typeface="Times New Roman"/>
                <a:cs typeface="Times New Roman"/>
              </a:rPr>
              <a:t>ударом </a:t>
            </a:r>
            <a:r>
              <a:rPr sz="1600" i="1" dirty="0">
                <a:latin typeface="Times New Roman"/>
                <a:cs typeface="Times New Roman"/>
              </a:rPr>
              <a:t>шёл </a:t>
            </a:r>
            <a:r>
              <a:rPr sz="1600" i="1" spc="-5" dirty="0">
                <a:latin typeface="Times New Roman"/>
                <a:cs typeface="Times New Roman"/>
              </a:rPr>
              <a:t>удар, </a:t>
            </a:r>
            <a:r>
              <a:rPr sz="1600" i="1" dirty="0">
                <a:latin typeface="Times New Roman"/>
                <a:cs typeface="Times New Roman"/>
              </a:rPr>
              <a:t> И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за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дымной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пеленою</a:t>
            </a:r>
            <a:endParaRPr sz="1600" dirty="0">
              <a:latin typeface="Times New Roman"/>
              <a:cs typeface="Times New Roman"/>
            </a:endParaRPr>
          </a:p>
          <a:p>
            <a:pPr marL="186690">
              <a:lnSpc>
                <a:spcPct val="100000"/>
              </a:lnSpc>
            </a:pPr>
            <a:r>
              <a:rPr sz="1600" i="1" dirty="0">
                <a:latin typeface="Times New Roman"/>
                <a:cs typeface="Times New Roman"/>
              </a:rPr>
              <a:t>День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и</a:t>
            </a:r>
            <a:r>
              <a:rPr sz="1600" i="1" spc="-15" dirty="0">
                <a:latin typeface="Times New Roman"/>
                <a:cs typeface="Times New Roman"/>
              </a:rPr>
              <a:t> ночь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кипел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пожар.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630045">
              <a:lnSpc>
                <a:spcPct val="100000"/>
              </a:lnSpc>
            </a:pPr>
            <a:r>
              <a:rPr sz="1600" i="1" spc="-5" dirty="0">
                <a:latin typeface="Times New Roman"/>
                <a:cs typeface="Times New Roman"/>
              </a:rPr>
              <a:t>Ф.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Н.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Глинка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2743200"/>
            <a:ext cx="2561843" cy="16012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4572000"/>
            <a:ext cx="2263902" cy="15040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000" y="533400"/>
            <a:ext cx="7696200" cy="204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23520" algn="just">
              <a:lnSpc>
                <a:spcPct val="100000"/>
              </a:lnSpc>
              <a:spcBef>
                <a:spcPts val="100"/>
              </a:spcBef>
            </a:pPr>
            <a:r>
              <a:rPr lang="ru-RU" i="1" spc="-10" dirty="0" smtClean="0">
                <a:latin typeface="Times New Roman"/>
                <a:cs typeface="Times New Roman"/>
              </a:rPr>
              <a:t>Однако</a:t>
            </a:r>
            <a:r>
              <a:rPr lang="ru-RU" i="1" spc="-5" dirty="0" smtClean="0">
                <a:latin typeface="Times New Roman"/>
                <a:cs typeface="Times New Roman"/>
              </a:rPr>
              <a:t> беспримерная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стойкость</a:t>
            </a:r>
            <a:r>
              <a:rPr lang="ru-RU" i="1" spc="-5" dirty="0" smtClean="0">
                <a:latin typeface="Times New Roman"/>
                <a:cs typeface="Times New Roman"/>
              </a:rPr>
              <a:t> русских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ru-RU" i="1" spc="-5" dirty="0" smtClean="0">
                <a:latin typeface="Times New Roman"/>
                <a:cs typeface="Times New Roman"/>
              </a:rPr>
              <a:t>войск,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ru-RU" i="1" spc="-5" dirty="0" smtClean="0">
                <a:latin typeface="Times New Roman"/>
                <a:cs typeface="Times New Roman"/>
              </a:rPr>
              <a:t>нанесших </a:t>
            </a:r>
            <a:r>
              <a:rPr lang="ru-RU" i="1" dirty="0" smtClean="0">
                <a:latin typeface="Times New Roman"/>
                <a:cs typeface="Times New Roman"/>
              </a:rPr>
              <a:t> противнику</a:t>
            </a:r>
            <a:r>
              <a:rPr lang="ru-RU" i="1" spc="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значительный</a:t>
            </a:r>
            <a:r>
              <a:rPr lang="ru-RU" i="1" spc="-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урон,</a:t>
            </a:r>
            <a:r>
              <a:rPr lang="ru-RU" i="1" spc="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заставила</a:t>
            </a:r>
            <a:r>
              <a:rPr lang="ru-RU" i="1" spc="5" dirty="0" smtClean="0">
                <a:latin typeface="Times New Roman"/>
                <a:cs typeface="Times New Roman"/>
              </a:rPr>
              <a:t> </a:t>
            </a:r>
            <a:r>
              <a:rPr lang="ru-RU" i="1" spc="-15" dirty="0" smtClean="0">
                <a:latin typeface="Times New Roman"/>
                <a:cs typeface="Times New Roman"/>
              </a:rPr>
              <a:t>командование</a:t>
            </a:r>
            <a:r>
              <a:rPr lang="ru-RU" i="1" spc="-10" dirty="0" smtClean="0">
                <a:latin typeface="Times New Roman"/>
                <a:cs typeface="Times New Roman"/>
              </a:rPr>
              <a:t> коалиции </a:t>
            </a:r>
            <a:r>
              <a:rPr lang="ru-RU" i="1" spc="-5" dirty="0" smtClean="0">
                <a:latin typeface="Times New Roman"/>
                <a:cs typeface="Times New Roman"/>
              </a:rPr>
              <a:t> отказаться </a:t>
            </a:r>
            <a:r>
              <a:rPr lang="ru-RU" i="1" dirty="0" smtClean="0">
                <a:latin typeface="Times New Roman"/>
                <a:cs typeface="Times New Roman"/>
              </a:rPr>
              <a:t>от </a:t>
            </a:r>
            <a:r>
              <a:rPr lang="ru-RU" i="1" spc="-5" dirty="0" smtClean="0">
                <a:latin typeface="Times New Roman"/>
                <a:cs typeface="Times New Roman"/>
              </a:rPr>
              <a:t>попытки </a:t>
            </a:r>
            <a:r>
              <a:rPr lang="ru-RU" i="1" spc="-10" dirty="0" smtClean="0">
                <a:latin typeface="Times New Roman"/>
                <a:cs typeface="Times New Roman"/>
              </a:rPr>
              <a:t>ускоренного </a:t>
            </a:r>
            <a:r>
              <a:rPr lang="ru-RU" i="1" spc="-20" dirty="0" smtClean="0">
                <a:latin typeface="Times New Roman"/>
                <a:cs typeface="Times New Roman"/>
              </a:rPr>
              <a:t>штурма </a:t>
            </a:r>
            <a:r>
              <a:rPr lang="ru-RU" i="1" spc="-5" dirty="0" smtClean="0">
                <a:latin typeface="Times New Roman"/>
                <a:cs typeface="Times New Roman"/>
              </a:rPr>
              <a:t>Севастополя </a:t>
            </a:r>
            <a:r>
              <a:rPr lang="ru-RU" i="1" dirty="0" smtClean="0">
                <a:latin typeface="Times New Roman"/>
                <a:cs typeface="Times New Roman"/>
              </a:rPr>
              <a:t>и </a:t>
            </a:r>
            <a:r>
              <a:rPr lang="ru-RU" i="1" spc="-5" dirty="0" smtClean="0">
                <a:latin typeface="Times New Roman"/>
                <a:cs typeface="Times New Roman"/>
              </a:rPr>
              <a:t>вынудила </a:t>
            </a:r>
            <a:r>
              <a:rPr lang="ru-RU" i="1" dirty="0" smtClean="0">
                <a:latin typeface="Times New Roman"/>
                <a:cs typeface="Times New Roman"/>
              </a:rPr>
              <a:t> их перейти к </a:t>
            </a:r>
            <a:r>
              <a:rPr lang="ru-RU" i="1" spc="-5" dirty="0" smtClean="0">
                <a:latin typeface="Times New Roman"/>
                <a:cs typeface="Times New Roman"/>
              </a:rPr>
              <a:t>длительной </a:t>
            </a:r>
            <a:r>
              <a:rPr lang="ru-RU" i="1" spc="-10" dirty="0" smtClean="0">
                <a:latin typeface="Times New Roman"/>
                <a:cs typeface="Times New Roman"/>
              </a:rPr>
              <a:t>осаде. </a:t>
            </a:r>
          </a:p>
          <a:p>
            <a:pPr marL="12700" marR="5080" indent="223520" algn="just">
              <a:lnSpc>
                <a:spcPct val="100000"/>
              </a:lnSpc>
              <a:spcBef>
                <a:spcPts val="100"/>
              </a:spcBef>
            </a:pPr>
            <a:r>
              <a:rPr lang="ru-RU" i="1" spc="-10" dirty="0" smtClean="0">
                <a:latin typeface="Times New Roman"/>
                <a:cs typeface="Times New Roman"/>
              </a:rPr>
              <a:t>Условия обороны </a:t>
            </a:r>
            <a:r>
              <a:rPr lang="ru-RU" i="1" spc="-5" dirty="0" smtClean="0">
                <a:latin typeface="Times New Roman"/>
                <a:cs typeface="Times New Roman"/>
              </a:rPr>
              <a:t>Севастополя были 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ru-RU" i="1" spc="-5" dirty="0" smtClean="0">
                <a:latin typeface="Times New Roman"/>
                <a:cs typeface="Times New Roman"/>
              </a:rPr>
              <a:t>тяжелейшими,</a:t>
            </a:r>
            <a:r>
              <a:rPr lang="ru-RU" i="1" dirty="0" smtClean="0">
                <a:latin typeface="Times New Roman"/>
                <a:cs typeface="Times New Roman"/>
              </a:rPr>
              <a:t> но</a:t>
            </a:r>
            <a:r>
              <a:rPr lang="ru-RU" i="1" spc="5" dirty="0" smtClean="0">
                <a:latin typeface="Times New Roman"/>
                <a:cs typeface="Times New Roman"/>
              </a:rPr>
              <a:t> </a:t>
            </a:r>
            <a:r>
              <a:rPr lang="ru-RU" i="1" spc="-5" dirty="0" smtClean="0">
                <a:latin typeface="Times New Roman"/>
                <a:cs typeface="Times New Roman"/>
              </a:rPr>
              <a:t>защитники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ru-RU" i="1" spc="-15" dirty="0" smtClean="0">
                <a:latin typeface="Times New Roman"/>
                <a:cs typeface="Times New Roman"/>
              </a:rPr>
              <a:t>стойко</a:t>
            </a:r>
            <a:r>
              <a:rPr lang="ru-RU" i="1" spc="-10" dirty="0" smtClean="0">
                <a:latin typeface="Times New Roman"/>
                <a:cs typeface="Times New Roman"/>
              </a:rPr>
              <a:t> держались</a:t>
            </a:r>
            <a:r>
              <a:rPr lang="ru-RU" i="1" spc="-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и</a:t>
            </a:r>
            <a:r>
              <a:rPr lang="ru-RU" i="1" spc="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даже</a:t>
            </a:r>
            <a:r>
              <a:rPr lang="ru-RU" i="1" spc="-5" dirty="0" smtClean="0">
                <a:latin typeface="Times New Roman"/>
                <a:cs typeface="Times New Roman"/>
              </a:rPr>
              <a:t> совершали </a:t>
            </a:r>
            <a:r>
              <a:rPr lang="ru-RU" i="1" spc="-33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смелые</a:t>
            </a:r>
            <a:r>
              <a:rPr lang="ru-RU" i="1" spc="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вылазки.</a:t>
            </a:r>
            <a:r>
              <a:rPr lang="ru-RU" i="1" spc="20" dirty="0" smtClean="0">
                <a:latin typeface="Times New Roman"/>
                <a:cs typeface="Times New Roman"/>
              </a:rPr>
              <a:t> </a:t>
            </a:r>
          </a:p>
          <a:p>
            <a:pPr marL="12700" marR="5080" indent="223520" algn="just">
              <a:lnSpc>
                <a:spcPct val="100000"/>
              </a:lnSpc>
              <a:spcBef>
                <a:spcPts val="100"/>
              </a:spcBef>
            </a:pPr>
            <a:r>
              <a:rPr lang="ru-RU" i="1" dirty="0" smtClean="0">
                <a:latin typeface="Times New Roman"/>
                <a:cs typeface="Times New Roman"/>
              </a:rPr>
              <a:t>Но</a:t>
            </a:r>
            <a:r>
              <a:rPr lang="ru-RU" i="1" spc="-1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с</a:t>
            </a:r>
            <a:r>
              <a:rPr lang="ru-RU" i="1" spc="-10" dirty="0" smtClean="0">
                <a:latin typeface="Times New Roman"/>
                <a:cs typeface="Times New Roman"/>
              </a:rPr>
              <a:t> </a:t>
            </a:r>
            <a:r>
              <a:rPr lang="ru-RU" i="1" spc="-15" dirty="0" smtClean="0">
                <a:latin typeface="Times New Roman"/>
                <a:cs typeface="Times New Roman"/>
              </a:rPr>
              <a:t>каждым</a:t>
            </a:r>
            <a:r>
              <a:rPr lang="ru-RU" i="1" spc="20" dirty="0" smtClean="0">
                <a:latin typeface="Times New Roman"/>
                <a:cs typeface="Times New Roman"/>
              </a:rPr>
              <a:t> </a:t>
            </a:r>
            <a:r>
              <a:rPr lang="ru-RU" i="1" spc="-15" dirty="0" smtClean="0">
                <a:latin typeface="Times New Roman"/>
                <a:cs typeface="Times New Roman"/>
              </a:rPr>
              <a:t>днем</a:t>
            </a:r>
            <a:r>
              <a:rPr lang="ru-RU" i="1" spc="1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число</a:t>
            </a:r>
            <a:r>
              <a:rPr lang="ru-RU" i="1" spc="1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защитников</a:t>
            </a:r>
            <a:r>
              <a:rPr lang="ru-RU" i="1" spc="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города</a:t>
            </a:r>
            <a:r>
              <a:rPr lang="ru-RU" i="1" spc="10" dirty="0" smtClean="0">
                <a:latin typeface="Times New Roman"/>
                <a:cs typeface="Times New Roman"/>
              </a:rPr>
              <a:t> таяло.</a:t>
            </a: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457200"/>
            <a:ext cx="4724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i="0" spc="-5" dirty="0" smtClean="0">
                <a:solidFill>
                  <a:srgbClr val="002060"/>
                </a:solidFill>
              </a:rPr>
              <a:t>О </a:t>
            </a:r>
            <a:r>
              <a:rPr lang="ru-RU" sz="2000" b="1" i="0" spc="-5" dirty="0" err="1" smtClean="0">
                <a:solidFill>
                  <a:srgbClr val="002060"/>
                </a:solidFill>
              </a:rPr>
              <a:t>п</a:t>
            </a:r>
            <a:r>
              <a:rPr sz="2000" b="1" i="0" spc="-5" dirty="0" err="1" smtClean="0">
                <a:solidFill>
                  <a:srgbClr val="002060"/>
                </a:solidFill>
              </a:rPr>
              <a:t>одвигах</a:t>
            </a:r>
            <a:r>
              <a:rPr sz="2000" b="1" i="0" spc="-30" dirty="0" smtClean="0">
                <a:solidFill>
                  <a:srgbClr val="002060"/>
                </a:solidFill>
              </a:rPr>
              <a:t> </a:t>
            </a:r>
            <a:r>
              <a:rPr sz="2000" b="1" i="0" spc="-5" dirty="0">
                <a:solidFill>
                  <a:srgbClr val="002060"/>
                </a:solidFill>
              </a:rPr>
              <a:t>героев</a:t>
            </a:r>
            <a:r>
              <a:rPr sz="2000" b="1" i="0" spc="-10" dirty="0">
                <a:solidFill>
                  <a:srgbClr val="002060"/>
                </a:solidFill>
              </a:rPr>
              <a:t> </a:t>
            </a:r>
            <a:r>
              <a:rPr sz="2000" b="1" i="0" spc="-15" dirty="0" err="1">
                <a:solidFill>
                  <a:srgbClr val="002060"/>
                </a:solidFill>
              </a:rPr>
              <a:t>Крымской</a:t>
            </a:r>
            <a:r>
              <a:rPr sz="2000" b="1" i="0" spc="-10" dirty="0">
                <a:solidFill>
                  <a:srgbClr val="002060"/>
                </a:solidFill>
              </a:rPr>
              <a:t> </a:t>
            </a:r>
            <a:r>
              <a:rPr sz="2000" b="1" i="0" spc="-5" dirty="0" err="1" smtClean="0">
                <a:solidFill>
                  <a:srgbClr val="002060"/>
                </a:solidFill>
              </a:rPr>
              <a:t>войны</a:t>
            </a:r>
            <a:endParaRPr b="1" i="0" spc="-5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400" y="1447800"/>
            <a:ext cx="5410200" cy="152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5080" indent="180340" algn="just">
              <a:lnSpc>
                <a:spcPct val="100000"/>
              </a:lnSpc>
            </a:pPr>
            <a:r>
              <a:rPr sz="1400" i="1" spc="-10" dirty="0">
                <a:latin typeface="Times New Roman"/>
                <a:cs typeface="Times New Roman"/>
              </a:rPr>
              <a:t>Родился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дворянской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семье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Смоленской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губернии,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селе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20" dirty="0">
                <a:latin typeface="Times New Roman"/>
                <a:cs typeface="Times New Roman"/>
              </a:rPr>
              <a:t>Городок 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Вяземского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уезда.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Окончил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Морской</a:t>
            </a:r>
            <a:r>
              <a:rPr sz="1400" i="1" spc="-10" dirty="0">
                <a:latin typeface="Times New Roman"/>
                <a:cs typeface="Times New Roman"/>
              </a:rPr>
              <a:t> кадетский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корпус.</a:t>
            </a:r>
            <a:r>
              <a:rPr sz="1400" i="1" spc="3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Под 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командованием </a:t>
            </a:r>
            <a:r>
              <a:rPr sz="1400" i="1" spc="-5" dirty="0">
                <a:latin typeface="Times New Roman"/>
                <a:cs typeface="Times New Roman"/>
              </a:rPr>
              <a:t>М.П. Лазарева </a:t>
            </a:r>
            <a:r>
              <a:rPr sz="1400" i="1" spc="-10" dirty="0">
                <a:latin typeface="Times New Roman"/>
                <a:cs typeface="Times New Roman"/>
              </a:rPr>
              <a:t>совершил </a:t>
            </a:r>
            <a:r>
              <a:rPr sz="1400" i="1" spc="-5" dirty="0">
                <a:latin typeface="Times New Roman"/>
                <a:cs typeface="Times New Roman"/>
              </a:rPr>
              <a:t>кругосветное путешествие </a:t>
            </a:r>
            <a:r>
              <a:rPr sz="1400" i="1" spc="5" dirty="0">
                <a:latin typeface="Times New Roman"/>
                <a:cs typeface="Times New Roman"/>
              </a:rPr>
              <a:t>на 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фрегате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«Крейсер».</a:t>
            </a:r>
            <a:r>
              <a:rPr sz="1400" i="1" dirty="0">
                <a:latin typeface="Times New Roman"/>
                <a:cs typeface="Times New Roman"/>
              </a:rPr>
              <a:t> Отличился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в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Наваринском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сражении</a:t>
            </a:r>
            <a:r>
              <a:rPr sz="1400" i="1" dirty="0">
                <a:latin typeface="Times New Roman"/>
                <a:cs typeface="Times New Roman"/>
              </a:rPr>
              <a:t> в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1827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г., </a:t>
            </a:r>
            <a:r>
              <a:rPr sz="1400" i="1" spc="-5" dirty="0">
                <a:latin typeface="Times New Roman"/>
                <a:cs typeface="Times New Roman"/>
              </a:rPr>
              <a:t> участвовал </a:t>
            </a:r>
            <a:r>
              <a:rPr sz="1400" i="1" spc="-15" dirty="0">
                <a:latin typeface="Times New Roman"/>
                <a:cs typeface="Times New Roman"/>
              </a:rPr>
              <a:t>во </a:t>
            </a:r>
            <a:r>
              <a:rPr sz="1400" i="1" spc="-5" dirty="0">
                <a:latin typeface="Times New Roman"/>
                <a:cs typeface="Times New Roman"/>
              </a:rPr>
              <a:t>многих </a:t>
            </a:r>
            <a:r>
              <a:rPr sz="1400" i="1" spc="-10" dirty="0">
                <a:latin typeface="Times New Roman"/>
                <a:cs typeface="Times New Roman"/>
              </a:rPr>
              <a:t>боях, </a:t>
            </a:r>
            <a:r>
              <a:rPr sz="1400" i="1" spc="-15" dirty="0">
                <a:latin typeface="Times New Roman"/>
                <a:cs typeface="Times New Roman"/>
              </a:rPr>
              <a:t>имел </a:t>
            </a:r>
            <a:r>
              <a:rPr sz="1400" i="1" spc="-5" dirty="0">
                <a:latin typeface="Times New Roman"/>
                <a:cs typeface="Times New Roman"/>
              </a:rPr>
              <a:t>много наград. </a:t>
            </a:r>
            <a:r>
              <a:rPr sz="1400" i="1" dirty="0">
                <a:latin typeface="Times New Roman"/>
                <a:cs typeface="Times New Roman"/>
              </a:rPr>
              <a:t>В 1845 </a:t>
            </a:r>
            <a:r>
              <a:rPr sz="1400" i="1" spc="-15" dirty="0">
                <a:latin typeface="Times New Roman"/>
                <a:cs typeface="Times New Roman"/>
              </a:rPr>
              <a:t>г. </a:t>
            </a:r>
            <a:r>
              <a:rPr sz="1400" i="1" spc="-10" dirty="0">
                <a:latin typeface="Times New Roman"/>
                <a:cs typeface="Times New Roman"/>
              </a:rPr>
              <a:t>произведен </a:t>
            </a:r>
            <a:r>
              <a:rPr sz="1400" i="1" dirty="0">
                <a:latin typeface="Times New Roman"/>
                <a:cs typeface="Times New Roman"/>
              </a:rPr>
              <a:t>в 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контр-адмиралы,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20" dirty="0">
                <a:latin typeface="Times New Roman"/>
                <a:cs typeface="Times New Roman"/>
              </a:rPr>
              <a:t>командует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бригадой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кораблей.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2514600" cy="2179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0" y="914400"/>
            <a:ext cx="3096681" cy="659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i="1" spc="-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Павел</a:t>
            </a:r>
            <a:r>
              <a:rPr lang="ru-RU" b="1" i="1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Степанович</a:t>
            </a:r>
            <a:r>
              <a:rPr lang="ru-RU" b="1" i="1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Нахимов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i="1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(1802-1855).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3276600"/>
            <a:ext cx="7772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" indent="254000" algn="just">
              <a:lnSpc>
                <a:spcPct val="100000"/>
              </a:lnSpc>
            </a:pPr>
            <a:r>
              <a:rPr lang="ru-RU" sz="1400" i="1" dirty="0" smtClean="0">
                <a:latin typeface="Times New Roman"/>
                <a:cs typeface="Times New Roman"/>
              </a:rPr>
              <a:t>Во </a:t>
            </a:r>
            <a:r>
              <a:rPr lang="ru-RU" sz="1400" i="1" spc="-10" dirty="0" smtClean="0">
                <a:latin typeface="Times New Roman"/>
                <a:cs typeface="Times New Roman"/>
              </a:rPr>
              <a:t>время </a:t>
            </a:r>
            <a:r>
              <a:rPr lang="ru-RU" sz="1400" i="1" spc="-15" dirty="0" smtClean="0">
                <a:latin typeface="Times New Roman"/>
                <a:cs typeface="Times New Roman"/>
              </a:rPr>
              <a:t>Крымской </a:t>
            </a:r>
            <a:r>
              <a:rPr lang="ru-RU" sz="1400" i="1" dirty="0" smtClean="0">
                <a:latin typeface="Times New Roman"/>
                <a:cs typeface="Times New Roman"/>
              </a:rPr>
              <a:t>войны </a:t>
            </a:r>
            <a:r>
              <a:rPr lang="ru-RU" sz="1400" i="1" spc="-5" dirty="0" smtClean="0">
                <a:latin typeface="Times New Roman"/>
                <a:cs typeface="Times New Roman"/>
              </a:rPr>
              <a:t>1853—1856 гг.Нахимов </a:t>
            </a:r>
            <a:r>
              <a:rPr lang="ru-RU" sz="1400" i="1" dirty="0" smtClean="0">
                <a:latin typeface="Times New Roman"/>
                <a:cs typeface="Times New Roman"/>
              </a:rPr>
              <a:t>в 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smtClean="0">
                <a:latin typeface="Times New Roman"/>
                <a:cs typeface="Times New Roman"/>
              </a:rPr>
              <a:t>штормовую </a:t>
            </a:r>
            <a:r>
              <a:rPr lang="ru-RU" sz="1400" i="1" spc="-10" dirty="0" smtClean="0">
                <a:latin typeface="Times New Roman"/>
                <a:cs typeface="Times New Roman"/>
              </a:rPr>
              <a:t>погоду обнаружил </a:t>
            </a:r>
            <a:r>
              <a:rPr lang="ru-RU" sz="1400" i="1" dirty="0" smtClean="0">
                <a:latin typeface="Times New Roman"/>
                <a:cs typeface="Times New Roman"/>
              </a:rPr>
              <a:t>и </a:t>
            </a:r>
            <a:r>
              <a:rPr lang="ru-RU" sz="1400" i="1" spc="-10" dirty="0" smtClean="0">
                <a:latin typeface="Times New Roman"/>
                <a:cs typeface="Times New Roman"/>
              </a:rPr>
              <a:t>заблокировал </a:t>
            </a:r>
            <a:r>
              <a:rPr lang="ru-RU" sz="1400" i="1" spc="-5" dirty="0" smtClean="0">
                <a:latin typeface="Times New Roman"/>
                <a:cs typeface="Times New Roman"/>
              </a:rPr>
              <a:t>главные </a:t>
            </a:r>
            <a:r>
              <a:rPr lang="ru-RU" sz="1400" i="1" dirty="0" smtClean="0">
                <a:latin typeface="Times New Roman"/>
                <a:cs typeface="Times New Roman"/>
              </a:rPr>
              <a:t> силы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20" dirty="0" smtClean="0">
                <a:latin typeface="Times New Roman"/>
                <a:cs typeface="Times New Roman"/>
              </a:rPr>
              <a:t>турецкого</a:t>
            </a:r>
            <a:r>
              <a:rPr lang="ru-RU" sz="1400" i="1" spc="-1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флота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в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Синопе</a:t>
            </a:r>
            <a:r>
              <a:rPr lang="ru-RU" sz="1400" i="1" dirty="0" smtClean="0">
                <a:latin typeface="Times New Roman"/>
                <a:cs typeface="Times New Roman"/>
              </a:rPr>
              <a:t> и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разгромил</a:t>
            </a:r>
            <a:r>
              <a:rPr lang="ru-RU" sz="1400" i="1" spc="-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их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в 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err="1" smtClean="0">
                <a:latin typeface="Times New Roman"/>
                <a:cs typeface="Times New Roman"/>
              </a:rPr>
              <a:t>Синопском</a:t>
            </a:r>
            <a:r>
              <a:rPr lang="ru-RU" sz="1400" i="1" spc="37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сражении</a:t>
            </a:r>
            <a:r>
              <a:rPr lang="ru-RU" sz="1400" i="1" spc="39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18</a:t>
            </a:r>
            <a:r>
              <a:rPr lang="ru-RU" sz="1400" i="1" spc="39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ноября</a:t>
            </a:r>
            <a:r>
              <a:rPr lang="ru-RU" sz="1400" i="1" spc="38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1853</a:t>
            </a:r>
            <a:r>
              <a:rPr lang="ru-RU" sz="1400" i="1" spc="395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smtClean="0">
                <a:latin typeface="Times New Roman"/>
                <a:cs typeface="Times New Roman"/>
              </a:rPr>
              <a:t>г.,</a:t>
            </a:r>
            <a:r>
              <a:rPr lang="ru-RU" sz="1400" i="1" spc="760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smtClean="0">
                <a:latin typeface="Times New Roman"/>
                <a:cs typeface="Times New Roman"/>
              </a:rPr>
              <a:t>умело </a:t>
            </a:r>
            <a:r>
              <a:rPr lang="ru-RU" sz="1400" i="1" spc="-10" dirty="0" smtClean="0">
                <a:latin typeface="Times New Roman"/>
                <a:cs typeface="Times New Roman"/>
              </a:rPr>
              <a:t> проведя</a:t>
            </a:r>
            <a:r>
              <a:rPr lang="ru-RU" sz="1400" i="1" spc="-5" dirty="0" smtClean="0">
                <a:latin typeface="Times New Roman"/>
                <a:cs typeface="Times New Roman"/>
              </a:rPr>
              <a:t> операцию, за что был </a:t>
            </a:r>
            <a:r>
              <a:rPr lang="ru-RU" sz="1400" i="1" dirty="0" smtClean="0">
                <a:latin typeface="Times New Roman"/>
                <a:cs typeface="Times New Roman"/>
              </a:rPr>
              <a:t>награжден </a:t>
            </a:r>
            <a:r>
              <a:rPr lang="ru-RU" sz="1400" i="1" spc="-20" dirty="0" smtClean="0">
                <a:latin typeface="Times New Roman"/>
                <a:cs typeface="Times New Roman"/>
              </a:rPr>
              <a:t>Николаем </a:t>
            </a:r>
            <a:r>
              <a:rPr lang="ru-RU" sz="1400" i="1" dirty="0" smtClean="0">
                <a:latin typeface="Times New Roman"/>
                <a:cs typeface="Times New Roman"/>
              </a:rPr>
              <a:t>I 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орденом</a:t>
            </a:r>
            <a:r>
              <a:rPr lang="ru-RU" sz="1400" i="1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Святого</a:t>
            </a:r>
            <a:r>
              <a:rPr lang="ru-RU" sz="1400" i="1" spc="10" dirty="0" smtClean="0">
                <a:latin typeface="Times New Roman"/>
                <a:cs typeface="Times New Roman"/>
              </a:rPr>
              <a:t> </a:t>
            </a:r>
            <a:r>
              <a:rPr lang="ru-RU" sz="1400" i="1" spc="-20" dirty="0" smtClean="0">
                <a:latin typeface="Times New Roman"/>
                <a:cs typeface="Times New Roman"/>
              </a:rPr>
              <a:t>Великомученика</a:t>
            </a:r>
            <a:r>
              <a:rPr lang="ru-RU" sz="1400" i="1" spc="10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Георгия</a:t>
            </a:r>
            <a:r>
              <a:rPr lang="ru-RU" sz="1400" i="1" spc="-3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Победоносца.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R="7620" indent="254000" algn="just">
              <a:lnSpc>
                <a:spcPct val="100000"/>
              </a:lnSpc>
            </a:pPr>
            <a:r>
              <a:rPr lang="ru-RU" sz="1400" i="1" dirty="0" smtClean="0">
                <a:latin typeface="Times New Roman"/>
                <a:cs typeface="Times New Roman"/>
              </a:rPr>
              <a:t>Во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время</a:t>
            </a:r>
            <a:r>
              <a:rPr lang="ru-RU" sz="1400" i="1" spc="-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Севастопольской</a:t>
            </a:r>
            <a:r>
              <a:rPr lang="ru-RU" sz="1400" i="1" spc="38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обороны</a:t>
            </a:r>
            <a:r>
              <a:rPr lang="ru-RU" sz="1400" i="1" spc="385" dirty="0" smtClean="0">
                <a:latin typeface="Times New Roman"/>
                <a:cs typeface="Times New Roman"/>
              </a:rPr>
              <a:t> </a:t>
            </a:r>
            <a:r>
              <a:rPr lang="ru-RU" sz="1400" i="1" spc="5" dirty="0" smtClean="0">
                <a:latin typeface="Times New Roman"/>
                <a:cs typeface="Times New Roman"/>
              </a:rPr>
              <a:t>после </a:t>
            </a:r>
            <a:r>
              <a:rPr lang="ru-RU" sz="1400" i="1" spc="1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затопления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флота</a:t>
            </a:r>
            <a:r>
              <a:rPr lang="ru-RU" sz="1400" i="1" spc="5" dirty="0" smtClean="0">
                <a:latin typeface="Times New Roman"/>
                <a:cs typeface="Times New Roman"/>
              </a:rPr>
              <a:t> защищал</a:t>
            </a:r>
            <a:r>
              <a:rPr lang="ru-RU" sz="1400" i="1" spc="10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южную</a:t>
            </a:r>
            <a:r>
              <a:rPr lang="ru-RU" sz="1400" i="1" spc="-5" dirty="0" smtClean="0">
                <a:latin typeface="Times New Roman"/>
                <a:cs typeface="Times New Roman"/>
              </a:rPr>
              <a:t> часть</a:t>
            </a:r>
            <a:r>
              <a:rPr lang="ru-RU" sz="1400" i="1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города, </a:t>
            </a:r>
            <a:r>
              <a:rPr lang="ru-RU" sz="1400" i="1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пользовался</a:t>
            </a:r>
            <a:r>
              <a:rPr lang="ru-RU" sz="1400" i="1" spc="-5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smtClean="0">
                <a:latin typeface="Times New Roman"/>
                <a:cs typeface="Times New Roman"/>
              </a:rPr>
              <a:t>большим</a:t>
            </a:r>
            <a:r>
              <a:rPr lang="ru-RU" sz="1400" i="1" spc="-10" dirty="0" smtClean="0">
                <a:latin typeface="Times New Roman"/>
                <a:cs typeface="Times New Roman"/>
              </a:rPr>
              <a:t> уважением</a:t>
            </a:r>
            <a:r>
              <a:rPr lang="ru-RU" sz="1400" i="1" spc="-5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smtClean="0">
                <a:latin typeface="Times New Roman"/>
                <a:cs typeface="Times New Roman"/>
              </a:rPr>
              <a:t>солдат</a:t>
            </a:r>
            <a:r>
              <a:rPr lang="ru-RU" sz="1400" i="1" spc="-1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и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матросов, </a:t>
            </a:r>
            <a:r>
              <a:rPr lang="ru-RU" sz="1400" i="1" spc="-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которые</a:t>
            </a:r>
            <a:r>
              <a:rPr lang="ru-RU" sz="1400" i="1" spc="1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называли</a:t>
            </a:r>
            <a:r>
              <a:rPr lang="ru-RU" sz="1400" i="1" spc="2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его</a:t>
            </a:r>
            <a:r>
              <a:rPr lang="ru-RU" sz="1400" i="1" spc="-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«отцом-благодетелем».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ru-RU" sz="1400" i="1" dirty="0" smtClean="0">
                <a:latin typeface="Times New Roman"/>
                <a:cs typeface="Times New Roman"/>
              </a:rPr>
              <a:t>28</a:t>
            </a:r>
            <a:r>
              <a:rPr lang="ru-RU" sz="1400" i="1" spc="9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июня</a:t>
            </a:r>
            <a:r>
              <a:rPr lang="ru-RU" sz="1400" i="1" spc="9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1855</a:t>
            </a:r>
            <a:r>
              <a:rPr lang="ru-RU" sz="1400" i="1" spc="90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smtClean="0">
                <a:latin typeface="Times New Roman"/>
                <a:cs typeface="Times New Roman"/>
              </a:rPr>
              <a:t>г.</a:t>
            </a:r>
            <a:r>
              <a:rPr lang="ru-RU" sz="1400" i="1" spc="9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был</a:t>
            </a:r>
            <a:r>
              <a:rPr lang="ru-RU" sz="1400" i="1" spc="9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смертельно</a:t>
            </a:r>
            <a:r>
              <a:rPr lang="ru-RU" sz="1400" i="1" spc="10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ранен</a:t>
            </a:r>
            <a:r>
              <a:rPr lang="ru-RU" sz="1400" i="1" spc="9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в</a:t>
            </a:r>
            <a:r>
              <a:rPr lang="ru-RU" sz="1400" i="1" spc="10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голову</a:t>
            </a:r>
            <a:r>
              <a:rPr lang="ru-RU" sz="1400" i="1" spc="11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пулей </a:t>
            </a:r>
            <a:r>
              <a:rPr lang="ru-RU" sz="1400" i="1" dirty="0" smtClean="0">
                <a:latin typeface="Times New Roman"/>
                <a:cs typeface="Times New Roman"/>
              </a:rPr>
              <a:t>на</a:t>
            </a:r>
            <a:r>
              <a:rPr lang="ru-RU" sz="1400" i="1" spc="-10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err="1" smtClean="0">
                <a:latin typeface="Times New Roman"/>
                <a:cs typeface="Times New Roman"/>
              </a:rPr>
              <a:t>Малаховом</a:t>
            </a:r>
            <a:r>
              <a:rPr lang="ru-RU" sz="1400" i="1" spc="-1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кургане</a:t>
            </a:r>
            <a:r>
              <a:rPr lang="ru-RU" sz="1400" i="1" spc="-1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и</a:t>
            </a:r>
            <a:r>
              <a:rPr lang="ru-RU" sz="1400" i="1" spc="-1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скончался</a:t>
            </a:r>
            <a:r>
              <a:rPr lang="ru-RU" sz="1400" i="1" spc="1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через</a:t>
            </a:r>
            <a:r>
              <a:rPr lang="ru-RU" sz="1400" i="1" spc="-25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smtClean="0">
                <a:latin typeface="Times New Roman"/>
                <a:cs typeface="Times New Roman"/>
              </a:rPr>
              <a:t>два</a:t>
            </a:r>
            <a:r>
              <a:rPr lang="ru-RU" sz="1400" i="1" spc="10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дня.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R="6985" indent="254000" algn="just">
              <a:lnSpc>
                <a:spcPct val="100000"/>
              </a:lnSpc>
            </a:pPr>
            <a:r>
              <a:rPr lang="ru-RU" sz="1400" i="1" dirty="0" smtClean="0">
                <a:latin typeface="Times New Roman"/>
                <a:cs typeface="Times New Roman"/>
              </a:rPr>
              <a:t>Он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не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раз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показывал</a:t>
            </a:r>
            <a:r>
              <a:rPr lang="ru-RU" sz="1400" i="1" spc="-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своё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15" dirty="0" smtClean="0">
                <a:latin typeface="Times New Roman"/>
                <a:cs typeface="Times New Roman"/>
              </a:rPr>
              <a:t>мужество</a:t>
            </a:r>
            <a:r>
              <a:rPr lang="ru-RU" sz="1400" i="1" spc="-1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и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20" dirty="0" smtClean="0">
                <a:latin typeface="Times New Roman"/>
                <a:cs typeface="Times New Roman"/>
              </a:rPr>
              <a:t>отвагу. </a:t>
            </a:r>
            <a:r>
              <a:rPr lang="ru-RU" sz="1400" i="1" spc="-38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Нахимов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был</a:t>
            </a:r>
            <a:r>
              <a:rPr lang="ru-RU" sz="1400" i="1" dirty="0" smtClean="0">
                <a:latin typeface="Times New Roman"/>
                <a:cs typeface="Times New Roman"/>
              </a:rPr>
              <a:t> </a:t>
            </a:r>
            <a:r>
              <a:rPr lang="ru-RU" sz="1400" i="1" spc="-20" dirty="0" smtClean="0">
                <a:latin typeface="Times New Roman"/>
                <a:cs typeface="Times New Roman"/>
              </a:rPr>
              <a:t>глубоко</a:t>
            </a:r>
            <a:r>
              <a:rPr lang="ru-RU" sz="1400" i="1" spc="-15" dirty="0" smtClean="0">
                <a:latin typeface="Times New Roman"/>
                <a:cs typeface="Times New Roman"/>
              </a:rPr>
              <a:t> уважаем</a:t>
            </a:r>
            <a:r>
              <a:rPr lang="ru-RU" sz="1400" i="1" spc="-10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и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любим</a:t>
            </a:r>
            <a:r>
              <a:rPr lang="ru-RU" sz="1400" i="1" spc="-5" dirty="0" smtClean="0">
                <a:latin typeface="Times New Roman"/>
                <a:cs typeface="Times New Roman"/>
              </a:rPr>
              <a:t> своими </a:t>
            </a:r>
            <a:r>
              <a:rPr lang="ru-RU" sz="1400" i="1" dirty="0" smtClean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подчинёнными.</a:t>
            </a:r>
            <a:r>
              <a:rPr lang="ru-RU" sz="1400" i="1" spc="1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Он</a:t>
            </a:r>
            <a:r>
              <a:rPr lang="ru-RU" sz="1400" i="1" spc="-15" dirty="0" smtClean="0">
                <a:latin typeface="Times New Roman"/>
                <a:cs typeface="Times New Roman"/>
              </a:rPr>
              <a:t> </a:t>
            </a:r>
            <a:r>
              <a:rPr lang="ru-RU" sz="1400" i="1" spc="5" dirty="0" smtClean="0">
                <a:latin typeface="Times New Roman"/>
                <a:cs typeface="Times New Roman"/>
              </a:rPr>
              <a:t>остался </a:t>
            </a:r>
            <a:r>
              <a:rPr lang="ru-RU" sz="1400" i="1" spc="-10" dirty="0" smtClean="0">
                <a:latin typeface="Times New Roman"/>
                <a:cs typeface="Times New Roman"/>
              </a:rPr>
              <a:t>навсегда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в</a:t>
            </a:r>
            <a:r>
              <a:rPr lang="ru-RU" sz="1400" i="1" spc="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истории</a:t>
            </a:r>
            <a:r>
              <a:rPr lang="ru-RU" sz="1400" i="1" spc="-15" dirty="0" smtClean="0">
                <a:latin typeface="Times New Roman"/>
                <a:cs typeface="Times New Roman"/>
              </a:rPr>
              <a:t> </a:t>
            </a:r>
            <a:r>
              <a:rPr lang="ru-RU" sz="1400" i="1" spc="-10" dirty="0" smtClean="0">
                <a:latin typeface="Times New Roman"/>
                <a:cs typeface="Times New Roman"/>
              </a:rPr>
              <a:t>России.</a:t>
            </a:r>
            <a:endParaRPr lang="ru-RU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3200400" y="1447800"/>
            <a:ext cx="5334000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6350" indent="223520" algn="just">
              <a:lnSpc>
                <a:spcPct val="100000"/>
              </a:lnSpc>
            </a:pPr>
            <a:r>
              <a:rPr sz="1600" i="1" spc="-10" dirty="0">
                <a:latin typeface="Times New Roman"/>
                <a:cs typeface="Times New Roman"/>
              </a:rPr>
              <a:t>Родился</a:t>
            </a:r>
            <a:r>
              <a:rPr sz="1600" i="1" spc="3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на</a:t>
            </a:r>
            <a:r>
              <a:rPr sz="1600" i="1" spc="35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Украине,</a:t>
            </a:r>
            <a:r>
              <a:rPr sz="1600" i="1" spc="3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</a:t>
            </a:r>
            <a:r>
              <a:rPr sz="1600" i="1" spc="35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селе</a:t>
            </a:r>
            <a:r>
              <a:rPr sz="1600" i="1" spc="3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Ометинцы</a:t>
            </a:r>
            <a:r>
              <a:rPr sz="1600" i="1" spc="3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Каменец-Подольской </a:t>
            </a:r>
            <a:r>
              <a:rPr sz="1600" i="1" spc="-5" dirty="0">
                <a:latin typeface="Times New Roman"/>
                <a:cs typeface="Times New Roman"/>
              </a:rPr>
              <a:t> губернии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семье</a:t>
            </a:r>
            <a:r>
              <a:rPr sz="1600" i="1" spc="-5" dirty="0">
                <a:latin typeface="Times New Roman"/>
                <a:cs typeface="Times New Roman"/>
              </a:rPr>
              <a:t> крепостного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крестьянина</a:t>
            </a:r>
            <a:r>
              <a:rPr sz="1600" i="1" dirty="0">
                <a:latin typeface="Times New Roman"/>
                <a:cs typeface="Times New Roman"/>
              </a:rPr>
              <a:t> и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за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вольнодумство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отдан 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помещицей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 матросы.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223520" algn="just">
              <a:lnSpc>
                <a:spcPct val="100000"/>
              </a:lnSpc>
              <a:spcBef>
                <a:spcPts val="5"/>
              </a:spcBef>
            </a:pPr>
            <a:r>
              <a:rPr sz="1600" i="1" dirty="0">
                <a:latin typeface="Times New Roman"/>
                <a:cs typeface="Times New Roman"/>
              </a:rPr>
              <a:t>Во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дни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Севастопольской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обороны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</a:t>
            </a:r>
            <a:r>
              <a:rPr sz="1600" i="1" spc="5" dirty="0">
                <a:latin typeface="Times New Roman"/>
                <a:cs typeface="Times New Roman"/>
              </a:rPr>
              <a:t> числе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других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матросов 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Черноморского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флота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отправлен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на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берег.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Отличался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смелыми 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действиями, </a:t>
            </a:r>
            <a:r>
              <a:rPr sz="1600" i="1" spc="-5" dirty="0">
                <a:latin typeface="Times New Roman"/>
                <a:cs typeface="Times New Roman"/>
              </a:rPr>
              <a:t>храбростью, </a:t>
            </a:r>
            <a:r>
              <a:rPr sz="1600" i="1" spc="-10" dirty="0">
                <a:latin typeface="Times New Roman"/>
                <a:cs typeface="Times New Roman"/>
              </a:rPr>
              <a:t>находчивостью </a:t>
            </a:r>
            <a:r>
              <a:rPr sz="1600" i="1" dirty="0">
                <a:latin typeface="Times New Roman"/>
                <a:cs typeface="Times New Roman"/>
              </a:rPr>
              <a:t>в </a:t>
            </a:r>
            <a:r>
              <a:rPr sz="1600" i="1" spc="-10" dirty="0">
                <a:latin typeface="Times New Roman"/>
                <a:cs typeface="Times New Roman"/>
              </a:rPr>
              <a:t>бою, особенно </a:t>
            </a:r>
            <a:r>
              <a:rPr sz="1600" i="1" spc="-5" dirty="0">
                <a:latin typeface="Times New Roman"/>
                <a:cs typeface="Times New Roman"/>
              </a:rPr>
              <a:t>отличился </a:t>
            </a:r>
            <a:r>
              <a:rPr sz="1600" i="1" dirty="0">
                <a:latin typeface="Times New Roman"/>
                <a:cs typeface="Times New Roman"/>
              </a:rPr>
              <a:t>в 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разведке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и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при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захвате</a:t>
            </a:r>
            <a:r>
              <a:rPr sz="1600" i="1" spc="5" dirty="0">
                <a:latin typeface="Times New Roman"/>
                <a:cs typeface="Times New Roman"/>
              </a:rPr>
              <a:t> пленных.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2590800" cy="23762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0400" y="533400"/>
            <a:ext cx="5410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23520" algn="just">
              <a:lnSpc>
                <a:spcPct val="100000"/>
              </a:lnSpc>
              <a:spcBef>
                <a:spcPts val="100"/>
              </a:spcBef>
            </a:pPr>
            <a:r>
              <a:rPr lang="ru-RU" sz="1600" i="1" spc="-10" dirty="0" smtClean="0">
                <a:latin typeface="Times New Roman"/>
                <a:cs typeface="Times New Roman"/>
              </a:rPr>
              <a:t>Герой который приобрел </a:t>
            </a:r>
            <a:r>
              <a:rPr lang="ru-RU" sz="1600" i="1" dirty="0" smtClean="0">
                <a:latin typeface="Times New Roman"/>
                <a:cs typeface="Times New Roman"/>
              </a:rPr>
              <a:t>легендарную известность </a:t>
            </a:r>
            <a:r>
              <a:rPr lang="ru-RU" sz="1600" i="1" spc="-10" dirty="0" smtClean="0">
                <a:latin typeface="Times New Roman"/>
                <a:cs typeface="Times New Roman"/>
              </a:rPr>
              <a:t>своей </a:t>
            </a:r>
            <a:r>
              <a:rPr lang="ru-RU" sz="1600" i="1" spc="-5" dirty="0" smtClean="0">
                <a:latin typeface="Times New Roman"/>
                <a:cs typeface="Times New Roman"/>
              </a:rPr>
              <a:t>беззаветной 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храбростью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b="1" i="1" spc="-5" dirty="0" smtClean="0">
                <a:latin typeface="Times New Roman"/>
                <a:cs typeface="Times New Roman"/>
              </a:rPr>
              <a:t>Матрос</a:t>
            </a:r>
            <a:r>
              <a:rPr lang="ru-RU" sz="1600" b="1" i="1" spc="10" dirty="0" smtClean="0">
                <a:latin typeface="Times New Roman"/>
                <a:cs typeface="Times New Roman"/>
              </a:rPr>
              <a:t> </a:t>
            </a:r>
            <a:r>
              <a:rPr lang="ru-RU" sz="1600" b="1" i="1" spc="-10" dirty="0" smtClean="0">
                <a:latin typeface="Times New Roman"/>
                <a:cs typeface="Times New Roman"/>
              </a:rPr>
              <a:t>Петр </a:t>
            </a:r>
            <a:r>
              <a:rPr lang="ru-RU" sz="1600" b="1" i="1" spc="-15" dirty="0" smtClean="0">
                <a:latin typeface="Times New Roman"/>
                <a:cs typeface="Times New Roman"/>
              </a:rPr>
              <a:t>Маркович</a:t>
            </a:r>
            <a:r>
              <a:rPr lang="ru-RU" sz="1600" b="1" i="1" spc="40" dirty="0" smtClean="0">
                <a:latin typeface="Times New Roman"/>
                <a:cs typeface="Times New Roman"/>
              </a:rPr>
              <a:t> </a:t>
            </a:r>
            <a:r>
              <a:rPr lang="ru-RU" sz="1600" b="1" i="1" spc="-25" dirty="0" smtClean="0">
                <a:latin typeface="Times New Roman"/>
                <a:cs typeface="Times New Roman"/>
              </a:rPr>
              <a:t>Кошка</a:t>
            </a:r>
            <a:r>
              <a:rPr lang="ru-RU" b="1" i="1" spc="-25" dirty="0" smtClean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2800" y="121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i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Матрос</a:t>
            </a:r>
            <a:r>
              <a:rPr lang="ru-RU" b="1" i="1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Петр</a:t>
            </a:r>
            <a:r>
              <a:rPr lang="ru-RU" b="1" i="1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Маркович</a:t>
            </a:r>
            <a:r>
              <a:rPr lang="ru-RU" b="1" i="1" spc="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spc="-3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Кошка</a:t>
            </a:r>
          </a:p>
          <a:p>
            <a:pPr marL="12700" algn="ctr">
              <a:lnSpc>
                <a:spcPct val="100000"/>
              </a:lnSpc>
            </a:pPr>
            <a:r>
              <a:rPr lang="ru-RU" b="1" i="1" spc="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(1828-1882)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6576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87400" algn="l"/>
                <a:tab pos="1676400" algn="l"/>
                <a:tab pos="1993900" algn="l"/>
                <a:tab pos="2692400" algn="l"/>
                <a:tab pos="4046854" algn="l"/>
                <a:tab pos="4450715" algn="l"/>
              </a:tabLst>
            </a:pPr>
            <a:r>
              <a:rPr lang="ru-RU" sz="1400" i="1" dirty="0" smtClean="0">
                <a:latin typeface="Times New Roman"/>
                <a:cs typeface="Times New Roman"/>
              </a:rPr>
              <a:t>       </a:t>
            </a:r>
            <a:r>
              <a:rPr lang="ru-RU" sz="1600" i="1" dirty="0" smtClean="0">
                <a:latin typeface="Times New Roman"/>
                <a:cs typeface="Times New Roman"/>
              </a:rPr>
              <a:t>Его	п</a:t>
            </a:r>
            <a:r>
              <a:rPr lang="ru-RU" sz="1600" i="1" spc="-25" dirty="0" smtClean="0">
                <a:latin typeface="Times New Roman"/>
                <a:cs typeface="Times New Roman"/>
              </a:rPr>
              <a:t>о</a:t>
            </a:r>
            <a:r>
              <a:rPr lang="ru-RU" sz="1600" i="1" spc="-15" dirty="0" smtClean="0">
                <a:latin typeface="Times New Roman"/>
                <a:cs typeface="Times New Roman"/>
              </a:rPr>
              <a:t>д</a:t>
            </a:r>
            <a:r>
              <a:rPr lang="ru-RU" sz="1600" i="1" spc="-5" dirty="0" smtClean="0">
                <a:latin typeface="Times New Roman"/>
                <a:cs typeface="Times New Roman"/>
              </a:rPr>
              <a:t>виг</a:t>
            </a:r>
            <a:r>
              <a:rPr lang="ru-RU" sz="1600" i="1" dirty="0" smtClean="0">
                <a:latin typeface="Times New Roman"/>
                <a:cs typeface="Times New Roman"/>
              </a:rPr>
              <a:t>и	и	</a:t>
            </a:r>
            <a:r>
              <a:rPr lang="ru-RU" sz="1600" i="1" spc="-25" dirty="0" smtClean="0">
                <a:latin typeface="Times New Roman"/>
                <a:cs typeface="Times New Roman"/>
              </a:rPr>
              <a:t>о</a:t>
            </a:r>
            <a:r>
              <a:rPr lang="ru-RU" sz="1600" i="1" spc="-10" dirty="0" smtClean="0">
                <a:latin typeface="Times New Roman"/>
                <a:cs typeface="Times New Roman"/>
              </a:rPr>
              <a:t>б</a:t>
            </a:r>
            <a:r>
              <a:rPr lang="ru-RU" sz="1600" i="1" dirty="0" smtClean="0">
                <a:latin typeface="Times New Roman"/>
                <a:cs typeface="Times New Roman"/>
              </a:rPr>
              <a:t>раз	</a:t>
            </a:r>
            <a:r>
              <a:rPr lang="ru-RU" sz="1600" i="1" spc="-5" dirty="0" smtClean="0">
                <a:latin typeface="Times New Roman"/>
                <a:cs typeface="Times New Roman"/>
              </a:rPr>
              <a:t>з</a:t>
            </a:r>
            <a:r>
              <a:rPr lang="ru-RU" sz="1600" i="1" dirty="0" smtClean="0">
                <a:latin typeface="Times New Roman"/>
                <a:cs typeface="Times New Roman"/>
              </a:rPr>
              <a:t>ап</a:t>
            </a:r>
            <a:r>
              <a:rPr lang="ru-RU" sz="1600" i="1" spc="-15" dirty="0" smtClean="0">
                <a:latin typeface="Times New Roman"/>
                <a:cs typeface="Times New Roman"/>
              </a:rPr>
              <a:t>е</a:t>
            </a:r>
            <a:r>
              <a:rPr lang="ru-RU" sz="1600" i="1" spc="-5" dirty="0" smtClean="0">
                <a:latin typeface="Times New Roman"/>
                <a:cs typeface="Times New Roman"/>
              </a:rPr>
              <a:t>ч</a:t>
            </a:r>
            <a:r>
              <a:rPr lang="ru-RU" sz="1600" i="1" spc="-10" dirty="0" smtClean="0">
                <a:latin typeface="Times New Roman"/>
                <a:cs typeface="Times New Roman"/>
              </a:rPr>
              <a:t>а</a:t>
            </a:r>
            <a:r>
              <a:rPr lang="ru-RU" sz="1600" i="1" spc="-5" dirty="0" smtClean="0">
                <a:latin typeface="Times New Roman"/>
                <a:cs typeface="Times New Roman"/>
              </a:rPr>
              <a:t>т</a:t>
            </a:r>
            <a:r>
              <a:rPr lang="ru-RU" sz="1600" i="1" spc="40" dirty="0" smtClean="0">
                <a:latin typeface="Times New Roman"/>
                <a:cs typeface="Times New Roman"/>
              </a:rPr>
              <a:t>л</a:t>
            </a:r>
            <a:r>
              <a:rPr lang="ru-RU" sz="1600" i="1" spc="5" dirty="0" smtClean="0">
                <a:latin typeface="Times New Roman"/>
                <a:cs typeface="Times New Roman"/>
              </a:rPr>
              <a:t>е</a:t>
            </a:r>
            <a:r>
              <a:rPr lang="ru-RU" sz="1600" i="1" dirty="0" smtClean="0">
                <a:latin typeface="Times New Roman"/>
                <a:cs typeface="Times New Roman"/>
              </a:rPr>
              <a:t>ны	</a:t>
            </a:r>
            <a:r>
              <a:rPr lang="ru-RU" sz="1600" i="1" spc="-20" dirty="0" smtClean="0">
                <a:latin typeface="Times New Roman"/>
                <a:cs typeface="Times New Roman"/>
              </a:rPr>
              <a:t>в</a:t>
            </a:r>
            <a:r>
              <a:rPr lang="ru-RU" sz="1600" i="1" dirty="0" smtClean="0">
                <a:latin typeface="Times New Roman"/>
                <a:cs typeface="Times New Roman"/>
              </a:rPr>
              <a:t>о	</a:t>
            </a:r>
            <a:r>
              <a:rPr lang="ru-RU" sz="1600" i="1" spc="-5" dirty="0" smtClean="0">
                <a:latin typeface="Times New Roman"/>
                <a:cs typeface="Times New Roman"/>
              </a:rPr>
              <a:t>многих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художественных</a:t>
            </a:r>
            <a:r>
              <a:rPr lang="ru-RU" sz="1600" i="1" spc="-1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произведениях.</a:t>
            </a:r>
            <a:endParaRPr lang="ru-RU" dirty="0" smtClean="0">
              <a:latin typeface="Times New Roman"/>
              <a:cs typeface="Times New Roman"/>
            </a:endParaRPr>
          </a:p>
          <a:p>
            <a:pPr marR="5080" indent="254000" algn="just">
              <a:lnSpc>
                <a:spcPct val="100000"/>
              </a:lnSpc>
            </a:pPr>
            <a:r>
              <a:rPr lang="ru-RU" sz="1600" i="1" spc="-5" dirty="0" smtClean="0">
                <a:latin typeface="Times New Roman"/>
                <a:cs typeface="Times New Roman"/>
              </a:rPr>
              <a:t>Однажды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он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dirty="0" err="1" smtClean="0">
                <a:latin typeface="Times New Roman"/>
                <a:cs typeface="Times New Roman"/>
              </a:rPr>
              <a:t>c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одним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spc="-35" dirty="0" smtClean="0">
                <a:latin typeface="Times New Roman"/>
                <a:cs typeface="Times New Roman"/>
              </a:rPr>
              <a:t>ножом</a:t>
            </a:r>
            <a:r>
              <a:rPr lang="ru-RU" sz="1600" i="1" spc="-30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взял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в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10" dirty="0" smtClean="0">
                <a:latin typeface="Times New Roman"/>
                <a:cs typeface="Times New Roman"/>
              </a:rPr>
              <a:t>плен</a:t>
            </a:r>
            <a:r>
              <a:rPr lang="ru-RU" sz="1600" i="1" spc="1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трех </a:t>
            </a:r>
            <a:r>
              <a:rPr lang="ru-RU" sz="1600" i="1" spc="-38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французских солдат, </a:t>
            </a:r>
            <a:r>
              <a:rPr lang="ru-RU" sz="1600" i="1" dirty="0" smtClean="0">
                <a:latin typeface="Times New Roman"/>
                <a:cs typeface="Times New Roman"/>
              </a:rPr>
              <a:t>в </a:t>
            </a:r>
            <a:r>
              <a:rPr lang="ru-RU" sz="1600" i="1" spc="-10" dirty="0" smtClean="0">
                <a:latin typeface="Times New Roman"/>
                <a:cs typeface="Times New Roman"/>
              </a:rPr>
              <a:t>другой </a:t>
            </a:r>
            <a:r>
              <a:rPr lang="ru-RU" sz="1600" i="1" dirty="0" smtClean="0">
                <a:latin typeface="Times New Roman"/>
                <a:cs typeface="Times New Roman"/>
              </a:rPr>
              <a:t>раз </a:t>
            </a:r>
            <a:r>
              <a:rPr lang="ru-RU" sz="1600" i="1" spc="-10" dirty="0" smtClean="0">
                <a:latin typeface="Times New Roman"/>
                <a:cs typeface="Times New Roman"/>
              </a:rPr>
              <a:t>под огнем </a:t>
            </a:r>
            <a:r>
              <a:rPr lang="ru-RU" sz="1600" i="1" dirty="0" smtClean="0">
                <a:latin typeface="Times New Roman"/>
                <a:cs typeface="Times New Roman"/>
              </a:rPr>
              <a:t>врага вырыл 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возле </a:t>
            </a:r>
            <a:r>
              <a:rPr lang="ru-RU" sz="1600" i="1" spc="-5" dirty="0" smtClean="0">
                <a:latin typeface="Times New Roman"/>
                <a:cs typeface="Times New Roman"/>
              </a:rPr>
              <a:t>траншеи </a:t>
            </a:r>
            <a:r>
              <a:rPr lang="ru-RU" sz="1600" i="1" spc="-10" dirty="0" smtClean="0">
                <a:latin typeface="Times New Roman"/>
                <a:cs typeface="Times New Roman"/>
              </a:rPr>
              <a:t>неприятеля кощунственно закопанное </a:t>
            </a:r>
            <a:r>
              <a:rPr lang="ru-RU" sz="1600" i="1" dirty="0" smtClean="0">
                <a:latin typeface="Times New Roman"/>
                <a:cs typeface="Times New Roman"/>
              </a:rPr>
              <a:t>по 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пояс</a:t>
            </a:r>
            <a:r>
              <a:rPr lang="ru-RU" sz="1600" i="1" dirty="0" smtClean="0">
                <a:latin typeface="Times New Roman"/>
                <a:cs typeface="Times New Roman"/>
              </a:rPr>
              <a:t> в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землю</a:t>
            </a:r>
            <a:r>
              <a:rPr lang="ru-RU" sz="1600" i="1" spc="-5" dirty="0" smtClean="0">
                <a:latin typeface="Times New Roman"/>
                <a:cs typeface="Times New Roman"/>
              </a:rPr>
              <a:t> тело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русского</a:t>
            </a:r>
            <a:r>
              <a:rPr lang="ru-RU" sz="1600" i="1" spc="-10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сапера</a:t>
            </a:r>
            <a:r>
              <a:rPr lang="ru-RU" sz="1600" i="1" dirty="0" smtClean="0">
                <a:latin typeface="Times New Roman"/>
                <a:cs typeface="Times New Roman"/>
              </a:rPr>
              <a:t> и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унес</a:t>
            </a:r>
            <a:r>
              <a:rPr lang="ru-RU" sz="1600" i="1" dirty="0" smtClean="0">
                <a:latin typeface="Times New Roman"/>
                <a:cs typeface="Times New Roman"/>
              </a:rPr>
              <a:t> его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на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3 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бастион. В </a:t>
            </a:r>
            <a:r>
              <a:rPr lang="ru-RU" sz="1600" i="1" spc="-10" dirty="0" smtClean="0">
                <a:latin typeface="Times New Roman"/>
                <a:cs typeface="Times New Roman"/>
              </a:rPr>
              <a:t>тело сапера </a:t>
            </a:r>
            <a:r>
              <a:rPr lang="ru-RU" sz="1600" i="1" spc="-5" dirty="0" smtClean="0">
                <a:latin typeface="Times New Roman"/>
                <a:cs typeface="Times New Roman"/>
              </a:rPr>
              <a:t>попало </a:t>
            </a:r>
            <a:r>
              <a:rPr lang="ru-RU" sz="1600" i="1" dirty="0" smtClean="0">
                <a:latin typeface="Times New Roman"/>
                <a:cs typeface="Times New Roman"/>
              </a:rPr>
              <a:t>5 </a:t>
            </a:r>
            <a:r>
              <a:rPr lang="ru-RU" sz="1600" i="1" spc="-10" dirty="0" smtClean="0">
                <a:latin typeface="Times New Roman"/>
                <a:cs typeface="Times New Roman"/>
              </a:rPr>
              <a:t>пуль. </a:t>
            </a:r>
            <a:r>
              <a:rPr lang="ru-RU" sz="1600" i="1" dirty="0" smtClean="0">
                <a:latin typeface="Times New Roman"/>
                <a:cs typeface="Times New Roman"/>
              </a:rPr>
              <a:t>За </a:t>
            </a:r>
            <a:r>
              <a:rPr lang="ru-RU" sz="1600" i="1" spc="-15" dirty="0" smtClean="0">
                <a:latin typeface="Times New Roman"/>
                <a:cs typeface="Times New Roman"/>
              </a:rPr>
              <a:t>этот </a:t>
            </a:r>
            <a:r>
              <a:rPr lang="ru-RU" sz="1600" i="1" spc="-5" dirty="0" smtClean="0">
                <a:latin typeface="Times New Roman"/>
                <a:cs typeface="Times New Roman"/>
              </a:rPr>
              <a:t>подвиг </a:t>
            </a:r>
            <a:r>
              <a:rPr lang="ru-RU" sz="1600" i="1" dirty="0" smtClean="0">
                <a:latin typeface="Times New Roman"/>
                <a:cs typeface="Times New Roman"/>
              </a:rPr>
              <a:t>он </a:t>
            </a:r>
            <a:r>
              <a:rPr lang="ru-RU" sz="1600" i="1" spc="-38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был</a:t>
            </a:r>
            <a:r>
              <a:rPr lang="ru-RU" sz="1600" i="1" dirty="0" smtClean="0">
                <a:latin typeface="Times New Roman"/>
                <a:cs typeface="Times New Roman"/>
              </a:rPr>
              <a:t> награжден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25" dirty="0" smtClean="0">
                <a:latin typeface="Times New Roman"/>
                <a:cs typeface="Times New Roman"/>
              </a:rPr>
              <a:t>Знаком</a:t>
            </a:r>
            <a:r>
              <a:rPr lang="ru-RU" sz="1600" i="1" spc="-20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Отличия</a:t>
            </a:r>
            <a:r>
              <a:rPr lang="ru-RU" sz="1600" i="1" dirty="0" smtClean="0">
                <a:latin typeface="Times New Roman"/>
                <a:cs typeface="Times New Roman"/>
              </a:rPr>
              <a:t> Военного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ордена 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Святого</a:t>
            </a:r>
            <a:r>
              <a:rPr lang="ru-RU" sz="1600" i="1" spc="-10" dirty="0" smtClean="0">
                <a:latin typeface="Times New Roman"/>
                <a:cs typeface="Times New Roman"/>
              </a:rPr>
              <a:t> Георгия.</a:t>
            </a:r>
            <a:endParaRPr lang="ru-RU" dirty="0" smtClean="0">
              <a:latin typeface="Times New Roman"/>
              <a:cs typeface="Times New Roman"/>
            </a:endParaRPr>
          </a:p>
          <a:p>
            <a:pPr marR="5080" indent="254000" algn="just">
              <a:lnSpc>
                <a:spcPct val="100000"/>
              </a:lnSpc>
            </a:pPr>
            <a:r>
              <a:rPr lang="ru-RU" sz="1600" i="1" spc="-10" dirty="0" smtClean="0">
                <a:latin typeface="Times New Roman"/>
                <a:cs typeface="Times New Roman"/>
              </a:rPr>
              <a:t>Рассказывают,</a:t>
            </a:r>
            <a:r>
              <a:rPr lang="ru-RU" sz="1600" i="1" spc="-5" dirty="0" smtClean="0">
                <a:latin typeface="Times New Roman"/>
                <a:cs typeface="Times New Roman"/>
              </a:rPr>
              <a:t> что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25" dirty="0" smtClean="0">
                <a:latin typeface="Times New Roman"/>
                <a:cs typeface="Times New Roman"/>
              </a:rPr>
              <a:t>Кошка</a:t>
            </a:r>
            <a:r>
              <a:rPr lang="ru-RU" sz="1600" i="1" spc="-2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утащил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ночью</a:t>
            </a:r>
            <a:r>
              <a:rPr lang="ru-RU" sz="1600" i="1" spc="-5" dirty="0" smtClean="0">
                <a:latin typeface="Times New Roman"/>
                <a:cs typeface="Times New Roman"/>
              </a:rPr>
              <a:t> прямо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20" dirty="0" smtClean="0">
                <a:latin typeface="Times New Roman"/>
                <a:cs typeface="Times New Roman"/>
              </a:rPr>
              <a:t>из </a:t>
            </a:r>
            <a:r>
              <a:rPr lang="ru-RU" sz="1600" i="1" spc="-38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французского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котла</a:t>
            </a:r>
            <a:r>
              <a:rPr lang="ru-RU" sz="1600" i="1" spc="-5" dirty="0" smtClean="0">
                <a:latin typeface="Times New Roman"/>
                <a:cs typeface="Times New Roman"/>
              </a:rPr>
              <a:t> варёную </a:t>
            </a:r>
            <a:r>
              <a:rPr lang="ru-RU" sz="1600" i="1" spc="-10" dirty="0" smtClean="0">
                <a:latin typeface="Times New Roman"/>
                <a:cs typeface="Times New Roman"/>
              </a:rPr>
              <a:t>говяжью</a:t>
            </a:r>
            <a:r>
              <a:rPr lang="ru-RU" sz="1600" i="1" spc="380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ногу,</a:t>
            </a:r>
            <a:r>
              <a:rPr lang="ru-RU" sz="1600" i="1" spc="37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а в </a:t>
            </a:r>
            <a:r>
              <a:rPr lang="ru-RU" sz="1600" i="1" spc="-10" dirty="0" smtClean="0">
                <a:latin typeface="Times New Roman"/>
                <a:cs typeface="Times New Roman"/>
              </a:rPr>
              <a:t>другой 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раз</a:t>
            </a:r>
            <a:r>
              <a:rPr lang="ru-RU" sz="1600" i="1" spc="95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днем</a:t>
            </a:r>
            <a:r>
              <a:rPr lang="ru-RU" sz="1600" i="1" spc="10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увел</a:t>
            </a:r>
            <a:r>
              <a:rPr lang="ru-RU" sz="1600" i="1" spc="105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вражеского</a:t>
            </a:r>
            <a:r>
              <a:rPr lang="ru-RU" sz="1600" i="1" spc="105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коня.</a:t>
            </a:r>
            <a:r>
              <a:rPr lang="ru-RU" sz="1600" i="1" spc="10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В </a:t>
            </a:r>
            <a:r>
              <a:rPr lang="ru-RU" sz="1600" i="1" spc="-10" dirty="0" smtClean="0">
                <a:latin typeface="Times New Roman"/>
                <a:cs typeface="Times New Roman"/>
              </a:rPr>
              <a:t>одной </a:t>
            </a:r>
            <a:r>
              <a:rPr lang="ru-RU" sz="1600" i="1" dirty="0" smtClean="0">
                <a:latin typeface="Times New Roman"/>
                <a:cs typeface="Times New Roman"/>
              </a:rPr>
              <a:t>из вылазок был ранен </a:t>
            </a:r>
            <a:r>
              <a:rPr lang="ru-RU" sz="1600" i="1" spc="-25" dirty="0" smtClean="0">
                <a:latin typeface="Times New Roman"/>
                <a:cs typeface="Times New Roman"/>
              </a:rPr>
              <a:t>штыком</a:t>
            </a:r>
            <a:r>
              <a:rPr lang="ru-RU" sz="1600" i="1" spc="-2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в </a:t>
            </a:r>
            <a:r>
              <a:rPr lang="ru-RU" sz="1600" i="1" spc="-5" dirty="0" smtClean="0">
                <a:latin typeface="Times New Roman"/>
                <a:cs typeface="Times New Roman"/>
              </a:rPr>
              <a:t>грудь. </a:t>
            </a:r>
            <a:r>
              <a:rPr lang="ru-RU" sz="1600" i="1" spc="5" dirty="0" smtClean="0">
                <a:latin typeface="Times New Roman"/>
                <a:cs typeface="Times New Roman"/>
              </a:rPr>
              <a:t>После </a:t>
            </a:r>
            <a:r>
              <a:rPr lang="ru-RU" sz="1600" i="1" spc="10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войны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был</a:t>
            </a:r>
            <a:r>
              <a:rPr lang="ru-RU" sz="1600" i="1" dirty="0" smtClean="0">
                <a:latin typeface="Times New Roman"/>
                <a:cs typeface="Times New Roman"/>
              </a:rPr>
              <a:t> на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излечении,</a:t>
            </a:r>
            <a:r>
              <a:rPr lang="ru-RU" sz="1600" i="1" dirty="0" smtClean="0">
                <a:latin typeface="Times New Roman"/>
                <a:cs typeface="Times New Roman"/>
              </a:rPr>
              <a:t> но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затем</a:t>
            </a:r>
            <a:r>
              <a:rPr lang="ru-RU" sz="1600" i="1" spc="-5" dirty="0" smtClean="0">
                <a:latin typeface="Times New Roman"/>
                <a:cs typeface="Times New Roman"/>
              </a:rPr>
              <a:t> был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призван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вновь, </a:t>
            </a:r>
            <a:r>
              <a:rPr lang="ru-RU" sz="1600" i="1" spc="-38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служил</a:t>
            </a:r>
            <a:r>
              <a:rPr lang="ru-RU" sz="1600" i="1" dirty="0" smtClean="0">
                <a:latin typeface="Times New Roman"/>
                <a:cs typeface="Times New Roman"/>
              </a:rPr>
              <a:t> в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Петербурге.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2438400" y="685801"/>
            <a:ext cx="4267200" cy="2743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5080" indent="223520" algn="just">
              <a:lnSpc>
                <a:spcPct val="100000"/>
              </a:lnSpc>
            </a:pPr>
            <a:r>
              <a:rPr sz="1600" i="1" spc="-10" dirty="0">
                <a:latin typeface="Times New Roman"/>
                <a:cs typeface="Times New Roman"/>
              </a:rPr>
              <a:t>Родился </a:t>
            </a:r>
            <a:r>
              <a:rPr sz="1600" i="1" dirty="0">
                <a:latin typeface="Times New Roman"/>
                <a:cs typeface="Times New Roman"/>
              </a:rPr>
              <a:t>в </a:t>
            </a:r>
            <a:r>
              <a:rPr sz="1600" i="1" spc="-15" dirty="0">
                <a:latin typeface="Times New Roman"/>
                <a:cs typeface="Times New Roman"/>
              </a:rPr>
              <a:t>дворянской семье </a:t>
            </a:r>
            <a:r>
              <a:rPr sz="1600" i="1" dirty="0">
                <a:latin typeface="Times New Roman"/>
                <a:cs typeface="Times New Roman"/>
              </a:rPr>
              <a:t>в </a:t>
            </a:r>
            <a:r>
              <a:rPr sz="1600" i="1" spc="-15" dirty="0">
                <a:latin typeface="Times New Roman"/>
                <a:cs typeface="Times New Roman"/>
              </a:rPr>
              <a:t>Псковской </a:t>
            </a:r>
            <a:r>
              <a:rPr sz="1600" i="1" spc="-5" dirty="0">
                <a:latin typeface="Times New Roman"/>
                <a:cs typeface="Times New Roman"/>
              </a:rPr>
              <a:t>губернии. </a:t>
            </a:r>
            <a:r>
              <a:rPr sz="1600" i="1" dirty="0">
                <a:latin typeface="Times New Roman"/>
                <a:cs typeface="Times New Roman"/>
              </a:rPr>
              <a:t>В </a:t>
            </a:r>
            <a:r>
              <a:rPr sz="1600" i="1" spc="-5" dirty="0">
                <a:latin typeface="Times New Roman"/>
                <a:cs typeface="Times New Roman"/>
              </a:rPr>
              <a:t>1827 </a:t>
            </a:r>
            <a:r>
              <a:rPr sz="1600" i="1" spc="-15" dirty="0">
                <a:latin typeface="Times New Roman"/>
                <a:cs typeface="Times New Roman"/>
              </a:rPr>
              <a:t>г. </a:t>
            </a:r>
            <a:r>
              <a:rPr sz="1600" i="1" spc="-10" dirty="0">
                <a:latin typeface="Times New Roman"/>
                <a:cs typeface="Times New Roman"/>
              </a:rPr>
              <a:t>окончил 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Морской</a:t>
            </a:r>
            <a:r>
              <a:rPr sz="1600" i="1" spc="-10" dirty="0">
                <a:latin typeface="Times New Roman"/>
                <a:cs typeface="Times New Roman"/>
              </a:rPr>
              <a:t> кадетский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корпус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звании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гардемарина.</a:t>
            </a:r>
            <a:r>
              <a:rPr sz="1600" i="1" dirty="0">
                <a:latin typeface="Times New Roman"/>
                <a:cs typeface="Times New Roman"/>
              </a:rPr>
              <a:t> В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этом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же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году 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участвовал</a:t>
            </a:r>
            <a:r>
              <a:rPr sz="1600" i="1" dirty="0">
                <a:latin typeface="Times New Roman"/>
                <a:cs typeface="Times New Roman"/>
              </a:rPr>
              <a:t> в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Наваринском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сражении</a:t>
            </a:r>
            <a:r>
              <a:rPr sz="1600" i="1" dirty="0">
                <a:latin typeface="Times New Roman"/>
                <a:cs typeface="Times New Roman"/>
              </a:rPr>
              <a:t> и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был</a:t>
            </a:r>
            <a:r>
              <a:rPr sz="1600" i="1" spc="3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награжден</a:t>
            </a:r>
            <a:r>
              <a:rPr sz="1600" i="1" spc="355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Знаком 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Отличия </a:t>
            </a:r>
            <a:r>
              <a:rPr sz="1600" i="1" spc="-5" dirty="0">
                <a:latin typeface="Times New Roman"/>
                <a:cs typeface="Times New Roman"/>
              </a:rPr>
              <a:t>Военного ордена Святого </a:t>
            </a:r>
            <a:r>
              <a:rPr sz="1600" i="1" spc="-15" dirty="0">
                <a:latin typeface="Times New Roman"/>
                <a:cs typeface="Times New Roman"/>
              </a:rPr>
              <a:t>Георгия </a:t>
            </a:r>
            <a:r>
              <a:rPr sz="1600" i="1" dirty="0">
                <a:latin typeface="Times New Roman"/>
                <a:cs typeface="Times New Roman"/>
              </a:rPr>
              <a:t>и </a:t>
            </a:r>
            <a:r>
              <a:rPr sz="1600" i="1" spc="-5" dirty="0">
                <a:latin typeface="Times New Roman"/>
                <a:cs typeface="Times New Roman"/>
              </a:rPr>
              <a:t>произведён </a:t>
            </a:r>
            <a:r>
              <a:rPr sz="1600" i="1" dirty="0">
                <a:latin typeface="Times New Roman"/>
                <a:cs typeface="Times New Roman"/>
              </a:rPr>
              <a:t>в </a:t>
            </a:r>
            <a:r>
              <a:rPr sz="1600" i="1" spc="-5" dirty="0">
                <a:latin typeface="Times New Roman"/>
                <a:cs typeface="Times New Roman"/>
              </a:rPr>
              <a:t>мичманы. 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Позже</a:t>
            </a:r>
            <a:r>
              <a:rPr sz="1600" i="1" spc="-10" dirty="0">
                <a:latin typeface="Times New Roman"/>
                <a:cs typeface="Times New Roman"/>
              </a:rPr>
              <a:t> получал</a:t>
            </a:r>
            <a:r>
              <a:rPr sz="1600" i="1" spc="-5" dirty="0">
                <a:latin typeface="Times New Roman"/>
                <a:cs typeface="Times New Roman"/>
              </a:rPr>
              <a:t> многочисленные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награды,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участвовал</a:t>
            </a:r>
            <a:r>
              <a:rPr sz="1600" i="1" dirty="0">
                <a:latin typeface="Times New Roman"/>
                <a:cs typeface="Times New Roman"/>
              </a:rPr>
              <a:t> в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походах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и 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совместных</a:t>
            </a:r>
            <a:r>
              <a:rPr sz="1600" i="1" spc="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операциях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армии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и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флота.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1752599" cy="1676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1800" y="838200"/>
            <a:ext cx="1941195" cy="190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8400" y="457200"/>
            <a:ext cx="449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i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Владимир</a:t>
            </a:r>
            <a:r>
              <a:rPr lang="ru-RU" b="1" i="1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Иванович</a:t>
            </a:r>
            <a:r>
              <a:rPr lang="ru-RU" b="1" i="1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Истомин</a:t>
            </a:r>
            <a:r>
              <a:rPr lang="ru-RU" b="1" i="1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(1809-1855)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4290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254000" algn="just">
              <a:lnSpc>
                <a:spcPct val="100000"/>
              </a:lnSpc>
            </a:pPr>
            <a:r>
              <a:rPr lang="ru-RU" sz="1600" i="1" spc="-20" dirty="0" smtClean="0">
                <a:latin typeface="Times New Roman"/>
                <a:cs typeface="Times New Roman"/>
              </a:rPr>
              <a:t>Когда</a:t>
            </a:r>
            <a:r>
              <a:rPr lang="ru-RU" sz="1600" i="1" spc="-1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началась </a:t>
            </a:r>
            <a:r>
              <a:rPr lang="ru-RU" sz="1600" i="1" spc="-10" dirty="0" smtClean="0">
                <a:latin typeface="Times New Roman"/>
                <a:cs typeface="Times New Roman"/>
              </a:rPr>
              <a:t>осада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Севастополя,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Истомин</a:t>
            </a:r>
            <a:r>
              <a:rPr lang="ru-RU" sz="1600" i="1" spc="-10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был 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назначен</a:t>
            </a:r>
            <a:r>
              <a:rPr lang="ru-RU" sz="1600" i="1" spc="790" dirty="0" smtClean="0">
                <a:latin typeface="Times New Roman"/>
                <a:cs typeface="Times New Roman"/>
              </a:rPr>
              <a:t> </a:t>
            </a:r>
            <a:r>
              <a:rPr lang="ru-RU" sz="1600" i="1" spc="-20" dirty="0" smtClean="0">
                <a:latin typeface="Times New Roman"/>
                <a:cs typeface="Times New Roman"/>
              </a:rPr>
              <a:t>командиром</a:t>
            </a:r>
            <a:r>
              <a:rPr lang="ru-RU" sz="1600" i="1" spc="74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4-й  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оборонительной 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дистанции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Малахова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кургана,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а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затем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spc="-20" dirty="0" smtClean="0">
                <a:latin typeface="Times New Roman"/>
                <a:cs typeface="Times New Roman"/>
              </a:rPr>
              <a:t>начальником </a:t>
            </a:r>
            <a:r>
              <a:rPr lang="ru-RU" sz="1600" i="1" spc="-38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штаба</a:t>
            </a:r>
            <a:r>
              <a:rPr lang="ru-RU" sz="1600" i="1" spc="40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при</a:t>
            </a:r>
            <a:r>
              <a:rPr lang="ru-RU" sz="1600" i="1" spc="40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вице-адмирале</a:t>
            </a:r>
            <a:r>
              <a:rPr lang="ru-RU" sz="1600" i="1" spc="40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В.</a:t>
            </a:r>
            <a:r>
              <a:rPr lang="ru-RU" sz="1600" i="1" spc="40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А.</a:t>
            </a:r>
            <a:r>
              <a:rPr lang="ru-RU" sz="1600" i="1" spc="40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Корнилове.</a:t>
            </a:r>
            <a:r>
              <a:rPr lang="ru-RU" sz="1600" i="1" spc="39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20 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ноября </a:t>
            </a:r>
            <a:r>
              <a:rPr lang="ru-RU" sz="1600" i="1" spc="-5" dirty="0" smtClean="0">
                <a:latin typeface="Times New Roman"/>
                <a:cs typeface="Times New Roman"/>
              </a:rPr>
              <a:t>1854 </a:t>
            </a:r>
            <a:r>
              <a:rPr lang="ru-RU" sz="1600" i="1" spc="-15" dirty="0" smtClean="0">
                <a:latin typeface="Times New Roman"/>
                <a:cs typeface="Times New Roman"/>
              </a:rPr>
              <a:t>г. </a:t>
            </a:r>
            <a:r>
              <a:rPr lang="ru-RU" sz="1600" i="1" spc="-10" dirty="0" smtClean="0">
                <a:latin typeface="Times New Roman"/>
                <a:cs typeface="Times New Roman"/>
              </a:rPr>
              <a:t>Истомин </a:t>
            </a:r>
            <a:r>
              <a:rPr lang="ru-RU" sz="1600" i="1" spc="-15" dirty="0" smtClean="0">
                <a:latin typeface="Times New Roman"/>
                <a:cs typeface="Times New Roman"/>
              </a:rPr>
              <a:t>был </a:t>
            </a:r>
            <a:r>
              <a:rPr lang="ru-RU" sz="1600" i="1" spc="-5" dirty="0" smtClean="0">
                <a:latin typeface="Times New Roman"/>
                <a:cs typeface="Times New Roman"/>
              </a:rPr>
              <a:t>награждён </a:t>
            </a:r>
            <a:r>
              <a:rPr lang="ru-RU" sz="1600" i="1" spc="-15" dirty="0" smtClean="0">
                <a:latin typeface="Times New Roman"/>
                <a:cs typeface="Times New Roman"/>
              </a:rPr>
              <a:t>орденом </a:t>
            </a:r>
            <a:r>
              <a:rPr lang="ru-RU" sz="1600" i="1" dirty="0" smtClean="0">
                <a:latin typeface="Times New Roman"/>
                <a:cs typeface="Times New Roman"/>
              </a:rPr>
              <a:t>св. 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Георгия </a:t>
            </a:r>
            <a:r>
              <a:rPr lang="ru-RU" sz="1600" i="1" dirty="0" smtClean="0">
                <a:latin typeface="Times New Roman"/>
                <a:cs typeface="Times New Roman"/>
              </a:rPr>
              <a:t>3-й степени. Он </a:t>
            </a:r>
            <a:r>
              <a:rPr lang="ru-RU" sz="1600" i="1" spc="-5" dirty="0" smtClean="0">
                <a:latin typeface="Times New Roman"/>
                <a:cs typeface="Times New Roman"/>
              </a:rPr>
              <a:t>был </a:t>
            </a:r>
            <a:r>
              <a:rPr lang="ru-RU" sz="1600" i="1" spc="-10" dirty="0" smtClean="0">
                <a:latin typeface="Times New Roman"/>
                <a:cs typeface="Times New Roman"/>
              </a:rPr>
              <a:t>одним</a:t>
            </a:r>
            <a:r>
              <a:rPr lang="ru-RU" sz="1600" i="1" spc="380" dirty="0" smtClean="0">
                <a:latin typeface="Times New Roman"/>
                <a:cs typeface="Times New Roman"/>
              </a:rPr>
              <a:t> </a:t>
            </a:r>
            <a:r>
              <a:rPr lang="ru-RU" sz="1600" i="1" spc="10" dirty="0" smtClean="0">
                <a:latin typeface="Times New Roman"/>
                <a:cs typeface="Times New Roman"/>
              </a:rPr>
              <a:t>из </a:t>
            </a:r>
            <a:r>
              <a:rPr lang="ru-RU" sz="1600" i="1" spc="-10" dirty="0" smtClean="0">
                <a:latin typeface="Times New Roman"/>
                <a:cs typeface="Times New Roman"/>
              </a:rPr>
              <a:t>самых</a:t>
            </a:r>
            <a:r>
              <a:rPr lang="ru-RU" sz="1600" i="1" spc="38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храбрых 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и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деятельных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участников</a:t>
            </a:r>
            <a:r>
              <a:rPr lang="ru-RU" sz="1600" i="1" spc="385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обороны</a:t>
            </a:r>
            <a:r>
              <a:rPr lang="ru-RU" sz="1600" i="1" spc="38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Севастополя. 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5" dirty="0" smtClean="0">
                <a:latin typeface="Times New Roman"/>
                <a:cs typeface="Times New Roman"/>
              </a:rPr>
              <a:t>После </a:t>
            </a:r>
            <a:r>
              <a:rPr lang="ru-RU" sz="1600" i="1" spc="-10" dirty="0" smtClean="0">
                <a:latin typeface="Times New Roman"/>
                <a:cs typeface="Times New Roman"/>
              </a:rPr>
              <a:t>гибели Корнилова </a:t>
            </a:r>
            <a:r>
              <a:rPr lang="ru-RU" sz="1600" i="1" spc="-5" dirty="0" smtClean="0">
                <a:latin typeface="Times New Roman"/>
                <a:cs typeface="Times New Roman"/>
              </a:rPr>
              <a:t>он </a:t>
            </a:r>
            <a:r>
              <a:rPr lang="ru-RU" sz="1600" i="1" dirty="0" smtClean="0">
                <a:latin typeface="Times New Roman"/>
                <a:cs typeface="Times New Roman"/>
              </a:rPr>
              <a:t>ни на </a:t>
            </a:r>
            <a:r>
              <a:rPr lang="ru-RU" sz="1600" i="1" spc="-10" dirty="0" smtClean="0">
                <a:latin typeface="Times New Roman"/>
                <a:cs typeface="Times New Roman"/>
              </a:rPr>
              <a:t>один </a:t>
            </a:r>
            <a:r>
              <a:rPr lang="ru-RU" sz="1600" i="1" dirty="0" smtClean="0">
                <a:latin typeface="Times New Roman"/>
                <a:cs typeface="Times New Roman"/>
              </a:rPr>
              <a:t>день не </a:t>
            </a:r>
            <a:r>
              <a:rPr lang="ru-RU" sz="1600" i="1" spc="-5" dirty="0" smtClean="0">
                <a:latin typeface="Times New Roman"/>
                <a:cs typeface="Times New Roman"/>
              </a:rPr>
              <a:t>покидал 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своих</a:t>
            </a:r>
            <a:r>
              <a:rPr lang="ru-RU" sz="1600" i="1" spc="-10" dirty="0" smtClean="0">
                <a:latin typeface="Times New Roman"/>
                <a:cs typeface="Times New Roman"/>
              </a:rPr>
              <a:t> позиций,</a:t>
            </a:r>
            <a:r>
              <a:rPr lang="ru-RU" sz="1600" i="1" spc="-5" dirty="0" smtClean="0">
                <a:latin typeface="Times New Roman"/>
                <a:cs typeface="Times New Roman"/>
              </a:rPr>
              <a:t> жил</a:t>
            </a:r>
            <a:r>
              <a:rPr lang="ru-RU" sz="1600" i="1" spc="2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на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Камчатском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редуте,</a:t>
            </a:r>
            <a:r>
              <a:rPr lang="ru-RU" sz="1600" i="1" spc="-2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в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землянке.</a:t>
            </a:r>
            <a:endParaRPr lang="ru-RU" dirty="0" smtClean="0">
              <a:latin typeface="Times New Roman"/>
              <a:cs typeface="Times New Roman"/>
            </a:endParaRPr>
          </a:p>
          <a:p>
            <a:pPr marR="5080" indent="254000" algn="just">
              <a:lnSpc>
                <a:spcPct val="100000"/>
              </a:lnSpc>
            </a:pPr>
            <a:r>
              <a:rPr lang="ru-RU" sz="1600" i="1" dirty="0" smtClean="0">
                <a:latin typeface="Times New Roman"/>
                <a:cs typeface="Times New Roman"/>
              </a:rPr>
              <a:t>7 </a:t>
            </a:r>
            <a:r>
              <a:rPr lang="ru-RU" sz="1600" i="1" spc="-5" dirty="0" smtClean="0">
                <a:latin typeface="Times New Roman"/>
                <a:cs typeface="Times New Roman"/>
              </a:rPr>
              <a:t>марта </a:t>
            </a:r>
            <a:r>
              <a:rPr lang="ru-RU" sz="1600" i="1" dirty="0" smtClean="0">
                <a:latin typeface="Times New Roman"/>
                <a:cs typeface="Times New Roman"/>
              </a:rPr>
              <a:t>1855 </a:t>
            </a:r>
            <a:r>
              <a:rPr lang="ru-RU" sz="1600" i="1" spc="-10" dirty="0" smtClean="0">
                <a:latin typeface="Times New Roman"/>
                <a:cs typeface="Times New Roman"/>
              </a:rPr>
              <a:t>г., </a:t>
            </a:r>
            <a:r>
              <a:rPr lang="ru-RU" sz="1600" i="1" spc="-15" dirty="0" smtClean="0">
                <a:latin typeface="Times New Roman"/>
                <a:cs typeface="Times New Roman"/>
              </a:rPr>
              <a:t>когда </a:t>
            </a:r>
            <a:r>
              <a:rPr lang="ru-RU" sz="1600" i="1" spc="-10" dirty="0" smtClean="0">
                <a:latin typeface="Times New Roman"/>
                <a:cs typeface="Times New Roman"/>
              </a:rPr>
              <a:t>Истомин выходил </a:t>
            </a:r>
            <a:r>
              <a:rPr lang="ru-RU" sz="1600" i="1" dirty="0" smtClean="0">
                <a:latin typeface="Times New Roman"/>
                <a:cs typeface="Times New Roman"/>
              </a:rPr>
              <a:t>из </a:t>
            </a:r>
            <a:r>
              <a:rPr lang="ru-RU" sz="1600" i="1" spc="-5" dirty="0" smtClean="0">
                <a:latin typeface="Times New Roman"/>
                <a:cs typeface="Times New Roman"/>
              </a:rPr>
              <a:t>своей 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smtClean="0">
                <a:latin typeface="Times New Roman"/>
                <a:cs typeface="Times New Roman"/>
              </a:rPr>
              <a:t>землянки,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ему</a:t>
            </a:r>
            <a:r>
              <a:rPr lang="ru-RU" sz="1600" i="1" spc="-10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ядром</a:t>
            </a:r>
            <a:r>
              <a:rPr lang="ru-RU" sz="1600" i="1" spc="-1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оторвало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20" dirty="0" smtClean="0">
                <a:latin typeface="Times New Roman"/>
                <a:cs typeface="Times New Roman"/>
              </a:rPr>
              <a:t>голову.</a:t>
            </a:r>
            <a:r>
              <a:rPr lang="ru-RU" sz="1600" i="1" spc="-15" dirty="0" smtClean="0">
                <a:latin typeface="Times New Roman"/>
                <a:cs typeface="Times New Roman"/>
              </a:rPr>
              <a:t> Истомин</a:t>
            </a:r>
            <a:r>
              <a:rPr lang="ru-RU" sz="1600" i="1" spc="-10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был 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погребён</a:t>
            </a:r>
            <a:r>
              <a:rPr lang="ru-RU" sz="1600" i="1" dirty="0" smtClean="0">
                <a:latin typeface="Times New Roman"/>
                <a:cs typeface="Times New Roman"/>
              </a:rPr>
              <a:t> в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севастопольском</a:t>
            </a:r>
            <a:r>
              <a:rPr lang="ru-RU" sz="1600" i="1" spc="-10" dirty="0" smtClean="0">
                <a:latin typeface="Times New Roman"/>
                <a:cs typeface="Times New Roman"/>
              </a:rPr>
              <a:t> </a:t>
            </a:r>
            <a:r>
              <a:rPr lang="ru-RU" sz="1600" i="1" spc="-15" dirty="0" smtClean="0">
                <a:latin typeface="Times New Roman"/>
                <a:cs typeface="Times New Roman"/>
              </a:rPr>
              <a:t>соборе</a:t>
            </a:r>
            <a:r>
              <a:rPr lang="ru-RU" sz="1600" i="1" spc="-10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Святого </a:t>
            </a:r>
            <a:r>
              <a:rPr lang="ru-RU" sz="1600" i="1" dirty="0" smtClean="0">
                <a:latin typeface="Times New Roman"/>
                <a:cs typeface="Times New Roman"/>
              </a:rPr>
              <a:t> Владимира,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в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20" dirty="0" smtClean="0">
                <a:latin typeface="Times New Roman"/>
                <a:cs typeface="Times New Roman"/>
              </a:rPr>
              <a:t>одном</a:t>
            </a:r>
            <a:r>
              <a:rPr lang="ru-RU" sz="1600" i="1" spc="365" dirty="0" smtClean="0">
                <a:latin typeface="Times New Roman"/>
                <a:cs typeface="Times New Roman"/>
              </a:rPr>
              <a:t> </a:t>
            </a:r>
            <a:r>
              <a:rPr lang="ru-RU" sz="1600" i="1" spc="10" dirty="0" smtClean="0">
                <a:latin typeface="Times New Roman"/>
                <a:cs typeface="Times New Roman"/>
              </a:rPr>
              <a:t>склепе</a:t>
            </a:r>
            <a:r>
              <a:rPr lang="ru-RU" sz="1600" i="1" spc="1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с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адмиралами</a:t>
            </a:r>
            <a:r>
              <a:rPr lang="ru-RU" sz="1600" i="1" dirty="0" smtClean="0">
                <a:latin typeface="Times New Roman"/>
                <a:cs typeface="Times New Roman"/>
              </a:rPr>
              <a:t> М.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П. </a:t>
            </a:r>
            <a:r>
              <a:rPr lang="ru-RU" sz="1600" i="1" spc="-38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Лазаревым,</a:t>
            </a:r>
            <a:r>
              <a:rPr lang="ru-RU" sz="1600" i="1" spc="2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В.</a:t>
            </a:r>
            <a:r>
              <a:rPr lang="ru-RU" sz="1600" i="1" spc="-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А.</a:t>
            </a:r>
            <a:r>
              <a:rPr lang="ru-RU" sz="1600" i="1" spc="-25" dirty="0" smtClean="0">
                <a:latin typeface="Times New Roman"/>
                <a:cs typeface="Times New Roman"/>
              </a:rPr>
              <a:t> </a:t>
            </a:r>
            <a:r>
              <a:rPr lang="ru-RU" sz="1600" i="1" spc="-5" dirty="0" smtClean="0">
                <a:latin typeface="Times New Roman"/>
                <a:cs typeface="Times New Roman"/>
              </a:rPr>
              <a:t>Корниловым,</a:t>
            </a:r>
            <a:r>
              <a:rPr lang="ru-RU" sz="1600" i="1" spc="1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П.</a:t>
            </a:r>
            <a:r>
              <a:rPr lang="ru-RU" sz="1600" i="1" spc="-5" dirty="0" smtClean="0">
                <a:latin typeface="Times New Roman"/>
                <a:cs typeface="Times New Roman"/>
              </a:rPr>
              <a:t> С. Нахимовым.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catherineasquithgallery.com/uploads/posts/2021-02/1613513143_22-p-fon-dlya-prezentatsii-na-patrioticheskuyu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372" y="1500886"/>
            <a:ext cx="2691256" cy="15205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7442" y="1501394"/>
            <a:ext cx="2702306" cy="15200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372" y="3645027"/>
            <a:ext cx="2691256" cy="15121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7442" y="3644900"/>
            <a:ext cx="2702306" cy="15184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00554" y="3035236"/>
            <a:ext cx="2252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Памятник</a:t>
            </a:r>
            <a:r>
              <a:rPr sz="1400" i="1" spc="-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Девичьей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батарее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0821" y="3029648"/>
            <a:ext cx="24980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Памятник</a:t>
            </a:r>
            <a:r>
              <a:rPr sz="1400" i="1" spc="-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«Жертвам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сражения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5</a:t>
            </a:r>
            <a:r>
              <a:rPr sz="1400" i="1" spc="-5" dirty="0">
                <a:latin typeface="Times New Roman"/>
                <a:cs typeface="Times New Roman"/>
              </a:rPr>
              <a:t> февраля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1855</a:t>
            </a:r>
            <a:r>
              <a:rPr sz="1400" i="1" spc="-10" dirty="0">
                <a:latin typeface="Times New Roman"/>
                <a:cs typeface="Times New Roman"/>
              </a:rPr>
              <a:t> года»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4214" y="5198491"/>
            <a:ext cx="205993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Памятник</a:t>
            </a:r>
            <a:r>
              <a:rPr sz="1400" i="1" spc="-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Э.И.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Тотлебену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на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Историческом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бульваре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2334" y="5219953"/>
            <a:ext cx="170116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4139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Батарея Сенявина 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на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20" dirty="0">
                <a:latin typeface="Times New Roman"/>
                <a:cs typeface="Times New Roman"/>
              </a:rPr>
              <a:t>Малаховом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кургане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927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9 сентября -день памяти воинов, павших при обороне Севастополя и в Крымской войне  1853-1856 гг. </vt:lpstr>
      <vt:lpstr>Слайд 2</vt:lpstr>
      <vt:lpstr>Слайд 3</vt:lpstr>
      <vt:lpstr>Слайд 4</vt:lpstr>
      <vt:lpstr>Слайд 5</vt:lpstr>
      <vt:lpstr>О подвигах героев Крымской войны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Lupen</dc:creator>
  <cp:lastModifiedBy>ok</cp:lastModifiedBy>
  <cp:revision>2</cp:revision>
  <dcterms:created xsi:type="dcterms:W3CDTF">2023-09-04T05:44:00Z</dcterms:created>
  <dcterms:modified xsi:type="dcterms:W3CDTF">2023-09-04T09:48:12Z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2023-09-04T00:00:00Z</vt:filetime>
  </property>
</Properties>
</file>