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0" r:id="rId21"/>
    <p:sldId id="281" r:id="rId2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cf3.ppt-online.org/files3/slide/1/13PSELK6fWX0NpDlhZRCOTrnJ7bdBAuUki9Y2z/slide-0.jpg"/>
          <p:cNvPicPr>
            <a:picLocks noChangeAspect="1" noChangeArrowheads="1"/>
          </p:cNvPicPr>
          <p:nvPr/>
        </p:nvPicPr>
        <p:blipFill>
          <a:blip r:embed="rId2" cstate="print"/>
          <a:srcRect t="228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05200" y="2438400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ooper" pitchFamily="2" charset="0"/>
              </a:rPr>
              <a:t>Писатель</a:t>
            </a:r>
          </a:p>
          <a:p>
            <a:r>
              <a:rPr lang="ru-RU" sz="4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ooper" pitchFamily="2" charset="0"/>
              </a:rPr>
              <a:t>  с морской</a:t>
            </a:r>
          </a:p>
          <a:p>
            <a:r>
              <a:rPr lang="ru-RU" sz="4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ooper" pitchFamily="2" charset="0"/>
              </a:rPr>
              <a:t>         душой</a:t>
            </a:r>
            <a:endParaRPr lang="ru-RU" sz="11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6350" stA="55000" endA="300" endPos="45500" dir="5400000" sy="-100000" algn="bl" rotWithShape="0"/>
              </a:effectLst>
              <a:latin typeface="Cooper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24164" y="0"/>
            <a:ext cx="57198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85 лет со дня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рождения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Владислава Петровича Крапивина </a:t>
            </a:r>
            <a:endParaRPr lang="ru-RU" sz="3200" b="1" dirty="0" smtClean="0">
              <a:solidFill>
                <a:schemeClr val="accent4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(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1938–2020)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38800" y="6096000"/>
            <a:ext cx="2414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нлайн-портрет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fsd.multiurok.ru/html/2018/01/09/s_5a54ebbec29c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4724400" y="3048000"/>
            <a:ext cx="2873247" cy="3254120"/>
            <a:chOff x="4879847" y="1926335"/>
            <a:chExt cx="3708400" cy="483298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9847" y="1926335"/>
              <a:ext cx="3707892" cy="48326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2125" y="2117788"/>
              <a:ext cx="3324225" cy="444969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371600" y="2514600"/>
            <a:ext cx="2969133" cy="3886200"/>
            <a:chOff x="429768" y="1857755"/>
            <a:chExt cx="3834765" cy="490156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9768" y="1857755"/>
              <a:ext cx="3834383" cy="49011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300" y="2049462"/>
              <a:ext cx="3449701" cy="451802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62000" y="381000"/>
            <a:ext cx="8052662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indent="4572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 1964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Владислава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Крапивина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принимают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800" spc="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российский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Союз</a:t>
            </a:r>
            <a:r>
              <a:rPr sz="1800" spc="-5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писателей.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700" indent="457200">
              <a:lnSpc>
                <a:spcPct val="100000"/>
              </a:lnSpc>
            </a:pP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Первые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книги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(«Рейс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«Ориона»,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«Брат,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которому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семь»)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быстро </a:t>
            </a:r>
            <a:r>
              <a:rPr sz="1800" spc="-5" dirty="0" err="1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стали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самыми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читаемыми</a:t>
            </a:r>
            <a:r>
              <a:rPr sz="1800" spc="-15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книгами.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ними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последовали</a:t>
            </a:r>
            <a:r>
              <a:rPr sz="1800" spc="-3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«Палочки</a:t>
            </a:r>
            <a:r>
              <a:rPr sz="1800" spc="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1800" spc="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Васькиного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 err="1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барабана</a:t>
            </a:r>
            <a:r>
              <a:rPr sz="1800" spc="-5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»,«</a:t>
            </a:r>
            <a:r>
              <a:rPr sz="1800" spc="-5" dirty="0" err="1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Звёзды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sz="1800" spc="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дождем»,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«Оруженосец</a:t>
            </a:r>
            <a:r>
              <a:rPr sz="1800" spc="-3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Кашка»,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«Всадники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станции</a:t>
            </a:r>
            <a:r>
              <a:rPr sz="1800" spc="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 err="1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Роса</a:t>
            </a:r>
            <a:r>
              <a:rPr sz="1800" spc="-5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Мальчик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со шпагой»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 многие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другие.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некоторые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этих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книг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включены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800" spc="-39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школьную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программу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 литературе</a:t>
            </a:r>
            <a:r>
              <a:rPr sz="1800" spc="-3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1800" spc="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списки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летнего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чтения.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fsd.multiurok.ru/html/2018/01/09/s_5a54ebbec29c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0" y="2819400"/>
            <a:ext cx="2427286" cy="27686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8442" y="5722721"/>
            <a:ext cx="46075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Times New Roman" pitchFamily="18" charset="0"/>
                <a:cs typeface="Times New Roman" pitchFamily="18" charset="0"/>
              </a:rPr>
              <a:t>Май</a:t>
            </a:r>
            <a:r>
              <a:rPr sz="1600" i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1956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20" dirty="0">
                <a:latin typeface="Times New Roman" pitchFamily="18" charset="0"/>
                <a:cs typeface="Times New Roman" pitchFamily="18" charset="0"/>
              </a:rPr>
              <a:t>года.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 Во</a:t>
            </a:r>
            <a:r>
              <a:rPr sz="1600" i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выпускных</a:t>
            </a:r>
            <a:r>
              <a:rPr sz="1600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10" dirty="0">
                <a:latin typeface="Times New Roman" pitchFamily="18" charset="0"/>
                <a:cs typeface="Times New Roman" pitchFamily="18" charset="0"/>
              </a:rPr>
              <a:t>школьных</a:t>
            </a:r>
            <a:endParaRPr sz="1600" i="1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экзаменов.</a:t>
            </a:r>
            <a:r>
              <a:rPr sz="1600" i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друзьями 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10" dirty="0">
                <a:latin typeface="Times New Roman" pitchFamily="18" charset="0"/>
                <a:cs typeface="Times New Roman" pitchFamily="18" charset="0"/>
              </a:rPr>
              <a:t>одноклассниками</a:t>
            </a:r>
            <a:endParaRPr sz="1600" i="1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sz="1600" i="1" dirty="0">
                <a:latin typeface="Times New Roman" pitchFamily="18" charset="0"/>
                <a:cs typeface="Times New Roman" pitchFamily="18" charset="0"/>
              </a:rPr>
              <a:t>Валерием</a:t>
            </a:r>
            <a:r>
              <a:rPr sz="1600" i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10" dirty="0">
                <a:latin typeface="Times New Roman" pitchFamily="18" charset="0"/>
                <a:cs typeface="Times New Roman" pitchFamily="18" charset="0"/>
              </a:rPr>
              <a:t>Федюкиным 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 Юрием</a:t>
            </a:r>
            <a:r>
              <a:rPr sz="1600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15" dirty="0">
                <a:latin typeface="Times New Roman" pitchFamily="18" charset="0"/>
                <a:cs typeface="Times New Roman" pitchFamily="18" charset="0"/>
              </a:rPr>
              <a:t>Рудзевичем.</a:t>
            </a:r>
            <a:endParaRPr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1600" y="2514600"/>
            <a:ext cx="2546350" cy="30321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72200" y="5638800"/>
            <a:ext cx="85915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Times New Roman" pitchFamily="18" charset="0"/>
                <a:cs typeface="Times New Roman" pitchFamily="18" charset="0"/>
              </a:rPr>
              <a:t>1954</a:t>
            </a:r>
            <a:r>
              <a:rPr sz="1600" i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25" dirty="0">
                <a:latin typeface="Times New Roman" pitchFamily="18" charset="0"/>
                <a:cs typeface="Times New Roman" pitchFamily="18" charset="0"/>
              </a:rPr>
              <a:t>год</a:t>
            </a:r>
            <a:endParaRPr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199" y="211582"/>
            <a:ext cx="7948879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indent="4572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герои-мальчишки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sz="1800" spc="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«мятежники,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защитники, воины, романтики».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5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отличаются</a:t>
            </a:r>
            <a:r>
              <a:rPr sz="1800" spc="-15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справедливостью, обостренным чувством собственного достоинства.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solidFill>
                <a:srgbClr val="1F4E7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259715" indent="457200">
              <a:lnSpc>
                <a:spcPct val="100000"/>
              </a:lnSpc>
            </a:pPr>
            <a:r>
              <a:rPr sz="1800" spc="-10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Ощущение</a:t>
            </a:r>
            <a:r>
              <a:rPr sz="1800" spc="-10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достоверности усиливается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оттого, что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автор не скрывает ни от героев, </a:t>
            </a:r>
            <a:r>
              <a:rPr sz="1800" spc="-39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ни от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читателей</a:t>
            </a:r>
            <a:r>
              <a:rPr sz="1800" spc="-3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жестокой</a:t>
            </a:r>
            <a:r>
              <a:rPr sz="1800" spc="-3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правды</a:t>
            </a:r>
            <a:r>
              <a:rPr sz="1800" spc="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жизни: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мальчишки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часто </a:t>
            </a:r>
            <a:r>
              <a:rPr sz="1800" spc="-10" dirty="0" err="1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конфликтуют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окружающими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1800" spc="-5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spc="-50" dirty="0" smtClean="0">
              <a:solidFill>
                <a:srgbClr val="1F4E7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259715" indent="457200">
              <a:lnSpc>
                <a:spcPct val="100000"/>
              </a:lnSpc>
            </a:pPr>
            <a:r>
              <a:rPr sz="1800" spc="-5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sz="1800" spc="-5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неудобны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своей</a:t>
            </a:r>
            <a:r>
              <a:rPr sz="1800" spc="-3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активностью,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чувством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своей</a:t>
            </a:r>
            <a:r>
              <a:rPr sz="1800" spc="-3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 err="1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необходимости</a:t>
            </a:r>
            <a:r>
              <a:rPr sz="1800" spc="-3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сопричастности</a:t>
            </a:r>
            <a:r>
              <a:rPr sz="1800" spc="-60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всему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происходящему.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fsd.multiurok.ru/html/2018/01/09/s_5a54ebbec29c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" y="457200"/>
            <a:ext cx="4079811" cy="282422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9600" y="3708420"/>
            <a:ext cx="7239000" cy="28725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 marR="4064000" algn="ctr">
              <a:lnSpc>
                <a:spcPct val="100000"/>
              </a:lnSpc>
              <a:spcBef>
                <a:spcPts val="100"/>
              </a:spcBef>
            </a:pPr>
            <a:endParaRPr sz="18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300" dirty="0">
              <a:latin typeface="Calibri"/>
              <a:cs typeface="Calibri"/>
            </a:endParaRPr>
          </a:p>
          <a:p>
            <a:pPr marL="12700" marR="311785" indent="457200" algn="just">
              <a:lnSpc>
                <a:spcPct val="100000"/>
              </a:lnSpc>
            </a:pP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Кстати,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Крапивин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интересный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писатель-фантаст,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книг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школьников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800" spc="-39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космических</a:t>
            </a:r>
            <a:r>
              <a:rPr sz="1800" spc="-3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мирах.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Отвечая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на</a:t>
            </a:r>
            <a:r>
              <a:rPr sz="1800" spc="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  <a:r>
              <a:rPr sz="1800" spc="-3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том,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почему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выбрал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основным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занятием</a:t>
            </a:r>
            <a:r>
              <a:rPr sz="1800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 жизни -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писать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книги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детей,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Крапивин неизменно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отвечает: «Дети </a:t>
            </a:r>
            <a:r>
              <a:rPr sz="1800" spc="-39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обычно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скорее 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хотят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стать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взрослыми, а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мне 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наоборот,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хотелось, чтобы 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подольше </a:t>
            </a:r>
            <a:r>
              <a:rPr sz="1800" spc="-39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детство…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хватало собственного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детства 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из-за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войны, наверное,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800" spc="-39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стал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писать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ребятах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1800" spc="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ребят»,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ещё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говорит: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«Мне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5" dirty="0" err="1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всегда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двенадцать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»…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943600" y="397763"/>
            <a:ext cx="2590800" cy="3183637"/>
            <a:chOff x="5602223" y="397763"/>
            <a:chExt cx="3421379" cy="44704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2223" y="397763"/>
              <a:ext cx="3421379" cy="44698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7549" y="596264"/>
              <a:ext cx="2833751" cy="3878961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838200" y="3429000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spc="-5" dirty="0">
                <a:latin typeface="Times New Roman" pitchFamily="18" charset="0"/>
                <a:cs typeface="Times New Roman" pitchFamily="18" charset="0"/>
              </a:rPr>
              <a:t>Середина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60-х </a:t>
            </a:r>
            <a:r>
              <a:rPr lang="ru-RU" sz="1600" i="1" spc="-20" dirty="0">
                <a:latin typeface="Times New Roman" pitchFamily="18" charset="0"/>
                <a:cs typeface="Times New Roman" pitchFamily="18" charset="0"/>
              </a:rPr>
              <a:t>годов. </a:t>
            </a:r>
            <a:endParaRPr lang="ru-RU" sz="1600" i="1" spc="-2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i="1" spc="-10" dirty="0">
                <a:latin typeface="Times New Roman" pitchFamily="18" charset="0"/>
                <a:cs typeface="Times New Roman" pitchFamily="18" charset="0"/>
              </a:rPr>
              <a:t>гостях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i="1" spc="-5" dirty="0">
                <a:latin typeface="Times New Roman" pitchFamily="18" charset="0"/>
                <a:cs typeface="Times New Roman" pitchFamily="18" charset="0"/>
              </a:rPr>
              <a:t>читателей </a:t>
            </a:r>
            <a:r>
              <a:rPr lang="ru-RU" sz="1600" i="1" spc="-3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spc="-15" dirty="0">
                <a:latin typeface="Times New Roman" pitchFamily="18" charset="0"/>
                <a:cs typeface="Times New Roman" pitchFamily="18" charset="0"/>
              </a:rPr>
              <a:t>одной</a:t>
            </a:r>
            <a:r>
              <a:rPr lang="ru-RU" sz="1600" i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600" i="1" spc="-10" dirty="0">
                <a:latin typeface="Times New Roman" pitchFamily="18" charset="0"/>
                <a:cs typeface="Times New Roman" pitchFamily="18" charset="0"/>
              </a:rPr>
              <a:t>свердловских </a:t>
            </a:r>
            <a:r>
              <a:rPr lang="ru-RU" sz="1600" i="1" spc="-15" dirty="0">
                <a:latin typeface="Times New Roman" pitchFamily="18" charset="0"/>
                <a:cs typeface="Times New Roman" pitchFamily="18" charset="0"/>
              </a:rPr>
              <a:t>школ.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d.multiurok.ru/html/2018/01/09/s_5a54ebbec29c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533400"/>
            <a:ext cx="3124200" cy="2667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4800" y="3200400"/>
            <a:ext cx="7696200" cy="302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spc="-10" dirty="0" err="1" smtClean="0">
                <a:latin typeface="Times New Roman" pitchFamily="18" charset="0"/>
                <a:cs typeface="Times New Roman" pitchFamily="18" charset="0"/>
              </a:rPr>
              <a:t>Севастополь</a:t>
            </a:r>
            <a:r>
              <a:rPr sz="1600" i="1" spc="-1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sz="1600" i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dirty="0" smtClean="0">
                <a:latin typeface="Times New Roman" pitchFamily="18" charset="0"/>
                <a:cs typeface="Times New Roman" pitchFamily="18" charset="0"/>
              </a:rPr>
              <a:t>1973</a:t>
            </a:r>
            <a:r>
              <a:rPr sz="1600" i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45" dirty="0" smtClean="0">
                <a:latin typeface="Times New Roman" pitchFamily="18" charset="0"/>
                <a:cs typeface="Times New Roman" pitchFamily="18" charset="0"/>
              </a:rPr>
              <a:t>г.</a:t>
            </a:r>
            <a:r>
              <a:rPr sz="1600" i="1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1600" i="1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dirty="0" err="1" smtClean="0">
                <a:latin typeface="Times New Roman" pitchFamily="18" charset="0"/>
                <a:cs typeface="Times New Roman" pitchFamily="18" charset="0"/>
              </a:rPr>
              <a:t>штурвалом</a:t>
            </a:r>
            <a:r>
              <a:rPr sz="1600" i="1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dirty="0" err="1" smtClean="0">
                <a:latin typeface="Times New Roman" pitchFamily="18" charset="0"/>
                <a:cs typeface="Times New Roman" pitchFamily="18" charset="0"/>
              </a:rPr>
              <a:t>шхуны</a:t>
            </a:r>
            <a:endParaRPr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3923029">
              <a:lnSpc>
                <a:spcPct val="100000"/>
              </a:lnSpc>
            </a:pPr>
            <a:r>
              <a:rPr sz="1600" i="1" spc="-1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sz="1600" i="1" spc="-10" dirty="0" err="1" smtClean="0">
                <a:latin typeface="Times New Roman" pitchFamily="18" charset="0"/>
                <a:cs typeface="Times New Roman" pitchFamily="18" charset="0"/>
              </a:rPr>
              <a:t>Испаньола</a:t>
            </a:r>
            <a:r>
              <a:rPr sz="1600" i="1" spc="-10" dirty="0" smtClean="0">
                <a:latin typeface="Times New Roman" pitchFamily="18" charset="0"/>
                <a:cs typeface="Times New Roman" pitchFamily="18" charset="0"/>
              </a:rPr>
              <a:t>",</a:t>
            </a:r>
            <a:r>
              <a:rPr sz="1600" i="1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5" dirty="0" err="1" smtClean="0">
                <a:latin typeface="Times New Roman" pitchFamily="18" charset="0"/>
                <a:cs typeface="Times New Roman" pitchFamily="18" charset="0"/>
              </a:rPr>
              <a:t>построенной</a:t>
            </a:r>
            <a:r>
              <a:rPr sz="1600" i="1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1600" i="1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10" dirty="0" err="1" smtClean="0">
                <a:latin typeface="Times New Roman" pitchFamily="18" charset="0"/>
                <a:cs typeface="Times New Roman" pitchFamily="18" charset="0"/>
              </a:rPr>
              <a:t>съемок</a:t>
            </a:r>
            <a:r>
              <a:rPr sz="1600" i="1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5" dirty="0" err="1" smtClean="0">
                <a:latin typeface="Times New Roman" pitchFamily="18" charset="0"/>
                <a:cs typeface="Times New Roman" pitchFamily="18" charset="0"/>
              </a:rPr>
              <a:t>фильма</a:t>
            </a:r>
            <a:r>
              <a:rPr sz="1600" i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3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5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sz="1600" i="1" spc="-5" dirty="0" err="1" smtClean="0">
                <a:latin typeface="Times New Roman" pitchFamily="18" charset="0"/>
                <a:cs typeface="Times New Roman" pitchFamily="18" charset="0"/>
              </a:rPr>
              <a:t>Остров</a:t>
            </a:r>
            <a:r>
              <a:rPr sz="1600" i="1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5" dirty="0" err="1" smtClean="0">
                <a:latin typeface="Times New Roman" pitchFamily="18" charset="0"/>
                <a:cs typeface="Times New Roman" pitchFamily="18" charset="0"/>
              </a:rPr>
              <a:t>сокровищ</a:t>
            </a:r>
            <a:r>
              <a:rPr sz="1600" i="1" spc="-5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 dirty="0">
              <a:latin typeface="Calibri"/>
              <a:cs typeface="Calibri"/>
            </a:endParaRPr>
          </a:p>
          <a:p>
            <a:pPr marL="123189" indent="457200">
              <a:lnSpc>
                <a:spcPct val="100000"/>
              </a:lnSpc>
            </a:pP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Книги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В.Крапивина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были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включены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«Золотую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библиотеку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избранных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3189" marR="5080" indent="457200">
              <a:lnSpc>
                <a:spcPct val="100000"/>
              </a:lnSpc>
            </a:pP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произведений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юношества», «Библиотеку приключений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научной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фантастики», «Библиотеку мировой литературы для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детей»,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японскую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26-томную </a:t>
            </a:r>
            <a:r>
              <a:rPr sz="1800" spc="-39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серию</a:t>
            </a:r>
            <a:r>
              <a:rPr sz="1800" spc="-5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«Избранные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сочинения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русских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писателей</a:t>
            </a:r>
            <a:r>
              <a:rPr sz="1800" spc="-4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подростков».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spc="-25" dirty="0" smtClean="0">
              <a:solidFill>
                <a:srgbClr val="1F4E7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3189" marR="5080" indent="457200">
              <a:lnSpc>
                <a:spcPct val="100000"/>
              </a:lnSpc>
            </a:pPr>
            <a:r>
              <a:rPr sz="1800" spc="-5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Книги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Владислава</a:t>
            </a:r>
            <a:r>
              <a:rPr sz="1800" spc="-5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Крапивина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неоднократно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переиздавались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Польше,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Чехословакии, </a:t>
            </a:r>
            <a:r>
              <a:rPr sz="1800" spc="-39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Болгарии,</a:t>
            </a:r>
            <a:r>
              <a:rPr sz="1800" spc="-4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Германии,</a:t>
            </a:r>
            <a:r>
              <a:rPr sz="1800" spc="-3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Венгрии.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4400" y="685800"/>
            <a:ext cx="3744976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fsd.multiurok.ru/html/2018/01/09/s_5a54ebbec29c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838200"/>
            <a:ext cx="3761232" cy="387857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 rot="21250584">
            <a:off x="1489718" y="4667178"/>
            <a:ext cx="2386965" cy="74674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98900"/>
              </a:lnSpc>
              <a:spcBef>
                <a:spcPts val="120"/>
              </a:spcBef>
            </a:pPr>
            <a:r>
              <a:rPr sz="1600" i="1" dirty="0">
                <a:latin typeface="Times New Roman"/>
                <a:cs typeface="Times New Roman"/>
              </a:rPr>
              <a:t>9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Times New Roman"/>
                <a:cs typeface="Times New Roman"/>
              </a:rPr>
              <a:t>м</a:t>
            </a:r>
            <a:r>
              <a:rPr sz="1600" i="1" dirty="0">
                <a:latin typeface="Times New Roman"/>
                <a:cs typeface="Times New Roman"/>
              </a:rPr>
              <a:t>ая 1985 </a:t>
            </a:r>
            <a:r>
              <a:rPr sz="1600" i="1" spc="-200" dirty="0">
                <a:latin typeface="Times New Roman"/>
                <a:cs typeface="Times New Roman"/>
              </a:rPr>
              <a:t>г</a:t>
            </a:r>
            <a:r>
              <a:rPr sz="1600" i="1" dirty="0">
                <a:latin typeface="Times New Roman"/>
                <a:cs typeface="Times New Roman"/>
              </a:rPr>
              <a:t>.</a:t>
            </a:r>
            <a:r>
              <a:rPr sz="1600" i="1" spc="-15" dirty="0">
                <a:latin typeface="Times New Roman"/>
                <a:cs typeface="Times New Roman"/>
              </a:rPr>
              <a:t> </a:t>
            </a:r>
            <a:r>
              <a:rPr sz="1600" i="1" spc="-85" dirty="0">
                <a:latin typeface="Times New Roman"/>
                <a:cs typeface="Times New Roman"/>
              </a:rPr>
              <a:t>К</a:t>
            </a:r>
            <a:r>
              <a:rPr sz="1600" i="1" spc="-40" dirty="0">
                <a:latin typeface="Times New Roman"/>
                <a:cs typeface="Times New Roman"/>
              </a:rPr>
              <a:t>о</a:t>
            </a:r>
            <a:r>
              <a:rPr sz="1600" i="1" spc="-15" dirty="0">
                <a:latin typeface="Times New Roman"/>
                <a:cs typeface="Times New Roman"/>
              </a:rPr>
              <a:t>м</a:t>
            </a:r>
            <a:r>
              <a:rPr sz="1600" i="1" dirty="0">
                <a:latin typeface="Times New Roman"/>
                <a:cs typeface="Times New Roman"/>
              </a:rPr>
              <a:t>андор  </a:t>
            </a:r>
            <a:r>
              <a:rPr sz="1600" i="1" spc="-10" dirty="0">
                <a:latin typeface="Times New Roman"/>
                <a:cs typeface="Times New Roman"/>
              </a:rPr>
              <a:t>флотилии</a:t>
            </a:r>
            <a:r>
              <a:rPr sz="1600" i="1" spc="-5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"Каравелла"</a:t>
            </a:r>
            <a:r>
              <a:rPr sz="1600" i="1" spc="-4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в </a:t>
            </a:r>
            <a:r>
              <a:rPr sz="1600" i="1" spc="-434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парадной</a:t>
            </a:r>
            <a:r>
              <a:rPr sz="1600" i="1" spc="-3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форме.</a:t>
            </a:r>
            <a:endParaRPr sz="1600" i="1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4800" y="533400"/>
            <a:ext cx="4789552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Часть произведений Владислава Крапивина </a:t>
            </a:r>
            <a:r>
              <a:rPr sz="1800" spc="-39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экранизированы их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показывали по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советскому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телевидению, фильмы имели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большой успех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зрителей.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Нескольких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премий был 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удостоен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фильм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«Колыбельная </a:t>
            </a:r>
            <a:r>
              <a:rPr sz="1800" spc="-39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брата»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 err="1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одноименной</a:t>
            </a:r>
            <a:r>
              <a:rPr sz="1800" spc="-3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книге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В.Крапивина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8200" y="2514600"/>
            <a:ext cx="32004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fsd.multiurok.ru/html/2018/01/09/s_5a54ebbec29c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685800" y="533400"/>
            <a:ext cx="7753350" cy="4564127"/>
            <a:chOff x="247650" y="160273"/>
            <a:chExt cx="8648700" cy="518858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650" y="160400"/>
              <a:ext cx="4154551" cy="32685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89498" y="160273"/>
              <a:ext cx="3506724" cy="29876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67175" y="2825750"/>
              <a:ext cx="1765300" cy="25226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18250" y="2776600"/>
              <a:ext cx="1903476" cy="257175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57200" y="3577539"/>
            <a:ext cx="34036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Апрель</a:t>
            </a:r>
            <a:r>
              <a:rPr sz="1600" i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1978</a:t>
            </a:r>
            <a:r>
              <a:rPr sz="1600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45" dirty="0">
                <a:latin typeface="Times New Roman" pitchFamily="18" charset="0"/>
                <a:cs typeface="Times New Roman" pitchFamily="18" charset="0"/>
              </a:rPr>
              <a:t>г.</a:t>
            </a:r>
            <a:r>
              <a:rPr sz="1600" i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Автографы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10" dirty="0">
                <a:latin typeface="Times New Roman" pitchFamily="18" charset="0"/>
                <a:cs typeface="Times New Roman" pitchFamily="18" charset="0"/>
              </a:rPr>
              <a:t>читателям.</a:t>
            </a:r>
            <a:endParaRPr sz="1600" i="1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sz="1600" i="1" spc="-10" dirty="0">
                <a:latin typeface="Times New Roman" pitchFamily="18" charset="0"/>
                <a:cs typeface="Times New Roman" pitchFamily="18" charset="0"/>
              </a:rPr>
              <a:t>Свердловская</a:t>
            </a:r>
            <a:r>
              <a:rPr sz="1600" i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15" dirty="0"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sz="1600" i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№</a:t>
            </a:r>
            <a:r>
              <a:rPr sz="1600" i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46.</a:t>
            </a:r>
            <a:endParaRPr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400" y="5257800"/>
            <a:ext cx="80410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 2006 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для авторов, пишущих для 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подростков,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учреждена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Международная </a:t>
            </a:r>
            <a:r>
              <a:rPr sz="1800" spc="-39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литературная</a:t>
            </a:r>
            <a:r>
              <a:rPr sz="1800" spc="-4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детская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премия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имени Крапивина.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700" indent="457200">
              <a:lnSpc>
                <a:spcPct val="100000"/>
              </a:lnSpc>
            </a:pP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2010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писатель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был</a:t>
            </a:r>
            <a:r>
              <a:rPr sz="1800" spc="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награждён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Почётным</a:t>
            </a:r>
            <a:r>
              <a:rPr sz="1800" spc="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дипломом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Премии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Ганса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700" indent="457200">
              <a:lnSpc>
                <a:spcPct val="100000"/>
              </a:lnSpc>
            </a:pP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Христиана</a:t>
            </a:r>
            <a:r>
              <a:rPr sz="1800" spc="-4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Андерсена.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fsd.multiurok.ru/html/2018/01/09/s_5a54ebbec29c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685800"/>
            <a:ext cx="3663886" cy="22542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2000" y="3581400"/>
            <a:ext cx="4121150" cy="27443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 smtClean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"/>
              <a:cs typeface="Calibri"/>
            </a:endParaRPr>
          </a:p>
          <a:p>
            <a:pPr marL="12700" marR="215900" indent="457200">
              <a:lnSpc>
                <a:spcPct val="100000"/>
              </a:lnSpc>
            </a:pP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 2014 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писателю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вручена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Премия 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Президента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области литературы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искусства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произведения</a:t>
            </a:r>
            <a:r>
              <a:rPr sz="1800" spc="-4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sz="1800" spc="-3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юношества.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indent="457200"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Times New Roman" pitchFamily="18" charset="0"/>
              <a:cs typeface="Times New Roman" pitchFamily="18" charset="0"/>
            </a:endParaRPr>
          </a:p>
          <a:p>
            <a:pPr marL="12700" marR="107950" indent="4572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 2016 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именем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Крапивина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назвали </a:t>
            </a:r>
            <a:r>
              <a:rPr sz="1800" spc="-39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астероид</a:t>
            </a:r>
            <a:r>
              <a:rPr sz="1800" spc="-5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sz="1800" spc="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407243.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48200" y="533400"/>
            <a:ext cx="3886453" cy="5105400"/>
            <a:chOff x="4421123" y="38100"/>
            <a:chExt cx="4723130" cy="68199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91527" y="38100"/>
              <a:ext cx="2252472" cy="34930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86600" y="233298"/>
              <a:ext cx="1849501" cy="29051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26151" y="615695"/>
              <a:ext cx="2435352" cy="32659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21350" y="811276"/>
              <a:ext cx="1847850" cy="26780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21123" y="3424426"/>
              <a:ext cx="4613148" cy="3433571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457200" y="3200400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1998</a:t>
            </a:r>
            <a:r>
              <a:rPr lang="ru-RU" sz="1400" i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spc="-20" dirty="0">
                <a:latin typeface="Times New Roman" pitchFamily="18" charset="0"/>
                <a:cs typeface="Times New Roman" pitchFamily="18" charset="0"/>
              </a:rPr>
              <a:t>год. </a:t>
            </a:r>
            <a:r>
              <a:rPr lang="ru-RU" sz="1400" i="1" spc="-5" dirty="0">
                <a:latin typeface="Times New Roman" pitchFamily="18" charset="0"/>
                <a:cs typeface="Times New Roman" pitchFamily="18" charset="0"/>
              </a:rPr>
              <a:t>Любимому</a:t>
            </a:r>
            <a:r>
              <a:rPr lang="ru-RU" sz="1400" i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spc="-10" dirty="0">
                <a:latin typeface="Times New Roman" pitchFamily="18" charset="0"/>
                <a:cs typeface="Times New Roman" pitchFamily="18" charset="0"/>
              </a:rPr>
              <a:t>коту Максу</a:t>
            </a:r>
            <a:r>
              <a:rPr lang="ru-RU" sz="1400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spc="-10" dirty="0">
                <a:latin typeface="Times New Roman" pitchFamily="18" charset="0"/>
                <a:cs typeface="Times New Roman" pitchFamily="18" charset="0"/>
              </a:rPr>
              <a:t>семь</a:t>
            </a:r>
            <a:r>
              <a:rPr lang="ru-RU" sz="1400" i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spc="-25" dirty="0">
                <a:latin typeface="Times New Roman" pitchFamily="18" charset="0"/>
                <a:cs typeface="Times New Roman" pitchFamily="18" charset="0"/>
              </a:rPr>
              <a:t>лет. </a:t>
            </a:r>
            <a:r>
              <a:rPr lang="ru-RU" sz="1400" i="1" spc="-3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spc="-10" dirty="0">
                <a:latin typeface="Times New Roman" pitchFamily="18" charset="0"/>
                <a:cs typeface="Times New Roman" pitchFamily="18" charset="0"/>
              </a:rPr>
              <a:t>Писателю</a:t>
            </a:r>
            <a:r>
              <a:rPr lang="ru-RU" sz="1400" i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i="1" spc="-10" dirty="0">
                <a:latin typeface="Times New Roman" pitchFamily="18" charset="0"/>
                <a:cs typeface="Times New Roman" pitchFamily="18" charset="0"/>
              </a:rPr>
              <a:t>шестьдесят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fsd.multiurok.ru/html/2018/01/09/s_5a54ebbec29c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199" y="2133600"/>
            <a:ext cx="2759011" cy="26606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8513" y="5006721"/>
            <a:ext cx="385508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i="1" spc="-10" dirty="0">
                <a:latin typeface="Times New Roman" pitchFamily="18" charset="0"/>
                <a:cs typeface="Times New Roman" pitchFamily="18" charset="0"/>
              </a:rPr>
              <a:t>Севастополь,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сентябрь</a:t>
            </a:r>
            <a:r>
              <a:rPr sz="1600" i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1978</a:t>
            </a:r>
            <a:r>
              <a:rPr sz="1600" i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45" dirty="0">
                <a:latin typeface="Times New Roman" pitchFamily="18" charset="0"/>
                <a:cs typeface="Times New Roman" pitchFamily="18" charset="0"/>
              </a:rPr>
              <a:t>г.</a:t>
            </a:r>
            <a:endParaRPr sz="1600" i="1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sz="16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i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четвероклассниками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Вадиком</a:t>
            </a:r>
            <a:r>
              <a:rPr sz="1600" i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marL="12700" algn="ctr">
              <a:lnSpc>
                <a:spcPct val="100000"/>
              </a:lnSpc>
            </a:pP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Артуром</a:t>
            </a:r>
            <a:r>
              <a:rPr sz="1600" i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sz="1600" i="1" spc="-10" dirty="0">
                <a:latin typeface="Times New Roman" pitchFamily="18" charset="0"/>
                <a:cs typeface="Times New Roman" pitchFamily="18" charset="0"/>
              </a:rPr>
              <a:t>прототипами</a:t>
            </a:r>
            <a:r>
              <a:rPr sz="1600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героев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 повести</a:t>
            </a:r>
          </a:p>
          <a:p>
            <a:pPr marL="12700" algn="ctr">
              <a:lnSpc>
                <a:spcPct val="100000"/>
              </a:lnSpc>
            </a:pPr>
            <a:r>
              <a:rPr sz="1600" i="1" spc="-30" dirty="0">
                <a:latin typeface="Times New Roman" pitchFamily="18" charset="0"/>
                <a:cs typeface="Times New Roman" pitchFamily="18" charset="0"/>
              </a:rPr>
              <a:t>"Трое</a:t>
            </a:r>
            <a:r>
              <a:rPr sz="1600" i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площади</a:t>
            </a:r>
            <a:r>
              <a:rPr sz="1600" i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Карронад".</a:t>
            </a:r>
            <a:endParaRPr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6799" y="187528"/>
            <a:ext cx="7191603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indent="4572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800" spc="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последнее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 err="1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писатель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1800" spc="-5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1800" spc="-20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по-прежнему</a:t>
            </a:r>
            <a:r>
              <a:rPr sz="1800" spc="-3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много: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sz="1800" spc="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 err="1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попробовал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свои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силы</a:t>
            </a:r>
            <a:r>
              <a:rPr sz="1800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жанре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исторической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прозы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(трилогия «Острова и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капитаны»), пишет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сказки, не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забывает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фантастику (особую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популярность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читателей приобрели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роман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«Голубятня</a:t>
            </a:r>
            <a:r>
              <a:rPr sz="1800" spc="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800" spc="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жёлтой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поляне»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и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цикл</a:t>
            </a:r>
            <a:r>
              <a:rPr sz="1800" spc="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«В</a:t>
            </a:r>
            <a:r>
              <a:rPr sz="1800" spc="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глубине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Великого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Кристалла»).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419600" y="1828800"/>
            <a:ext cx="4038853" cy="3658108"/>
            <a:chOff x="4154423" y="1313688"/>
            <a:chExt cx="4989830" cy="55448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69763" y="1313688"/>
              <a:ext cx="4174236" cy="36195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65724" y="1509776"/>
              <a:ext cx="3649726" cy="30304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54423" y="3462526"/>
              <a:ext cx="2827020" cy="33954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49749" y="3657663"/>
              <a:ext cx="2238375" cy="303047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fsd.multiurok.ru/html/2018/01/09/s_5a54ebbec29c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685800"/>
            <a:ext cx="4794504" cy="308152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 rot="21302597">
            <a:off x="920159" y="3614884"/>
            <a:ext cx="384492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Times New Roman" pitchFamily="18" charset="0"/>
                <a:cs typeface="Times New Roman" pitchFamily="18" charset="0"/>
              </a:rPr>
              <a:t>1982</a:t>
            </a:r>
            <a:r>
              <a:rPr sz="1600" i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45" dirty="0">
                <a:latin typeface="Times New Roman" pitchFamily="18" charset="0"/>
                <a:cs typeface="Times New Roman" pitchFamily="18" charset="0"/>
              </a:rPr>
              <a:t>г.</a:t>
            </a:r>
            <a:r>
              <a:rPr sz="1600" i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i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сыновьями</a:t>
            </a:r>
            <a:r>
              <a:rPr sz="1600" i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Павлом</a:t>
            </a:r>
            <a:r>
              <a:rPr sz="1600" i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dirty="0" err="1" smtClean="0">
                <a:latin typeface="Times New Roman" pitchFamily="18" charset="0"/>
                <a:cs typeface="Times New Roman" pitchFamily="18" charset="0"/>
              </a:rPr>
              <a:t>Алешей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" y="4419600"/>
            <a:ext cx="721421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По-прежнему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сильна в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нём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«память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детства».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верен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своим словам, сказанным </a:t>
            </a:r>
            <a:r>
              <a:rPr sz="1800" spc="-39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давно: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«Детство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это как сказка, 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которую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раз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рассказывать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по- 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новому. </a:t>
            </a:r>
            <a:endParaRPr lang="ru-RU" sz="1800" spc="-15" dirty="0" smtClean="0">
              <a:solidFill>
                <a:srgbClr val="1F4E7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indent="457200">
              <a:lnSpc>
                <a:spcPct val="100000"/>
              </a:lnSpc>
              <a:spcBef>
                <a:spcPts val="100"/>
              </a:spcBef>
            </a:pPr>
            <a:r>
              <a:rPr sz="1800" spc="-25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Главное</a:t>
            </a:r>
            <a:r>
              <a:rPr sz="1800" spc="-25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нём всё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равно 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всегда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остаётся: радость открытия мира, радость </a:t>
            </a:r>
            <a:r>
              <a:rPr sz="1800" spc="-39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ребячьей</a:t>
            </a:r>
            <a:r>
              <a:rPr sz="1800" spc="-4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дружбы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и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ощущение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свежести</a:t>
            </a:r>
            <a:r>
              <a:rPr sz="1800" spc="-4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синевы».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10200" y="304800"/>
            <a:ext cx="3342131" cy="3752596"/>
            <a:chOff x="5193791" y="44196"/>
            <a:chExt cx="3787140" cy="50038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3791" y="44196"/>
              <a:ext cx="3787140" cy="50032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89625" y="244093"/>
              <a:ext cx="3198749" cy="44104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8/01/09/s_5a54ebbec29c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304800"/>
            <a:ext cx="8077200" cy="34433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90600" y="3886200"/>
            <a:ext cx="6934200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323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наши дни картина мира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творчестве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Крапивина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существенно усложнилась.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Писатель сохранил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верность принципам добра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справедливости, 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однако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осознал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всю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силу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жизнеспособность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зла.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3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Теперь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книгах</a:t>
            </a:r>
            <a:r>
              <a:rPr sz="1800" spc="4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присутствуют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разочарование,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боль</a:t>
            </a:r>
            <a:r>
              <a:rPr sz="1800" spc="-3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смерть.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443230" algn="just">
              <a:lnSpc>
                <a:spcPct val="100000"/>
              </a:lnSpc>
            </a:pPr>
            <a:r>
              <a:rPr sz="1800" spc="-3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Героев</a:t>
            </a:r>
            <a:r>
              <a:rPr sz="1800" spc="-3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Владислава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Петровича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иногда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обвиняют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отсутствии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милосердия,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забывая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том,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автор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заставляет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бороться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реальным злом,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борьбе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которым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sz="1800" spc="-3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sz="1800" spc="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компромиссов.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d.multiurok.ru/html/2018/01/09/s_5a54ebbec29c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990600" y="381000"/>
            <a:ext cx="767460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Многие</a:t>
            </a:r>
            <a:r>
              <a:rPr sz="1800" b="1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современные</a:t>
            </a:r>
            <a:r>
              <a:rPr sz="1800" spc="-4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не</a:t>
            </a:r>
            <a:r>
              <a:rPr sz="1800" spc="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читали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книг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Владислава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Крапивина, но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те,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кто </a:t>
            </a:r>
            <a:r>
              <a:rPr sz="1800" spc="-39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прочел</a:t>
            </a:r>
            <a:r>
              <a:rPr sz="1800" spc="-4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прочтет</a:t>
            </a:r>
            <a:r>
              <a:rPr sz="1800" spc="-3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хотя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бы</a:t>
            </a:r>
            <a:r>
              <a:rPr sz="1800" spc="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одну,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никогда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не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забудут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фамилию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ее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автора.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700" marR="62230" indent="457200">
              <a:lnSpc>
                <a:spcPct val="100000"/>
              </a:lnSpc>
            </a:pPr>
            <a:r>
              <a:rPr sz="1800" spc="-3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Герои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Крапивина на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практике 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познают,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значит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уметь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вовремя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прийти на </a:t>
            </a:r>
            <a:r>
              <a:rPr sz="1800" spc="-39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помощь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пожертвовать</a:t>
            </a:r>
            <a:r>
              <a:rPr sz="1800" spc="-4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собственными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интересами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ради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других.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925" y="1973262"/>
            <a:ext cx="4557776" cy="41719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22875" y="2327211"/>
            <a:ext cx="3381375" cy="381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8/01/09/s_5a54ebbec29c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713"/>
          <a:stretch>
            <a:fillRect/>
          </a:stretch>
        </p:blipFill>
        <p:spPr>
          <a:xfrm>
            <a:off x="4724400" y="381000"/>
            <a:ext cx="3941699" cy="2362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9600" y="3048000"/>
            <a:ext cx="762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Международная детская литературная премия имени писателя Владислава Петровича Крапивина присуждается раз в год российскому или зарубежному автору и вручается в день рождения писателя, 14 октября .</a:t>
            </a:r>
          </a:p>
          <a:p>
            <a:pPr indent="457200"/>
            <a:r>
              <a:rPr lang="ru-RU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Вместе с премией лауреату вручается диплом и памятная медаль . Инициаторами премии выступила в 2006 году Ассоциация писателей Урала . В 2009 году Международная литературная премия имени В . П . Крапивина прекратила свое существование .</a:t>
            </a:r>
          </a:p>
          <a:p>
            <a:pPr indent="457200"/>
            <a:r>
              <a:rPr lang="ru-RU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В 2010 году Содружество детских писателей объявило новую - Международную детскую литературную премию имени В . П . Крапивна, стараясь сохранить традиции, связанные с именем писателя – день вручения премии в день рождения Крапивина, медаль, эскиз которой нарисовал Владислав Петрович . </a:t>
            </a:r>
          </a:p>
        </p:txBody>
      </p:sp>
      <p:pic>
        <p:nvPicPr>
          <p:cNvPr id="6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0600" y="304800"/>
            <a:ext cx="2444824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8/01/09/s_5a54ebbec29c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present5.com/presentation/5a78070ffae6396a71b6d3e495635e08/image-2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9FD"/>
              </a:clrFrom>
              <a:clrTo>
                <a:srgbClr val="F4F9FD">
                  <a:alpha val="0"/>
                </a:srgbClr>
              </a:clrTo>
            </a:clrChange>
          </a:blip>
          <a:srcRect b="2222"/>
          <a:stretch>
            <a:fillRect/>
          </a:stretch>
        </p:blipFill>
        <p:spPr bwMode="auto">
          <a:xfrm>
            <a:off x="990600" y="533400"/>
            <a:ext cx="68580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fsd.multiurok.ru/html/2018/01/09/s_5a54ebbec29c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762000" y="394208"/>
            <a:ext cx="7828305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0970" indent="4572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«Без любви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родителям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человечество не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выживет», —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сказал Владислав </a:t>
            </a:r>
            <a:r>
              <a:rPr sz="1800" spc="-39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Петрович</a:t>
            </a:r>
            <a:r>
              <a:rPr sz="1800" spc="-4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Крапивин.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spc="-25" dirty="0" smtClean="0">
              <a:solidFill>
                <a:srgbClr val="1F4E7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140970" indent="457200">
              <a:lnSpc>
                <a:spcPct val="100000"/>
              </a:lnSpc>
              <a:spcBef>
                <a:spcPts val="100"/>
              </a:spcBef>
            </a:pPr>
            <a:r>
              <a:rPr sz="1800" spc="-10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Ведь</a:t>
            </a:r>
            <a:r>
              <a:rPr sz="1800" spc="-5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важнее,</a:t>
            </a:r>
            <a:r>
              <a:rPr sz="1800" spc="-3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чем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спокойствие</a:t>
            </a:r>
            <a:r>
              <a:rPr sz="1800" spc="-4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800" spc="-5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счастье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5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людей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которые подарили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нам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жизнь,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окружили вниманием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 любовью,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теплом </a:t>
            </a:r>
            <a:r>
              <a:rPr sz="1800" spc="-39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заботой?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spc="-20" dirty="0" smtClean="0">
              <a:solidFill>
                <a:srgbClr val="1F4E7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140970" indent="457200">
              <a:lnSpc>
                <a:spcPct val="100000"/>
              </a:lnSpc>
              <a:spcBef>
                <a:spcPts val="100"/>
              </a:spcBef>
            </a:pPr>
            <a:r>
              <a:rPr sz="1800" spc="-10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1800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основа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всей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человека.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2514600"/>
            <a:ext cx="3646487" cy="29211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43400" y="1981200"/>
            <a:ext cx="3841750" cy="28321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4668" y="4982971"/>
            <a:ext cx="7986395" cy="10874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21263" marR="508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Times New Roman" pitchFamily="18" charset="0"/>
                <a:cs typeface="Times New Roman" pitchFamily="18" charset="0"/>
              </a:rPr>
              <a:t>1950</a:t>
            </a:r>
            <a:r>
              <a:rPr sz="1600" i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20" dirty="0">
                <a:latin typeface="Times New Roman" pitchFamily="18" charset="0"/>
                <a:cs typeface="Times New Roman" pitchFamily="18" charset="0"/>
              </a:rPr>
              <a:t>год.</a:t>
            </a:r>
            <a:r>
              <a:rPr sz="1600" i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i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мамой</a:t>
            </a:r>
            <a:r>
              <a:rPr sz="1600" i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15" dirty="0">
                <a:latin typeface="Times New Roman" pitchFamily="18" charset="0"/>
                <a:cs typeface="Times New Roman" pitchFamily="18" charset="0"/>
              </a:rPr>
              <a:t>Ольгой </a:t>
            </a:r>
            <a:r>
              <a:rPr sz="1600" i="1" spc="-3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Петровной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Крапивиной.</a:t>
            </a:r>
            <a:endParaRPr sz="1600" i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600" i="1" spc="-10" dirty="0">
                <a:latin typeface="Times New Roman" pitchFamily="18" charset="0"/>
                <a:cs typeface="Times New Roman" pitchFamily="18" charset="0"/>
              </a:rPr>
              <a:t>Лето 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1953 </a:t>
            </a:r>
            <a:r>
              <a:rPr sz="1600" i="1" spc="-20" dirty="0">
                <a:latin typeface="Times New Roman" pitchFamily="18" charset="0"/>
                <a:cs typeface="Times New Roman" pitchFamily="18" charset="0"/>
              </a:rPr>
              <a:t>года.</a:t>
            </a:r>
            <a:r>
              <a:rPr sz="1600" i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10" dirty="0">
                <a:latin typeface="Times New Roman" pitchFamily="18" charset="0"/>
                <a:cs typeface="Times New Roman" pitchFamily="18" charset="0"/>
              </a:rPr>
              <a:t>отцом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 Петром</a:t>
            </a:r>
            <a:r>
              <a:rPr sz="1600" i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10" dirty="0">
                <a:latin typeface="Times New Roman" pitchFamily="18" charset="0"/>
                <a:cs typeface="Times New Roman" pitchFamily="18" charset="0"/>
              </a:rPr>
              <a:t>Федоровичем</a:t>
            </a:r>
            <a:endParaRPr sz="1600" i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Крапивиным</a:t>
            </a:r>
            <a:r>
              <a:rPr sz="1600" i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10" dirty="0">
                <a:latin typeface="Times New Roman" pitchFamily="18" charset="0"/>
                <a:cs typeface="Times New Roman" pitchFamily="18" charset="0"/>
              </a:rPr>
              <a:t>подмосковном</a:t>
            </a:r>
            <a:r>
              <a:rPr sz="1600" i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20" dirty="0">
                <a:latin typeface="Times New Roman" pitchFamily="18" charset="0"/>
                <a:cs typeface="Times New Roman" pitchFamily="18" charset="0"/>
              </a:rPr>
              <a:t>городе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 Балашихе.</a:t>
            </a:r>
            <a:endParaRPr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fsd.multiurok.ru/html/2018/01/09/s_5a54ebbec29c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762000" y="609600"/>
            <a:ext cx="7734809" cy="19774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Владислав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Крапивин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родился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1938</a:t>
            </a:r>
            <a:r>
              <a:rPr sz="1800" spc="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3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году,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sz="1800" spc="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октября,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800" spc="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семье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педагогов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Ольги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Петровны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 Петра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Фёдоровича Крапивиных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800" spc="-15" dirty="0" err="1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городе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5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Тюмен</a:t>
            </a:r>
            <a:r>
              <a:rPr lang="ru-RU" spc="-15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sz="1800" spc="-15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spc="-15" dirty="0" smtClean="0">
              <a:solidFill>
                <a:srgbClr val="1F4E7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indent="457200">
              <a:lnSpc>
                <a:spcPct val="100000"/>
              </a:lnSpc>
              <a:spcBef>
                <a:spcPts val="100"/>
              </a:spcBef>
            </a:pPr>
            <a:r>
              <a:rPr sz="1800" spc="-5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sz="1800" spc="-5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был третьим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ребенком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семье.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Детства,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 словам Крапивина,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него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его ровесников не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было.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Помешала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война.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Поэтому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он 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хотел,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чтоб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детство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ребят,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подрастали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после войны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продолжалось 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подольше. </a:t>
            </a:r>
            <a:endParaRPr lang="ru-RU" sz="1800" spc="-15" dirty="0" smtClean="0">
              <a:solidFill>
                <a:srgbClr val="1F4E7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indent="457200">
              <a:lnSpc>
                <a:spcPct val="100000"/>
              </a:lnSpc>
              <a:spcBef>
                <a:spcPts val="100"/>
              </a:spcBef>
            </a:pPr>
            <a:r>
              <a:rPr sz="1800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Начал</a:t>
            </a:r>
            <a:r>
              <a:rPr sz="1800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писать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ребятах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800" spc="-39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ребят,</a:t>
            </a:r>
            <a:r>
              <a:rPr sz="1800" spc="-4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3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ему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двадцать</a:t>
            </a:r>
            <a:r>
              <a:rPr sz="1800" spc="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пять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лет.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09800" y="2438400"/>
            <a:ext cx="4648200" cy="2997835"/>
            <a:chOff x="3177539" y="2080260"/>
            <a:chExt cx="5782310" cy="40417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7539" y="2080260"/>
              <a:ext cx="5782056" cy="40416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3627" y="2275141"/>
              <a:ext cx="5394071" cy="365417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209800" y="5715000"/>
            <a:ext cx="54864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Иллюстрация</a:t>
            </a:r>
            <a:r>
              <a:rPr sz="1600" i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dirty="0" err="1"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1600" i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dirty="0" err="1" smtClean="0">
                <a:latin typeface="Times New Roman" pitchFamily="18" charset="0"/>
                <a:cs typeface="Times New Roman" pitchFamily="18" charset="0"/>
              </a:rPr>
              <a:t>книги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45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sz="1600" i="1" spc="-45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sz="1600" i="1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10" dirty="0">
                <a:latin typeface="Times New Roman" pitchFamily="18" charset="0"/>
                <a:cs typeface="Times New Roman" pitchFamily="18" charset="0"/>
              </a:rPr>
              <a:t>сторона,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35" dirty="0" err="1" smtClean="0"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sz="1600" i="1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5" dirty="0" err="1" smtClean="0">
                <a:latin typeface="Times New Roman" pitchFamily="18" charset="0"/>
                <a:cs typeface="Times New Roman" pitchFamily="18" charset="0"/>
              </a:rPr>
              <a:t>ветер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».</a:t>
            </a:r>
            <a:endParaRPr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fsd.multiurok.ru/html/2018/01/09/s_5a54ebbec29c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381000" y="2362200"/>
            <a:ext cx="4148454" cy="3110484"/>
            <a:chOff x="45719" y="1461516"/>
            <a:chExt cx="5702935" cy="437388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" y="1461516"/>
              <a:ext cx="5702808" cy="43738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524" y="1806448"/>
              <a:ext cx="5012690" cy="368325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6074" y="1761998"/>
              <a:ext cx="5102225" cy="3772535"/>
            </a:xfrm>
            <a:custGeom>
              <a:avLst/>
              <a:gdLst/>
              <a:ahLst/>
              <a:cxnLst/>
              <a:rect l="l" t="t" r="r" b="b"/>
              <a:pathLst>
                <a:path w="5102225" h="3772535">
                  <a:moveTo>
                    <a:pt x="657288" y="0"/>
                  </a:moveTo>
                  <a:lnTo>
                    <a:pt x="5101844" y="0"/>
                  </a:lnTo>
                  <a:lnTo>
                    <a:pt x="5101844" y="3115056"/>
                  </a:lnTo>
                  <a:lnTo>
                    <a:pt x="5098542" y="3180969"/>
                  </a:lnTo>
                  <a:lnTo>
                    <a:pt x="5088636" y="3246628"/>
                  </a:lnTo>
                  <a:lnTo>
                    <a:pt x="5071999" y="3309747"/>
                  </a:lnTo>
                  <a:lnTo>
                    <a:pt x="5049901" y="3370199"/>
                  </a:lnTo>
                  <a:lnTo>
                    <a:pt x="5022342" y="3427476"/>
                  </a:lnTo>
                  <a:lnTo>
                    <a:pt x="4989576" y="3481958"/>
                  </a:lnTo>
                  <a:lnTo>
                    <a:pt x="4951603" y="3532758"/>
                  </a:lnTo>
                  <a:lnTo>
                    <a:pt x="4909058" y="3579495"/>
                  </a:lnTo>
                  <a:lnTo>
                    <a:pt x="4862322" y="3622040"/>
                  </a:lnTo>
                  <a:lnTo>
                    <a:pt x="4811522" y="3660013"/>
                  </a:lnTo>
                  <a:lnTo>
                    <a:pt x="4757039" y="3692779"/>
                  </a:lnTo>
                  <a:lnTo>
                    <a:pt x="4699635" y="3720465"/>
                  </a:lnTo>
                  <a:lnTo>
                    <a:pt x="4639310" y="3742563"/>
                  </a:lnTo>
                  <a:lnTo>
                    <a:pt x="4576191" y="3759200"/>
                  </a:lnTo>
                  <a:lnTo>
                    <a:pt x="4510532" y="3768979"/>
                  </a:lnTo>
                  <a:lnTo>
                    <a:pt x="4444492" y="3772280"/>
                  </a:lnTo>
                  <a:lnTo>
                    <a:pt x="0" y="3772280"/>
                  </a:lnTo>
                  <a:lnTo>
                    <a:pt x="0" y="657351"/>
                  </a:lnTo>
                  <a:lnTo>
                    <a:pt x="3340" y="591312"/>
                  </a:lnTo>
                  <a:lnTo>
                    <a:pt x="13144" y="525652"/>
                  </a:lnTo>
                  <a:lnTo>
                    <a:pt x="29781" y="462534"/>
                  </a:lnTo>
                  <a:lnTo>
                    <a:pt x="51879" y="402209"/>
                  </a:lnTo>
                  <a:lnTo>
                    <a:pt x="79514" y="344804"/>
                  </a:lnTo>
                  <a:lnTo>
                    <a:pt x="112293" y="290322"/>
                  </a:lnTo>
                  <a:lnTo>
                    <a:pt x="150228" y="239522"/>
                  </a:lnTo>
                  <a:lnTo>
                    <a:pt x="192773" y="192786"/>
                  </a:lnTo>
                  <a:lnTo>
                    <a:pt x="239560" y="150240"/>
                  </a:lnTo>
                  <a:lnTo>
                    <a:pt x="290283" y="112267"/>
                  </a:lnTo>
                  <a:lnTo>
                    <a:pt x="344779" y="79501"/>
                  </a:lnTo>
                  <a:lnTo>
                    <a:pt x="402170" y="51942"/>
                  </a:lnTo>
                  <a:lnTo>
                    <a:pt x="462521" y="29844"/>
                  </a:lnTo>
                  <a:lnTo>
                    <a:pt x="525614" y="13207"/>
                  </a:lnTo>
                  <a:lnTo>
                    <a:pt x="591286" y="3301"/>
                  </a:lnTo>
                  <a:lnTo>
                    <a:pt x="657288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43000" y="5562600"/>
            <a:ext cx="3406140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Times New Roman" pitchFamily="18" charset="0"/>
                <a:cs typeface="Times New Roman" pitchFamily="18" charset="0"/>
              </a:rPr>
              <a:t>22</a:t>
            </a:r>
            <a:r>
              <a:rPr sz="1600" i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15" dirty="0">
                <a:latin typeface="Times New Roman" pitchFamily="18" charset="0"/>
                <a:cs typeface="Times New Roman" pitchFamily="18" charset="0"/>
              </a:rPr>
              <a:t>июля</a:t>
            </a:r>
            <a:r>
              <a:rPr sz="1600" i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1956 </a:t>
            </a:r>
            <a:r>
              <a:rPr sz="1600" i="1" spc="-45" dirty="0">
                <a:latin typeface="Times New Roman" pitchFamily="18" charset="0"/>
                <a:cs typeface="Times New Roman" pitchFamily="18" charset="0"/>
              </a:rPr>
              <a:t>г.</a:t>
            </a:r>
            <a:r>
              <a:rPr sz="1600" i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i="1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10" dirty="0">
                <a:latin typeface="Times New Roman" pitchFamily="18" charset="0"/>
                <a:cs typeface="Times New Roman" pitchFamily="18" charset="0"/>
              </a:rPr>
              <a:t>братом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15" dirty="0" err="1">
                <a:latin typeface="Times New Roman" pitchFamily="18" charset="0"/>
                <a:cs typeface="Times New Roman" pitchFamily="18" charset="0"/>
              </a:rPr>
              <a:t>Олегом</a:t>
            </a:r>
            <a:r>
              <a:rPr sz="1600" i="1" spc="-1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i="1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i="1" spc="-3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племянницей</a:t>
            </a:r>
            <a:r>
              <a:rPr sz="1600" i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Иринкой.</a:t>
            </a:r>
            <a:endParaRPr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0" y="1600200"/>
            <a:ext cx="3192780" cy="389382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486400" y="5410200"/>
            <a:ext cx="21151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i="1" spc="-10" dirty="0"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sz="1600" i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1951</a:t>
            </a:r>
            <a:r>
              <a:rPr sz="1600" i="1" spc="-20" dirty="0">
                <a:latin typeface="Times New Roman" pitchFamily="18" charset="0"/>
                <a:cs typeface="Times New Roman" pitchFamily="18" charset="0"/>
              </a:rPr>
              <a:t> года.</a:t>
            </a:r>
            <a:endParaRPr sz="1600" i="1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i="1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братишкой</a:t>
            </a:r>
            <a:r>
              <a:rPr sz="1600" i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15" dirty="0">
                <a:latin typeface="Times New Roman" pitchFamily="18" charset="0"/>
                <a:cs typeface="Times New Roman" pitchFamily="18" charset="0"/>
              </a:rPr>
              <a:t>Олегом</a:t>
            </a:r>
            <a:r>
              <a:rPr sz="1600" i="1" spc="-15" dirty="0">
                <a:latin typeface="Calibri"/>
                <a:cs typeface="Calibri"/>
              </a:rPr>
              <a:t>.</a:t>
            </a:r>
            <a:endParaRPr sz="1600" i="1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4400" y="457200"/>
            <a:ext cx="7683907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какое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же детство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любого мальчишки 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проходит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без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пиратов, 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сокровищ, </a:t>
            </a:r>
            <a:r>
              <a:rPr sz="1800" spc="-39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шпаг,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коней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подвигов?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spc="-20" dirty="0" smtClean="0">
              <a:solidFill>
                <a:srgbClr val="1F4E7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indent="457200">
              <a:lnSpc>
                <a:spcPct val="100000"/>
              </a:lnSpc>
              <a:spcBef>
                <a:spcPts val="100"/>
              </a:spcBef>
            </a:pPr>
            <a:r>
              <a:rPr sz="1800" spc="-10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Ещё</a:t>
            </a:r>
            <a:r>
              <a:rPr sz="1800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детстве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Владислав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придумывал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разные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занимательные</a:t>
            </a:r>
            <a:r>
              <a:rPr sz="1800" spc="-30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истории,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которыми</a:t>
            </a:r>
            <a:r>
              <a:rPr sz="1800" spc="-3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развлекал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своих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сверстников.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8/01/09/s_5a54ebbec29c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609600" y="914400"/>
            <a:ext cx="5105400" cy="4998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4610" indent="4572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Морем</a:t>
            </a:r>
            <a:r>
              <a:rPr spc="-5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Крапивин</a:t>
            </a:r>
            <a:r>
              <a:rPr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заболел</a:t>
            </a:r>
            <a:r>
              <a:rPr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ещё</a:t>
            </a:r>
            <a:r>
              <a:rPr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детстве</a:t>
            </a:r>
            <a:r>
              <a:rPr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spc="-39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мечтал </a:t>
            </a:r>
            <a:r>
              <a:rPr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морских </a:t>
            </a:r>
            <a:r>
              <a:rPr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путешествиях, </a:t>
            </a:r>
            <a:r>
              <a:rPr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хотел </a:t>
            </a:r>
            <a:r>
              <a:rPr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поступать</a:t>
            </a:r>
            <a:r>
              <a:rPr spc="-3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pc="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мореходное</a:t>
            </a:r>
            <a:r>
              <a:rPr spc="-4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училище.</a:t>
            </a:r>
            <a:r>
              <a:rPr spc="-3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spc="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взяться</a:t>
            </a:r>
            <a:r>
              <a:rPr spc="-5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перо его заставила самая </a:t>
            </a:r>
            <a:r>
              <a:rPr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ни </a:t>
            </a:r>
            <a:r>
              <a:rPr spc="-39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есть</a:t>
            </a:r>
            <a:r>
              <a:rPr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морская</a:t>
            </a:r>
            <a:r>
              <a:rPr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книга</a:t>
            </a:r>
            <a:r>
              <a:rPr spc="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Остров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сокровищ</a:t>
            </a:r>
            <a:r>
              <a:rPr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spc="-4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Р.Л.Стивенсона.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indent="457200">
              <a:lnSpc>
                <a:spcPct val="100000"/>
              </a:lnSpc>
              <a:spcBef>
                <a:spcPts val="25"/>
              </a:spcBef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феврале сорок </a:t>
            </a:r>
            <a:r>
              <a:rPr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пятого </a:t>
            </a:r>
            <a:r>
              <a:rPr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Владик </a:t>
            </a:r>
            <a:r>
              <a:rPr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нашёл </a:t>
            </a:r>
            <a:r>
              <a:rPr spc="-39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среди старых </a:t>
            </a:r>
            <a:r>
              <a:rPr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бумаг «лохматую </a:t>
            </a:r>
            <a:r>
              <a:rPr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книжку без </a:t>
            </a:r>
            <a:r>
              <a:rPr spc="-39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корочек»</a:t>
            </a:r>
            <a:r>
              <a:rPr spc="-5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«утонул</a:t>
            </a:r>
            <a:r>
              <a:rPr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ней</a:t>
            </a:r>
            <a:r>
              <a:rPr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головой».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indent="457200">
              <a:lnSpc>
                <a:spcPct val="100000"/>
              </a:lnSpc>
              <a:spcBef>
                <a:spcPts val="20"/>
              </a:spcBef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" marR="320040" indent="457200">
              <a:lnSpc>
                <a:spcPct val="100000"/>
              </a:lnSpc>
            </a:pPr>
            <a:r>
              <a:rPr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Вполне </a:t>
            </a:r>
            <a:r>
              <a:rPr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естественно, </a:t>
            </a:r>
            <a:r>
              <a:rPr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рассказ </a:t>
            </a:r>
            <a:r>
              <a:rPr spc="-39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Крапивина</a:t>
            </a:r>
            <a:r>
              <a:rPr spc="-3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был…</a:t>
            </a:r>
            <a:r>
              <a:rPr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о</a:t>
            </a:r>
            <a:r>
              <a:rPr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 err="1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пиратах</a:t>
            </a:r>
            <a:r>
              <a:rPr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необитаемом</a:t>
            </a:r>
            <a:r>
              <a:rPr spc="-55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острове.</a:t>
            </a:r>
            <a:r>
              <a:rPr spc="-5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Рукопись</a:t>
            </a:r>
            <a:r>
              <a:rPr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ждала </a:t>
            </a:r>
            <a:r>
              <a:rPr spc="-39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печальная</a:t>
            </a:r>
            <a:r>
              <a:rPr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участь:</a:t>
            </a:r>
            <a:r>
              <a:rPr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5" dirty="0" err="1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приходом</a:t>
            </a:r>
            <a:r>
              <a:rPr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весны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Владик</a:t>
            </a:r>
            <a:r>
              <a:rPr spc="-5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понаделал </a:t>
            </a:r>
            <a:r>
              <a:rPr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из неё </a:t>
            </a:r>
            <a:r>
              <a:rPr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парусов </a:t>
            </a:r>
            <a:r>
              <a:rPr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самодельных</a:t>
            </a:r>
            <a:r>
              <a:rPr spc="-4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корабликов,</a:t>
            </a:r>
            <a:r>
              <a:rPr spc="-4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spc="-4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пускал </a:t>
            </a:r>
            <a:r>
              <a:rPr spc="-39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лужах.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indent="457200">
              <a:lnSpc>
                <a:spcPct val="100000"/>
              </a:lnSpc>
              <a:spcBef>
                <a:spcPts val="25"/>
              </a:spcBef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" indent="457200" algn="just">
              <a:lnSpc>
                <a:spcPct val="100000"/>
              </a:lnSpc>
            </a:pPr>
            <a:r>
              <a:rPr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Кстати,</a:t>
            </a:r>
            <a:r>
              <a:rPr spc="-3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мореходку</a:t>
            </a:r>
            <a:r>
              <a:rPr spc="-3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поступил.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600" y="381000"/>
            <a:ext cx="25908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d.multiurok.ru/html/2018/01/09/s_5a54ebbec29c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0" y="1676400"/>
            <a:ext cx="2819400" cy="33940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71600" y="5334000"/>
            <a:ext cx="490347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i="1" spc="-10" dirty="0">
                <a:latin typeface="Times New Roman" pitchFamily="18" charset="0"/>
                <a:cs typeface="Times New Roman" pitchFamily="18" charset="0"/>
              </a:rPr>
              <a:t>тюменском</a:t>
            </a:r>
            <a:r>
              <a:rPr sz="1600" i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вокзале.</a:t>
            </a:r>
            <a:r>
              <a:rPr sz="1600" i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15" dirty="0">
                <a:latin typeface="Times New Roman" pitchFamily="18" charset="0"/>
                <a:cs typeface="Times New Roman" pitchFamily="18" charset="0"/>
              </a:rPr>
              <a:t>Июль</a:t>
            </a:r>
            <a:r>
              <a:rPr sz="1600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1956 </a:t>
            </a:r>
            <a:r>
              <a:rPr sz="1600" i="1" spc="-45" dirty="0">
                <a:latin typeface="Times New Roman" pitchFamily="18" charset="0"/>
                <a:cs typeface="Times New Roman" pitchFamily="18" charset="0"/>
              </a:rPr>
              <a:t>г.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 Перед</a:t>
            </a:r>
            <a:endParaRPr sz="1600" i="1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sz="1600" i="1" spc="-10" dirty="0">
                <a:latin typeface="Times New Roman" pitchFamily="18" charset="0"/>
                <a:cs typeface="Times New Roman" pitchFamily="18" charset="0"/>
              </a:rPr>
              <a:t>отъездом</a:t>
            </a:r>
            <a:r>
              <a:rPr sz="1600" i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i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10" dirty="0">
                <a:latin typeface="Times New Roman" pitchFamily="18" charset="0"/>
                <a:cs typeface="Times New Roman" pitchFamily="18" charset="0"/>
              </a:rPr>
              <a:t>Свердловск,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sz="1600" i="1" spc="-10" dirty="0">
                <a:latin typeface="Times New Roman" pitchFamily="18" charset="0"/>
                <a:cs typeface="Times New Roman" pitchFamily="18" charset="0"/>
              </a:rPr>
              <a:t>Уральский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10" dirty="0">
                <a:latin typeface="Times New Roman" pitchFamily="18" charset="0"/>
                <a:cs typeface="Times New Roman" pitchFamily="18" charset="0"/>
              </a:rPr>
              <a:t>университет,</a:t>
            </a:r>
            <a:endParaRPr sz="1600" i="1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sz="1600" i="1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i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приемные</a:t>
            </a:r>
            <a:r>
              <a:rPr sz="1600" i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экзамены.</a:t>
            </a:r>
            <a:endParaRPr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600" y="304800"/>
            <a:ext cx="754380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1770" indent="4572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1956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3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году,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окончания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школы,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будущий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писатель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поступил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Уральский </a:t>
            </a:r>
            <a:r>
              <a:rPr sz="1800" spc="-39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государственный</a:t>
            </a:r>
            <a:r>
              <a:rPr sz="1800" spc="-3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 err="1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университет</a:t>
            </a:r>
            <a:r>
              <a:rPr sz="1800" spc="-4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имени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30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Горького</a:t>
            </a:r>
            <a:r>
              <a:rPr sz="1800" spc="-30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факультет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журналистики. Стал </a:t>
            </a:r>
            <a:r>
              <a:rPr sz="1800" spc="-39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сотрудником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известных газет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 журналов. </a:t>
            </a:r>
            <a:r>
              <a:rPr sz="1800" spc="-39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spc="-395" dirty="0" smtClean="0">
              <a:solidFill>
                <a:srgbClr val="1F4E7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191770" indent="457200">
              <a:lnSpc>
                <a:spcPct val="100000"/>
              </a:lnSpc>
              <a:spcBef>
                <a:spcPts val="100"/>
              </a:spcBef>
            </a:pPr>
            <a:r>
              <a:rPr sz="1800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sz="1800" spc="-25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миру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детства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отпускала.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fsd.multiurok.ru/html/2018/01/09/s_5a54ebbec29c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7400" y="457200"/>
            <a:ext cx="2649601" cy="31654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00800" y="3886200"/>
            <a:ext cx="1676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Times New Roman" pitchFamily="18" charset="0"/>
                <a:cs typeface="Times New Roman" pitchFamily="18" charset="0"/>
              </a:rPr>
              <a:t>Портрет</a:t>
            </a:r>
            <a:r>
              <a:rPr sz="1800" i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>
                <a:latin typeface="Times New Roman" pitchFamily="18" charset="0"/>
                <a:cs typeface="Times New Roman" pitchFamily="18" charset="0"/>
              </a:rPr>
              <a:t>1970</a:t>
            </a:r>
            <a:r>
              <a:rPr sz="1800" i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spc="-45" dirty="0">
                <a:latin typeface="Times New Roman" pitchFamily="18" charset="0"/>
                <a:cs typeface="Times New Roman" pitchFamily="18" charset="0"/>
              </a:rPr>
              <a:t>г.</a:t>
            </a:r>
            <a:endParaRPr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0" y="609600"/>
            <a:ext cx="4503737" cy="32416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38200" y="3962400"/>
            <a:ext cx="426974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берегу 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озера. Беседа 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перерыве </a:t>
            </a:r>
            <a:r>
              <a:rPr sz="1600" i="1" spc="-10" dirty="0"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sz="1600" i="1" spc="-3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парусными</a:t>
            </a:r>
            <a:r>
              <a:rPr sz="1600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10" dirty="0">
                <a:latin typeface="Times New Roman" pitchFamily="18" charset="0"/>
                <a:cs typeface="Times New Roman" pitchFamily="18" charset="0"/>
              </a:rPr>
              <a:t>гонками.</a:t>
            </a:r>
            <a:endParaRPr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400" y="4495800"/>
            <a:ext cx="7086600" cy="196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indent="4572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 1961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Свердловске</a:t>
            </a:r>
            <a:r>
              <a:rPr sz="1800" spc="-3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В.Крапивин создаёт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1800" spc="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ребят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отряд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«Каравелла».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spc="-20" dirty="0" smtClean="0">
              <a:solidFill>
                <a:srgbClr val="1F4E7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indent="457200">
              <a:lnSpc>
                <a:spcPct val="100000"/>
              </a:lnSpc>
              <a:spcBef>
                <a:spcPts val="100"/>
              </a:spcBef>
            </a:pPr>
            <a:r>
              <a:rPr sz="1800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800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sz="1800" spc="-5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Каравеллы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была</a:t>
            </a:r>
            <a:r>
              <a:rPr sz="1800" spc="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собственная клятва-девиз: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«Я</a:t>
            </a:r>
            <a:r>
              <a:rPr sz="1800" spc="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вступлю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бой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любой</a:t>
            </a:r>
            <a:r>
              <a:rPr lang="ru-RU" sz="1800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несправедливостью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, подлостью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жестокостью, </a:t>
            </a:r>
            <a:r>
              <a:rPr sz="1800" spc="-4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бы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их ни </a:t>
            </a:r>
            <a:r>
              <a:rPr sz="1800" dirty="0" err="1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встретил</a:t>
            </a:r>
            <a:r>
              <a:rPr sz="1800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solidFill>
                <a:srgbClr val="1F4E7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indent="457200">
              <a:lnSpc>
                <a:spcPct val="100000"/>
              </a:lnSpc>
            </a:pPr>
            <a:r>
              <a:rPr sz="1800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не стану </a:t>
            </a:r>
            <a:r>
              <a:rPr sz="1800" spc="-39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ждать,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3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на защиту</a:t>
            </a:r>
            <a:r>
              <a:rPr sz="1800" spc="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правды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встанет кто-то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раньше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меня».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fsd.multiurok.ru/html/2018/01/09/s_5a54ebbec29c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200" y="533400"/>
            <a:ext cx="2386076" cy="25764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67400" y="3276600"/>
            <a:ext cx="27279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1974</a:t>
            </a:r>
            <a:r>
              <a:rPr sz="1600" i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25" dirty="0">
                <a:latin typeface="Times New Roman" pitchFamily="18" charset="0"/>
                <a:cs typeface="Times New Roman" pitchFamily="18" charset="0"/>
              </a:rPr>
              <a:t>год.</a:t>
            </a:r>
            <a:endParaRPr sz="1600" i="1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Барабанщики</a:t>
            </a:r>
            <a:r>
              <a:rPr sz="1600" i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"Каравеллы".</a:t>
            </a:r>
            <a:endParaRPr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2895600"/>
            <a:ext cx="4669155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Яхты</a:t>
            </a:r>
            <a:r>
              <a:rPr sz="1600" i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"Каравеллы".</a:t>
            </a:r>
            <a:endParaRPr sz="1600" i="1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sz="1600" i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"Штурман",</a:t>
            </a:r>
            <a:r>
              <a:rPr sz="1600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разработанный</a:t>
            </a:r>
            <a:r>
              <a:rPr sz="1600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sz="1600" i="1" spc="-10" dirty="0">
                <a:latin typeface="Times New Roman" pitchFamily="18" charset="0"/>
                <a:cs typeface="Times New Roman" pitchFamily="18" charset="0"/>
              </a:rPr>
              <a:t>флотилии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" y="533400"/>
            <a:ext cx="4262437" cy="224307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85800" y="3962400"/>
            <a:ext cx="73914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3840" indent="4572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Долгие 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писатель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был Командором отряда: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учил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ребят мастерить 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модели </a:t>
            </a:r>
            <a:r>
              <a:rPr sz="1800" spc="-39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кораблей,</a:t>
            </a:r>
            <a:r>
              <a:rPr sz="1800" spc="-3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делать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воздушных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змеев,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фехтовать,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писать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заметки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800" spc="-10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детские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журналы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«Каравелловцы» строили</a:t>
            </a:r>
            <a:r>
              <a:rPr sz="1800" spc="-3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яхты,</a:t>
            </a:r>
            <a:r>
              <a:rPr sz="1800" spc="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ходили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походы,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снимали фильмы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800" spc="-39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киностудии</a:t>
            </a:r>
            <a:r>
              <a:rPr sz="1800" spc="-3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«ФИГА»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(фильмы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исторические,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гениальные,</a:t>
            </a:r>
            <a:r>
              <a:rPr sz="1800" spc="-4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 err="1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артистические</a:t>
            </a:r>
            <a:r>
              <a:rPr sz="1800" spc="-5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выпустили</a:t>
            </a:r>
            <a:r>
              <a:rPr sz="1800" spc="-25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несколько</a:t>
            </a:r>
            <a:r>
              <a:rPr sz="1800" spc="-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книг. </a:t>
            </a:r>
            <a:endParaRPr lang="ru-RU" sz="1800" spc="-15" dirty="0" smtClean="0">
              <a:solidFill>
                <a:srgbClr val="1F4E7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243840" indent="457200">
              <a:lnSpc>
                <a:spcPct val="100000"/>
              </a:lnSpc>
              <a:spcBef>
                <a:spcPts val="100"/>
              </a:spcBef>
            </a:pPr>
            <a:r>
              <a:rPr sz="1800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1800" spc="5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отряда был</a:t>
            </a:r>
            <a:r>
              <a:rPr sz="1800" spc="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свой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флаг,</a:t>
            </a:r>
            <a:r>
              <a:rPr sz="1800" spc="1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форма,</a:t>
            </a:r>
            <a:r>
              <a:rPr sz="1800" spc="-2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звания</a:t>
            </a:r>
            <a:r>
              <a:rPr sz="1800" spc="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800" spc="-5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программа.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1384</Words>
  <Application>Microsoft Office PowerPoint</Application>
  <PresentationFormat>Экран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Сойтту</dc:creator>
  <cp:lastModifiedBy>ok</cp:lastModifiedBy>
  <cp:revision>5</cp:revision>
  <dcterms:created xsi:type="dcterms:W3CDTF">2023-10-10T07:46:22Z</dcterms:created>
  <dcterms:modified xsi:type="dcterms:W3CDTF">2023-10-10T10:23:48Z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2018-10-30T00:00:00Z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2023-10-10T00:00:00Z</vt:filetime>
  </property>
</Properties>
</file>