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8" r:id="rId5"/>
    <p:sldId id="260" r:id="rId6"/>
    <p:sldId id="262" r:id="rId7"/>
    <p:sldId id="265" r:id="rId8"/>
    <p:sldId id="289" r:id="rId9"/>
    <p:sldId id="264" r:id="rId10"/>
    <p:sldId id="271" r:id="rId11"/>
    <p:sldId id="273" r:id="rId12"/>
    <p:sldId id="272" r:id="rId13"/>
    <p:sldId id="275" r:id="rId14"/>
    <p:sldId id="290" r:id="rId15"/>
    <p:sldId id="291" r:id="rId16"/>
    <p:sldId id="286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538" y="-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AE1C-B700-491E-B733-34813D84152F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5DF7-2067-4DFA-B887-A1E34FF72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AE1C-B700-491E-B733-34813D84152F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5DF7-2067-4DFA-B887-A1E34FF72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AE1C-B700-491E-B733-34813D84152F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5DF7-2067-4DFA-B887-A1E34FF72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AE1C-B700-491E-B733-34813D84152F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5DF7-2067-4DFA-B887-A1E34FF72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AE1C-B700-491E-B733-34813D84152F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5DF7-2067-4DFA-B887-A1E34FF72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AE1C-B700-491E-B733-34813D84152F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5DF7-2067-4DFA-B887-A1E34FF72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AE1C-B700-491E-B733-34813D84152F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5DF7-2067-4DFA-B887-A1E34FF72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AE1C-B700-491E-B733-34813D84152F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5DF7-2067-4DFA-B887-A1E34FF72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AE1C-B700-491E-B733-34813D84152F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5DF7-2067-4DFA-B887-A1E34FF72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AE1C-B700-491E-B733-34813D84152F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5DF7-2067-4DFA-B887-A1E34FF72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AE1C-B700-491E-B733-34813D84152F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AA45DF7-2067-4DFA-B887-A1E34FF725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B3AE1C-B700-491E-B733-34813D84152F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A45DF7-2067-4DFA-B887-A1E34FF7251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0b9de9fef07061ebb373dd0a33396ce4f8556adc-12547901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268760"/>
            <a:ext cx="885698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5517232"/>
            <a:ext cx="367240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dirty="0" smtClean="0"/>
              <a:t> </a:t>
            </a:r>
            <a:r>
              <a:rPr lang="ru-RU" sz="2000" b="1" i="1" dirty="0" smtClean="0">
                <a:solidFill>
                  <a:schemeClr val="tx2">
                    <a:lumMod val="25000"/>
                  </a:schemeClr>
                </a:solidFill>
              </a:rPr>
              <a:t>Подготовила  библиотекарь</a:t>
            </a:r>
            <a:br>
              <a:rPr lang="ru-RU" sz="2000" b="1" i="1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2">
                    <a:lumMod val="25000"/>
                  </a:schemeClr>
                </a:solidFill>
              </a:rPr>
              <a:t>Сиднева С.В</a:t>
            </a:r>
            <a:endParaRPr lang="ru-RU" sz="2000" b="1" i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-99392"/>
            <a:ext cx="921702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Комсомол-молодость века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363272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5300" b="1" i="1" dirty="0" smtClean="0"/>
              <a:t>«</a:t>
            </a:r>
            <a:r>
              <a:rPr lang="ru-RU" sz="5300" b="1" i="1" dirty="0" smtClean="0"/>
              <a:t>Юность строит города»</a:t>
            </a:r>
            <a:endParaRPr lang="ru-RU" sz="53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35480"/>
            <a:ext cx="8640960" cy="4389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Мужество и самоотверженность при восстановлении разрушенного войной народного хозяйства, освоение целинных и залежных земель, участие комсомола в ударных комсомольских стройках: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Братская ГЭС, БАМ, </a:t>
            </a:r>
            <a:r>
              <a:rPr lang="ru-RU" sz="3600" b="1" dirty="0" err="1" smtClean="0">
                <a:solidFill>
                  <a:schemeClr val="bg2">
                    <a:lumMod val="25000"/>
                  </a:schemeClr>
                </a:solidFill>
              </a:rPr>
              <a:t>Усть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-Илим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, участие комсомола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в космической летописи 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страны. 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esktop\троительство-Усть-илимской-ГЭС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963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C:\Users\Вадим\Desktop\82F291E5-15B2-47DE-9BE4-D83FFEBD00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4"/>
            <a:ext cx="9144000" cy="685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4889e90d3a2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3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692696"/>
            <a:ext cx="8363272" cy="79435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/>
              <a:t> </a:t>
            </a:r>
            <a:r>
              <a:rPr lang="ru-RU" sz="6700" b="1" i="1" dirty="0" smtClean="0"/>
              <a:t>Ордена комсомола</a:t>
            </a:r>
            <a:endParaRPr lang="ru-RU" sz="6700" b="1" i="1" dirty="0"/>
          </a:p>
        </p:txBody>
      </p:sp>
      <p:pic>
        <p:nvPicPr>
          <p:cNvPr id="5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228" y="1190533"/>
            <a:ext cx="1728216" cy="2010156"/>
          </a:xfrm>
          <a:prstGeom prst="rect">
            <a:avLst/>
          </a:prstGeom>
        </p:spPr>
      </p:pic>
      <p:sp>
        <p:nvSpPr>
          <p:cNvPr id="6" name="object 4"/>
          <p:cNvSpPr txBox="1">
            <a:spLocks/>
          </p:cNvSpPr>
          <p:nvPr/>
        </p:nvSpPr>
        <p:spPr>
          <a:xfrm>
            <a:off x="1990444" y="1557937"/>
            <a:ext cx="6553151" cy="12753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12700" marR="5080" indent="55880">
              <a:lnSpc>
                <a:spcPct val="114100"/>
              </a:lnSpc>
              <a:spcBef>
                <a:spcPts val="95"/>
              </a:spcBef>
            </a:pP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800" spc="-25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февраля</a:t>
            </a:r>
            <a:r>
              <a:rPr lang="ru-RU" sz="1800" spc="-35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1928</a:t>
            </a:r>
            <a:r>
              <a:rPr lang="ru-RU" sz="1800" spc="-35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pc="-95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1800" spc="-15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spc="-3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орден</a:t>
            </a:r>
            <a:r>
              <a:rPr lang="ru-RU" sz="1800" spc="-15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Красного</a:t>
            </a:r>
            <a:r>
              <a:rPr lang="ru-RU" sz="1800" spc="-4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Знамени.</a:t>
            </a:r>
            <a:r>
              <a:rPr lang="ru-RU" sz="1800" spc="-3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Награда</a:t>
            </a:r>
            <a:r>
              <a:rPr lang="ru-RU" sz="1800" spc="-35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1800" spc="-15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pc="-1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боевые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заслуги</a:t>
            </a:r>
            <a:r>
              <a:rPr lang="ru-RU" sz="1800" spc="-65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spc="-35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героизм</a:t>
            </a:r>
            <a:r>
              <a:rPr lang="ru-RU" sz="1800" spc="-35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spc="-35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lang="ru-RU" sz="1800" spc="-3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pc="-2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Гражданской</a:t>
            </a:r>
            <a:r>
              <a:rPr lang="ru-RU" sz="1800" spc="-6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войны</a:t>
            </a:r>
            <a:r>
              <a:rPr lang="ru-RU" sz="1800" spc="-25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spc="-35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pc="-1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иностранной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интервенции,</a:t>
            </a:r>
            <a:r>
              <a:rPr lang="ru-RU" sz="1800" spc="-5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1800" spc="5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</a:t>
            </a:r>
            <a:r>
              <a:rPr lang="ru-RU" sz="1800" spc="-4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spc="-5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восстановлении</a:t>
            </a:r>
            <a:r>
              <a:rPr lang="ru-RU" sz="1800" spc="-25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pc="-1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разрушенного</a:t>
            </a:r>
            <a:r>
              <a:rPr lang="ru-RU" sz="1800" spc="-3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pc="-1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войной хозяйства</a:t>
            </a:r>
            <a:r>
              <a:rPr lang="ru-RU" sz="1800" spc="-1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800" spc="-1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3284984"/>
            <a:ext cx="8291703" cy="1671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574800">
              <a:lnSpc>
                <a:spcPct val="114100"/>
              </a:lnSpc>
              <a:spcBef>
                <a:spcPts val="95"/>
              </a:spcBef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21</a:t>
            </a:r>
            <a:r>
              <a:rPr lang="ru-RU" spc="-4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января</a:t>
            </a:r>
            <a:r>
              <a:rPr lang="ru-RU" spc="-3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pc="-2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1931г.</a:t>
            </a:r>
            <a:r>
              <a:rPr lang="ru-RU" spc="-3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–</a:t>
            </a:r>
            <a:r>
              <a:rPr lang="ru-RU" spc="-4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орден</a:t>
            </a:r>
            <a:r>
              <a:rPr lang="ru-RU" spc="-4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pc="-3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Трудового</a:t>
            </a:r>
            <a:r>
              <a:rPr lang="ru-RU" spc="-7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Красного</a:t>
            </a:r>
            <a:r>
              <a:rPr lang="ru-RU" spc="-4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pc="-45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Знамени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.</a:t>
            </a:r>
            <a:r>
              <a:rPr lang="ru-RU" spc="-3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Награда</a:t>
            </a:r>
            <a:r>
              <a:rPr lang="ru-RU" spc="-4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pc="-2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за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проявленную</a:t>
            </a:r>
            <a:r>
              <a:rPr lang="ru-RU" spc="-7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инициативу</a:t>
            </a:r>
            <a:r>
              <a:rPr lang="ru-RU" spc="-5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</a:t>
            </a:r>
            <a:r>
              <a:rPr lang="ru-RU" spc="-6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организации</a:t>
            </a:r>
            <a:r>
              <a:rPr lang="ru-RU" spc="-6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движения</a:t>
            </a:r>
            <a:r>
              <a:rPr lang="ru-RU" spc="-6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pc="-2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ударников</a:t>
            </a:r>
            <a:r>
              <a:rPr lang="ru-RU" spc="-8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труда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и</a:t>
            </a:r>
            <a:r>
              <a:rPr lang="ru-RU" spc="-3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социалистического</a:t>
            </a:r>
            <a:r>
              <a:rPr lang="ru-RU" spc="-4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соревнования.</a:t>
            </a:r>
            <a:r>
              <a:rPr lang="ru-RU" spc="-4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Это</a:t>
            </a:r>
            <a:r>
              <a:rPr lang="ru-RU" spc="-3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привело</a:t>
            </a:r>
            <a:r>
              <a:rPr lang="ru-RU" spc="-2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к</a:t>
            </a:r>
            <a:r>
              <a:rPr lang="ru-RU" spc="-2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pc="-25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успешному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досрочному</a:t>
            </a:r>
            <a:r>
              <a:rPr lang="ru-RU" spc="-7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выполнению</a:t>
            </a:r>
            <a:r>
              <a:rPr lang="ru-RU" spc="-4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первого</a:t>
            </a:r>
            <a:r>
              <a:rPr lang="ru-RU" spc="-6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пятилетнего</a:t>
            </a:r>
            <a:r>
              <a:rPr lang="ru-RU" spc="-7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плана</a:t>
            </a:r>
            <a:r>
              <a:rPr lang="ru-RU" spc="-6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развития экономики</a:t>
            </a:r>
            <a:r>
              <a:rPr lang="ru-RU" spc="-9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страны.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11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48264" y="2636912"/>
            <a:ext cx="1988262" cy="2214372"/>
          </a:xfrm>
          <a:prstGeom prst="rect">
            <a:avLst/>
          </a:prstGeom>
        </p:spPr>
      </p:pic>
      <p:pic>
        <p:nvPicPr>
          <p:cNvPr id="12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0500" y="4851285"/>
            <a:ext cx="1933228" cy="189111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31218" y="5171588"/>
            <a:ext cx="8505307" cy="135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9270" marR="5080">
              <a:lnSpc>
                <a:spcPct val="114100"/>
              </a:lnSpc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14</a:t>
            </a:r>
            <a:r>
              <a:rPr lang="ru-RU" spc="-2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июня 1945</a:t>
            </a:r>
            <a:r>
              <a:rPr lang="ru-RU" spc="-2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pc="-9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г.</a:t>
            </a:r>
            <a:r>
              <a:rPr lang="ru-RU" spc="-1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–</a:t>
            </a:r>
            <a:r>
              <a:rPr lang="ru-RU" spc="-2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орден</a:t>
            </a:r>
            <a:r>
              <a:rPr lang="ru-RU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Ленина.</a:t>
            </a:r>
            <a:r>
              <a:rPr lang="ru-RU" spc="-1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Награда</a:t>
            </a:r>
            <a:r>
              <a:rPr lang="ru-RU" spc="4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за</a:t>
            </a:r>
            <a:r>
              <a:rPr lang="ru-RU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выдающиеся</a:t>
            </a:r>
            <a:r>
              <a:rPr lang="ru-RU" spc="-3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заслуги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перед</a:t>
            </a:r>
            <a:r>
              <a:rPr lang="ru-RU" spc="-7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Родиной</a:t>
            </a:r>
            <a:r>
              <a:rPr lang="ru-RU" spc="-5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</a:t>
            </a:r>
            <a:r>
              <a:rPr lang="ru-RU" spc="-6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годы</a:t>
            </a:r>
            <a:r>
              <a:rPr lang="ru-RU" spc="-7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Великой</a:t>
            </a:r>
            <a:r>
              <a:rPr lang="ru-RU" spc="-6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Отечественной</a:t>
            </a:r>
            <a:r>
              <a:rPr lang="ru-RU" spc="-8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войны</a:t>
            </a:r>
            <a:r>
              <a:rPr lang="ru-RU" spc="-5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Советского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Союза</a:t>
            </a:r>
            <a:r>
              <a:rPr lang="ru-RU" spc="-3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против</a:t>
            </a:r>
            <a:r>
              <a:rPr lang="ru-RU" spc="-4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pc="-2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гитлеровской</a:t>
            </a:r>
            <a:r>
              <a:rPr lang="ru-RU" spc="-4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pc="-2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Германии,</a:t>
            </a:r>
            <a:r>
              <a:rPr lang="ru-RU" spc="-5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за</a:t>
            </a:r>
            <a:r>
              <a:rPr lang="ru-RU" spc="-3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большую</a:t>
            </a:r>
            <a:r>
              <a:rPr lang="ru-RU" spc="-4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работу</a:t>
            </a:r>
            <a:r>
              <a:rPr lang="ru-RU" spc="-4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pc="-2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по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воспитанию</a:t>
            </a:r>
            <a:r>
              <a:rPr lang="ru-RU" spc="-5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молодежи</a:t>
            </a:r>
            <a:r>
              <a:rPr lang="ru-RU" spc="-6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</a:t>
            </a:r>
            <a:r>
              <a:rPr lang="ru-RU" spc="-3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духе</a:t>
            </a:r>
            <a:r>
              <a:rPr lang="ru-RU" spc="-6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беззаветной</a:t>
            </a:r>
            <a:r>
              <a:rPr lang="ru-RU" spc="-5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преданности</a:t>
            </a:r>
            <a:r>
              <a:rPr lang="ru-RU" spc="-5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Родине.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729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08520" y="4676747"/>
            <a:ext cx="9001000" cy="1962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89505" marR="5080">
              <a:lnSpc>
                <a:spcPct val="114100"/>
              </a:lnSpc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1968</a:t>
            </a:r>
            <a:r>
              <a:rPr lang="ru-RU" spc="-3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pc="-9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г.</a:t>
            </a:r>
            <a:r>
              <a:rPr lang="ru-RU" spc="-1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–</a:t>
            </a:r>
            <a:r>
              <a:rPr lang="ru-RU" spc="-1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орден</a:t>
            </a:r>
            <a:r>
              <a:rPr lang="ru-RU" spc="-2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pc="-2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Октябрьской </a:t>
            </a:r>
            <a:r>
              <a:rPr lang="ru-RU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революции.</a:t>
            </a:r>
            <a:r>
              <a:rPr lang="ru-RU" spc="-1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Награда</a:t>
            </a:r>
            <a:r>
              <a:rPr lang="ru-RU" spc="-3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за </a:t>
            </a:r>
            <a:r>
              <a:rPr lang="ru-RU" spc="-1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выдаю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щиеся</a:t>
            </a:r>
            <a:r>
              <a:rPr lang="ru-RU" spc="-35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заслуги</a:t>
            </a:r>
            <a:r>
              <a:rPr lang="ru-RU" spc="-5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и</a:t>
            </a:r>
            <a:r>
              <a:rPr lang="ru-RU" spc="-2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большой</a:t>
            </a:r>
            <a:r>
              <a:rPr lang="ru-RU" spc="-2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вклад</a:t>
            </a:r>
            <a:r>
              <a:rPr lang="ru-RU" spc="-2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pc="-2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комсомола</a:t>
            </a:r>
            <a:r>
              <a:rPr lang="ru-RU" spc="-2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</a:t>
            </a:r>
            <a:r>
              <a:rPr lang="ru-RU" spc="-2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становление</a:t>
            </a:r>
            <a:r>
              <a:rPr lang="ru-RU" spc="-3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pc="-5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и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укрепление</a:t>
            </a:r>
            <a:r>
              <a:rPr lang="ru-RU" spc="-7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Советской</a:t>
            </a:r>
            <a:r>
              <a:rPr lang="ru-RU" spc="-5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власти,</a:t>
            </a:r>
            <a:r>
              <a:rPr lang="ru-RU" spc="-5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мужество</a:t>
            </a:r>
            <a:r>
              <a:rPr lang="ru-RU" spc="-7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и</a:t>
            </a:r>
            <a:r>
              <a:rPr lang="ru-RU" spc="-4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героизм</a:t>
            </a:r>
            <a:r>
              <a:rPr lang="ru-RU" spc="-6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</a:t>
            </a:r>
            <a:r>
              <a:rPr lang="ru-RU" spc="-4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боях</a:t>
            </a:r>
            <a:r>
              <a:rPr lang="ru-RU" spc="-5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с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врагами</a:t>
            </a:r>
            <a:r>
              <a:rPr lang="ru-RU" spc="-5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Родины,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активное</a:t>
            </a:r>
            <a:r>
              <a:rPr lang="ru-RU" spc="-5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участие</a:t>
            </a:r>
            <a:r>
              <a:rPr lang="ru-RU" spc="-5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</a:t>
            </a:r>
            <a:r>
              <a:rPr lang="ru-RU" spc="-4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pc="-1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социалистическом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строительстве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,</a:t>
            </a:r>
            <a:r>
              <a:rPr lang="ru-RU" spc="-6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за</a:t>
            </a:r>
            <a:r>
              <a:rPr lang="ru-RU" spc="-3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работу</a:t>
            </a:r>
            <a:r>
              <a:rPr lang="ru-RU" spc="-4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по</a:t>
            </a:r>
            <a:r>
              <a:rPr lang="ru-RU" spc="-5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воспитанию</a:t>
            </a:r>
            <a:r>
              <a:rPr lang="ru-RU" spc="-4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подрастающего поколения</a:t>
            </a:r>
            <a:r>
              <a:rPr lang="ru-RU" spc="-3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</a:t>
            </a:r>
            <a:r>
              <a:rPr lang="ru-RU" spc="-4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духе</a:t>
            </a:r>
            <a:r>
              <a:rPr lang="ru-RU" spc="-5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преданности</a:t>
            </a:r>
            <a:r>
              <a:rPr lang="ru-RU" spc="-5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заветам</a:t>
            </a:r>
            <a:r>
              <a:rPr lang="ru-RU" spc="38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Ленина</a:t>
            </a:r>
            <a:r>
              <a:rPr lang="ru-RU" spc="-3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и</a:t>
            </a:r>
            <a:r>
              <a:rPr lang="ru-RU" spc="-4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</a:t>
            </a:r>
            <a:r>
              <a:rPr lang="ru-RU" spc="-3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связи</a:t>
            </a:r>
            <a:r>
              <a:rPr lang="ru-RU" spc="-5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с </a:t>
            </a:r>
            <a:r>
              <a:rPr lang="ru-RU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50-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летием</a:t>
            </a:r>
            <a:r>
              <a:rPr lang="ru-RU" spc="-3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ВЛКСМ.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692696"/>
            <a:ext cx="8363272" cy="79435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/>
              <a:t> </a:t>
            </a:r>
            <a:r>
              <a:rPr lang="ru-RU" sz="6700" b="1" i="1" dirty="0" smtClean="0"/>
              <a:t>Ордена комсомола</a:t>
            </a:r>
            <a:endParaRPr lang="ru-RU" sz="6700" b="1" i="1" dirty="0"/>
          </a:p>
        </p:txBody>
      </p:sp>
      <p:pic>
        <p:nvPicPr>
          <p:cNvPr id="12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" y="1268760"/>
            <a:ext cx="1933228" cy="1891118"/>
          </a:xfrm>
          <a:prstGeom prst="rect">
            <a:avLst/>
          </a:prstGeom>
        </p:spPr>
      </p:pic>
      <p:sp>
        <p:nvSpPr>
          <p:cNvPr id="9" name="object 4"/>
          <p:cNvSpPr txBox="1"/>
          <p:nvPr/>
        </p:nvSpPr>
        <p:spPr>
          <a:xfrm>
            <a:off x="2195736" y="1575826"/>
            <a:ext cx="6696744" cy="127698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8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28</a:t>
            </a:r>
            <a:r>
              <a:rPr sz="1800" spc="-4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октября</a:t>
            </a:r>
            <a:r>
              <a:rPr sz="1800" spc="-3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1948</a:t>
            </a:r>
            <a:r>
              <a:rPr sz="1800" spc="-1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spc="-10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г.</a:t>
            </a:r>
            <a:r>
              <a:rPr sz="1800" spc="-1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-</a:t>
            </a:r>
            <a:r>
              <a:rPr sz="1800" spc="-1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орден</a:t>
            </a:r>
            <a:r>
              <a:rPr sz="1800" spc="-2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Ленина.</a:t>
            </a:r>
            <a:r>
              <a:rPr sz="1800" spc="-2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Награда</a:t>
            </a:r>
            <a:r>
              <a:rPr sz="1800" spc="42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за</a:t>
            </a:r>
            <a:r>
              <a:rPr sz="1800" spc="-2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выдающиеся</a:t>
            </a:r>
            <a:endParaRPr sz="1800" dirty="0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13900"/>
              </a:lnSpc>
            </a:pPr>
            <a:r>
              <a:rPr sz="18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заслуги</a:t>
            </a:r>
            <a:r>
              <a:rPr sz="1800" spc="-5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перед</a:t>
            </a:r>
            <a:r>
              <a:rPr sz="1800" spc="-3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Родиной</a:t>
            </a:r>
            <a:r>
              <a:rPr sz="1800" spc="-2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</a:t>
            </a:r>
            <a:r>
              <a:rPr sz="1800" spc="-1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деле</a:t>
            </a:r>
            <a:r>
              <a:rPr sz="1800" spc="-2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коммунистического</a:t>
            </a:r>
            <a:r>
              <a:rPr sz="1800" spc="-6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воспитания </a:t>
            </a:r>
            <a:r>
              <a:rPr sz="18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молодёжи,</a:t>
            </a:r>
            <a:r>
              <a:rPr sz="1800" spc="36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активное</a:t>
            </a:r>
            <a:r>
              <a:rPr sz="1800" spc="-5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участие</a:t>
            </a:r>
            <a:r>
              <a:rPr sz="1800" spc="-7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</a:t>
            </a:r>
            <a:r>
              <a:rPr sz="1800" spc="-4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восстановление</a:t>
            </a:r>
            <a:r>
              <a:rPr sz="1800" spc="-5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разрушенной</a:t>
            </a:r>
            <a:endParaRPr sz="1800" dirty="0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18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войной</a:t>
            </a:r>
            <a:r>
              <a:rPr sz="1800" spc="-3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экономики</a:t>
            </a:r>
            <a:r>
              <a:rPr sz="1800" spc="-2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и</a:t>
            </a:r>
            <a:r>
              <a:rPr sz="1800" spc="-4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</a:t>
            </a:r>
            <a:r>
              <a:rPr sz="1800" spc="-2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связи</a:t>
            </a:r>
            <a:r>
              <a:rPr sz="1800" spc="-4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с</a:t>
            </a:r>
            <a:r>
              <a:rPr sz="1800" spc="-3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30-</a:t>
            </a:r>
            <a:r>
              <a:rPr sz="18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летием</a:t>
            </a:r>
            <a:r>
              <a:rPr sz="1800" spc="-3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основания</a:t>
            </a:r>
            <a:r>
              <a:rPr sz="1800" spc="-4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ВЛКСМ.</a:t>
            </a:r>
            <a:endParaRPr sz="1800" dirty="0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13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59252" y="2780928"/>
            <a:ext cx="1933228" cy="18911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9264" y="3225629"/>
            <a:ext cx="8654736" cy="1355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885314">
              <a:lnSpc>
                <a:spcPct val="114100"/>
              </a:lnSpc>
              <a:spcBef>
                <a:spcPts val="95"/>
              </a:spcBef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5</a:t>
            </a:r>
            <a:r>
              <a:rPr lang="ru-RU" spc="-5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ноября</a:t>
            </a:r>
            <a:r>
              <a:rPr lang="ru-RU" spc="-3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1956</a:t>
            </a:r>
            <a:r>
              <a:rPr lang="ru-RU" spc="-4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pc="-9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г.</a:t>
            </a:r>
            <a:r>
              <a:rPr lang="ru-RU" spc="-2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–</a:t>
            </a:r>
            <a:r>
              <a:rPr lang="ru-RU" spc="-4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орден</a:t>
            </a:r>
            <a:r>
              <a:rPr lang="ru-RU" spc="-4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Ленина.</a:t>
            </a:r>
            <a:r>
              <a:rPr lang="ru-RU" spc="-3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Награда</a:t>
            </a:r>
            <a:r>
              <a:rPr lang="ru-RU" spc="-5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большие</a:t>
            </a:r>
            <a:r>
              <a:rPr lang="ru-RU" spc="-2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заслуги </a:t>
            </a:r>
            <a:r>
              <a:rPr lang="ru-RU" spc="-2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комсомольцев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и</a:t>
            </a:r>
            <a:r>
              <a:rPr lang="ru-RU" spc="-3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советской</a:t>
            </a:r>
            <a:r>
              <a:rPr lang="ru-RU" spc="-5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молодежи</a:t>
            </a:r>
            <a:r>
              <a:rPr lang="ru-RU" spc="-4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</a:t>
            </a:r>
            <a:r>
              <a:rPr lang="ru-RU" spc="-3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социалистическом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строительстве.</a:t>
            </a:r>
            <a:r>
              <a:rPr lang="ru-RU" spc="-7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Особо</a:t>
            </a:r>
            <a:r>
              <a:rPr lang="ru-RU" spc="-5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отмечен</a:t>
            </a:r>
            <a:r>
              <a:rPr lang="ru-RU" spc="-6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самоотверженный</a:t>
            </a:r>
            <a:r>
              <a:rPr lang="ru-RU" spc="-8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труд</a:t>
            </a:r>
            <a:r>
              <a:rPr lang="ru-RU" spc="-9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юношей</a:t>
            </a:r>
            <a:r>
              <a:rPr lang="ru-RU" spc="-5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и </a:t>
            </a:r>
            <a:r>
              <a:rPr lang="ru-RU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девушек</a:t>
            </a:r>
            <a:r>
              <a:rPr lang="ru-RU" spc="-5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</a:t>
            </a:r>
            <a:r>
              <a:rPr lang="ru-RU" spc="-2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освоении</a:t>
            </a:r>
            <a:r>
              <a:rPr lang="ru-RU" spc="-2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целинных</a:t>
            </a:r>
            <a:r>
              <a:rPr lang="ru-RU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и</a:t>
            </a:r>
            <a:r>
              <a:rPr lang="ru-RU" spc="-1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залежных</a:t>
            </a:r>
            <a:r>
              <a:rPr lang="ru-RU" spc="-1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земель.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14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684" y="4581127"/>
            <a:ext cx="2171729" cy="215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2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711008" cy="2705472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>Комсомол</a:t>
            </a:r>
            <a:br>
              <a:rPr lang="ru-RU" sz="4900" dirty="0" smtClean="0"/>
            </a:br>
            <a:r>
              <a:rPr lang="ru-RU" sz="4900" dirty="0" smtClean="0"/>
              <a:t>сыграл огромную роль в воспитании патриотизма, любви к Родине у миллионов юношей и девушек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797152"/>
            <a:ext cx="6984448" cy="7920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esktop\2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149080"/>
            <a:ext cx="3816424" cy="2544283"/>
          </a:xfrm>
          <a:prstGeom prst="rect">
            <a:avLst/>
          </a:prstGeom>
          <a:noFill/>
        </p:spPr>
      </p:pic>
      <p:pic>
        <p:nvPicPr>
          <p:cNvPr id="6147" name="Picture 3" descr="C:\Users\User\Desktop\0_731b3_d0fc24eb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149080"/>
            <a:ext cx="3816424" cy="2536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Комсомол-это молодость, </a:t>
            </a:r>
            <a:br>
              <a:rPr lang="ru-RU" sz="6000" dirty="0" smtClean="0"/>
            </a:br>
            <a:r>
              <a:rPr lang="ru-RU" sz="6000" dirty="0" smtClean="0"/>
              <a:t>любовь и дружба!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717032"/>
            <a:ext cx="7999040" cy="1800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esktop\x_a2a7d6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01008"/>
            <a:ext cx="4032448" cy="2690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User\Desktop\rostov_b_59764.jpg"/>
          <p:cNvPicPr>
            <a:picLocks noChangeAspect="1" noChangeArrowheads="1"/>
          </p:cNvPicPr>
          <p:nvPr/>
        </p:nvPicPr>
        <p:blipFill>
          <a:blip r:embed="rId3" cstate="print"/>
          <a:srcRect r="1219" b="4878"/>
          <a:stretch>
            <a:fillRect/>
          </a:stretch>
        </p:blipFill>
        <p:spPr bwMode="auto">
          <a:xfrm>
            <a:off x="467544" y="3501008"/>
            <a:ext cx="388843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User\Desktop\studen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2554265" cy="2442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9592"/>
            <a:ext cx="8640960" cy="2880320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  </a:t>
            </a:r>
            <a:br>
              <a:rPr lang="ru-RU" sz="7200" b="1" dirty="0" smtClean="0">
                <a:solidFill>
                  <a:srgbClr val="FF0000"/>
                </a:solidFill>
              </a:rPr>
            </a:br>
            <a:r>
              <a:rPr lang="ru-RU" sz="7200" b="1" dirty="0" smtClean="0">
                <a:solidFill>
                  <a:srgbClr val="FF0000"/>
                </a:solidFill>
              </a:rPr>
              <a:t/>
            </a:r>
            <a:br>
              <a:rPr lang="ru-RU" sz="7200" b="1" dirty="0" smtClean="0">
                <a:solidFill>
                  <a:srgbClr val="FF0000"/>
                </a:solidFill>
              </a:rPr>
            </a:br>
            <a:r>
              <a:rPr lang="ru-RU" sz="7200" b="1" dirty="0" smtClean="0">
                <a:solidFill>
                  <a:srgbClr val="FF0000"/>
                </a:solidFill>
              </a:rPr>
              <a:t/>
            </a:r>
            <a:br>
              <a:rPr lang="ru-RU" sz="7200" b="1" dirty="0" smtClean="0">
                <a:solidFill>
                  <a:srgbClr val="FF0000"/>
                </a:solidFill>
              </a:rPr>
            </a:br>
            <a:r>
              <a:rPr lang="ru-RU" sz="7200" b="1" dirty="0" smtClean="0">
                <a:solidFill>
                  <a:srgbClr val="FF0000"/>
                </a:solidFill>
              </a:rPr>
              <a:t/>
            </a:r>
            <a:br>
              <a:rPr lang="ru-RU" sz="7200" b="1" dirty="0" smtClean="0">
                <a:solidFill>
                  <a:srgbClr val="FF0000"/>
                </a:solidFill>
              </a:rPr>
            </a:br>
            <a:r>
              <a:rPr lang="ru-RU" sz="7200" b="1" dirty="0" smtClean="0">
                <a:solidFill>
                  <a:srgbClr val="FF0000"/>
                </a:solidFill>
              </a:rPr>
              <a:t/>
            </a:r>
            <a:br>
              <a:rPr lang="ru-RU" sz="7200" b="1" dirty="0" smtClean="0">
                <a:solidFill>
                  <a:srgbClr val="FF0000"/>
                </a:solidFill>
              </a:rPr>
            </a:br>
            <a:r>
              <a:rPr lang="ru-RU" sz="7200" b="1" dirty="0" smtClean="0">
                <a:solidFill>
                  <a:srgbClr val="FF0000"/>
                </a:solidFill>
              </a:rPr>
              <a:t/>
            </a:r>
            <a:br>
              <a:rPr lang="ru-RU" sz="7200" b="1" dirty="0" smtClean="0">
                <a:solidFill>
                  <a:srgbClr val="FF0000"/>
                </a:solidFill>
              </a:rPr>
            </a:br>
            <a:r>
              <a:rPr lang="ru-RU" sz="7200" b="1" dirty="0" smtClean="0">
                <a:solidFill>
                  <a:srgbClr val="FF0000"/>
                </a:solidFill>
              </a:rPr>
              <a:t/>
            </a:r>
            <a:br>
              <a:rPr lang="ru-RU" sz="7200" b="1" dirty="0" smtClean="0">
                <a:solidFill>
                  <a:srgbClr val="FF0000"/>
                </a:solidFill>
              </a:rPr>
            </a:br>
            <a:r>
              <a:rPr lang="ru-RU" sz="7200" b="1" dirty="0" smtClean="0">
                <a:solidFill>
                  <a:srgbClr val="FF0000"/>
                </a:solidFill>
              </a:rPr>
              <a:t/>
            </a:r>
            <a:br>
              <a:rPr lang="ru-RU" sz="7200" b="1" dirty="0" smtClean="0">
                <a:solidFill>
                  <a:srgbClr val="FF0000"/>
                </a:solidFill>
              </a:rPr>
            </a:br>
            <a:r>
              <a:rPr lang="ru-RU" sz="7200" b="1" dirty="0" smtClean="0">
                <a:solidFill>
                  <a:srgbClr val="FF0000"/>
                </a:solidFill>
              </a:rPr>
              <a:t/>
            </a:r>
            <a:br>
              <a:rPr lang="ru-RU" sz="7200" b="1" dirty="0" smtClean="0">
                <a:solidFill>
                  <a:srgbClr val="FF0000"/>
                </a:solidFill>
              </a:rPr>
            </a:br>
            <a:r>
              <a:rPr lang="ru-RU" sz="7200" b="1" dirty="0" smtClean="0">
                <a:solidFill>
                  <a:srgbClr val="FF0000"/>
                </a:solidFill>
              </a:rPr>
              <a:t/>
            </a:r>
            <a:br>
              <a:rPr lang="ru-RU" sz="7200" b="1" dirty="0" smtClean="0">
                <a:solidFill>
                  <a:srgbClr val="FF0000"/>
                </a:solidFill>
              </a:rPr>
            </a:br>
            <a:r>
              <a:rPr lang="ru-RU" sz="7200" b="1" dirty="0" smtClean="0">
                <a:solidFill>
                  <a:srgbClr val="FF0000"/>
                </a:solidFill>
              </a:rPr>
              <a:t/>
            </a:r>
            <a:br>
              <a:rPr lang="ru-RU" sz="7200" b="1" dirty="0" smtClean="0">
                <a:solidFill>
                  <a:srgbClr val="FF0000"/>
                </a:solidFill>
              </a:rPr>
            </a:br>
            <a:r>
              <a:rPr lang="ru-RU" sz="7200" b="1" dirty="0" smtClean="0">
                <a:solidFill>
                  <a:srgbClr val="FF0000"/>
                </a:solidFill>
              </a:rPr>
              <a:t/>
            </a:r>
            <a:br>
              <a:rPr lang="ru-RU" sz="7200" b="1" dirty="0" smtClean="0">
                <a:solidFill>
                  <a:srgbClr val="FF0000"/>
                </a:solidFill>
              </a:rPr>
            </a:br>
            <a:r>
              <a:rPr lang="ru-RU" sz="7200" b="1" dirty="0" smtClean="0">
                <a:solidFill>
                  <a:srgbClr val="FF0000"/>
                </a:solidFill>
              </a:rPr>
              <a:t/>
            </a:r>
            <a:br>
              <a:rPr lang="ru-RU" sz="7200" b="1" dirty="0" smtClean="0">
                <a:solidFill>
                  <a:srgbClr val="FF0000"/>
                </a:solidFill>
              </a:rPr>
            </a:br>
            <a:r>
              <a:rPr lang="ru-RU" sz="6700" b="1" dirty="0" smtClean="0">
                <a:solidFill>
                  <a:srgbClr val="FF0000"/>
                </a:solidFill>
              </a:rPr>
              <a:t>ВЛКСМ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</a:rPr>
              <a:t>(Всесоюзный Ленинский </a:t>
            </a:r>
            <a:br>
              <a:rPr lang="ru-RU" sz="4400" b="1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</a:rPr>
              <a:t>Коммунистический </a:t>
            </a:r>
            <a:r>
              <a:rPr lang="ru-RU" sz="4400" b="1" dirty="0" smtClean="0">
                <a:solidFill>
                  <a:srgbClr val="C00000"/>
                </a:solidFill>
              </a:rPr>
              <a:t>Союз Молодёжи</a:t>
            </a:r>
            <a:r>
              <a:rPr lang="ru-RU" sz="4400" b="1" dirty="0" smtClean="0">
                <a:solidFill>
                  <a:srgbClr val="C00000"/>
                </a:solidFill>
              </a:rPr>
              <a:t>) -  </a:t>
            </a:r>
            <a:r>
              <a:rPr lang="ru-RU" sz="4000" b="1" dirty="0" smtClean="0"/>
              <a:t>массовая общественно-политическая </a:t>
            </a:r>
            <a:r>
              <a:rPr lang="ru-RU" sz="4000" b="1" dirty="0" smtClean="0"/>
              <a:t>организация советской молодёжи.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6000" b="1" dirty="0" smtClean="0">
                <a:solidFill>
                  <a:srgbClr val="C00000"/>
                </a:solidFill>
              </a:rPr>
              <a:t>  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s://avatars.mds.yandex.net/i?id=796e4e46b737cc25f285929817b67f91c34a74f9-243202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70080"/>
            <a:ext cx="784086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День рождения ВЛКСМ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29 октября </a:t>
            </a:r>
            <a:r>
              <a:rPr lang="ru-RU" sz="6600" dirty="0" smtClean="0">
                <a:solidFill>
                  <a:srgbClr val="FF0000"/>
                </a:solidFill>
              </a:rPr>
              <a:t>1918 </a:t>
            </a:r>
            <a:r>
              <a:rPr lang="ru-RU" sz="6600" dirty="0" smtClean="0">
                <a:solidFill>
                  <a:srgbClr val="FF0000"/>
                </a:solidFill>
              </a:rPr>
              <a:t>года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User\Desktop\images_76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068960"/>
            <a:ext cx="4680520" cy="3510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/>
          <p:nvPr/>
        </p:nvSpPr>
        <p:spPr>
          <a:xfrm>
            <a:off x="4211960" y="802824"/>
            <a:ext cx="4752528" cy="5275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С</a:t>
            </a:r>
            <a:r>
              <a:rPr sz="19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оздание</a:t>
            </a:r>
            <a:r>
              <a:rPr sz="1900" spc="-7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комсомола</a:t>
            </a:r>
            <a:r>
              <a:rPr sz="1900" spc="-7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было</a:t>
            </a:r>
            <a:endParaRPr sz="1900" dirty="0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  <a:p>
            <a:pPr marL="12700" marR="212725">
              <a:lnSpc>
                <a:spcPct val="100000"/>
              </a:lnSpc>
            </a:pPr>
            <a:r>
              <a:rPr sz="19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провозглашено</a:t>
            </a:r>
            <a:r>
              <a:rPr sz="1900" spc="-3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на</a:t>
            </a:r>
            <a:r>
              <a:rPr sz="1900" spc="-3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1-</a:t>
            </a:r>
            <a:r>
              <a:rPr sz="19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м</a:t>
            </a:r>
            <a:r>
              <a:rPr sz="1900" spc="-2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Всероссийском </a:t>
            </a:r>
            <a:r>
              <a:rPr sz="19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съезде</a:t>
            </a:r>
            <a:r>
              <a:rPr sz="1900" spc="-7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союзов</a:t>
            </a:r>
            <a:r>
              <a:rPr sz="1900" spc="-4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рабочей</a:t>
            </a:r>
            <a:r>
              <a:rPr sz="1900" spc="-5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и</a:t>
            </a:r>
            <a:r>
              <a:rPr sz="1900" spc="-5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крестьянской молодежи</a:t>
            </a:r>
            <a:r>
              <a:rPr sz="1900" spc="-4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29</a:t>
            </a:r>
            <a:r>
              <a:rPr sz="1900" spc="-2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октября</a:t>
            </a:r>
            <a:r>
              <a:rPr sz="1900" spc="-4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-</a:t>
            </a:r>
            <a:r>
              <a:rPr sz="1900" spc="-1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4</a:t>
            </a:r>
            <a:r>
              <a:rPr sz="1900" spc="-3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ноября</a:t>
            </a:r>
            <a:r>
              <a:rPr sz="1900" spc="-2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1918</a:t>
            </a:r>
            <a:r>
              <a:rPr sz="1900" spc="-2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spc="-6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г. </a:t>
            </a:r>
            <a:r>
              <a:rPr sz="19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Съезд</a:t>
            </a:r>
            <a:r>
              <a:rPr sz="1900" spc="-6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объединил</a:t>
            </a:r>
            <a:r>
              <a:rPr sz="1900" spc="-5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разрозненные</a:t>
            </a:r>
            <a:r>
              <a:rPr sz="1900" spc="-4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союзы </a:t>
            </a:r>
            <a:r>
              <a:rPr sz="19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молодежи</a:t>
            </a:r>
            <a:r>
              <a:rPr sz="1900" spc="-7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</a:t>
            </a:r>
            <a:r>
              <a:rPr sz="1900" spc="-4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общероссийскую организацию</a:t>
            </a:r>
            <a:r>
              <a:rPr sz="1900" spc="-3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с</a:t>
            </a:r>
            <a:r>
              <a:rPr sz="1900" spc="-3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единым</a:t>
            </a:r>
            <a:r>
              <a:rPr sz="1900" spc="-3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центром, </a:t>
            </a:r>
            <a:r>
              <a:rPr sz="19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работающую</a:t>
            </a:r>
            <a:r>
              <a:rPr sz="1900" spc="-8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под</a:t>
            </a:r>
            <a:r>
              <a:rPr sz="1900" spc="-6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руководством</a:t>
            </a:r>
            <a:endParaRPr sz="1900" dirty="0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  <a:p>
            <a:pPr marL="12700" marR="161925">
              <a:lnSpc>
                <a:spcPct val="100000"/>
              </a:lnSpc>
            </a:pPr>
            <a:r>
              <a:rPr sz="19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Российской</a:t>
            </a:r>
            <a:r>
              <a:rPr sz="1900" spc="-6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Коммунистической</a:t>
            </a:r>
            <a:r>
              <a:rPr sz="1900" spc="-9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партии. </a:t>
            </a:r>
            <a:endParaRPr lang="ru-RU" sz="1900" spc="-10" dirty="0" smtClean="0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  <a:p>
            <a:pPr marL="12700" marR="161925">
              <a:lnSpc>
                <a:spcPct val="100000"/>
              </a:lnSpc>
            </a:pPr>
            <a:r>
              <a:rPr sz="19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</a:t>
            </a:r>
            <a:r>
              <a:rPr sz="1900" spc="-6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июле</a:t>
            </a:r>
            <a:r>
              <a:rPr sz="1900" spc="-2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1924</a:t>
            </a:r>
            <a:r>
              <a:rPr sz="1900" spc="-4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spc="-9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г.</a:t>
            </a:r>
            <a:r>
              <a:rPr sz="1900" spc="-2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РКСМ</a:t>
            </a:r>
            <a:r>
              <a:rPr sz="1900" spc="-4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было</a:t>
            </a:r>
            <a:r>
              <a:rPr sz="1900" spc="-3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присвоено </a:t>
            </a:r>
            <a:r>
              <a:rPr sz="19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имя</a:t>
            </a:r>
            <a:r>
              <a:rPr sz="1900" spc="-2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В.И.</a:t>
            </a:r>
            <a:r>
              <a:rPr sz="19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Ленина</a:t>
            </a:r>
            <a:r>
              <a:rPr sz="1900" spc="-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и</a:t>
            </a:r>
            <a:r>
              <a:rPr sz="1900" spc="-1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он</a:t>
            </a:r>
            <a:r>
              <a:rPr sz="19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стал</a:t>
            </a:r>
            <a:r>
              <a:rPr sz="19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называться </a:t>
            </a:r>
            <a:r>
              <a:rPr sz="19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Российский</a:t>
            </a:r>
            <a:r>
              <a:rPr sz="1900" spc="-5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Ленинский</a:t>
            </a:r>
            <a:endParaRPr sz="1900" dirty="0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9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коммунистический</a:t>
            </a:r>
            <a:r>
              <a:rPr sz="1900" spc="-5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союз</a:t>
            </a:r>
            <a:r>
              <a:rPr sz="1900" spc="-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молодежи</a:t>
            </a:r>
            <a:endParaRPr sz="1900" dirty="0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900" spc="-2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(РЛКСМ</a:t>
            </a:r>
            <a:r>
              <a:rPr sz="1900" spc="-2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).</a:t>
            </a:r>
            <a:endParaRPr lang="ru-RU" sz="1900" spc="-20" dirty="0" smtClean="0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900" spc="-4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</a:t>
            </a:r>
            <a:r>
              <a:rPr sz="1900" spc="-5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связи</a:t>
            </a:r>
            <a:r>
              <a:rPr sz="1900" spc="-5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с</a:t>
            </a:r>
            <a:r>
              <a:rPr sz="1900" spc="-4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образованием</a:t>
            </a:r>
            <a:r>
              <a:rPr sz="1900" spc="-4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Союза </a:t>
            </a:r>
            <a:r>
              <a:rPr sz="19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ССР</a:t>
            </a:r>
            <a:r>
              <a:rPr sz="1900" spc="-3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(1922</a:t>
            </a:r>
            <a:r>
              <a:rPr sz="1900" spc="-4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spc="-5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г.)</a:t>
            </a:r>
            <a:r>
              <a:rPr sz="1900" spc="-3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комсомол</a:t>
            </a:r>
            <a:r>
              <a:rPr sz="1900" spc="-3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</a:t>
            </a:r>
            <a:r>
              <a:rPr sz="1900" spc="-3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марте</a:t>
            </a:r>
            <a:r>
              <a:rPr sz="1900" spc="-4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1926</a:t>
            </a:r>
            <a:r>
              <a:rPr sz="1900" spc="-3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г. </a:t>
            </a:r>
            <a:r>
              <a:rPr sz="19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был</a:t>
            </a:r>
            <a:r>
              <a:rPr sz="1900" spc="-1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переименован</a:t>
            </a:r>
            <a:r>
              <a:rPr sz="1900" spc="-3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во</a:t>
            </a:r>
            <a:r>
              <a:rPr sz="19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Всесоюзный </a:t>
            </a:r>
            <a:r>
              <a:rPr sz="19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Ленинский</a:t>
            </a:r>
            <a:r>
              <a:rPr sz="1900" spc="-2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Коммунистический</a:t>
            </a:r>
            <a:r>
              <a:rPr sz="1900" spc="-5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союз </a:t>
            </a:r>
            <a:r>
              <a:rPr sz="19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молодежи</a:t>
            </a:r>
            <a:r>
              <a:rPr sz="1900" spc="-5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(ВЛКСМ).</a:t>
            </a:r>
            <a:endParaRPr sz="1900" dirty="0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9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0" y="775360"/>
            <a:ext cx="3774704" cy="2592288"/>
          </a:xfrm>
          <a:prstGeom prst="rect">
            <a:avLst/>
          </a:prstGeom>
        </p:spPr>
      </p:pic>
      <p:pic>
        <p:nvPicPr>
          <p:cNvPr id="10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5516" y="3454222"/>
            <a:ext cx="3810708" cy="304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8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380" y="1125772"/>
            <a:ext cx="8147248" cy="1224136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        Комсомол -</a:t>
            </a:r>
            <a:endParaRPr lang="ru-RU" sz="6000" b="1" dirty="0"/>
          </a:p>
        </p:txBody>
      </p:sp>
      <p:pic>
        <p:nvPicPr>
          <p:cNvPr id="2050" name="Picture 2" descr="C:\Users\User\Desktop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1" y="120277"/>
            <a:ext cx="2088232" cy="19824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2492896"/>
            <a:ext cx="88569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spc="-1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молодежная орг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анизация, которая </a:t>
            </a:r>
            <a:r>
              <a:rPr lang="ru-RU" sz="4400" spc="35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о</a:t>
            </a:r>
            <a:r>
              <a:rPr lang="ru-RU" sz="4400" spc="-3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с</a:t>
            </a:r>
            <a:r>
              <a:rPr lang="ru-RU" sz="4400" spc="-1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у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щ</a:t>
            </a:r>
            <a:r>
              <a:rPr lang="ru-RU" sz="4400" spc="3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е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ст</a:t>
            </a:r>
            <a:r>
              <a:rPr lang="ru-RU" sz="4400" spc="-3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ля</a:t>
            </a:r>
            <a:r>
              <a:rPr lang="ru-RU" sz="4400" spc="-15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л</a:t>
            </a:r>
            <a:r>
              <a:rPr lang="ru-RU" sz="4400" spc="5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а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 </a:t>
            </a:r>
            <a:r>
              <a:rPr lang="ru-RU" sz="44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идеологическое</a:t>
            </a:r>
            <a:r>
              <a:rPr lang="ru-RU" sz="4400" spc="-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4400" spc="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воспитание</a:t>
            </a:r>
            <a:r>
              <a:rPr lang="ru-RU" sz="4400" spc="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44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молодежи,</a:t>
            </a:r>
            <a:r>
              <a:rPr lang="ru-RU" sz="4400" spc="-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44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и </a:t>
            </a:r>
            <a:r>
              <a:rPr lang="ru-RU" sz="4400" spc="-484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реализовывала</a:t>
            </a:r>
            <a:r>
              <a:rPr lang="ru-RU" sz="4400" spc="5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44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политические</a:t>
            </a:r>
            <a:r>
              <a:rPr lang="ru-RU" sz="4400" spc="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44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и</a:t>
            </a:r>
            <a:r>
              <a:rPr lang="ru-RU" sz="4400" spc="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44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социальные </a:t>
            </a:r>
            <a:r>
              <a:rPr lang="ru-RU" sz="4400" spc="-484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44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проекты</a:t>
            </a:r>
            <a:r>
              <a:rPr lang="ru-RU" sz="4400" dirty="0">
                <a:latin typeface="Times New Roman"/>
                <a:cs typeface="Times New Roman"/>
              </a:rPr>
              <a:t>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6131024" cy="1296144"/>
          </a:xfrm>
        </p:spPr>
        <p:txBody>
          <a:bodyPr/>
          <a:lstStyle/>
          <a:p>
            <a:r>
              <a:rPr lang="ru-RU" b="1" dirty="0" smtClean="0"/>
              <a:t>       Устав ВЛКСМ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348880"/>
            <a:ext cx="7920880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Согласно Уставу ВЛКСМ в 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комсомол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принимались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юноши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и девушки в возрасте от 14 до 28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 лет. В 1971 в комсомоле состояло свыше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28 млн. молодых людей всех наций и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народностей СССР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 descr="C:\Users\User\Desktop\viwia 008.jpg"/>
          <p:cNvPicPr>
            <a:picLocks noChangeAspect="1" noChangeArrowheads="1"/>
          </p:cNvPicPr>
          <p:nvPr/>
        </p:nvPicPr>
        <p:blipFill>
          <a:blip r:embed="rId2" cstate="print"/>
          <a:srcRect l="15642" t="4500" r="14609" b="5501"/>
          <a:stretch>
            <a:fillRect/>
          </a:stretch>
        </p:blipFill>
        <p:spPr bwMode="auto">
          <a:xfrm>
            <a:off x="6660232" y="620688"/>
            <a:ext cx="2232248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848872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/>
              <a:t>Первичные организации 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ВЛКСМ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создавались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на предприятиях, в колхозах, совхозах, учебных заведениях, учреждениях, частях Советской Армии и флота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Высший </a:t>
            </a: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руководящий орган ВЛКСМ — Всесоюзный съезд.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19872" y="698576"/>
            <a:ext cx="55446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</a:t>
            </a:r>
            <a:r>
              <a:rPr lang="ru-RU" sz="2000" b="1" spc="-4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годы</a:t>
            </a:r>
            <a:r>
              <a:rPr lang="ru-RU" sz="2000" spc="-4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гражданской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войны</a:t>
            </a:r>
            <a:r>
              <a:rPr lang="ru-RU" sz="2000" spc="-6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spc="-2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комсомол</a:t>
            </a:r>
            <a:r>
              <a:rPr lang="ru-RU" sz="2000" spc="-6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подчинил</a:t>
            </a:r>
            <a:r>
              <a:rPr lang="ru-RU" sz="2000" spc="-5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всю</a:t>
            </a:r>
            <a:r>
              <a:rPr lang="ru-RU" sz="2000" spc="-5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работу</a:t>
            </a:r>
            <a:r>
              <a:rPr lang="ru-RU" sz="2000" spc="-6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решающей</a:t>
            </a:r>
            <a:r>
              <a:rPr lang="ru-RU" sz="2000" spc="-6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задаче</a:t>
            </a:r>
            <a:r>
              <a:rPr lang="ru-RU" sz="2000" spc="-6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spc="-5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-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разгрому</a:t>
            </a:r>
            <a:r>
              <a:rPr lang="ru-RU" sz="2000" spc="-7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врагов</a:t>
            </a:r>
            <a:r>
              <a:rPr lang="ru-RU" sz="2000" spc="-8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и</a:t>
            </a:r>
            <a:r>
              <a:rPr lang="ru-RU" sz="2000" spc="-6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защите</a:t>
            </a:r>
            <a:r>
              <a:rPr lang="ru-RU" sz="2000" spc="-6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завоеваний</a:t>
            </a:r>
            <a:r>
              <a:rPr lang="ru-RU" sz="2000" spc="-5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революции. </a:t>
            </a:r>
            <a:r>
              <a:rPr lang="ru-RU" sz="2000" spc="-2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Комсомол</a:t>
            </a:r>
            <a:r>
              <a:rPr lang="ru-RU" sz="2000" spc="-25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провёл</a:t>
            </a:r>
            <a:r>
              <a:rPr lang="ru-RU" sz="2000" spc="-2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три</a:t>
            </a:r>
            <a:r>
              <a:rPr lang="ru-RU" sz="2000" spc="-2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всероссийских</a:t>
            </a:r>
            <a:r>
              <a:rPr lang="ru-RU" sz="2000" spc="-4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мобилизации</a:t>
            </a:r>
            <a:r>
              <a:rPr lang="ru-RU" sz="2000" spc="-2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на </a:t>
            </a:r>
            <a:r>
              <a:rPr lang="ru-RU" sz="2000" spc="-1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фронт</a:t>
            </a:r>
            <a:r>
              <a:rPr lang="ru-RU" sz="20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3995935" y="2022015"/>
            <a:ext cx="4968553" cy="4629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8450" algn="l"/>
              </a:tabLst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   </a:t>
            </a:r>
            <a:r>
              <a:rPr sz="2000" b="1" dirty="0" err="1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П</a:t>
            </a:r>
            <a:r>
              <a:rPr sz="2000" dirty="0" err="1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осле</a:t>
            </a:r>
            <a:r>
              <a:rPr sz="2000" spc="-35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окончания</a:t>
            </a:r>
            <a:r>
              <a:rPr sz="2000" spc="-2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войны</a:t>
            </a:r>
            <a:r>
              <a:rPr sz="2000" spc="-1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комсомол</a:t>
            </a:r>
            <a:endParaRPr sz="2000" dirty="0" smtClean="0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  <a:p>
            <a:pPr marL="299085" marR="5080">
              <a:lnSpc>
                <a:spcPct val="100000"/>
              </a:lnSpc>
            </a:pPr>
            <a:r>
              <a:rPr sz="2000" dirty="0" err="1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направил</a:t>
            </a:r>
            <a:r>
              <a:rPr sz="2000" spc="-3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 err="1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все</a:t>
            </a:r>
            <a:r>
              <a:rPr sz="2000" spc="-25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 err="1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усилия</a:t>
            </a:r>
            <a:r>
              <a:rPr sz="2000" spc="-6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 err="1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на</a:t>
            </a:r>
            <a:r>
              <a:rPr sz="2000" spc="-2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восстановление</a:t>
            </a:r>
            <a:r>
              <a:rPr sz="2000" spc="-1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разрушенного</a:t>
            </a:r>
            <a:r>
              <a:rPr sz="2000" spc="-35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войной</a:t>
            </a:r>
            <a:r>
              <a:rPr lang="ru-RU" sz="2000" spc="-1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хозяйства</a:t>
            </a:r>
            <a:r>
              <a:rPr sz="2000" spc="-1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.</a:t>
            </a:r>
            <a:r>
              <a:rPr sz="2000" spc="-6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20" dirty="0" err="1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Комсомольцы</a:t>
            </a:r>
            <a:r>
              <a:rPr sz="2000" spc="-5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 err="1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боролись</a:t>
            </a:r>
            <a:r>
              <a:rPr sz="2000" spc="-6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с</a:t>
            </a:r>
            <a:endParaRPr sz="2000" dirty="0" smtClean="0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  <a:p>
            <a:pPr marL="299085" marR="147955">
              <a:lnSpc>
                <a:spcPct val="100000"/>
              </a:lnSpc>
            </a:pPr>
            <a:r>
              <a:rPr sz="2000" dirty="0" err="1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бандитами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,</a:t>
            </a:r>
            <a:r>
              <a:rPr sz="2000" spc="-2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участвовали</a:t>
            </a:r>
            <a:r>
              <a:rPr sz="2000" spc="-3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</a:t>
            </a:r>
            <a:r>
              <a:rPr sz="2000" spc="-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ликвидации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неграмотности.</a:t>
            </a:r>
            <a:r>
              <a:rPr sz="2000" spc="-3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endParaRPr lang="ru-RU" sz="2000" spc="-30" dirty="0" smtClean="0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  <a:p>
            <a:pPr marL="299085" marR="147955">
              <a:lnSpc>
                <a:spcPct val="100000"/>
              </a:lnSpc>
            </a:pPr>
            <a:r>
              <a:rPr sz="2000" dirty="0" err="1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Юноши</a:t>
            </a:r>
            <a:r>
              <a:rPr sz="20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и</a:t>
            </a:r>
            <a:r>
              <a:rPr sz="20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девушки участвовали</a:t>
            </a:r>
            <a:r>
              <a:rPr sz="2000" spc="-4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</a:t>
            </a:r>
            <a:r>
              <a:rPr sz="2000" spc="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индустриализации</a:t>
            </a:r>
            <a:endParaRPr sz="2000" dirty="0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  <a:p>
            <a:pPr marL="299085" marR="333375">
              <a:lnSpc>
                <a:spcPct val="100000"/>
              </a:lnSpc>
            </a:pP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страны</a:t>
            </a:r>
            <a:r>
              <a:rPr sz="2000" spc="-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- </a:t>
            </a:r>
            <a:r>
              <a:rPr sz="20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восстанавливали</a:t>
            </a:r>
            <a:r>
              <a:rPr sz="2000" spc="-2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и</a:t>
            </a:r>
            <a:r>
              <a:rPr sz="20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строили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заводы,</a:t>
            </a:r>
            <a:r>
              <a:rPr sz="2000" spc="-7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электростанции,</a:t>
            </a:r>
            <a:r>
              <a:rPr sz="2000" spc="-9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железные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дороги. Без участия</a:t>
            </a:r>
            <a:r>
              <a:rPr sz="2000" spc="-3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комсомольцев</a:t>
            </a:r>
            <a:endParaRPr sz="2000" dirty="0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немыслима</a:t>
            </a:r>
            <a:r>
              <a:rPr sz="2000" spc="-5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и</a:t>
            </a:r>
            <a:r>
              <a:rPr sz="2000" spc="-4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коллективизация</a:t>
            </a:r>
            <a:r>
              <a:rPr sz="2000" spc="-3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и</a:t>
            </a:r>
            <a:endParaRPr sz="2000" dirty="0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  <a:p>
            <a:pPr marL="299085" marR="104139">
              <a:lnSpc>
                <a:spcPct val="100000"/>
              </a:lnSpc>
            </a:pP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развитие</a:t>
            </a:r>
            <a:r>
              <a:rPr sz="2000" spc="-4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сельского</a:t>
            </a:r>
            <a:r>
              <a:rPr sz="2000" spc="-4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хозяйства</a:t>
            </a:r>
            <a:r>
              <a:rPr lang="ru-RU" sz="2000" spc="-1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.</a:t>
            </a:r>
            <a:r>
              <a:rPr sz="2000" spc="-35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endParaRPr lang="ru-RU" sz="2000" spc="-35" dirty="0" smtClean="0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  <a:p>
            <a:pPr marL="299085" marR="104139">
              <a:lnSpc>
                <a:spcPct val="100000"/>
              </a:lnSpc>
            </a:pPr>
            <a:r>
              <a:rPr sz="2000" spc="-10" dirty="0" err="1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Также</a:t>
            </a:r>
            <a:r>
              <a:rPr lang="ru-RU" sz="2000" spc="-1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,</a:t>
            </a:r>
            <a:r>
              <a:rPr sz="2000" spc="-1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большое</a:t>
            </a:r>
            <a:r>
              <a:rPr sz="2000" spc="-5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внимание</a:t>
            </a:r>
            <a:r>
              <a:rPr sz="2000" spc="-5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уделялось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образованию,</a:t>
            </a:r>
            <a:r>
              <a:rPr sz="2000" spc="-6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науке,</a:t>
            </a:r>
            <a:r>
              <a:rPr sz="2000" spc="-7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спорту,</a:t>
            </a:r>
            <a:r>
              <a:rPr sz="2000" spc="-8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искусству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9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5473" y="620687"/>
            <a:ext cx="1728943" cy="1713319"/>
          </a:xfrm>
          <a:prstGeom prst="rect">
            <a:avLst/>
          </a:prstGeom>
        </p:spPr>
      </p:pic>
      <p:pic>
        <p:nvPicPr>
          <p:cNvPr id="10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5957" y="4653136"/>
            <a:ext cx="1399031" cy="1981200"/>
          </a:xfrm>
          <a:prstGeom prst="rect">
            <a:avLst/>
          </a:prstGeom>
        </p:spPr>
      </p:pic>
      <p:pic>
        <p:nvPicPr>
          <p:cNvPr id="11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39752" y="2523743"/>
            <a:ext cx="1512168" cy="1979676"/>
          </a:xfrm>
          <a:prstGeom prst="rect">
            <a:avLst/>
          </a:prstGeom>
        </p:spPr>
      </p:pic>
      <p:pic>
        <p:nvPicPr>
          <p:cNvPr id="12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6240" y="2523744"/>
            <a:ext cx="1458467" cy="1979675"/>
          </a:xfrm>
          <a:prstGeom prst="rect">
            <a:avLst/>
          </a:prstGeom>
        </p:spPr>
      </p:pic>
      <p:pic>
        <p:nvPicPr>
          <p:cNvPr id="13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39752" y="4653136"/>
            <a:ext cx="1512168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7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/>
          <p:nvPr/>
        </p:nvSpPr>
        <p:spPr>
          <a:xfrm>
            <a:off x="3491880" y="2204864"/>
            <a:ext cx="5381152" cy="433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8255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20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</a:t>
            </a:r>
            <a:r>
              <a:rPr sz="2000" spc="-3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20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годы</a:t>
            </a:r>
            <a:r>
              <a:rPr sz="2000" spc="-2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 err="1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войны</a:t>
            </a:r>
            <a:r>
              <a:rPr sz="2000" spc="-4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</a:t>
            </a:r>
            <a:r>
              <a:rPr sz="2000" spc="-3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рядах</a:t>
            </a:r>
            <a:r>
              <a:rPr sz="2000" spc="-3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Советской</a:t>
            </a:r>
            <a:r>
              <a:rPr sz="2000" spc="-5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Армии</a:t>
            </a:r>
            <a:r>
              <a:rPr sz="2000" spc="-2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сражались</a:t>
            </a:r>
            <a:r>
              <a:rPr sz="2000" spc="-4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около</a:t>
            </a:r>
            <a:r>
              <a:rPr sz="2000" spc="-4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12 </a:t>
            </a:r>
            <a:r>
              <a:rPr sz="2000" dirty="0" err="1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млн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.</a:t>
            </a:r>
            <a:r>
              <a:rPr sz="2000" spc="-25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комсомольцев.</a:t>
            </a:r>
            <a:r>
              <a:rPr sz="2000" spc="-2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 err="1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За</a:t>
            </a:r>
            <a:r>
              <a:rPr sz="2000" spc="-55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мужество</a:t>
            </a:r>
            <a:r>
              <a:rPr sz="2000" spc="-3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и</a:t>
            </a:r>
            <a:r>
              <a:rPr sz="2000" spc="-2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отвагу</a:t>
            </a:r>
            <a:r>
              <a:rPr sz="2000" spc="-5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2000" spc="-55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20" dirty="0" err="1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были</a:t>
            </a:r>
            <a:r>
              <a:rPr lang="ru-RU" sz="2000" spc="-2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 err="1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награждены</a:t>
            </a:r>
            <a:r>
              <a:rPr sz="2000" spc="-5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орденами</a:t>
            </a:r>
            <a:r>
              <a:rPr sz="2000" spc="-3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и</a:t>
            </a:r>
            <a:r>
              <a:rPr sz="2000" spc="-1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медалями</a:t>
            </a:r>
            <a:r>
              <a:rPr sz="2000" spc="-2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3,5</a:t>
            </a:r>
            <a:r>
              <a:rPr sz="2000" spc="-3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 err="1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млн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.</a:t>
            </a:r>
            <a:r>
              <a:rPr sz="2000" spc="-25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 err="1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человек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sz="2000" spc="-45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7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тыс.</a:t>
            </a:r>
            <a:r>
              <a:rPr sz="2000" spc="-3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20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комсомольцев</a:t>
            </a:r>
            <a:r>
              <a:rPr sz="2000" spc="-2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 err="1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удостоены</a:t>
            </a:r>
            <a:r>
              <a:rPr sz="2000" spc="-7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звания</a:t>
            </a:r>
            <a:r>
              <a:rPr sz="2000" spc="-6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Героя</a:t>
            </a:r>
            <a:r>
              <a:rPr sz="2000" spc="-4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Советского</a:t>
            </a:r>
            <a:r>
              <a:rPr sz="2000" spc="-6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 err="1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Союза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,</a:t>
            </a:r>
            <a:r>
              <a:rPr sz="2000" spc="-45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60</a:t>
            </a:r>
            <a:r>
              <a:rPr sz="2000" spc="-4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человек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получили</a:t>
            </a:r>
            <a:r>
              <a:rPr sz="2000" spc="-4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его</a:t>
            </a:r>
            <a:r>
              <a:rPr sz="2000" spc="-5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дважды</a:t>
            </a:r>
            <a:r>
              <a:rPr sz="20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.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  <a:p>
            <a:pPr marL="12065" marR="8255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2000" dirty="0" err="1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Важную</a:t>
            </a:r>
            <a:r>
              <a:rPr sz="2000" spc="-35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роль</a:t>
            </a:r>
            <a:r>
              <a:rPr sz="2000" spc="-5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комсомольские</a:t>
            </a:r>
            <a:r>
              <a:rPr lang="ru-RU" sz="2000" spc="-1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 err="1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организации</a:t>
            </a:r>
            <a:r>
              <a:rPr sz="2000" spc="-45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выполняли</a:t>
            </a:r>
            <a:r>
              <a:rPr sz="2000" spc="-3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и</a:t>
            </a:r>
            <a:r>
              <a:rPr sz="2000" spc="-3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</a:t>
            </a:r>
            <a:r>
              <a:rPr sz="2000" spc="-1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тылу.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На</a:t>
            </a:r>
            <a:r>
              <a:rPr sz="2000" spc="-3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плечи </a:t>
            </a:r>
            <a:r>
              <a:rPr sz="2000" spc="-2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комсомольцев</a:t>
            </a:r>
            <a:r>
              <a:rPr sz="2000" spc="-2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легла</a:t>
            </a:r>
            <a:r>
              <a:rPr sz="2000" spc="-4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задача</a:t>
            </a:r>
            <a:r>
              <a:rPr sz="2000" spc="-5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обеспечения</a:t>
            </a:r>
            <a:r>
              <a:rPr sz="2000" spc="-5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фронта</a:t>
            </a:r>
            <a:r>
              <a:rPr sz="2000" spc="-3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всем необходимым.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«Работать</a:t>
            </a:r>
            <a:r>
              <a:rPr sz="2000" spc="-1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за</a:t>
            </a:r>
            <a:r>
              <a:rPr sz="2000" spc="-3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себя</a:t>
            </a:r>
            <a:r>
              <a:rPr sz="2000" spc="-3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и</a:t>
            </a:r>
            <a:r>
              <a:rPr sz="2000" spc="-3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за</a:t>
            </a:r>
            <a:r>
              <a:rPr sz="2000" spc="-2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товарища</a:t>
            </a:r>
            <a:r>
              <a:rPr sz="2000" spc="-1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,</a:t>
            </a:r>
            <a:r>
              <a:rPr lang="ru-RU" sz="2000" spc="-1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 err="1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ушедшего</a:t>
            </a:r>
            <a:r>
              <a:rPr sz="2000" spc="-35" dirty="0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на</a:t>
            </a:r>
            <a:r>
              <a:rPr sz="2000" spc="-3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фронт!»</a:t>
            </a:r>
            <a:r>
              <a:rPr sz="2000" spc="-3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-</a:t>
            </a:r>
            <a:r>
              <a:rPr sz="2000" spc="-3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лозунг</a:t>
            </a:r>
            <a:r>
              <a:rPr sz="2000" spc="-3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комсомольцев</a:t>
            </a:r>
            <a:r>
              <a:rPr sz="2000" spc="-3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того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периода.</a:t>
            </a:r>
            <a:r>
              <a:rPr sz="2000" spc="-7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В</a:t>
            </a:r>
            <a:r>
              <a:rPr sz="2000" spc="-6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молодёжных</a:t>
            </a:r>
            <a:r>
              <a:rPr sz="2000" spc="-5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коллективах</a:t>
            </a:r>
            <a:r>
              <a:rPr sz="2000" spc="-8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развернулось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движение</a:t>
            </a:r>
            <a:r>
              <a:rPr sz="2000" spc="-3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за</a:t>
            </a:r>
            <a:r>
              <a:rPr sz="2000" spc="-35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dirty="0" err="1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перевыполнение</a:t>
            </a:r>
            <a:r>
              <a:rPr sz="2000" spc="-3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производственных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заданий</a:t>
            </a:r>
            <a:r>
              <a:rPr sz="2000" spc="-10" dirty="0">
                <a:solidFill>
                  <a:schemeClr val="bg2">
                    <a:lumMod val="25000"/>
                  </a:schemeClr>
                </a:solidFill>
                <a:latin typeface="Times New Roman"/>
                <a:cs typeface="Times New Roman"/>
              </a:rPr>
              <a:t>.</a:t>
            </a:r>
            <a:endParaRPr sz="2000" dirty="0">
              <a:solidFill>
                <a:schemeClr val="bg2">
                  <a:lumMod val="2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7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432144"/>
            <a:ext cx="2448272" cy="3218259"/>
          </a:xfrm>
          <a:prstGeom prst="rect">
            <a:avLst/>
          </a:prstGeom>
        </p:spPr>
      </p:pic>
      <p:pic>
        <p:nvPicPr>
          <p:cNvPr id="9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015" y="3785582"/>
            <a:ext cx="2499359" cy="2820878"/>
          </a:xfrm>
          <a:prstGeom prst="rect">
            <a:avLst/>
          </a:prstGeom>
        </p:spPr>
      </p:pic>
      <p:sp>
        <p:nvSpPr>
          <p:cNvPr id="11" name="object 2"/>
          <p:cNvSpPr txBox="1"/>
          <p:nvPr/>
        </p:nvSpPr>
        <p:spPr>
          <a:xfrm>
            <a:off x="3491880" y="657090"/>
            <a:ext cx="5472608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3189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000" spc="-5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</a:t>
            </a:r>
            <a:r>
              <a:rPr sz="2000" spc="-1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000" spc="-5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sz="2000" spc="-55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испы</a:t>
            </a:r>
            <a:r>
              <a:rPr sz="2000" spc="-2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анием</a:t>
            </a:r>
            <a:r>
              <a:rPr sz="2000" spc="-114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2000" spc="-45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000" spc="-45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sz="2000" spc="-45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000" spc="-95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4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ове</a:t>
            </a:r>
            <a:r>
              <a:rPr sz="2000" spc="-2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spc="-5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sz="2000" spc="-55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sz="2000" spc="-45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 </a:t>
            </a:r>
            <a:r>
              <a:rPr sz="2000" spc="-1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народа, </a:t>
            </a:r>
            <a:r>
              <a:rPr sz="2000" spc="-15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 </a:t>
            </a:r>
            <a:r>
              <a:rPr sz="2000" spc="-3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молодого </a:t>
            </a:r>
            <a:r>
              <a:rPr sz="2000" spc="-2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поколения </a:t>
            </a:r>
            <a:r>
              <a:rPr sz="2000" spc="-5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явилась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Великая</a:t>
            </a:r>
            <a:r>
              <a:rPr sz="2000" spc="-35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1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Отечественная</a:t>
            </a:r>
            <a:r>
              <a:rPr sz="2000" spc="-55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война</a:t>
            </a:r>
            <a:r>
              <a:rPr lang="ru-RU" sz="2000" spc="-5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sz="2000" spc="-2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Комсомол</a:t>
            </a:r>
            <a:r>
              <a:rPr sz="2000" spc="-2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000" spc="-5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вся </a:t>
            </a:r>
            <a:r>
              <a:rPr sz="2000" spc="-1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советская </a:t>
            </a:r>
            <a:r>
              <a:rPr sz="2000" spc="-25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молодёжь</a:t>
            </a:r>
            <a:r>
              <a:rPr sz="2000" spc="-25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выступили</a:t>
            </a:r>
            <a:r>
              <a:rPr sz="2000" spc="-5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борьбу </a:t>
            </a:r>
            <a:r>
              <a:rPr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sz="2000" spc="-1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немецко-фашистскими</a:t>
            </a:r>
            <a:r>
              <a:rPr sz="2000" spc="-1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</a:t>
            </a:r>
            <a:r>
              <a:rPr sz="2000" spc="-1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sz="2000" spc="-5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sz="2000" spc="-5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sz="2000" spc="-1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</a:t>
            </a:r>
            <a:r>
              <a:rPr sz="2000" spc="-135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spc="-135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sz="2000" spc="-15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311</TotalTime>
  <Words>688</Words>
  <Application>Microsoft Office PowerPoint</Application>
  <PresentationFormat>Экран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 Подготовила  библиотекарь Сиднева С.В</vt:lpstr>
      <vt:lpstr>               ВЛКСМ (Всесоюзный Ленинский  Коммунистический Союз Молодёжи) -  массовая общественно-политическая организация советской молодёжи.   </vt:lpstr>
      <vt:lpstr>     День рождения ВЛКСМ</vt:lpstr>
      <vt:lpstr>Презентация PowerPoint</vt:lpstr>
      <vt:lpstr>        Комсомол -</vt:lpstr>
      <vt:lpstr>       Устав ВЛКСМ</vt:lpstr>
      <vt:lpstr>Первичные организации  ВЛКСМ</vt:lpstr>
      <vt:lpstr>Презентация PowerPoint</vt:lpstr>
      <vt:lpstr>Презентация PowerPoint</vt:lpstr>
      <vt:lpstr> «Юность строит города»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Комсомол сыграл огромную роль в воспитании патриотизма, любви к Родине у миллионов юношей и девушек.</vt:lpstr>
      <vt:lpstr>Комсомол-это молодость,  любовь и дружба!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95 лет ВЛКСМ</dc:title>
  <dc:creator>User</dc:creator>
  <cp:lastModifiedBy>Вадим</cp:lastModifiedBy>
  <cp:revision>51</cp:revision>
  <dcterms:created xsi:type="dcterms:W3CDTF">2013-10-23T17:09:52Z</dcterms:created>
  <dcterms:modified xsi:type="dcterms:W3CDTF">2024-10-28T16:14:57Z</dcterms:modified>
</cp:coreProperties>
</file>