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5" y="6106"/>
            <a:ext cx="12179789" cy="68518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909" y="1159509"/>
            <a:ext cx="999807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0767" y="285749"/>
            <a:ext cx="984186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139" y="1565605"/>
            <a:ext cx="11418570" cy="4723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228600" y="1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8200" y="838201"/>
              <a:ext cx="3371087" cy="435406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400" y="1295400"/>
            <a:ext cx="70866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6000" i="1" spc="-969" dirty="0" smtClean="0">
                <a:latin typeface="Times New Roman"/>
                <a:cs typeface="Times New Roman"/>
              </a:rPr>
              <a:t>«</a:t>
            </a:r>
            <a:r>
              <a:rPr lang="ru-RU" sz="6000" i="1" dirty="0" smtClean="0">
                <a:latin typeface="Times New Roman"/>
                <a:cs typeface="Times New Roman"/>
              </a:rPr>
              <a:t>Н.М. Карамзин-журналист, писатель, историк</a:t>
            </a:r>
            <a:r>
              <a:rPr sz="6000" i="1" dirty="0" smtClean="0">
                <a:latin typeface="Times New Roman"/>
                <a:cs typeface="Times New Roman"/>
              </a:rPr>
              <a:t>»</a:t>
            </a: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4724400"/>
            <a:ext cx="887666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84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К</a:t>
            </a:r>
            <a:r>
              <a:rPr sz="2000" b="1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255-летию</a:t>
            </a:r>
            <a:r>
              <a:rPr sz="2000" b="1" spc="-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5" dirty="0" smtClean="0">
                <a:solidFill>
                  <a:srgbClr val="C00000"/>
                </a:solidFill>
                <a:latin typeface="Georgia"/>
                <a:cs typeface="Georgia"/>
              </a:rPr>
              <a:t>Н</a:t>
            </a:r>
            <a:r>
              <a:rPr lang="ru-RU" sz="20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иколая</a:t>
            </a:r>
            <a:r>
              <a:rPr lang="ru-RU" sz="2000" b="1" spc="-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5" dirty="0" smtClean="0">
                <a:solidFill>
                  <a:srgbClr val="C00000"/>
                </a:solidFill>
                <a:latin typeface="Georgia"/>
                <a:cs typeface="Georgia"/>
              </a:rPr>
              <a:t>М</a:t>
            </a:r>
            <a:r>
              <a:rPr lang="ru-RU" sz="20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ихайловича</a:t>
            </a:r>
            <a:r>
              <a:rPr sz="2000" b="1" spc="-2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Карамзина</a:t>
            </a:r>
            <a:endParaRPr sz="2000" dirty="0">
              <a:latin typeface="Georgia"/>
              <a:cs typeface="Georgia"/>
            </a:endParaRPr>
          </a:p>
          <a:p>
            <a:pPr marR="29209" algn="ctr">
              <a:lnSpc>
                <a:spcPct val="100000"/>
              </a:lnSpc>
              <a:spcBef>
                <a:spcPts val="40"/>
              </a:spcBef>
            </a:pP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12.12.1766-22.05.1826гг</a:t>
            </a:r>
            <a:r>
              <a:rPr sz="2800" b="1" spc="-5" dirty="0" smtClean="0">
                <a:solidFill>
                  <a:srgbClr val="C00000"/>
                </a:solidFill>
                <a:latin typeface="Georgia"/>
                <a:cs typeface="Georgia"/>
              </a:rPr>
              <a:t>.</a:t>
            </a:r>
            <a:endParaRPr lang="ru-RU" sz="2800" b="1" spc="-5" dirty="0" smtClean="0">
              <a:solidFill>
                <a:srgbClr val="C00000"/>
              </a:solidFill>
              <a:latin typeface="Georgia"/>
              <a:cs typeface="Georgia"/>
            </a:endParaRPr>
          </a:p>
          <a:p>
            <a:pPr marR="29209" algn="ctr"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marR="137223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«К</a:t>
            </a:r>
            <a:r>
              <a:rPr spc="-25" dirty="0"/>
              <a:t> </a:t>
            </a:r>
            <a:r>
              <a:rPr dirty="0"/>
              <a:t>чему</a:t>
            </a:r>
            <a:r>
              <a:rPr spc="-20" dirty="0"/>
              <a:t> </a:t>
            </a:r>
            <a:r>
              <a:rPr dirty="0"/>
              <a:t>ни</a:t>
            </a:r>
            <a:r>
              <a:rPr spc="-20" dirty="0"/>
              <a:t> </a:t>
            </a:r>
            <a:r>
              <a:rPr dirty="0"/>
              <a:t>обратись</a:t>
            </a:r>
            <a:r>
              <a:rPr spc="-2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dirty="0"/>
              <a:t>нашей </a:t>
            </a:r>
            <a:r>
              <a:rPr spc="-900" dirty="0"/>
              <a:t> </a:t>
            </a:r>
            <a:r>
              <a:rPr dirty="0"/>
              <a:t>литературе</a:t>
            </a:r>
            <a:r>
              <a:rPr spc="-40" dirty="0"/>
              <a:t> </a:t>
            </a:r>
            <a:r>
              <a:rPr dirty="0"/>
              <a:t>– </a:t>
            </a:r>
            <a:r>
              <a:rPr spc="-5" dirty="0"/>
              <a:t>всему</a:t>
            </a:r>
            <a:r>
              <a:rPr spc="-25" dirty="0"/>
              <a:t> </a:t>
            </a:r>
            <a:r>
              <a:rPr dirty="0"/>
              <a:t>начало</a:t>
            </a:r>
          </a:p>
          <a:p>
            <a:pPr marL="12700" marR="5080" algn="ctr">
              <a:lnSpc>
                <a:spcPct val="100000"/>
              </a:lnSpc>
            </a:pPr>
            <a:r>
              <a:rPr spc="-5" dirty="0"/>
              <a:t>положено Карамзиным </a:t>
            </a:r>
            <a:r>
              <a:rPr dirty="0"/>
              <a:t>: </a:t>
            </a:r>
            <a:r>
              <a:rPr spc="-5" dirty="0"/>
              <a:t>журналистике, </a:t>
            </a:r>
            <a:r>
              <a:rPr spc="-900" dirty="0"/>
              <a:t> </a:t>
            </a:r>
            <a:r>
              <a:rPr spc="-5" dirty="0"/>
              <a:t>критике, </a:t>
            </a:r>
            <a:r>
              <a:rPr dirty="0"/>
              <a:t>повести-роману,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5670" y="3354704"/>
            <a:ext cx="9008110" cy="204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5485" marR="5080" indent="-196342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Georgia"/>
                <a:cs typeface="Georgia"/>
              </a:rPr>
              <a:t>повести исторической, </a:t>
            </a:r>
            <a:r>
              <a:rPr sz="3600" b="1" dirty="0">
                <a:solidFill>
                  <a:srgbClr val="C00000"/>
                </a:solidFill>
                <a:latin typeface="Georgia"/>
                <a:cs typeface="Georgia"/>
              </a:rPr>
              <a:t>публицизму, </a:t>
            </a:r>
            <a:r>
              <a:rPr sz="3600" b="1" spc="-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Georgia"/>
                <a:cs typeface="Georgia"/>
              </a:rPr>
              <a:t>изучению</a:t>
            </a:r>
            <a:r>
              <a:rPr sz="3600" b="1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Georgia"/>
                <a:cs typeface="Georgia"/>
              </a:rPr>
              <a:t>истории»</a:t>
            </a:r>
            <a:endParaRPr sz="3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50">
              <a:latin typeface="Georgia"/>
              <a:cs typeface="Georgia"/>
            </a:endParaRPr>
          </a:p>
          <a:p>
            <a:pPr marL="4857750">
              <a:lnSpc>
                <a:spcPct val="100000"/>
              </a:lnSpc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В.Г.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 Белинский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412" name="Picture 4" descr="https://myslide.ru/documents_4/96c92b819a74e4f51d5df6758c9aa65c/img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838200"/>
            <a:ext cx="5867400" cy="3429000"/>
          </a:xfrm>
          <a:prstGeom prst="rect">
            <a:avLst/>
          </a:prstGeom>
          <a:noFill/>
        </p:spPr>
      </p:pic>
      <p:pic>
        <p:nvPicPr>
          <p:cNvPr id="17414" name="Picture 6" descr="https://fsd.videouroki.net/html/2021/02/06/v_601eb9f52c5cb/99766148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91000"/>
            <a:ext cx="3105150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685800"/>
            <a:ext cx="766445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i="1" kern="1200" dirty="0" smtClean="0">
                <a:latin typeface="Times New Roman"/>
                <a:cs typeface="Times New Roman"/>
              </a:rPr>
              <a:t>Первый и последний историограф</a:t>
            </a:r>
            <a:endParaRPr lang="ru-RU" sz="3600" i="1" kern="1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0" y="2971800"/>
            <a:ext cx="2948940" cy="33665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5800" y="1295400"/>
            <a:ext cx="10597515" cy="47756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572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Николай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Михайлович</a:t>
            </a:r>
            <a:r>
              <a:rPr sz="2000"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Карамзин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—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великий</a:t>
            </a:r>
            <a:r>
              <a:rPr sz="2000" b="1" spc="4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русский</a:t>
            </a:r>
            <a:r>
              <a:rPr sz="2000"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писатель, </a:t>
            </a:r>
            <a:r>
              <a:rPr sz="20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крупнейший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литератор</a:t>
            </a:r>
            <a:r>
              <a:rPr sz="20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эпохи сентиментализма.</a:t>
            </a:r>
            <a:endParaRPr sz="2000" dirty="0">
              <a:latin typeface="Georgia"/>
              <a:cs typeface="Georgia"/>
            </a:endParaRPr>
          </a:p>
          <a:p>
            <a:pPr indent="457200">
              <a:lnSpc>
                <a:spcPct val="100000"/>
              </a:lnSpc>
            </a:pP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Писал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художественную</a:t>
            </a:r>
            <a:r>
              <a:rPr sz="2000"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прозу,</a:t>
            </a:r>
            <a:r>
              <a:rPr sz="2000" b="1" spc="-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лирику,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пьесы,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статьи.</a:t>
            </a:r>
            <a:endParaRPr sz="2000" dirty="0">
              <a:latin typeface="Georgia"/>
              <a:cs typeface="Georgia"/>
            </a:endParaRPr>
          </a:p>
          <a:p>
            <a:pPr indent="457200">
              <a:lnSpc>
                <a:spcPct val="100000"/>
              </a:lnSpc>
            </a:pP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Реформатор</a:t>
            </a:r>
            <a:r>
              <a:rPr sz="2000" b="1" spc="-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русского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литературного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языка.</a:t>
            </a:r>
            <a:endParaRPr sz="2000" dirty="0">
              <a:latin typeface="Georgia"/>
              <a:cs typeface="Georgia"/>
            </a:endParaRPr>
          </a:p>
          <a:p>
            <a:pPr marR="254000" indent="457200">
              <a:lnSpc>
                <a:spcPct val="100000"/>
              </a:lnSpc>
            </a:pP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Создатель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«Истории</a:t>
            </a:r>
            <a:r>
              <a:rPr sz="20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государства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Российского»</a:t>
            </a:r>
            <a:r>
              <a:rPr sz="2000" b="1" spc="5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—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одного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из </a:t>
            </a:r>
            <a:r>
              <a:rPr sz="2000" b="1" spc="-59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первых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фундаментальных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трудов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по истории</a:t>
            </a:r>
            <a:r>
              <a:rPr sz="2000"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России.</a:t>
            </a:r>
            <a:endParaRPr sz="2000" dirty="0">
              <a:latin typeface="Georgia"/>
              <a:cs typeface="Georgia"/>
            </a:endParaRPr>
          </a:p>
          <a:p>
            <a:pPr marR="2572385" indent="457200">
              <a:lnSpc>
                <a:spcPct val="100000"/>
              </a:lnSpc>
              <a:spcBef>
                <a:spcPts val="925"/>
              </a:spcBef>
            </a:pP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Карамзин</a:t>
            </a:r>
            <a:r>
              <a:rPr sz="2000"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родился</a:t>
            </a:r>
            <a:r>
              <a:rPr sz="2000"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1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декабря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1766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года</a:t>
            </a:r>
            <a:r>
              <a:rPr sz="2000"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в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селе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Михайловка</a:t>
            </a:r>
            <a:r>
              <a:rPr sz="2000" b="1" spc="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Симбирской</a:t>
            </a:r>
            <a:r>
              <a:rPr sz="2000" b="1" spc="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губернии.</a:t>
            </a:r>
            <a:r>
              <a:rPr sz="2000" b="1" spc="4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Вырос</a:t>
            </a:r>
            <a:r>
              <a:rPr sz="20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деревне </a:t>
            </a:r>
            <a:r>
              <a:rPr sz="2000" b="1" spc="-54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отца,</a:t>
            </a:r>
            <a:r>
              <a:rPr sz="2000"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потомственного</a:t>
            </a:r>
            <a:r>
              <a:rPr sz="2000" b="1" spc="5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дворянина.</a:t>
            </a:r>
            <a:endParaRPr sz="2000" dirty="0">
              <a:latin typeface="Georgia"/>
              <a:cs typeface="Georgia"/>
            </a:endParaRPr>
          </a:p>
          <a:p>
            <a:pPr marR="2487295" indent="4572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Род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Карамзиных</a:t>
            </a:r>
            <a:r>
              <a:rPr sz="2000" b="1" spc="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имеет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тюркские</a:t>
            </a:r>
            <a:r>
              <a:rPr sz="2000" b="1" spc="4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 err="1">
                <a:solidFill>
                  <a:srgbClr val="385622"/>
                </a:solidFill>
                <a:latin typeface="Georgia"/>
                <a:cs typeface="Georgia"/>
              </a:rPr>
              <a:t>корни</a:t>
            </a:r>
            <a:r>
              <a:rPr sz="2000"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smtClean="0">
                <a:solidFill>
                  <a:srgbClr val="385622"/>
                </a:solidFill>
                <a:latin typeface="Georgia"/>
                <a:cs typeface="Georgia"/>
              </a:rPr>
              <a:t>и</a:t>
            </a:r>
            <a:r>
              <a:rPr lang="ru-RU" sz="2000" dirty="0">
                <a:latin typeface="Georgia"/>
                <a:cs typeface="Georgia"/>
              </a:rPr>
              <a:t> </a:t>
            </a:r>
            <a:r>
              <a:rPr sz="2000" b="1" spc="-10" dirty="0" err="1" smtClean="0">
                <a:solidFill>
                  <a:srgbClr val="385622"/>
                </a:solidFill>
                <a:latin typeface="Georgia"/>
                <a:cs typeface="Georgia"/>
              </a:rPr>
              <a:t>происходит</a:t>
            </a:r>
            <a:r>
              <a:rPr sz="2000" b="1" spc="20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от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татарского</a:t>
            </a:r>
            <a:r>
              <a:rPr sz="2000" b="1" spc="6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Кара-мурзы.</a:t>
            </a:r>
            <a:endParaRPr sz="2000" dirty="0">
              <a:latin typeface="Georgia"/>
              <a:cs typeface="Georgia"/>
            </a:endParaRPr>
          </a:p>
          <a:p>
            <a:pPr marR="2898775" indent="457200">
              <a:lnSpc>
                <a:spcPct val="100000"/>
              </a:lnSpc>
            </a:pP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В 12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лет</a:t>
            </a:r>
            <a:r>
              <a:rPr sz="2000"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его</a:t>
            </a:r>
            <a:r>
              <a:rPr sz="2000"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отправляют</a:t>
            </a:r>
            <a:r>
              <a:rPr sz="2000" b="1" spc="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Москву</a:t>
            </a:r>
            <a:r>
              <a:rPr sz="2000" b="1" spc="4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пансион,</a:t>
            </a:r>
            <a:r>
              <a:rPr sz="2000" b="1" spc="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где </a:t>
            </a:r>
            <a:r>
              <a:rPr sz="2000" b="1" spc="-54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молодой</a:t>
            </a:r>
            <a:r>
              <a:rPr sz="20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человек</a:t>
            </a:r>
            <a:r>
              <a:rPr sz="2000" b="1" spc="4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получает</a:t>
            </a:r>
            <a:r>
              <a:rPr sz="2000"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первое</a:t>
            </a:r>
            <a:r>
              <a:rPr sz="2000" b="1" spc="4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образование. </a:t>
            </a:r>
            <a:r>
              <a:rPr sz="2000" b="1" spc="-54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Через</a:t>
            </a:r>
            <a:r>
              <a:rPr sz="20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три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года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он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начинает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посещать</a:t>
            </a:r>
            <a:r>
              <a:rPr sz="2000" b="1" spc="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лекции</a:t>
            </a:r>
            <a:r>
              <a:rPr sz="2000" b="1" spc="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в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Московском</a:t>
            </a:r>
            <a:r>
              <a:rPr sz="2000" b="1" spc="5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университете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.</a:t>
            </a:r>
            <a:endParaRPr sz="22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71800" y="1981200"/>
            <a:ext cx="876300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72390" indent="4572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В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1783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году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по настоянию отца Карамзин поступает </a:t>
            </a:r>
            <a:r>
              <a:rPr sz="20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на</a:t>
            </a:r>
            <a:r>
              <a:rPr sz="2000" b="1" spc="-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службу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Преображенский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гвардейский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полк,</a:t>
            </a:r>
            <a:r>
              <a:rPr sz="2000" b="1" spc="-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но </a:t>
            </a:r>
            <a:r>
              <a:rPr sz="20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вскоре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выходит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в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отставку</a:t>
            </a:r>
            <a:r>
              <a:rPr sz="20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и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уезжает</a:t>
            </a:r>
            <a:r>
              <a:rPr sz="20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родной 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Симбирск.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Тогда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же начинаются первые попытки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Карамзина</a:t>
            </a:r>
            <a:r>
              <a:rPr sz="2000" b="1" spc="-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литературе</a:t>
            </a:r>
            <a:r>
              <a:rPr sz="2000"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—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он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участвует</a:t>
            </a:r>
            <a:r>
              <a:rPr sz="2000"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издании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первого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русского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журнала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для </a:t>
            </a:r>
            <a:r>
              <a:rPr sz="2000" b="1" spc="-10" dirty="0" err="1">
                <a:solidFill>
                  <a:srgbClr val="385622"/>
                </a:solidFill>
                <a:latin typeface="Georgia"/>
                <a:cs typeface="Georgia"/>
              </a:rPr>
              <a:t>детей</a:t>
            </a:r>
            <a:r>
              <a:rPr sz="2000" b="1" spc="-10" dirty="0" smtClean="0">
                <a:solidFill>
                  <a:srgbClr val="385622"/>
                </a:solidFill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  <a:p>
            <a:pPr marL="13335" indent="457200">
              <a:lnSpc>
                <a:spcPct val="100000"/>
              </a:lnSpc>
            </a:pP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000" b="1" spc="-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1789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году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Карамзин</a:t>
            </a:r>
            <a:r>
              <a:rPr sz="2000" b="1" spc="-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>
                <a:solidFill>
                  <a:srgbClr val="385622"/>
                </a:solidFill>
                <a:latin typeface="Georgia"/>
                <a:cs typeface="Georgia"/>
              </a:rPr>
              <a:t>отправляется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путешествовать</a:t>
            </a:r>
            <a:r>
              <a:rPr lang="ru-RU" sz="2000" dirty="0"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по</a:t>
            </a:r>
            <a:r>
              <a:rPr sz="2000" b="1" spc="-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Европе.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Он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объехал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Германию,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Швейцарию,Францию</a:t>
            </a:r>
            <a:r>
              <a:rPr sz="2000" b="1" spc="-1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и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Англию,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останавливаясь</a:t>
            </a:r>
            <a:r>
              <a:rPr lang="ru-RU" sz="2000" b="1" spc="-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lang="ru-RU" sz="2000" dirty="0" smtClean="0"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преимущественно</a:t>
            </a:r>
            <a:r>
              <a:rPr sz="2000" b="1" spc="-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в больших городах,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центрах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европейского</a:t>
            </a:r>
            <a:r>
              <a:rPr sz="2000" b="1" spc="-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просвещения.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>
                <a:solidFill>
                  <a:srgbClr val="385622"/>
                </a:solidFill>
                <a:latin typeface="Georgia"/>
                <a:cs typeface="Georgia"/>
              </a:rPr>
              <a:t>Карамзин</a:t>
            </a:r>
            <a:r>
              <a:rPr sz="2000" b="1" spc="-4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посещает</a:t>
            </a:r>
            <a:r>
              <a:rPr lang="ru-RU" sz="2000" dirty="0"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Иммануила</a:t>
            </a:r>
            <a:r>
              <a:rPr sz="2000" b="1" spc="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Канта,</a:t>
            </a:r>
            <a:r>
              <a:rPr sz="2000" b="1" spc="-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становится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свидетелем</a:t>
            </a:r>
            <a:r>
              <a:rPr sz="2000" b="1" spc="4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Великой </a:t>
            </a:r>
            <a:r>
              <a:rPr sz="20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французской революции</a:t>
            </a:r>
            <a:r>
              <a:rPr sz="2000"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Париже.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2286000" cy="3483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838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Биография Карамзина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2703575" cy="37246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43400" y="1600200"/>
            <a:ext cx="7314565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0675" indent="4572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Именно по результатам этой поездки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он </a:t>
            </a:r>
            <a:r>
              <a:rPr sz="20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пишет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знаменитые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«Письма русского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путешественника».</a:t>
            </a:r>
            <a:r>
              <a:rPr sz="2000"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lang="ru-RU" sz="2000" b="1" spc="20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</a:p>
          <a:p>
            <a:pPr marR="320675" indent="457200">
              <a:lnSpc>
                <a:spcPct val="100000"/>
              </a:lnSpc>
              <a:spcBef>
                <a:spcPts val="100"/>
              </a:spcBef>
            </a:pPr>
            <a:r>
              <a:rPr sz="2000" b="1" dirty="0" err="1" smtClean="0">
                <a:solidFill>
                  <a:srgbClr val="385622"/>
                </a:solidFill>
                <a:latin typeface="Georgia"/>
                <a:cs typeface="Georgia"/>
              </a:rPr>
              <a:t>Эти</a:t>
            </a:r>
            <a:r>
              <a:rPr sz="2000" b="1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очерки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жанре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документальной прозы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быстро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обрели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популярность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у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читателя</a:t>
            </a:r>
            <a:r>
              <a:rPr sz="2000"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и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сделали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Карамзина</a:t>
            </a:r>
            <a:r>
              <a:rPr sz="2000" b="1" spc="-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известным</a:t>
            </a:r>
            <a:r>
              <a:rPr sz="2000"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и </a:t>
            </a:r>
            <a:r>
              <a:rPr sz="2000" b="1" dirty="0" err="1" smtClean="0">
                <a:solidFill>
                  <a:srgbClr val="385622"/>
                </a:solidFill>
                <a:latin typeface="Georgia"/>
                <a:cs typeface="Georgia"/>
              </a:rPr>
              <a:t>модным</a:t>
            </a:r>
            <a:r>
              <a:rPr lang="ru-RU" sz="2000" dirty="0"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литератором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.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endParaRPr lang="ru-RU" sz="2000" b="1" spc="5" dirty="0" smtClean="0">
              <a:solidFill>
                <a:srgbClr val="385622"/>
              </a:solidFill>
              <a:latin typeface="Georgia"/>
              <a:cs typeface="Georgia"/>
            </a:endParaRPr>
          </a:p>
          <a:p>
            <a:pPr marR="320675" indent="457200">
              <a:lnSpc>
                <a:spcPct val="100000"/>
              </a:lnSpc>
              <a:spcBef>
                <a:spcPts val="100"/>
              </a:spcBef>
            </a:pP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Тогда</a:t>
            </a:r>
            <a:r>
              <a:rPr sz="2000" b="1" spc="-1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же,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в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Москве,</a:t>
            </a:r>
            <a:r>
              <a:rPr sz="20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из-под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пера</a:t>
            </a:r>
            <a:r>
              <a:rPr sz="2000" b="1" spc="-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литератора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появляется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на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>
                <a:solidFill>
                  <a:srgbClr val="385622"/>
                </a:solidFill>
                <a:latin typeface="Georgia"/>
                <a:cs typeface="Georgia"/>
              </a:rPr>
              <a:t>свет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повесть</a:t>
            </a:r>
            <a:r>
              <a:rPr lang="ru-RU" sz="2000" dirty="0">
                <a:latin typeface="Georgia"/>
                <a:cs typeface="Georgia"/>
              </a:rPr>
              <a:t> </a:t>
            </a:r>
            <a:r>
              <a:rPr sz="2000" b="1" spc="-5" dirty="0" smtClean="0">
                <a:solidFill>
                  <a:srgbClr val="385622"/>
                </a:solidFill>
                <a:latin typeface="Georgia"/>
                <a:cs typeface="Georgia"/>
              </a:rPr>
              <a:t>«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Бедная</a:t>
            </a:r>
            <a:r>
              <a:rPr sz="2000" b="1" spc="-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Лиза»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— </a:t>
            </a:r>
            <a:r>
              <a:rPr sz="2000" b="1" spc="-5" dirty="0" err="1">
                <a:solidFill>
                  <a:srgbClr val="385622"/>
                </a:solidFill>
                <a:latin typeface="Georgia"/>
                <a:cs typeface="Georgia"/>
              </a:rPr>
              <a:t>признанный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 err="1" smtClean="0">
                <a:solidFill>
                  <a:srgbClr val="385622"/>
                </a:solidFill>
                <a:latin typeface="Georgia"/>
                <a:cs typeface="Georgia"/>
              </a:rPr>
              <a:t>образец</a:t>
            </a:r>
            <a:r>
              <a:rPr lang="ru-RU" sz="2000" b="1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lang="ru-RU" sz="2000" dirty="0" smtClean="0">
                <a:latin typeface="Georgia"/>
                <a:cs typeface="Georgia"/>
              </a:rPr>
              <a:t> </a:t>
            </a:r>
            <a:r>
              <a:rPr sz="2000" b="1" dirty="0" err="1" smtClean="0">
                <a:solidFill>
                  <a:srgbClr val="385622"/>
                </a:solidFill>
                <a:latin typeface="Georgia"/>
                <a:cs typeface="Georgia"/>
              </a:rPr>
              <a:t>русской</a:t>
            </a:r>
            <a:r>
              <a:rPr sz="2000" b="1" spc="-1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сентиментальной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литературы.</a:t>
            </a:r>
            <a:endParaRPr sz="2000" dirty="0">
              <a:latin typeface="Georgia"/>
              <a:cs typeface="Georgia"/>
            </a:endParaRPr>
          </a:p>
          <a:p>
            <a:pPr indent="457200">
              <a:lnSpc>
                <a:spcPct val="100000"/>
              </a:lnSpc>
            </a:pP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Многие</a:t>
            </a:r>
            <a:r>
              <a:rPr sz="2000" b="1" spc="-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 err="1">
                <a:solidFill>
                  <a:srgbClr val="385622"/>
                </a:solidFill>
                <a:latin typeface="Georgia"/>
                <a:cs typeface="Georgia"/>
              </a:rPr>
              <a:t>специалисты</a:t>
            </a:r>
            <a:r>
              <a:rPr sz="2000"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по</a:t>
            </a:r>
            <a:r>
              <a:rPr lang="ru-RU" sz="2000" dirty="0"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литературоведению</a:t>
            </a:r>
            <a:r>
              <a:rPr sz="2000" b="1" spc="1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считают,</a:t>
            </a:r>
            <a:r>
              <a:rPr sz="20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что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именно</a:t>
            </a:r>
            <a:r>
              <a:rPr sz="2000" b="1" spc="-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с </a:t>
            </a:r>
            <a:r>
              <a:rPr sz="20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этих первых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книг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начинается</a:t>
            </a:r>
            <a:r>
              <a:rPr sz="20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современная </a:t>
            </a:r>
            <a:r>
              <a:rPr sz="20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русская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литература.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33400"/>
            <a:ext cx="5807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Карамзин- писатель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1600200"/>
            <a:ext cx="826135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800" spc="-5" dirty="0" smtClean="0">
                <a:solidFill>
                  <a:srgbClr val="385622"/>
                </a:solidFill>
              </a:rPr>
              <a:t>       </a:t>
            </a:r>
            <a:r>
              <a:rPr sz="1800" spc="-5" dirty="0" err="1" smtClean="0">
                <a:solidFill>
                  <a:srgbClr val="385622"/>
                </a:solidFill>
              </a:rPr>
              <a:t>Тогда</a:t>
            </a:r>
            <a:r>
              <a:rPr sz="1800" spc="10" dirty="0" smtClean="0">
                <a:solidFill>
                  <a:srgbClr val="385622"/>
                </a:solidFill>
              </a:rPr>
              <a:t> </a:t>
            </a:r>
            <a:r>
              <a:rPr sz="1800" spc="-5" dirty="0">
                <a:solidFill>
                  <a:srgbClr val="385622"/>
                </a:solidFill>
              </a:rPr>
              <a:t>же</a:t>
            </a:r>
            <a:r>
              <a:rPr sz="1800" spc="10" dirty="0">
                <a:solidFill>
                  <a:srgbClr val="385622"/>
                </a:solidFill>
              </a:rPr>
              <a:t> </a:t>
            </a:r>
            <a:r>
              <a:rPr sz="1800" spc="-5" dirty="0">
                <a:solidFill>
                  <a:srgbClr val="385622"/>
                </a:solidFill>
              </a:rPr>
              <a:t>начинается</a:t>
            </a:r>
            <a:r>
              <a:rPr sz="1800" spc="15" dirty="0">
                <a:solidFill>
                  <a:srgbClr val="385622"/>
                </a:solidFill>
              </a:rPr>
              <a:t> </a:t>
            </a:r>
            <a:r>
              <a:rPr sz="1800" spc="-5" dirty="0">
                <a:solidFill>
                  <a:srgbClr val="385622"/>
                </a:solidFill>
              </a:rPr>
              <a:t>и реформа</a:t>
            </a:r>
            <a:r>
              <a:rPr sz="1800" spc="30" dirty="0">
                <a:solidFill>
                  <a:srgbClr val="385622"/>
                </a:solidFill>
              </a:rPr>
              <a:t> </a:t>
            </a:r>
            <a:r>
              <a:rPr sz="1800" spc="-5" dirty="0">
                <a:solidFill>
                  <a:srgbClr val="385622"/>
                </a:solidFill>
              </a:rPr>
              <a:t>литературного</a:t>
            </a:r>
            <a:r>
              <a:rPr sz="1800" spc="45" dirty="0">
                <a:solidFill>
                  <a:srgbClr val="385622"/>
                </a:solidFill>
              </a:rPr>
              <a:t> </a:t>
            </a:r>
            <a:r>
              <a:rPr sz="1800" spc="-10" dirty="0">
                <a:solidFill>
                  <a:srgbClr val="385622"/>
                </a:solidFill>
              </a:rPr>
              <a:t>языка.</a:t>
            </a:r>
            <a:endParaRPr sz="1800" dirty="0"/>
          </a:p>
        </p:txBody>
      </p:sp>
      <p:sp>
        <p:nvSpPr>
          <p:cNvPr id="6" name="object 6"/>
          <p:cNvSpPr txBox="1"/>
          <p:nvPr/>
        </p:nvSpPr>
        <p:spPr>
          <a:xfrm>
            <a:off x="533400" y="1905000"/>
            <a:ext cx="8763635" cy="40799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Это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сделало</a:t>
            </a:r>
            <a:r>
              <a:rPr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«Бедную</a:t>
            </a:r>
            <a:r>
              <a:rPr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Лизу»</a:t>
            </a:r>
            <a:r>
              <a:rPr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легкой</a:t>
            </a:r>
            <a:r>
              <a:rPr b="1" spc="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и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приятной</a:t>
            </a:r>
            <a:r>
              <a:rPr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повестью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для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чтения.</a:t>
            </a:r>
            <a:r>
              <a:rPr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Именно</a:t>
            </a:r>
            <a:r>
              <a:rPr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сентиментализм</a:t>
            </a:r>
            <a:r>
              <a:rPr b="1" spc="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Карамзина</a:t>
            </a:r>
            <a:r>
              <a:rPr b="1" spc="4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стал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 фундаментом</a:t>
            </a:r>
            <a:r>
              <a:rPr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развития</a:t>
            </a:r>
            <a:r>
              <a:rPr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дальнейшей</a:t>
            </a:r>
            <a:r>
              <a:rPr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русской</a:t>
            </a:r>
            <a:r>
              <a:rPr b="1" spc="5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литературы: </a:t>
            </a:r>
            <a:r>
              <a:rPr b="1" spc="-54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от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него</a:t>
            </a:r>
            <a:r>
              <a:rPr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отталкивался</a:t>
            </a:r>
            <a:r>
              <a:rPr b="1" spc="4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 err="1">
                <a:solidFill>
                  <a:srgbClr val="385622"/>
                </a:solidFill>
                <a:latin typeface="Georgia"/>
                <a:cs typeface="Georgia"/>
              </a:rPr>
              <a:t>романтизм</a:t>
            </a:r>
            <a:r>
              <a:rPr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Жуковского</a:t>
            </a:r>
            <a:r>
              <a:rPr lang="ru-RU" b="1" spc="-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 smtClean="0">
                <a:solidFill>
                  <a:srgbClr val="385622"/>
                </a:solidFill>
                <a:latin typeface="Georgia"/>
                <a:cs typeface="Georgia"/>
              </a:rPr>
              <a:t>и</a:t>
            </a:r>
            <a:r>
              <a:rPr b="1" spc="-2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раннего</a:t>
            </a:r>
            <a:r>
              <a:rPr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Пушкина.</a:t>
            </a:r>
            <a:endParaRPr dirty="0">
              <a:latin typeface="Georgia"/>
              <a:cs typeface="Georgia"/>
            </a:endParaRPr>
          </a:p>
          <a:p>
            <a:pPr marL="6985" indent="457200">
              <a:lnSpc>
                <a:spcPts val="2875"/>
              </a:lnSpc>
            </a:pP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Одна</a:t>
            </a:r>
            <a:r>
              <a:rPr b="1" spc="-1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из</a:t>
            </a:r>
            <a:r>
              <a:rPr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важнейших</a:t>
            </a:r>
            <a:r>
              <a:rPr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заслуг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Карамзина</a:t>
            </a:r>
            <a:r>
              <a:rPr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— </a:t>
            </a: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обогащение</a:t>
            </a:r>
            <a:r>
              <a:rPr lang="ru-RU" dirty="0">
                <a:latin typeface="Georgia"/>
                <a:cs typeface="Georgia"/>
              </a:rPr>
              <a:t> </a:t>
            </a: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литературного</a:t>
            </a:r>
            <a:r>
              <a:rPr b="1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языка</a:t>
            </a:r>
            <a:r>
              <a:rPr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новыми</a:t>
            </a:r>
            <a:r>
              <a:rPr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словами:</a:t>
            </a:r>
            <a:endParaRPr dirty="0">
              <a:latin typeface="Georgia"/>
              <a:cs typeface="Georgia"/>
            </a:endParaRPr>
          </a:p>
          <a:p>
            <a:pPr indent="457200">
              <a:lnSpc>
                <a:spcPct val="100000"/>
              </a:lnSpc>
            </a:pP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«благотворительность»,</a:t>
            </a:r>
            <a:r>
              <a:rPr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«влюбленность»,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«вольнодумство»,</a:t>
            </a:r>
            <a:endParaRPr dirty="0">
              <a:latin typeface="Georgia"/>
              <a:cs typeface="Georgia"/>
            </a:endParaRPr>
          </a:p>
          <a:p>
            <a:pPr marL="4445" indent="457200">
              <a:lnSpc>
                <a:spcPct val="100000"/>
              </a:lnSpc>
            </a:pP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«достопримечательность»,</a:t>
            </a:r>
            <a:r>
              <a:rPr b="1" spc="-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«ответственность»,</a:t>
            </a:r>
            <a:endParaRPr dirty="0">
              <a:latin typeface="Georgia"/>
              <a:cs typeface="Georgia"/>
            </a:endParaRPr>
          </a:p>
          <a:p>
            <a:pPr indent="457200">
              <a:lnSpc>
                <a:spcPct val="100000"/>
              </a:lnSpc>
            </a:pP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«подозрительность»,</a:t>
            </a:r>
            <a:r>
              <a:rPr b="1" spc="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«утонченность»,</a:t>
            </a:r>
            <a:r>
              <a:rPr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«первоклассный»,</a:t>
            </a:r>
            <a:endParaRPr dirty="0">
              <a:latin typeface="Georgia"/>
              <a:cs typeface="Georgia"/>
            </a:endParaRPr>
          </a:p>
          <a:p>
            <a:pPr indent="457200">
              <a:lnSpc>
                <a:spcPct val="100000"/>
              </a:lnSpc>
            </a:pP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«человечный»,</a:t>
            </a:r>
            <a:r>
              <a:rPr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«тротуар»,</a:t>
            </a:r>
            <a:r>
              <a:rPr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«кучер»,</a:t>
            </a:r>
            <a:r>
              <a:rPr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«впечатление»</a:t>
            </a:r>
            <a:r>
              <a:rPr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и</a:t>
            </a:r>
            <a:endParaRPr dirty="0">
              <a:latin typeface="Georgia"/>
              <a:cs typeface="Georgia"/>
            </a:endParaRPr>
          </a:p>
          <a:p>
            <a:pPr marL="196850" marR="191135" indent="457200">
              <a:lnSpc>
                <a:spcPct val="100000"/>
              </a:lnSpc>
            </a:pP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«влияние»,</a:t>
            </a:r>
            <a:r>
              <a:rPr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«трогательный»</a:t>
            </a:r>
            <a:r>
              <a:rPr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и</a:t>
            </a:r>
            <a:r>
              <a:rPr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«занимательный».</a:t>
            </a:r>
            <a:r>
              <a:rPr b="1" spc="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Именно</a:t>
            </a:r>
            <a:r>
              <a:rPr b="1" spc="-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20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он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 ввел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 в</a:t>
            </a:r>
            <a:r>
              <a:rPr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обиход</a:t>
            </a:r>
            <a:r>
              <a:rPr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слова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 «</a:t>
            </a:r>
            <a:r>
              <a:rPr b="1" spc="-10" dirty="0" err="1">
                <a:solidFill>
                  <a:srgbClr val="385622"/>
                </a:solidFill>
                <a:latin typeface="Georgia"/>
                <a:cs typeface="Georgia"/>
              </a:rPr>
              <a:t>промышленность</a:t>
            </a:r>
            <a:r>
              <a:rPr b="1" spc="-10" dirty="0" err="1" smtClean="0">
                <a:solidFill>
                  <a:srgbClr val="385622"/>
                </a:solidFill>
                <a:latin typeface="Georgia"/>
                <a:cs typeface="Georgia"/>
              </a:rPr>
              <a:t>»,</a:t>
            </a: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«</a:t>
            </a:r>
            <a:r>
              <a:rPr b="1" spc="-5" dirty="0" err="1">
                <a:solidFill>
                  <a:srgbClr val="385622"/>
                </a:solidFill>
                <a:latin typeface="Georgia"/>
                <a:cs typeface="Georgia"/>
              </a:rPr>
              <a:t>сосредоточить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»,</a:t>
            </a:r>
            <a:r>
              <a:rPr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«моральный»,</a:t>
            </a:r>
            <a:r>
              <a:rPr b="1" spc="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«эстетический»,</a:t>
            </a:r>
            <a:r>
              <a:rPr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</a:t>
            </a:r>
            <a:r>
              <a:rPr b="1" spc="-5" dirty="0" err="1">
                <a:solidFill>
                  <a:srgbClr val="385622"/>
                </a:solidFill>
                <a:latin typeface="Georgia"/>
                <a:cs typeface="Georgia"/>
              </a:rPr>
              <a:t>эпоха</a:t>
            </a: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»,«</a:t>
            </a:r>
            <a:r>
              <a:rPr b="1" spc="-5" dirty="0" err="1">
                <a:solidFill>
                  <a:srgbClr val="385622"/>
                </a:solidFill>
                <a:latin typeface="Georgia"/>
                <a:cs typeface="Georgia"/>
              </a:rPr>
              <a:t>сцена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»,</a:t>
            </a:r>
            <a:r>
              <a:rPr b="1" spc="-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«гармония»,</a:t>
            </a:r>
            <a:r>
              <a:rPr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«катастрофа»,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«будущность».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762000"/>
            <a:ext cx="7848600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algn="ctr">
              <a:lnSpc>
                <a:spcPts val="2875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Georgia"/>
                <a:cs typeface="Georgia"/>
              </a:rPr>
              <a:t>«Карамзин</a:t>
            </a:r>
            <a:r>
              <a:rPr lang="ru-RU" sz="2400" b="1" spc="-3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latin typeface="Georgia"/>
                <a:cs typeface="Georgia"/>
              </a:rPr>
              <a:t>сделал литературу</a:t>
            </a:r>
            <a:r>
              <a:rPr lang="ru-RU" sz="2400" b="1" spc="1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cs typeface="Georgia"/>
              </a:rPr>
              <a:t>гуманною».</a:t>
            </a:r>
            <a:endParaRPr lang="ru-RU" sz="2400" dirty="0" smtClean="0">
              <a:latin typeface="Georgia"/>
              <a:cs typeface="Georgia"/>
            </a:endParaRPr>
          </a:p>
          <a:p>
            <a:pPr marL="4426585" algn="ctr">
              <a:lnSpc>
                <a:spcPts val="2400"/>
              </a:lnSpc>
              <a:spcBef>
                <a:spcPts val="5"/>
              </a:spcBef>
            </a:pPr>
            <a:r>
              <a:rPr lang="ru-RU" sz="2400" b="1" spc="-5" dirty="0">
                <a:solidFill>
                  <a:srgbClr val="C00000"/>
                </a:solidFill>
                <a:latin typeface="Georgia"/>
                <a:cs typeface="Georgia"/>
              </a:rPr>
              <a:t>А.И. Герцен</a:t>
            </a:r>
            <a:endParaRPr lang="ru-RU" sz="2400" b="1" spc="-5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00" y="2133600"/>
            <a:ext cx="2388107" cy="3893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85800" y="1143000"/>
            <a:ext cx="3124200" cy="5045962"/>
            <a:chOff x="-70015" y="1149183"/>
            <a:chExt cx="3124200" cy="5045962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0015" y="1149183"/>
              <a:ext cx="1476756" cy="22250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2585" y="1149183"/>
              <a:ext cx="1371600" cy="2209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9185" y="3739983"/>
              <a:ext cx="1828711" cy="245516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67200" y="1676400"/>
            <a:ext cx="670560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265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b="1" spc="-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1791</a:t>
            </a:r>
            <a:r>
              <a:rPr b="1" spc="-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году</a:t>
            </a:r>
            <a:r>
              <a:rPr b="1" spc="-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начинается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деятельность</a:t>
            </a:r>
            <a:endParaRPr dirty="0">
              <a:latin typeface="Georgia"/>
              <a:cs typeface="Georgia"/>
            </a:endParaRPr>
          </a:p>
          <a:p>
            <a:pPr marR="5080" indent="12700">
              <a:lnSpc>
                <a:spcPct val="100000"/>
              </a:lnSpc>
              <a:spcBef>
                <a:spcPts val="5"/>
              </a:spcBef>
            </a:pP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Карамзина-журналиста.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Это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становится важной </a:t>
            </a:r>
            <a:r>
              <a:rPr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 err="1">
                <a:solidFill>
                  <a:srgbClr val="385622"/>
                </a:solidFill>
                <a:latin typeface="Georgia"/>
                <a:cs typeface="Georgia"/>
              </a:rPr>
              <a:t>вехой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 smtClean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lang="ru-RU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истории</a:t>
            </a:r>
            <a:r>
              <a:rPr b="1" spc="1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русской</a:t>
            </a:r>
            <a:r>
              <a:rPr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 err="1">
                <a:solidFill>
                  <a:srgbClr val="385622"/>
                </a:solidFill>
                <a:latin typeface="Georgia"/>
                <a:cs typeface="Georgia"/>
              </a:rPr>
              <a:t>литературы</a:t>
            </a:r>
            <a:r>
              <a:rPr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 smtClean="0">
                <a:solidFill>
                  <a:srgbClr val="385622"/>
                </a:solidFill>
                <a:latin typeface="Georgia"/>
                <a:cs typeface="Georgia"/>
              </a:rPr>
              <a:t>—</a:t>
            </a: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Карамзин</a:t>
            </a:r>
            <a:r>
              <a:rPr b="1" spc="-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основывает первый русский </a:t>
            </a:r>
            <a:r>
              <a:rPr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литературный</a:t>
            </a:r>
            <a:r>
              <a:rPr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 err="1">
                <a:solidFill>
                  <a:srgbClr val="385622"/>
                </a:solidFill>
                <a:latin typeface="Georgia"/>
                <a:cs typeface="Georgia"/>
              </a:rPr>
              <a:t>журнал</a:t>
            </a:r>
            <a:r>
              <a:rPr b="1" spc="-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 smtClean="0">
                <a:solidFill>
                  <a:srgbClr val="385622"/>
                </a:solidFill>
                <a:latin typeface="Georgia"/>
                <a:cs typeface="Georgia"/>
              </a:rPr>
              <a:t>—</a:t>
            </a:r>
            <a:r>
              <a:rPr b="1" spc="-5" dirty="0" smtClean="0">
                <a:solidFill>
                  <a:srgbClr val="385622"/>
                </a:solidFill>
                <a:latin typeface="Georgia"/>
                <a:cs typeface="Georgia"/>
              </a:rPr>
              <a:t>«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Московский</a:t>
            </a:r>
            <a:r>
              <a:rPr b="1" spc="-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журнал».</a:t>
            </a:r>
            <a:endParaRPr dirty="0">
              <a:latin typeface="Georgia"/>
              <a:cs typeface="Georgia"/>
            </a:endParaRPr>
          </a:p>
          <a:p>
            <a:pPr marR="264795" indent="454025">
              <a:lnSpc>
                <a:spcPct val="100000"/>
              </a:lnSpc>
            </a:pP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На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его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страницах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выходит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ряд </a:t>
            </a:r>
            <a:r>
              <a:rPr b="1" spc="-5" dirty="0" err="1">
                <a:solidFill>
                  <a:srgbClr val="385622"/>
                </a:solidFill>
                <a:latin typeface="Georgia"/>
                <a:cs typeface="Georgia"/>
              </a:rPr>
              <a:t>сборников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 smtClean="0">
                <a:solidFill>
                  <a:srgbClr val="385622"/>
                </a:solidFill>
                <a:latin typeface="Georgia"/>
                <a:cs typeface="Georgia"/>
              </a:rPr>
              <a:t>и</a:t>
            </a:r>
            <a:r>
              <a:rPr lang="ru-RU" b="1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dirty="0" err="1" smtClean="0">
                <a:solidFill>
                  <a:srgbClr val="385622"/>
                </a:solidFill>
                <a:latin typeface="Georgia"/>
                <a:cs typeface="Georgia"/>
              </a:rPr>
              <a:t>альманахов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: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«Аглая», «Аониды», «</a:t>
            </a:r>
            <a:r>
              <a:rPr b="1" spc="-5" dirty="0" err="1">
                <a:solidFill>
                  <a:srgbClr val="385622"/>
                </a:solidFill>
                <a:latin typeface="Georgia"/>
                <a:cs typeface="Georgia"/>
              </a:rPr>
              <a:t>Пантеон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иностранной</a:t>
            </a:r>
            <a:r>
              <a:rPr b="1" spc="-1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словесности»,</a:t>
            </a:r>
            <a:r>
              <a:rPr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«Мои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безделки».</a:t>
            </a:r>
            <a:endParaRPr dirty="0">
              <a:latin typeface="Georgia"/>
              <a:cs typeface="Georgia"/>
            </a:endParaRPr>
          </a:p>
          <a:p>
            <a:pPr marR="528955" indent="609600">
              <a:lnSpc>
                <a:spcPct val="100000"/>
              </a:lnSpc>
              <a:spcBef>
                <a:spcPts val="5"/>
              </a:spcBef>
            </a:pP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Эти </a:t>
            </a:r>
            <a:r>
              <a:rPr b="1" spc="-10" dirty="0">
                <a:solidFill>
                  <a:srgbClr val="385622"/>
                </a:solidFill>
                <a:latin typeface="Georgia"/>
                <a:cs typeface="Georgia"/>
              </a:rPr>
              <a:t>публикации</a:t>
            </a:r>
            <a:r>
              <a:rPr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сделали</a:t>
            </a:r>
            <a:r>
              <a:rPr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 err="1">
                <a:solidFill>
                  <a:srgbClr val="385622"/>
                </a:solidFill>
                <a:latin typeface="Georgia"/>
                <a:cs typeface="Georgia"/>
              </a:rPr>
              <a:t>Карамзина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признанным</a:t>
            </a:r>
            <a:r>
              <a:rPr lang="ru-RU"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лидером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.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В 1801–1802 годах </a:t>
            </a:r>
            <a:r>
              <a:rPr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Карамзин работает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в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журнале «Вестник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Европы»,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где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пишет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в основном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статьи </a:t>
            </a:r>
            <a:r>
              <a:rPr b="1" dirty="0">
                <a:solidFill>
                  <a:srgbClr val="385622"/>
                </a:solidFill>
                <a:latin typeface="Georgia"/>
                <a:cs typeface="Georgia"/>
              </a:rPr>
              <a:t>на </a:t>
            </a:r>
            <a:r>
              <a:rPr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исторические</a:t>
            </a:r>
            <a:r>
              <a:rPr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темы,</a:t>
            </a:r>
            <a:r>
              <a:rPr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все </a:t>
            </a:r>
            <a:r>
              <a:rPr b="1" spc="-5" dirty="0" err="1">
                <a:solidFill>
                  <a:srgbClr val="385622"/>
                </a:solidFill>
                <a:latin typeface="Georgia"/>
                <a:cs typeface="Georgia"/>
              </a:rPr>
              <a:t>более</a:t>
            </a:r>
            <a:r>
              <a:rPr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10" dirty="0" err="1" smtClean="0">
                <a:solidFill>
                  <a:srgbClr val="385622"/>
                </a:solidFill>
                <a:latin typeface="Georgia"/>
                <a:cs typeface="Georgia"/>
              </a:rPr>
              <a:t>создавая</a:t>
            </a:r>
            <a:r>
              <a:rPr lang="ru-RU" dirty="0">
                <a:latin typeface="Georgia"/>
                <a:cs typeface="Georgia"/>
              </a:rPr>
              <a:t> </a:t>
            </a:r>
            <a:r>
              <a:rPr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авторитет</a:t>
            </a:r>
            <a:r>
              <a:rPr b="1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385622"/>
                </a:solidFill>
                <a:latin typeface="Georgia"/>
                <a:cs typeface="Georgia"/>
              </a:rPr>
              <a:t>историка.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8600" y="685800"/>
            <a:ext cx="5278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Карамзин-журналист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2400" y="914400"/>
            <a:ext cx="66992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4000" i="1" kern="1200" dirty="0" smtClean="0">
                <a:latin typeface="Times New Roman"/>
                <a:cs typeface="Times New Roman"/>
              </a:rPr>
              <a:t>Карамзин-историк</a:t>
            </a:r>
            <a:endParaRPr lang="ru-RU" sz="4000" i="1" kern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0" y="1676400"/>
            <a:ext cx="76200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488" marR="615315" indent="992188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Указом от 31 октября 1803 </a:t>
            </a:r>
            <a:r>
              <a:rPr sz="2000" b="1" dirty="0" err="1">
                <a:solidFill>
                  <a:srgbClr val="385622"/>
                </a:solidFill>
                <a:latin typeface="Georgia"/>
                <a:cs typeface="Georgia"/>
              </a:rPr>
              <a:t>года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император</a:t>
            </a:r>
            <a:r>
              <a:rPr lang="ru-RU" sz="2000"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Александр</a:t>
            </a:r>
            <a:r>
              <a:rPr sz="2000" b="1" spc="-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I </a:t>
            </a:r>
            <a:r>
              <a:rPr sz="20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дарует Николаю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Карамзину</a:t>
            </a:r>
            <a:r>
              <a:rPr sz="2000" b="1" spc="-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звание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историографа.</a:t>
            </a:r>
            <a:endParaRPr sz="2000" dirty="0">
              <a:latin typeface="Georgia"/>
              <a:cs typeface="Georgia"/>
            </a:endParaRPr>
          </a:p>
          <a:p>
            <a:pPr marL="79375" indent="457200">
              <a:lnSpc>
                <a:spcPct val="100000"/>
              </a:lnSpc>
            </a:pP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Интересно,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что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титул</a:t>
            </a:r>
            <a:r>
              <a:rPr sz="2000"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историографа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в 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России</a:t>
            </a:r>
            <a:r>
              <a:rPr sz="2000"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>
                <a:solidFill>
                  <a:srgbClr val="385622"/>
                </a:solidFill>
                <a:latin typeface="Georgia"/>
                <a:cs typeface="Georgia"/>
              </a:rPr>
              <a:t>после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смерти</a:t>
            </a:r>
            <a:r>
              <a:rPr lang="ru-RU" sz="2000" dirty="0"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Карамзина</a:t>
            </a:r>
            <a:r>
              <a:rPr sz="2000" b="1" spc="-3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не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10" dirty="0" err="1">
                <a:solidFill>
                  <a:srgbClr val="385622"/>
                </a:solidFill>
                <a:latin typeface="Georgia"/>
                <a:cs typeface="Georgia"/>
              </a:rPr>
              <a:t>возобновлялся</a:t>
            </a:r>
            <a:r>
              <a:rPr sz="2000" b="1" spc="-10" dirty="0" smtClean="0">
                <a:solidFill>
                  <a:srgbClr val="385622"/>
                </a:solidFill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  <a:p>
            <a:pPr marL="48895" marR="41910" indent="457200">
              <a:lnSpc>
                <a:spcPct val="100000"/>
              </a:lnSpc>
            </a:pP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С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этого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момента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Карамзин</a:t>
            </a:r>
            <a:r>
              <a:rPr sz="2000" b="1" spc="-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прекращает</a:t>
            </a:r>
            <a:r>
              <a:rPr sz="20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всякую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литературную </a:t>
            </a:r>
            <a:r>
              <a:rPr sz="20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работу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и в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течение</a:t>
            </a:r>
            <a:r>
              <a:rPr sz="2000" b="1" spc="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22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лет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>
                <a:solidFill>
                  <a:srgbClr val="385622"/>
                </a:solidFill>
                <a:latin typeface="Georgia"/>
                <a:cs typeface="Georgia"/>
              </a:rPr>
              <a:t>занимается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исключительно</a:t>
            </a:r>
            <a:r>
              <a:rPr lang="ru-RU" sz="2000" dirty="0"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составлением</a:t>
            </a:r>
            <a:r>
              <a:rPr sz="2000" b="1" spc="1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исторического</a:t>
            </a:r>
            <a:r>
              <a:rPr sz="2000"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труда,</a:t>
            </a:r>
            <a:r>
              <a:rPr sz="2000" b="1" spc="-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знакомого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 err="1">
                <a:solidFill>
                  <a:srgbClr val="385622"/>
                </a:solidFill>
                <a:latin typeface="Georgia"/>
                <a:cs typeface="Georgia"/>
              </a:rPr>
              <a:t>нам</a:t>
            </a:r>
            <a:r>
              <a:rPr sz="2000" b="1" spc="-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как</a:t>
            </a:r>
            <a:r>
              <a:rPr lang="ru-RU" sz="2000" dirty="0">
                <a:latin typeface="Georgia"/>
                <a:cs typeface="Georgia"/>
              </a:rPr>
              <a:t> </a:t>
            </a:r>
            <a:r>
              <a:rPr sz="2000" b="1" spc="-5" dirty="0" smtClean="0">
                <a:solidFill>
                  <a:srgbClr val="C00000"/>
                </a:solidFill>
                <a:latin typeface="Georgia"/>
                <a:cs typeface="Georgia"/>
              </a:rPr>
              <a:t>«</a:t>
            </a:r>
            <a:r>
              <a:rPr sz="20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История</a:t>
            </a:r>
            <a:r>
              <a:rPr sz="2000" b="1" spc="1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государства</a:t>
            </a:r>
            <a:r>
              <a:rPr sz="2000" b="1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10" dirty="0" err="1">
                <a:solidFill>
                  <a:srgbClr val="C00000"/>
                </a:solidFill>
                <a:latin typeface="Georgia"/>
                <a:cs typeface="Georgia"/>
              </a:rPr>
              <a:t>Российского</a:t>
            </a:r>
            <a:r>
              <a:rPr sz="2000" b="1" spc="-10" dirty="0" smtClean="0">
                <a:solidFill>
                  <a:srgbClr val="C00000"/>
                </a:solidFill>
                <a:latin typeface="Georgia"/>
                <a:cs typeface="Georgia"/>
              </a:rPr>
              <a:t>».</a:t>
            </a:r>
            <a:endParaRPr sz="2400" dirty="0">
              <a:latin typeface="Georgia"/>
              <a:cs typeface="Georgia"/>
            </a:endParaRPr>
          </a:p>
          <a:p>
            <a:pPr marL="12700" marR="5080" indent="457200">
              <a:lnSpc>
                <a:spcPct val="100000"/>
              </a:lnSpc>
            </a:pP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Карамзин</a:t>
            </a:r>
            <a:r>
              <a:rPr sz="2000" b="1" spc="-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ставит</a:t>
            </a:r>
            <a:r>
              <a:rPr sz="20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себе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задачу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составить</a:t>
            </a:r>
            <a:r>
              <a:rPr sz="2000" b="1" spc="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историю</a:t>
            </a:r>
            <a:r>
              <a:rPr sz="20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для широкой </a:t>
            </a:r>
            <a:r>
              <a:rPr sz="20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образованной</a:t>
            </a:r>
            <a:r>
              <a:rPr sz="2000" b="1" spc="-2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публики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и</a:t>
            </a:r>
            <a:r>
              <a:rPr sz="20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для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>
                <a:solidFill>
                  <a:srgbClr val="385622"/>
                </a:solidFill>
                <a:latin typeface="Georgia"/>
                <a:cs typeface="Georgia"/>
              </a:rPr>
              <a:t>иностранного</a:t>
            </a:r>
            <a:r>
              <a:rPr sz="2000" b="1" spc="-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читателя</a:t>
            </a:r>
            <a:r>
              <a:rPr sz="2000" b="1" spc="-5" dirty="0" smtClean="0">
                <a:solidFill>
                  <a:srgbClr val="385622"/>
                </a:solidFill>
                <a:latin typeface="Georgia"/>
                <a:cs typeface="Georgia"/>
              </a:rPr>
              <a:t>,</a:t>
            </a:r>
            <a:r>
              <a:rPr lang="ru-RU" sz="2000" dirty="0">
                <a:latin typeface="Georgia"/>
                <a:cs typeface="Georgia"/>
              </a:rPr>
              <a:t> </a:t>
            </a:r>
            <a:r>
              <a:rPr sz="20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чтобы</a:t>
            </a:r>
            <a:r>
              <a:rPr sz="2000" b="1" spc="-10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385622"/>
                </a:solidFill>
                <a:latin typeface="Georgia"/>
                <a:cs typeface="Georgia"/>
              </a:rPr>
              <a:t>открыть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 Россию</a:t>
            </a:r>
            <a:r>
              <a:rPr sz="20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385622"/>
                </a:solidFill>
                <a:latin typeface="Georgia"/>
                <a:cs typeface="Georgia"/>
              </a:rPr>
              <a:t>Европе.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4098" name="Picture 2" descr="https://s2-goods.ozstatic.by/2000/112/773/10/10773112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278600"/>
            <a:ext cx="5841191" cy="8153401"/>
          </a:xfrm>
          <a:prstGeom prst="rect">
            <a:avLst/>
          </a:prstGeom>
          <a:noFill/>
        </p:spPr>
      </p:pic>
      <p:pic>
        <p:nvPicPr>
          <p:cNvPr id="4100" name="Picture 4" descr="https://knigamir.com/upload/iblock/16b/16bcea10977ff43b3f084ce7d649dc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013" y="1447800"/>
            <a:ext cx="287775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990600"/>
            <a:ext cx="1029906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90805" algn="ctr">
              <a:lnSpc>
                <a:spcPct val="100000"/>
              </a:lnSpc>
              <a:spcBef>
                <a:spcPts val="95"/>
              </a:spcBef>
            </a:pPr>
            <a:r>
              <a:rPr sz="1800" spc="-10" dirty="0"/>
              <a:t>«Все,</a:t>
            </a:r>
            <a:r>
              <a:rPr sz="1800" spc="20" dirty="0"/>
              <a:t> </a:t>
            </a:r>
            <a:r>
              <a:rPr sz="1800" spc="-10" dirty="0"/>
              <a:t>даже</a:t>
            </a:r>
            <a:r>
              <a:rPr sz="1800" dirty="0"/>
              <a:t> </a:t>
            </a:r>
            <a:r>
              <a:rPr sz="1800" spc="-10" dirty="0"/>
              <a:t>светские</a:t>
            </a:r>
            <a:r>
              <a:rPr sz="1800" spc="5" dirty="0"/>
              <a:t> </a:t>
            </a:r>
            <a:r>
              <a:rPr sz="1800" spc="-10" dirty="0"/>
              <a:t>женщины,</a:t>
            </a:r>
            <a:r>
              <a:rPr sz="1800" spc="45" dirty="0"/>
              <a:t> </a:t>
            </a:r>
            <a:r>
              <a:rPr sz="1800" spc="-5" dirty="0"/>
              <a:t>бросились</a:t>
            </a:r>
            <a:r>
              <a:rPr sz="1800" spc="30" dirty="0"/>
              <a:t> </a:t>
            </a:r>
            <a:r>
              <a:rPr sz="1800" spc="-5" dirty="0"/>
              <a:t>читать </a:t>
            </a:r>
            <a:r>
              <a:rPr sz="1800" dirty="0"/>
              <a:t> </a:t>
            </a:r>
            <a:r>
              <a:rPr sz="1800" spc="-10" dirty="0"/>
              <a:t>историю</a:t>
            </a:r>
            <a:r>
              <a:rPr sz="1800" spc="20" dirty="0"/>
              <a:t> </a:t>
            </a:r>
            <a:r>
              <a:rPr sz="1800" spc="-10" dirty="0"/>
              <a:t>своего</a:t>
            </a:r>
            <a:r>
              <a:rPr sz="1800" dirty="0"/>
              <a:t> </a:t>
            </a:r>
            <a:r>
              <a:rPr sz="1800" spc="-5" dirty="0"/>
              <a:t>отечества,</a:t>
            </a:r>
            <a:r>
              <a:rPr sz="1800" spc="25" dirty="0"/>
              <a:t> </a:t>
            </a:r>
            <a:r>
              <a:rPr sz="1800" spc="-10" dirty="0"/>
              <a:t>дотоле</a:t>
            </a:r>
            <a:r>
              <a:rPr sz="1800" spc="5" dirty="0"/>
              <a:t> </a:t>
            </a:r>
            <a:r>
              <a:rPr sz="1800" spc="-10" dirty="0" err="1"/>
              <a:t>им</a:t>
            </a:r>
            <a:r>
              <a:rPr sz="1800" spc="20" dirty="0"/>
              <a:t> </a:t>
            </a:r>
            <a:r>
              <a:rPr sz="1800" spc="-10" dirty="0" err="1" smtClean="0"/>
              <a:t>неизвестную</a:t>
            </a:r>
            <a:r>
              <a:rPr sz="1800" spc="-10" dirty="0" smtClean="0"/>
              <a:t>.</a:t>
            </a:r>
            <a:r>
              <a:rPr lang="ru-RU" sz="1800" spc="-10" dirty="0" smtClean="0"/>
              <a:t> </a:t>
            </a:r>
            <a:r>
              <a:rPr sz="1800" spc="-5" dirty="0" err="1" smtClean="0"/>
              <a:t>Она</a:t>
            </a:r>
            <a:r>
              <a:rPr sz="1800" spc="5" dirty="0" smtClean="0"/>
              <a:t> </a:t>
            </a:r>
            <a:r>
              <a:rPr sz="1800" spc="-5" dirty="0"/>
              <a:t>была </a:t>
            </a:r>
            <a:r>
              <a:rPr sz="1800" spc="-10" dirty="0"/>
              <a:t>для </a:t>
            </a:r>
            <a:r>
              <a:rPr sz="1800" spc="-5" dirty="0"/>
              <a:t>них</a:t>
            </a:r>
            <a:r>
              <a:rPr sz="1800" spc="15" dirty="0"/>
              <a:t> </a:t>
            </a:r>
            <a:r>
              <a:rPr sz="1800" spc="-10" dirty="0"/>
              <a:t>новым</a:t>
            </a:r>
            <a:r>
              <a:rPr sz="1800" spc="20" dirty="0"/>
              <a:t> </a:t>
            </a:r>
            <a:r>
              <a:rPr sz="1800" spc="-10" dirty="0" err="1"/>
              <a:t>открытием</a:t>
            </a:r>
            <a:r>
              <a:rPr sz="1800" spc="-10" dirty="0" smtClean="0"/>
              <a:t>.</a:t>
            </a:r>
            <a:r>
              <a:rPr lang="ru-RU" sz="1800" spc="-5" dirty="0" smtClean="0"/>
              <a:t> Древняя</a:t>
            </a:r>
            <a:r>
              <a:rPr lang="ru-RU" sz="1800" spc="20" dirty="0" smtClean="0"/>
              <a:t> </a:t>
            </a:r>
            <a:r>
              <a:rPr lang="ru-RU" sz="1800" spc="-10" dirty="0" smtClean="0"/>
              <a:t>Россия,</a:t>
            </a:r>
            <a:r>
              <a:rPr lang="ru-RU" sz="1800" spc="35" dirty="0" smtClean="0"/>
              <a:t> </a:t>
            </a:r>
            <a:r>
              <a:rPr lang="ru-RU" sz="1800" spc="-10" dirty="0" smtClean="0"/>
              <a:t>казалось,</a:t>
            </a:r>
            <a:r>
              <a:rPr lang="ru-RU" sz="1800" spc="10" dirty="0" smtClean="0"/>
              <a:t> </a:t>
            </a:r>
            <a:r>
              <a:rPr lang="ru-RU" sz="1800" spc="-10" dirty="0" smtClean="0"/>
              <a:t>найдена</a:t>
            </a:r>
            <a:r>
              <a:rPr lang="ru-RU" sz="1800" spc="35" dirty="0" smtClean="0"/>
              <a:t> </a:t>
            </a:r>
            <a:r>
              <a:rPr lang="ru-RU" sz="1800" spc="-10" dirty="0" smtClean="0"/>
              <a:t>Карамзиным, </a:t>
            </a:r>
            <a:r>
              <a:rPr lang="ru-RU" sz="1800" spc="-695" dirty="0" smtClean="0"/>
              <a:t> </a:t>
            </a:r>
            <a:r>
              <a:rPr lang="ru-RU" sz="1800" spc="-10" dirty="0" smtClean="0"/>
              <a:t>как Америка</a:t>
            </a:r>
            <a:r>
              <a:rPr lang="ru-RU" sz="1800" spc="20" dirty="0" smtClean="0"/>
              <a:t> </a:t>
            </a:r>
            <a:r>
              <a:rPr lang="ru-RU" sz="1800" spc="-5" dirty="0" smtClean="0"/>
              <a:t>—</a:t>
            </a:r>
            <a:r>
              <a:rPr lang="ru-RU" sz="1800" spc="10" dirty="0" smtClean="0"/>
              <a:t> </a:t>
            </a:r>
            <a:r>
              <a:rPr lang="ru-RU" sz="1800" spc="-10" dirty="0" smtClean="0"/>
              <a:t>Колумбом».</a:t>
            </a:r>
            <a:br>
              <a:rPr lang="ru-RU" sz="1800" spc="-10" dirty="0" smtClean="0"/>
            </a:br>
            <a:r>
              <a:rPr lang="ru-RU" sz="1800" spc="-10" dirty="0" smtClean="0"/>
              <a:t>                                                                                                                                       </a:t>
            </a:r>
            <a:r>
              <a:rPr lang="ru-RU" sz="1600" spc="-10" dirty="0" smtClean="0"/>
              <a:t>А.С</a:t>
            </a:r>
            <a:r>
              <a:rPr lang="ru-RU" sz="1600" spc="-10" dirty="0" smtClean="0"/>
              <a:t>.</a:t>
            </a:r>
            <a:r>
              <a:rPr lang="ru-RU" sz="1600" spc="-20" dirty="0" smtClean="0"/>
              <a:t> </a:t>
            </a:r>
            <a:r>
              <a:rPr lang="ru-RU" sz="1600" spc="-10" dirty="0" smtClean="0"/>
              <a:t>Пушкин</a:t>
            </a:r>
            <a:endParaRPr sz="1800"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85800" y="1905000"/>
            <a:ext cx="10668000" cy="405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88005" marR="888365" indent="-2100580">
              <a:lnSpc>
                <a:spcPct val="100000"/>
              </a:lnSpc>
              <a:spcBef>
                <a:spcPts val="95"/>
              </a:spcBef>
            </a:pPr>
            <a:endParaRPr sz="2200" dirty="0"/>
          </a:p>
          <a:p>
            <a:pPr indent="449263" algn="l">
              <a:lnSpc>
                <a:spcPts val="2875"/>
              </a:lnSpc>
            </a:pPr>
            <a:r>
              <a:rPr sz="2000" spc="-5" dirty="0" smtClean="0">
                <a:solidFill>
                  <a:srgbClr val="385622"/>
                </a:solidFill>
              </a:rPr>
              <a:t>«</a:t>
            </a:r>
            <a:r>
              <a:rPr sz="2000" spc="-5" dirty="0">
                <a:solidFill>
                  <a:srgbClr val="385622"/>
                </a:solidFill>
              </a:rPr>
              <a:t>История</a:t>
            </a:r>
            <a:r>
              <a:rPr sz="2000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государства Российского»</a:t>
            </a:r>
            <a:r>
              <a:rPr sz="2000" spc="30" dirty="0">
                <a:solidFill>
                  <a:srgbClr val="385622"/>
                </a:solidFill>
              </a:rPr>
              <a:t> </a:t>
            </a:r>
            <a:r>
              <a:rPr sz="2000" spc="-5" dirty="0" err="1">
                <a:solidFill>
                  <a:srgbClr val="385622"/>
                </a:solidFill>
              </a:rPr>
              <a:t>стало</a:t>
            </a:r>
            <a:r>
              <a:rPr sz="2000" dirty="0">
                <a:solidFill>
                  <a:srgbClr val="385622"/>
                </a:solidFill>
              </a:rPr>
              <a:t> </a:t>
            </a:r>
            <a:r>
              <a:rPr sz="2000" spc="-5" dirty="0" err="1" smtClean="0">
                <a:solidFill>
                  <a:srgbClr val="385622"/>
                </a:solidFill>
              </a:rPr>
              <a:t>первым</a:t>
            </a:r>
            <a:r>
              <a:rPr lang="ru-RU" sz="2000" spc="-20" dirty="0" smtClean="0">
                <a:solidFill>
                  <a:srgbClr val="385622"/>
                </a:solidFill>
              </a:rPr>
              <a:t>  </a:t>
            </a:r>
            <a:r>
              <a:rPr sz="2000" dirty="0" err="1" smtClean="0">
                <a:solidFill>
                  <a:srgbClr val="385622"/>
                </a:solidFill>
              </a:rPr>
              <a:t>трудом</a:t>
            </a:r>
            <a:r>
              <a:rPr sz="2000" dirty="0" smtClean="0">
                <a:solidFill>
                  <a:srgbClr val="385622"/>
                </a:solidFill>
              </a:rPr>
              <a:t>,</a:t>
            </a:r>
            <a:r>
              <a:rPr lang="ru-RU" sz="2000" dirty="0" smtClean="0">
                <a:solidFill>
                  <a:srgbClr val="385622"/>
                </a:solidFill>
              </a:rPr>
              <a:t> </a:t>
            </a:r>
            <a:r>
              <a:rPr sz="2000" spc="-5" dirty="0" err="1" smtClean="0">
                <a:solidFill>
                  <a:srgbClr val="385622"/>
                </a:solidFill>
              </a:rPr>
              <a:t>ориентированным</a:t>
            </a:r>
            <a:r>
              <a:rPr sz="2000" spc="10" dirty="0" smtClean="0">
                <a:solidFill>
                  <a:srgbClr val="385622"/>
                </a:solidFill>
              </a:rPr>
              <a:t> </a:t>
            </a:r>
            <a:r>
              <a:rPr sz="2000" dirty="0">
                <a:solidFill>
                  <a:srgbClr val="385622"/>
                </a:solidFill>
              </a:rPr>
              <a:t>на</a:t>
            </a:r>
            <a:r>
              <a:rPr sz="2000" spc="-5" dirty="0">
                <a:solidFill>
                  <a:srgbClr val="385622"/>
                </a:solidFill>
              </a:rPr>
              <a:t> самого</a:t>
            </a:r>
            <a:r>
              <a:rPr sz="2000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широкого</a:t>
            </a:r>
            <a:r>
              <a:rPr sz="2000" spc="5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читателя.</a:t>
            </a:r>
            <a:r>
              <a:rPr sz="2000" spc="30" dirty="0">
                <a:solidFill>
                  <a:srgbClr val="385622"/>
                </a:solidFill>
              </a:rPr>
              <a:t> </a:t>
            </a:r>
            <a:endParaRPr lang="ru-RU" sz="2000" spc="30" dirty="0" smtClean="0">
              <a:solidFill>
                <a:srgbClr val="385622"/>
              </a:solidFill>
            </a:endParaRPr>
          </a:p>
          <a:p>
            <a:pPr indent="449263" algn="l">
              <a:lnSpc>
                <a:spcPts val="2875"/>
              </a:lnSpc>
            </a:pPr>
            <a:r>
              <a:rPr sz="2000" spc="-10" dirty="0" err="1" smtClean="0">
                <a:solidFill>
                  <a:srgbClr val="385622"/>
                </a:solidFill>
              </a:rPr>
              <a:t>Исследователи</a:t>
            </a:r>
            <a:r>
              <a:rPr sz="2000" spc="-10" dirty="0" smtClean="0">
                <a:solidFill>
                  <a:srgbClr val="385622"/>
                </a:solidFill>
              </a:rPr>
              <a:t> </a:t>
            </a:r>
            <a:r>
              <a:rPr sz="2000" spc="-5" dirty="0" smtClean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сходятся</a:t>
            </a:r>
            <a:r>
              <a:rPr sz="2000" spc="5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во</a:t>
            </a:r>
            <a:r>
              <a:rPr sz="2000" spc="-10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мнении, </a:t>
            </a:r>
            <a:r>
              <a:rPr sz="2000" dirty="0">
                <a:solidFill>
                  <a:srgbClr val="385622"/>
                </a:solidFill>
              </a:rPr>
              <a:t>что </a:t>
            </a:r>
            <a:r>
              <a:rPr sz="2000" spc="-5" dirty="0">
                <a:solidFill>
                  <a:srgbClr val="385622"/>
                </a:solidFill>
              </a:rPr>
              <a:t>этот</a:t>
            </a:r>
            <a:r>
              <a:rPr sz="2000" spc="5" dirty="0">
                <a:solidFill>
                  <a:srgbClr val="385622"/>
                </a:solidFill>
              </a:rPr>
              <a:t> </a:t>
            </a:r>
            <a:r>
              <a:rPr sz="2000" dirty="0">
                <a:solidFill>
                  <a:srgbClr val="385622"/>
                </a:solidFill>
              </a:rPr>
              <a:t>труд одним</a:t>
            </a:r>
            <a:r>
              <a:rPr sz="2000" spc="-5" dirty="0">
                <a:solidFill>
                  <a:srgbClr val="385622"/>
                </a:solidFill>
              </a:rPr>
              <a:t> из</a:t>
            </a:r>
            <a:r>
              <a:rPr sz="2000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первых способствовал </a:t>
            </a:r>
            <a:r>
              <a:rPr sz="2000" spc="-595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становлению</a:t>
            </a:r>
            <a:r>
              <a:rPr sz="2000" spc="5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национального самосознания</a:t>
            </a:r>
            <a:r>
              <a:rPr sz="2000" dirty="0">
                <a:solidFill>
                  <a:srgbClr val="385622"/>
                </a:solidFill>
              </a:rPr>
              <a:t> в</a:t>
            </a:r>
            <a:r>
              <a:rPr sz="2000" spc="-10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России.</a:t>
            </a:r>
            <a:r>
              <a:rPr sz="2000" spc="30" dirty="0">
                <a:solidFill>
                  <a:srgbClr val="385622"/>
                </a:solidFill>
              </a:rPr>
              <a:t> </a:t>
            </a:r>
            <a:endParaRPr lang="ru-RU" sz="2000" spc="30" dirty="0" smtClean="0">
              <a:solidFill>
                <a:srgbClr val="385622"/>
              </a:solidFill>
            </a:endParaRPr>
          </a:p>
          <a:p>
            <a:pPr indent="449263" algn="l">
              <a:lnSpc>
                <a:spcPts val="2875"/>
              </a:lnSpc>
            </a:pPr>
            <a:r>
              <a:rPr sz="2000" spc="-5" dirty="0" err="1" smtClean="0">
                <a:solidFill>
                  <a:srgbClr val="385622"/>
                </a:solidFill>
              </a:rPr>
              <a:t>Книга</a:t>
            </a:r>
            <a:r>
              <a:rPr sz="2000" spc="-20" dirty="0" smtClean="0">
                <a:solidFill>
                  <a:srgbClr val="385622"/>
                </a:solidFill>
              </a:rPr>
              <a:t> </a:t>
            </a:r>
            <a:r>
              <a:rPr sz="2000" dirty="0">
                <a:solidFill>
                  <a:srgbClr val="385622"/>
                </a:solidFill>
              </a:rPr>
              <a:t>была </a:t>
            </a:r>
            <a:r>
              <a:rPr sz="2000" spc="5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переведена</a:t>
            </a:r>
            <a:r>
              <a:rPr sz="2000" dirty="0">
                <a:solidFill>
                  <a:srgbClr val="385622"/>
                </a:solidFill>
              </a:rPr>
              <a:t> на</a:t>
            </a:r>
            <a:r>
              <a:rPr sz="2000" spc="-20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несколько</a:t>
            </a:r>
            <a:r>
              <a:rPr sz="2000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европейских</a:t>
            </a:r>
            <a:r>
              <a:rPr sz="2000" spc="25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языков.</a:t>
            </a:r>
            <a:endParaRPr sz="2000" dirty="0"/>
          </a:p>
          <a:p>
            <a:pPr indent="457200" algn="l">
              <a:lnSpc>
                <a:spcPct val="100000"/>
              </a:lnSpc>
              <a:spcBef>
                <a:spcPts val="10"/>
              </a:spcBef>
            </a:pPr>
            <a:r>
              <a:rPr lang="ru-RU" sz="2000" spc="-10" dirty="0" smtClean="0">
                <a:solidFill>
                  <a:srgbClr val="385622"/>
                </a:solidFill>
              </a:rPr>
              <a:t> </a:t>
            </a:r>
            <a:r>
              <a:rPr sz="2000" spc="-10" dirty="0" err="1" smtClean="0">
                <a:solidFill>
                  <a:srgbClr val="385622"/>
                </a:solidFill>
              </a:rPr>
              <a:t>Несмотря</a:t>
            </a:r>
            <a:r>
              <a:rPr sz="2000" spc="40" dirty="0" smtClean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на</a:t>
            </a:r>
            <a:r>
              <a:rPr sz="2000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огромную</a:t>
            </a:r>
            <a:r>
              <a:rPr sz="2000" spc="55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многолетнюю</a:t>
            </a:r>
            <a:r>
              <a:rPr sz="2000" spc="50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работу,</a:t>
            </a:r>
            <a:r>
              <a:rPr sz="2000" spc="40" dirty="0">
                <a:solidFill>
                  <a:srgbClr val="385622"/>
                </a:solidFill>
              </a:rPr>
              <a:t> </a:t>
            </a:r>
            <a:r>
              <a:rPr sz="2000" spc="-10" dirty="0">
                <a:solidFill>
                  <a:srgbClr val="385622"/>
                </a:solidFill>
              </a:rPr>
              <a:t>Карамзин</a:t>
            </a:r>
            <a:r>
              <a:rPr sz="2000" spc="30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не</a:t>
            </a:r>
            <a:r>
              <a:rPr sz="2000" spc="15" dirty="0">
                <a:solidFill>
                  <a:srgbClr val="385622"/>
                </a:solidFill>
              </a:rPr>
              <a:t> </a:t>
            </a:r>
            <a:r>
              <a:rPr sz="2000" spc="-10" dirty="0" err="1">
                <a:solidFill>
                  <a:srgbClr val="385622"/>
                </a:solidFill>
              </a:rPr>
              <a:t>успел</a:t>
            </a:r>
            <a:r>
              <a:rPr sz="2000" spc="30" dirty="0">
                <a:solidFill>
                  <a:srgbClr val="385622"/>
                </a:solidFill>
              </a:rPr>
              <a:t> </a:t>
            </a:r>
            <a:r>
              <a:rPr sz="2000" spc="-10" dirty="0" err="1" smtClean="0">
                <a:solidFill>
                  <a:srgbClr val="385622"/>
                </a:solidFill>
              </a:rPr>
              <a:t>дописать</a:t>
            </a:r>
            <a:r>
              <a:rPr sz="2000" spc="-10" dirty="0" smtClean="0">
                <a:solidFill>
                  <a:srgbClr val="385622"/>
                </a:solidFill>
              </a:rPr>
              <a:t>«</a:t>
            </a:r>
            <a:r>
              <a:rPr lang="ru-RU" sz="2000" spc="-10" dirty="0" smtClean="0">
                <a:solidFill>
                  <a:srgbClr val="385622"/>
                </a:solidFill>
              </a:rPr>
              <a:t> </a:t>
            </a:r>
            <a:r>
              <a:rPr sz="2000" spc="-10" dirty="0" err="1" smtClean="0">
                <a:solidFill>
                  <a:srgbClr val="385622"/>
                </a:solidFill>
              </a:rPr>
              <a:t>Историю</a:t>
            </a:r>
            <a:r>
              <a:rPr sz="2000" spc="-10" dirty="0" smtClean="0">
                <a:solidFill>
                  <a:srgbClr val="385622"/>
                </a:solidFill>
              </a:rPr>
              <a:t>…»</a:t>
            </a:r>
            <a:r>
              <a:rPr sz="2000" spc="40" dirty="0" smtClean="0">
                <a:solidFill>
                  <a:srgbClr val="385622"/>
                </a:solidFill>
              </a:rPr>
              <a:t> </a:t>
            </a:r>
            <a:r>
              <a:rPr sz="2000" spc="-5" dirty="0" err="1" smtClean="0">
                <a:solidFill>
                  <a:srgbClr val="385622"/>
                </a:solidFill>
              </a:rPr>
              <a:t>до</a:t>
            </a:r>
            <a:r>
              <a:rPr sz="2000" spc="5" dirty="0" smtClean="0">
                <a:solidFill>
                  <a:srgbClr val="385622"/>
                </a:solidFill>
              </a:rPr>
              <a:t> </a:t>
            </a:r>
            <a:r>
              <a:rPr sz="2000" spc="-10" dirty="0" err="1" smtClean="0">
                <a:solidFill>
                  <a:srgbClr val="385622"/>
                </a:solidFill>
              </a:rPr>
              <a:t>своего</a:t>
            </a:r>
            <a:r>
              <a:rPr sz="2000" spc="55" dirty="0" smtClean="0">
                <a:solidFill>
                  <a:srgbClr val="385622"/>
                </a:solidFill>
              </a:rPr>
              <a:t> </a:t>
            </a:r>
            <a:r>
              <a:rPr sz="2000" spc="-5" dirty="0" err="1" smtClean="0">
                <a:solidFill>
                  <a:srgbClr val="385622"/>
                </a:solidFill>
              </a:rPr>
              <a:t>времени</a:t>
            </a:r>
            <a:r>
              <a:rPr sz="2000" spc="50" dirty="0" smtClean="0">
                <a:solidFill>
                  <a:srgbClr val="385622"/>
                </a:solidFill>
              </a:rPr>
              <a:t> </a:t>
            </a:r>
            <a:r>
              <a:rPr sz="2000" spc="-5" dirty="0" smtClean="0">
                <a:solidFill>
                  <a:srgbClr val="385622"/>
                </a:solidFill>
              </a:rPr>
              <a:t>—</a:t>
            </a:r>
            <a:r>
              <a:rPr sz="2000" dirty="0" smtClean="0">
                <a:solidFill>
                  <a:srgbClr val="385622"/>
                </a:solidFill>
              </a:rPr>
              <a:t> </a:t>
            </a:r>
            <a:r>
              <a:rPr sz="2000" spc="-5" dirty="0" err="1" smtClean="0">
                <a:solidFill>
                  <a:srgbClr val="385622"/>
                </a:solidFill>
              </a:rPr>
              <a:t>начала</a:t>
            </a:r>
            <a:r>
              <a:rPr sz="2000" spc="25" dirty="0" smtClean="0">
                <a:solidFill>
                  <a:srgbClr val="385622"/>
                </a:solidFill>
              </a:rPr>
              <a:t> </a:t>
            </a:r>
            <a:r>
              <a:rPr sz="2000" spc="-5" dirty="0" smtClean="0">
                <a:solidFill>
                  <a:srgbClr val="385622"/>
                </a:solidFill>
              </a:rPr>
              <a:t>XIX</a:t>
            </a:r>
            <a:r>
              <a:rPr sz="2000" spc="5" dirty="0" smtClean="0">
                <a:solidFill>
                  <a:srgbClr val="385622"/>
                </a:solidFill>
              </a:rPr>
              <a:t> </a:t>
            </a:r>
            <a:r>
              <a:rPr sz="2000" spc="-10" dirty="0" err="1" smtClean="0">
                <a:solidFill>
                  <a:srgbClr val="385622"/>
                </a:solidFill>
              </a:rPr>
              <a:t>века</a:t>
            </a:r>
            <a:r>
              <a:rPr sz="2000" spc="-10" dirty="0" smtClean="0">
                <a:solidFill>
                  <a:srgbClr val="385622"/>
                </a:solidFill>
              </a:rPr>
              <a:t>.</a:t>
            </a:r>
            <a:r>
              <a:rPr sz="2000" spc="25" dirty="0" smtClean="0">
                <a:solidFill>
                  <a:srgbClr val="385622"/>
                </a:solidFill>
              </a:rPr>
              <a:t> </a:t>
            </a:r>
            <a:r>
              <a:rPr sz="2000" spc="-10" dirty="0" err="1" smtClean="0">
                <a:solidFill>
                  <a:srgbClr val="385622"/>
                </a:solidFill>
              </a:rPr>
              <a:t>После</a:t>
            </a:r>
            <a:r>
              <a:rPr sz="2000" spc="25" dirty="0" smtClean="0">
                <a:solidFill>
                  <a:srgbClr val="385622"/>
                </a:solidFill>
              </a:rPr>
              <a:t> </a:t>
            </a:r>
            <a:r>
              <a:rPr sz="2000" spc="-10" dirty="0" err="1" smtClean="0">
                <a:solidFill>
                  <a:srgbClr val="385622"/>
                </a:solidFill>
              </a:rPr>
              <a:t>первого</a:t>
            </a:r>
            <a:r>
              <a:rPr sz="2000" spc="50" dirty="0" smtClean="0">
                <a:solidFill>
                  <a:srgbClr val="385622"/>
                </a:solidFill>
              </a:rPr>
              <a:t> </a:t>
            </a:r>
            <a:r>
              <a:rPr sz="2000" spc="-10" dirty="0" err="1" smtClean="0">
                <a:solidFill>
                  <a:srgbClr val="385622"/>
                </a:solidFill>
              </a:rPr>
              <a:t>издания</a:t>
            </a:r>
            <a:r>
              <a:rPr sz="2000" spc="-10" dirty="0" smtClean="0">
                <a:solidFill>
                  <a:srgbClr val="385622"/>
                </a:solidFill>
              </a:rPr>
              <a:t> </a:t>
            </a:r>
            <a:r>
              <a:rPr sz="2000" spc="-545" dirty="0" smtClean="0">
                <a:solidFill>
                  <a:srgbClr val="385622"/>
                </a:solidFill>
              </a:rPr>
              <a:t> </a:t>
            </a:r>
            <a:r>
              <a:rPr lang="ru-RU" sz="2000" spc="-545" dirty="0" smtClean="0">
                <a:solidFill>
                  <a:srgbClr val="385622"/>
                </a:solidFill>
              </a:rPr>
              <a:t>      </a:t>
            </a:r>
            <a:r>
              <a:rPr sz="2000" spc="-10" dirty="0" err="1" smtClean="0">
                <a:solidFill>
                  <a:srgbClr val="385622"/>
                </a:solidFill>
              </a:rPr>
              <a:t>были</a:t>
            </a:r>
            <a:r>
              <a:rPr sz="2000" spc="25" dirty="0" smtClean="0">
                <a:solidFill>
                  <a:srgbClr val="385622"/>
                </a:solidFill>
              </a:rPr>
              <a:t> </a:t>
            </a:r>
            <a:r>
              <a:rPr lang="ru-RU" sz="2000" spc="25" dirty="0" smtClean="0">
                <a:solidFill>
                  <a:srgbClr val="385622"/>
                </a:solidFill>
              </a:rPr>
              <a:t>  </a:t>
            </a:r>
            <a:r>
              <a:rPr sz="2000" spc="-10" dirty="0" err="1" smtClean="0">
                <a:solidFill>
                  <a:srgbClr val="385622"/>
                </a:solidFill>
              </a:rPr>
              <a:t>выпущены</a:t>
            </a:r>
            <a:r>
              <a:rPr sz="2000" spc="40" dirty="0" smtClean="0">
                <a:solidFill>
                  <a:srgbClr val="385622"/>
                </a:solidFill>
              </a:rPr>
              <a:t> </a:t>
            </a:r>
            <a:r>
              <a:rPr sz="2000" spc="-5" dirty="0" err="1" smtClean="0">
                <a:solidFill>
                  <a:srgbClr val="385622"/>
                </a:solidFill>
              </a:rPr>
              <a:t>еще</a:t>
            </a:r>
            <a:r>
              <a:rPr sz="2000" spc="25" dirty="0" smtClean="0">
                <a:solidFill>
                  <a:srgbClr val="385622"/>
                </a:solidFill>
              </a:rPr>
              <a:t> </a:t>
            </a:r>
            <a:r>
              <a:rPr sz="2000" spc="-5" dirty="0" err="1" smtClean="0">
                <a:solidFill>
                  <a:srgbClr val="385622"/>
                </a:solidFill>
              </a:rPr>
              <a:t>три</a:t>
            </a:r>
            <a:r>
              <a:rPr sz="2000" spc="10" dirty="0" smtClean="0">
                <a:solidFill>
                  <a:srgbClr val="385622"/>
                </a:solidFill>
              </a:rPr>
              <a:t> </a:t>
            </a:r>
            <a:r>
              <a:rPr sz="2000" spc="-5" dirty="0" err="1" smtClean="0">
                <a:solidFill>
                  <a:srgbClr val="385622"/>
                </a:solidFill>
              </a:rPr>
              <a:t>тома</a:t>
            </a:r>
            <a:r>
              <a:rPr sz="2000" dirty="0" smtClean="0">
                <a:solidFill>
                  <a:srgbClr val="385622"/>
                </a:solidFill>
              </a:rPr>
              <a:t> </a:t>
            </a:r>
            <a:r>
              <a:rPr sz="2000" spc="-10" dirty="0" smtClean="0">
                <a:solidFill>
                  <a:srgbClr val="385622"/>
                </a:solidFill>
              </a:rPr>
              <a:t>«</a:t>
            </a:r>
            <a:r>
              <a:rPr sz="2000" spc="-10" dirty="0" err="1" smtClean="0">
                <a:solidFill>
                  <a:srgbClr val="385622"/>
                </a:solidFill>
              </a:rPr>
              <a:t>Истории</a:t>
            </a:r>
            <a:r>
              <a:rPr sz="2000" spc="-10" dirty="0" smtClean="0">
                <a:solidFill>
                  <a:srgbClr val="385622"/>
                </a:solidFill>
              </a:rPr>
              <a:t>…».</a:t>
            </a:r>
            <a:endParaRPr lang="ru-RU" sz="2000" spc="-10" dirty="0" smtClean="0">
              <a:solidFill>
                <a:srgbClr val="385622"/>
              </a:solidFill>
            </a:endParaRPr>
          </a:p>
          <a:p>
            <a:pPr indent="457200" algn="l">
              <a:lnSpc>
                <a:spcPct val="100000"/>
              </a:lnSpc>
              <a:spcBef>
                <a:spcPts val="10"/>
              </a:spcBef>
            </a:pPr>
            <a:r>
              <a:rPr sz="2000" spc="45" dirty="0" smtClean="0">
                <a:solidFill>
                  <a:srgbClr val="385622"/>
                </a:solidFill>
              </a:rPr>
              <a:t> </a:t>
            </a:r>
            <a:r>
              <a:rPr sz="2000" spc="-10" dirty="0" err="1" smtClean="0">
                <a:solidFill>
                  <a:srgbClr val="385622"/>
                </a:solidFill>
              </a:rPr>
              <a:t>Последним</a:t>
            </a:r>
            <a:r>
              <a:rPr sz="2000" spc="35" dirty="0" smtClean="0">
                <a:solidFill>
                  <a:srgbClr val="385622"/>
                </a:solidFill>
              </a:rPr>
              <a:t> </a:t>
            </a:r>
            <a:r>
              <a:rPr sz="2000" spc="-5" dirty="0" err="1" smtClean="0">
                <a:solidFill>
                  <a:srgbClr val="385622"/>
                </a:solidFill>
              </a:rPr>
              <a:t>оказался</a:t>
            </a:r>
            <a:r>
              <a:rPr sz="2000" spc="40" dirty="0" smtClean="0">
                <a:solidFill>
                  <a:srgbClr val="385622"/>
                </a:solidFill>
              </a:rPr>
              <a:t> </a:t>
            </a:r>
            <a:r>
              <a:rPr sz="2000" spc="5" dirty="0" smtClean="0">
                <a:solidFill>
                  <a:srgbClr val="385622"/>
                </a:solidFill>
              </a:rPr>
              <a:t>12-й</a:t>
            </a:r>
            <a:r>
              <a:rPr sz="2000" spc="15" dirty="0" smtClean="0">
                <a:solidFill>
                  <a:srgbClr val="385622"/>
                </a:solidFill>
              </a:rPr>
              <a:t> </a:t>
            </a:r>
            <a:r>
              <a:rPr sz="2000" spc="-5" dirty="0" err="1" smtClean="0">
                <a:solidFill>
                  <a:srgbClr val="385622"/>
                </a:solidFill>
              </a:rPr>
              <a:t>том</a:t>
            </a:r>
            <a:r>
              <a:rPr sz="2000" spc="-5" dirty="0" smtClean="0">
                <a:solidFill>
                  <a:srgbClr val="385622"/>
                </a:solidFill>
              </a:rPr>
              <a:t>, </a:t>
            </a:r>
            <a:r>
              <a:rPr sz="2000" dirty="0" smtClean="0">
                <a:solidFill>
                  <a:srgbClr val="385622"/>
                </a:solidFill>
              </a:rPr>
              <a:t> </a:t>
            </a:r>
            <a:r>
              <a:rPr sz="2000" spc="-10" dirty="0" err="1" smtClean="0">
                <a:solidFill>
                  <a:srgbClr val="385622"/>
                </a:solidFill>
              </a:rPr>
              <a:t>описывающий</a:t>
            </a:r>
            <a:r>
              <a:rPr sz="2000" spc="55" dirty="0" smtClean="0">
                <a:solidFill>
                  <a:srgbClr val="385622"/>
                </a:solidFill>
              </a:rPr>
              <a:t> </a:t>
            </a:r>
            <a:r>
              <a:rPr sz="2000" spc="-10" dirty="0" err="1" smtClean="0">
                <a:solidFill>
                  <a:srgbClr val="385622"/>
                </a:solidFill>
              </a:rPr>
              <a:t>события</a:t>
            </a:r>
            <a:r>
              <a:rPr sz="2000" spc="35" dirty="0" smtClean="0">
                <a:solidFill>
                  <a:srgbClr val="385622"/>
                </a:solidFill>
              </a:rPr>
              <a:t> </a:t>
            </a:r>
            <a:r>
              <a:rPr sz="2000" spc="-10" dirty="0" err="1" smtClean="0">
                <a:solidFill>
                  <a:srgbClr val="385622"/>
                </a:solidFill>
              </a:rPr>
              <a:t>Смутного</a:t>
            </a:r>
            <a:r>
              <a:rPr sz="2000" spc="20" dirty="0" smtClean="0">
                <a:solidFill>
                  <a:srgbClr val="385622"/>
                </a:solidFill>
              </a:rPr>
              <a:t> </a:t>
            </a:r>
            <a:r>
              <a:rPr sz="2000" spc="-5" dirty="0" err="1" smtClean="0">
                <a:solidFill>
                  <a:srgbClr val="385622"/>
                </a:solidFill>
              </a:rPr>
              <a:t>времени</a:t>
            </a:r>
            <a:r>
              <a:rPr sz="2000" spc="25" dirty="0" smtClean="0">
                <a:solidFill>
                  <a:srgbClr val="385622"/>
                </a:solidFill>
              </a:rPr>
              <a:t> </a:t>
            </a:r>
            <a:r>
              <a:rPr sz="2000" spc="-5" dirty="0" smtClean="0">
                <a:solidFill>
                  <a:srgbClr val="385622"/>
                </a:solidFill>
              </a:rPr>
              <a:t>в</a:t>
            </a:r>
            <a:r>
              <a:rPr sz="2000" spc="15" dirty="0" smtClean="0">
                <a:solidFill>
                  <a:srgbClr val="385622"/>
                </a:solidFill>
              </a:rPr>
              <a:t> </a:t>
            </a:r>
            <a:r>
              <a:rPr sz="2000" spc="-5" dirty="0" err="1" smtClean="0">
                <a:solidFill>
                  <a:srgbClr val="385622"/>
                </a:solidFill>
              </a:rPr>
              <a:t>главе</a:t>
            </a:r>
            <a:r>
              <a:rPr sz="2000" spc="35" dirty="0" smtClean="0">
                <a:solidFill>
                  <a:srgbClr val="385622"/>
                </a:solidFill>
              </a:rPr>
              <a:t> </a:t>
            </a:r>
            <a:r>
              <a:rPr sz="2000" spc="-10" dirty="0" smtClean="0">
                <a:solidFill>
                  <a:srgbClr val="385622"/>
                </a:solidFill>
              </a:rPr>
              <a:t>«</a:t>
            </a:r>
            <a:r>
              <a:rPr sz="2000" spc="-10" dirty="0" err="1" smtClean="0">
                <a:solidFill>
                  <a:srgbClr val="385622"/>
                </a:solidFill>
              </a:rPr>
              <a:t>Междоцарствие</a:t>
            </a:r>
            <a:r>
              <a:rPr lang="ru-RU" sz="2000" dirty="0" smtClean="0"/>
              <a:t> </a:t>
            </a:r>
            <a:r>
              <a:rPr sz="2000" spc="-5" dirty="0" smtClean="0">
                <a:solidFill>
                  <a:srgbClr val="385622"/>
                </a:solidFill>
              </a:rPr>
              <a:t>1611–1612</a:t>
            </a:r>
            <a:r>
              <a:rPr sz="2000" spc="-5" dirty="0">
                <a:solidFill>
                  <a:srgbClr val="385622"/>
                </a:solidFill>
              </a:rPr>
              <a:t>».</a:t>
            </a:r>
            <a:r>
              <a:rPr sz="2000" spc="-30" dirty="0">
                <a:solidFill>
                  <a:srgbClr val="385622"/>
                </a:solidFill>
              </a:rPr>
              <a:t> </a:t>
            </a:r>
            <a:endParaRPr lang="ru-RU" sz="2000" spc="-30" dirty="0" smtClean="0">
              <a:solidFill>
                <a:srgbClr val="385622"/>
              </a:solidFill>
            </a:endParaRPr>
          </a:p>
          <a:p>
            <a:pPr indent="457200" algn="l">
              <a:lnSpc>
                <a:spcPct val="100000"/>
              </a:lnSpc>
              <a:spcBef>
                <a:spcPts val="5"/>
              </a:spcBef>
            </a:pPr>
            <a:r>
              <a:rPr sz="2000" spc="-10" dirty="0" err="1" smtClean="0">
                <a:solidFill>
                  <a:srgbClr val="385622"/>
                </a:solidFill>
              </a:rPr>
              <a:t>Книга</a:t>
            </a:r>
            <a:r>
              <a:rPr sz="2000" spc="25" dirty="0" smtClean="0">
                <a:solidFill>
                  <a:srgbClr val="385622"/>
                </a:solidFill>
              </a:rPr>
              <a:t> </a:t>
            </a:r>
            <a:r>
              <a:rPr sz="2000" spc="-10" dirty="0">
                <a:solidFill>
                  <a:srgbClr val="385622"/>
                </a:solidFill>
              </a:rPr>
              <a:t>вышла</a:t>
            </a:r>
            <a:r>
              <a:rPr sz="2000" spc="40" dirty="0">
                <a:solidFill>
                  <a:srgbClr val="385622"/>
                </a:solidFill>
              </a:rPr>
              <a:t> </a:t>
            </a:r>
            <a:r>
              <a:rPr sz="2000" spc="-10" dirty="0">
                <a:solidFill>
                  <a:srgbClr val="385622"/>
                </a:solidFill>
              </a:rPr>
              <a:t>уже</a:t>
            </a:r>
            <a:r>
              <a:rPr sz="2000" spc="5" dirty="0">
                <a:solidFill>
                  <a:srgbClr val="385622"/>
                </a:solidFill>
              </a:rPr>
              <a:t> </a:t>
            </a:r>
            <a:r>
              <a:rPr sz="2000" spc="-10" dirty="0">
                <a:solidFill>
                  <a:srgbClr val="385622"/>
                </a:solidFill>
              </a:rPr>
              <a:t>после</a:t>
            </a:r>
            <a:r>
              <a:rPr sz="2000" spc="45" dirty="0">
                <a:solidFill>
                  <a:srgbClr val="385622"/>
                </a:solidFill>
              </a:rPr>
              <a:t> </a:t>
            </a:r>
            <a:r>
              <a:rPr sz="2000" spc="-10" dirty="0">
                <a:solidFill>
                  <a:srgbClr val="385622"/>
                </a:solidFill>
              </a:rPr>
              <a:t>смерти</a:t>
            </a:r>
            <a:r>
              <a:rPr sz="2000" spc="25" dirty="0">
                <a:solidFill>
                  <a:srgbClr val="385622"/>
                </a:solidFill>
              </a:rPr>
              <a:t> </a:t>
            </a:r>
            <a:r>
              <a:rPr sz="2000" spc="-5" dirty="0">
                <a:solidFill>
                  <a:srgbClr val="385622"/>
                </a:solidFill>
              </a:rPr>
              <a:t>Карамзина.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2590800" cy="3276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29000" y="1447800"/>
            <a:ext cx="7924800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7370" indent="4572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В годы работы над 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«Историей…»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 Карамзин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в основном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жил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в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Москве, </a:t>
            </a:r>
            <a:r>
              <a:rPr sz="22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откуда выезжал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только</a:t>
            </a:r>
            <a:r>
              <a:rPr sz="22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Тверь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и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 smtClean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lang="ru-RU" sz="2200" dirty="0">
                <a:latin typeface="Georgia"/>
                <a:cs typeface="Georgia"/>
              </a:rPr>
              <a:t> </a:t>
            </a:r>
            <a:r>
              <a:rPr sz="22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Нижний</a:t>
            </a:r>
            <a:r>
              <a:rPr sz="2200" b="1" spc="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Новгород</a:t>
            </a:r>
            <a:r>
              <a:rPr sz="2200" b="1" spc="-5" dirty="0" smtClean="0">
                <a:solidFill>
                  <a:srgbClr val="385622"/>
                </a:solidFill>
                <a:latin typeface="Georgia"/>
                <a:cs typeface="Georgia"/>
              </a:rPr>
              <a:t>.</a:t>
            </a:r>
            <a:r>
              <a:rPr lang="ru-RU" sz="2200" b="1" spc="-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Лето</a:t>
            </a:r>
            <a:r>
              <a:rPr sz="2200" b="1" spc="-10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он</a:t>
            </a:r>
            <a:r>
              <a:rPr sz="2200" b="1" spc="-3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 err="1">
                <a:solidFill>
                  <a:srgbClr val="385622"/>
                </a:solidFill>
                <a:latin typeface="Georgia"/>
                <a:cs typeface="Georgia"/>
              </a:rPr>
              <a:t>проводил</a:t>
            </a:r>
            <a:r>
              <a:rPr sz="2200" b="1" spc="-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 smtClean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lang="ru-RU" sz="2200" dirty="0">
                <a:latin typeface="Georgia"/>
                <a:cs typeface="Georgia"/>
              </a:rPr>
              <a:t> </a:t>
            </a:r>
            <a:r>
              <a:rPr sz="2200" b="1" spc="-10" dirty="0" err="1" smtClean="0">
                <a:solidFill>
                  <a:srgbClr val="385622"/>
                </a:solidFill>
                <a:latin typeface="Georgia"/>
                <a:cs typeface="Georgia"/>
              </a:rPr>
              <a:t>имении</a:t>
            </a:r>
            <a:r>
              <a:rPr sz="2200" b="1" spc="5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князя А.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И. Вяземского.</a:t>
            </a:r>
            <a:endParaRPr sz="2200" dirty="0">
              <a:latin typeface="Georgia"/>
              <a:cs typeface="Georgia"/>
            </a:endParaRPr>
          </a:p>
          <a:p>
            <a:pPr marR="5080" indent="457200">
              <a:lnSpc>
                <a:spcPct val="100000"/>
              </a:lnSpc>
            </a:pP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В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1804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году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Карамзин женился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на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дочери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князя, Екатерине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Андреевне,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родившей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писателю</a:t>
            </a:r>
            <a:r>
              <a:rPr sz="22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девятерых</a:t>
            </a:r>
            <a:r>
              <a:rPr sz="2200" b="1" spc="1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детей.</a:t>
            </a:r>
            <a:r>
              <a:rPr sz="2200"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Она</a:t>
            </a:r>
            <a:r>
              <a:rPr sz="2200" b="1" spc="-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стала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второй женой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писателя.</a:t>
            </a:r>
            <a:r>
              <a:rPr sz="22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Впервые писатель </a:t>
            </a:r>
            <a:r>
              <a:rPr sz="22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женился</a:t>
            </a:r>
            <a:r>
              <a:rPr sz="22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35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лет,</a:t>
            </a:r>
            <a:r>
              <a:rPr sz="22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в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1801 году</a:t>
            </a:r>
            <a:r>
              <a:rPr sz="22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на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Елизавете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 Ивановне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Протасовой,</a:t>
            </a:r>
            <a:r>
              <a:rPr sz="22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умершей</a:t>
            </a:r>
            <a:r>
              <a:rPr sz="22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через</a:t>
            </a:r>
            <a:r>
              <a:rPr sz="2200" b="1" spc="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год </a:t>
            </a:r>
            <a:r>
              <a:rPr sz="22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после свадьбы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от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 послеродовой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горячки.</a:t>
            </a:r>
            <a:endParaRPr sz="2200" dirty="0">
              <a:latin typeface="Georgia"/>
              <a:cs typeface="Georgia"/>
            </a:endParaRPr>
          </a:p>
          <a:p>
            <a:pPr marR="320040" indent="4572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От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первого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брака</a:t>
            </a:r>
            <a:r>
              <a:rPr sz="2200" b="1" spc="-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у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 Карамзина</a:t>
            </a:r>
            <a:r>
              <a:rPr sz="2200" b="1" spc="-3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осталась </a:t>
            </a:r>
            <a:r>
              <a:rPr sz="2200" b="1" spc="-59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дочь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Софья,</a:t>
            </a:r>
            <a:r>
              <a:rPr sz="2200" b="1" spc="-1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будущая</a:t>
            </a:r>
            <a:r>
              <a:rPr sz="2200" b="1" spc="20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знакомая </a:t>
            </a:r>
            <a:r>
              <a:rPr sz="2200" b="1" spc="5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 err="1">
                <a:solidFill>
                  <a:srgbClr val="385622"/>
                </a:solidFill>
                <a:latin typeface="Georgia"/>
                <a:cs typeface="Georgia"/>
              </a:rPr>
              <a:t>Пушкина</a:t>
            </a:r>
            <a:r>
              <a:rPr sz="2200" b="1" dirty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dirty="0" smtClean="0">
                <a:solidFill>
                  <a:srgbClr val="385622"/>
                </a:solidFill>
                <a:latin typeface="Georgia"/>
                <a:cs typeface="Georgia"/>
              </a:rPr>
              <a:t>и</a:t>
            </a:r>
            <a:r>
              <a:rPr lang="ru-RU" sz="2200" b="1" dirty="0" smtClean="0">
                <a:solidFill>
                  <a:srgbClr val="385622"/>
                </a:solidFill>
                <a:latin typeface="Georgia"/>
                <a:cs typeface="Georgia"/>
              </a:rPr>
              <a:t> </a:t>
            </a:r>
            <a:r>
              <a:rPr sz="2200" b="1" spc="-5" dirty="0" err="1" smtClean="0">
                <a:solidFill>
                  <a:srgbClr val="385622"/>
                </a:solidFill>
                <a:latin typeface="Georgia"/>
                <a:cs typeface="Georgia"/>
              </a:rPr>
              <a:t>Лермонтова</a:t>
            </a:r>
            <a:r>
              <a:rPr sz="2200" b="1" spc="-5" dirty="0">
                <a:solidFill>
                  <a:srgbClr val="385622"/>
                </a:solidFill>
                <a:latin typeface="Georgia"/>
                <a:cs typeface="Georgia"/>
              </a:rPr>
              <a:t>.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533400"/>
            <a:ext cx="1594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851</Words>
  <Application>Microsoft Office PowerPoint</Application>
  <PresentationFormat>Произвольный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«Н.М. Карамзин-журналист, писатель, историк»</vt:lpstr>
      <vt:lpstr>Первый и последний историограф</vt:lpstr>
      <vt:lpstr>Слайд 3</vt:lpstr>
      <vt:lpstr>Слайд 4</vt:lpstr>
      <vt:lpstr>       Тогда же начинается и реформа литературного языка.</vt:lpstr>
      <vt:lpstr>Слайд 6</vt:lpstr>
      <vt:lpstr>Карамзин-историк</vt:lpstr>
      <vt:lpstr>«Все, даже светские женщины, бросились читать  историю своего отечества, дотоле им неизвестную. Она была для них новым открытием. Древняя Россия, казалось, найдена Карамзиным,  как Америка — Колумбом».                                                                                                                                        А.С. Пушкин</vt:lpstr>
      <vt:lpstr>Слайд 9</vt:lpstr>
      <vt:lpstr>«К чему ни обратись в нашей  литературе – всему начало положено Карамзиным : журналистике,  критике, повести-роману,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Петровна Комарова</dc:creator>
  <cp:lastModifiedBy>ok</cp:lastModifiedBy>
  <cp:revision>2</cp:revision>
  <dcterms:created xsi:type="dcterms:W3CDTF">2021-12-06T08:46:18Z</dcterms:created>
  <dcterms:modified xsi:type="dcterms:W3CDTF">2021-12-06T10:05:45Z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2021-12-06T00:00:00Z</vt:filetime>
  </property>
</Properties>
</file>