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1" d="100"/>
          <a:sy n="101" d="100"/>
        </p:scale>
        <p:origin x="-1342" y="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A6624-51A8-4574-9A1E-2A1136A75E29}" type="datetimeFigureOut">
              <a:rPr lang="ru-RU" smtClean="0"/>
              <a:t>03.05.2026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2205B-C412-4C56-904E-6CCBD38EA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034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2205B-C412-4C56-904E-6CCBD38EAA8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96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03.05.2026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789040"/>
            <a:ext cx="7848872" cy="1754326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 мая 1945 года</a:t>
            </a:r>
          </a:p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Капитуляция Берлина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7663" y="2270308"/>
            <a:ext cx="6744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Памятная дата </a:t>
            </a:r>
            <a:r>
              <a:rPr lang="ru-RU" sz="36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военной истории России</a:t>
            </a:r>
            <a:endParaRPr lang="ru-RU" sz="36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4824536" cy="3549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16 апреля в 3 часа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464496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085184"/>
            <a:ext cx="34667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авиационная подготовка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27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116632"/>
            <a:ext cx="5077059" cy="3312368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780928"/>
            <a:ext cx="4757794" cy="391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3466727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артиллерийская подготовка</a:t>
            </a:r>
            <a:endParaRPr lang="ru-RU" sz="36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364088" y="3733332"/>
            <a:ext cx="34667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143 прожектора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1841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1048"/>
            <a:ext cx="6192688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952" y="116632"/>
            <a:ext cx="8229600" cy="922114"/>
          </a:xfrm>
        </p:spPr>
        <p:txBody>
          <a:bodyPr/>
          <a:lstStyle/>
          <a:p>
            <a:r>
              <a:rPr lang="ru-RU" dirty="0" err="1" smtClean="0"/>
              <a:t>Зееловские</a:t>
            </a:r>
            <a:r>
              <a:rPr lang="ru-RU" dirty="0" smtClean="0"/>
              <a:t> высоты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4038600" cy="2884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403860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4" b="6843"/>
          <a:stretch/>
        </p:blipFill>
        <p:spPr>
          <a:xfrm>
            <a:off x="6973968" y="3861048"/>
            <a:ext cx="206854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971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994122"/>
          </a:xfrm>
        </p:spPr>
        <p:txBody>
          <a:bodyPr/>
          <a:lstStyle/>
          <a:p>
            <a:r>
              <a:rPr lang="ru-RU" dirty="0" smtClean="0"/>
              <a:t>20 апреля 1945 года 11.00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196751"/>
            <a:ext cx="4104456" cy="285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346848" cy="285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82152"/>
            <a:ext cx="4444752" cy="2689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55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007" y="3501007"/>
            <a:ext cx="5040560" cy="321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Бои в Берлине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24745"/>
            <a:ext cx="5112568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5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Встреча на </a:t>
            </a:r>
            <a:r>
              <a:rPr lang="ru-RU" dirty="0"/>
              <a:t>Э</a:t>
            </a:r>
            <a:r>
              <a:rPr lang="ru-RU" dirty="0" smtClean="0"/>
              <a:t>льбе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26 апреля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1945 года</a:t>
            </a:r>
            <a:endParaRPr lang="ru-RU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040188" cy="2946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424847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63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845001" cy="3188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Взятие Рейхстага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24745"/>
            <a:ext cx="4608512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36" y="1196752"/>
            <a:ext cx="4196928" cy="252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6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/>
              <a:t>Взятие Рейхстага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81642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93096"/>
            <a:ext cx="4019178" cy="232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5" y="1628800"/>
            <a:ext cx="2520280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657" y="1700808"/>
            <a:ext cx="2502839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4509120"/>
            <a:ext cx="2332956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437112"/>
            <a:ext cx="2376264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28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 b="2891"/>
          <a:stretch/>
        </p:blipFill>
        <p:spPr bwMode="auto">
          <a:xfrm>
            <a:off x="3059832" y="1395588"/>
            <a:ext cx="3240360" cy="311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29349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Полная и безоговорочная капитуляция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07504" y="1412776"/>
            <a:ext cx="2736304" cy="1584176"/>
          </a:xfrm>
        </p:spPr>
        <p:txBody>
          <a:bodyPr>
            <a:normAutofit fontScale="40000" lnSpcReduction="20000"/>
          </a:bodyPr>
          <a:lstStyle/>
          <a:p>
            <a:endParaRPr lang="ru-RU" dirty="0" smtClean="0"/>
          </a:p>
          <a:p>
            <a:pPr algn="ctr"/>
            <a:r>
              <a:rPr lang="ru-RU" sz="7000" dirty="0" smtClean="0"/>
              <a:t>2 </a:t>
            </a:r>
            <a:r>
              <a:rPr lang="ru-RU" sz="7000" dirty="0"/>
              <a:t>мая 1945 </a:t>
            </a:r>
            <a:r>
              <a:rPr lang="ru-RU" sz="7000" dirty="0" smtClean="0"/>
              <a:t>года</a:t>
            </a:r>
          </a:p>
          <a:p>
            <a:pPr algn="ctr"/>
            <a:r>
              <a:rPr lang="ru-RU" sz="7000" dirty="0" smtClean="0"/>
              <a:t>Капитуляция Берлина</a:t>
            </a:r>
            <a:endParaRPr lang="ru-RU" sz="7000" dirty="0"/>
          </a:p>
          <a:p>
            <a:pPr algn="ctr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228184" y="1547162"/>
            <a:ext cx="2736304" cy="142268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9 мая 1945 года</a:t>
            </a:r>
          </a:p>
          <a:p>
            <a:pPr algn="ctr"/>
            <a:r>
              <a:rPr lang="ru-RU" sz="2800" dirty="0" smtClean="0"/>
              <a:t>Капитуляция Германии</a:t>
            </a:r>
            <a:endParaRPr lang="ru-RU" sz="2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600400" cy="266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3897759" cy="270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9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Награждены 1 миллион 82 тысячи солдат и офицеров. Более 600 участников Берлинской операции  получили золотую Звезду Героя.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4"/>
            <a:ext cx="230425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1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Битва за Берлин </a:t>
            </a:r>
            <a:br>
              <a:rPr lang="ru-RU" dirty="0" smtClean="0"/>
            </a:br>
            <a:r>
              <a:rPr lang="ru-RU" dirty="0" smtClean="0"/>
              <a:t>16 апреля – 2 мая 1945 года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" t="19918" r="2970" b="4225"/>
          <a:stretch/>
        </p:blipFill>
        <p:spPr>
          <a:xfrm>
            <a:off x="1115616" y="1628800"/>
            <a:ext cx="7272808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Салют Победы 1945 года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35" y="1600200"/>
            <a:ext cx="670513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0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Берлинские оборонительные районы</a:t>
            </a:r>
            <a:endParaRPr lang="ru-RU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038600" cy="2463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5"/>
            <a:ext cx="396044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432048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47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  Берлинские </a:t>
            </a:r>
            <a:r>
              <a:rPr lang="ru-RU" sz="3600" dirty="0"/>
              <a:t>оборонительные районы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4038600" cy="2528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61048"/>
            <a:ext cx="4038600" cy="2705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3"/>
          <a:stretch/>
        </p:blipFill>
        <p:spPr>
          <a:xfrm>
            <a:off x="4644008" y="1196753"/>
            <a:ext cx="4286250" cy="25202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28625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9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762500" cy="3024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       </a:t>
            </a:r>
            <a:br>
              <a:rPr lang="ru-RU" sz="3600" dirty="0" smtClean="0"/>
            </a:br>
            <a:r>
              <a:rPr lang="ru-RU" sz="3600" dirty="0" smtClean="0"/>
              <a:t>Берлинские </a:t>
            </a:r>
            <a:r>
              <a:rPr lang="ru-RU" sz="3600" dirty="0"/>
              <a:t>оборонительные районы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320480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2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9647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 smtClean="0"/>
              <a:t>Зоологический </a:t>
            </a:r>
            <a:r>
              <a:rPr lang="ru-RU" sz="2000" dirty="0"/>
              <a:t>сад Берлина (на фото — вид на сад и зенитную </a:t>
            </a:r>
            <a:r>
              <a:rPr lang="ru-RU" sz="2000" dirty="0" smtClean="0"/>
              <a:t>башню)</a:t>
            </a:r>
            <a:endParaRPr lang="ru-RU" sz="2000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  Берлинские </a:t>
            </a:r>
            <a:r>
              <a:rPr lang="ru-RU" sz="3600" dirty="0"/>
              <a:t>оборонительные районы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326632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40" y="2924943"/>
            <a:ext cx="4340945" cy="3332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90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120680" cy="850106"/>
          </a:xfrm>
        </p:spPr>
        <p:txBody>
          <a:bodyPr>
            <a:noAutofit/>
          </a:bodyPr>
          <a:lstStyle/>
          <a:p>
            <a:r>
              <a:rPr lang="ru-RU" sz="2400" dirty="0" smtClean="0"/>
              <a:t>1-ый </a:t>
            </a:r>
            <a:r>
              <a:rPr lang="ru-RU" sz="2400" dirty="0" smtClean="0"/>
              <a:t>Белорусский </a:t>
            </a:r>
            <a:r>
              <a:rPr lang="ru-RU" sz="2400" dirty="0" smtClean="0"/>
              <a:t>фронт, главнокомандующий </a:t>
            </a:r>
            <a:r>
              <a:rPr lang="ru-RU" sz="2400" dirty="0"/>
              <a:t>маршал Г. К. Жуков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68760"/>
            <a:ext cx="216024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7504" y="1591868"/>
            <a:ext cx="3240360" cy="1442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2-ый </a:t>
            </a:r>
            <a:r>
              <a:rPr lang="ru-RU" sz="2400" dirty="0" smtClean="0"/>
              <a:t>Белорусский </a:t>
            </a:r>
            <a:r>
              <a:rPr lang="ru-RU" sz="2400" dirty="0" smtClean="0"/>
              <a:t>фронт, главнокомандующий маршал К. К. Рокоссовский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3284984"/>
            <a:ext cx="216024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846628" y="1591868"/>
            <a:ext cx="31786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/>
              <a:t>1-ый </a:t>
            </a:r>
            <a:r>
              <a:rPr lang="ru-RU" sz="2400" dirty="0" smtClean="0"/>
              <a:t>Украинский </a:t>
            </a:r>
            <a:r>
              <a:rPr lang="ru-RU" sz="2400" dirty="0" smtClean="0"/>
              <a:t>фронт, Главнокомандующий маршал И. С. Конев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855" y="3429000"/>
            <a:ext cx="216024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4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lang="ru-RU" dirty="0" smtClean="0"/>
              <a:t>          14              и           15 апреля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7" y="1124744"/>
            <a:ext cx="4040188" cy="246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1"/>
            <a:ext cx="4032448" cy="282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24744"/>
            <a:ext cx="404177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96" y="3738509"/>
            <a:ext cx="4032448" cy="2642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87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859216" cy="1008112"/>
          </a:xfrm>
        </p:spPr>
        <p:txBody>
          <a:bodyPr/>
          <a:lstStyle/>
          <a:p>
            <a:r>
              <a:rPr lang="ru-RU" dirty="0" smtClean="0"/>
              <a:t>Начало Берлинской операции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867694"/>
            <a:ext cx="5715000" cy="3990975"/>
          </a:xfrm>
        </p:spPr>
      </p:pic>
    </p:spTree>
    <p:extLst>
      <p:ext uri="{BB962C8B-B14F-4D97-AF65-F5344CB8AC3E}">
        <p14:creationId xmlns:p14="http://schemas.microsoft.com/office/powerpoint/2010/main" val="21952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143</Words>
  <Application>Microsoft Office PowerPoint</Application>
  <PresentationFormat>Экран (4:3)</PresentationFormat>
  <Paragraphs>35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    Битва за Берлин  16 апреля – 2 мая 1945 года</vt:lpstr>
      <vt:lpstr> Берлинские оборонительные районы</vt:lpstr>
      <vt:lpstr>               Берлинские оборонительные районы</vt:lpstr>
      <vt:lpstr>        Берлинские оборонительные районы</vt:lpstr>
      <vt:lpstr>               Берлинские оборонительные районы</vt:lpstr>
      <vt:lpstr>1-ый Белорусский фронт, главнокомандующий маршал Г. К. Жуков </vt:lpstr>
      <vt:lpstr>          14              и           15 апреля</vt:lpstr>
      <vt:lpstr>Начало Берлинской операции</vt:lpstr>
      <vt:lpstr>16 апреля в 3 часа</vt:lpstr>
      <vt:lpstr>артиллерийская подготовка</vt:lpstr>
      <vt:lpstr>Зееловские высоты</vt:lpstr>
      <vt:lpstr>20 апреля 1945 года 11.00</vt:lpstr>
      <vt:lpstr>Бои в Берлине</vt:lpstr>
      <vt:lpstr>Встреча на Эльбе</vt:lpstr>
      <vt:lpstr>Взятие Рейхстага</vt:lpstr>
      <vt:lpstr>Взятие Рейхстага</vt:lpstr>
      <vt:lpstr>Полная и безоговорочная капитуляция</vt:lpstr>
      <vt:lpstr>Презентация PowerPoint</vt:lpstr>
      <vt:lpstr>Салют Победы 1945 года</vt:lpstr>
    </vt:vector>
  </TitlesOfParts>
  <Company>Интернат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Вадим</cp:lastModifiedBy>
  <cp:revision>29</cp:revision>
  <dcterms:created xsi:type="dcterms:W3CDTF">2015-02-17T08:35:42Z</dcterms:created>
  <dcterms:modified xsi:type="dcterms:W3CDTF">2026-05-03T16:14:25Z</dcterms:modified>
</cp:coreProperties>
</file>