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636" y="-8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521919"/>
            <a:ext cx="4307840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5" Type="http://schemas.openxmlformats.org/officeDocument/2006/relationships/image" Target="../media/image5.png"/><Relationship Id="rId4" Type="http://schemas.openxmlformats.org/officeDocument/2006/relationships/image" Target="../media/image1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34" Type="http://schemas.openxmlformats.org/officeDocument/2006/relationships/image" Target="../media/image9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33" Type="http://schemas.openxmlformats.org/officeDocument/2006/relationships/image" Target="../media/image96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32" Type="http://schemas.openxmlformats.org/officeDocument/2006/relationships/image" Target="../media/image95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36" Type="http://schemas.openxmlformats.org/officeDocument/2006/relationships/image" Target="../media/image99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31" Type="http://schemas.openxmlformats.org/officeDocument/2006/relationships/image" Target="../media/image94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Relationship Id="rId30" Type="http://schemas.openxmlformats.org/officeDocument/2006/relationships/image" Target="../media/image93.png"/><Relationship Id="rId35" Type="http://schemas.openxmlformats.org/officeDocument/2006/relationships/image" Target="../media/image98.png"/><Relationship Id="rId8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7969" y="4433189"/>
            <a:ext cx="127000" cy="614045"/>
          </a:xfrm>
          <a:custGeom>
            <a:avLst/>
            <a:gdLst/>
            <a:ahLst/>
            <a:cxnLst/>
            <a:rect l="l" t="t" r="r" b="b"/>
            <a:pathLst>
              <a:path w="127000" h="614045">
                <a:moveTo>
                  <a:pt x="60325" y="487432"/>
                </a:moveTo>
                <a:lnTo>
                  <a:pt x="38790" y="491783"/>
                </a:lnTo>
                <a:lnTo>
                  <a:pt x="18605" y="505396"/>
                </a:lnTo>
                <a:lnTo>
                  <a:pt x="4992" y="525581"/>
                </a:lnTo>
                <a:lnTo>
                  <a:pt x="0" y="550291"/>
                </a:lnTo>
                <a:lnTo>
                  <a:pt x="4992" y="575000"/>
                </a:lnTo>
                <a:lnTo>
                  <a:pt x="18605" y="595185"/>
                </a:lnTo>
                <a:lnTo>
                  <a:pt x="38790" y="608798"/>
                </a:lnTo>
                <a:lnTo>
                  <a:pt x="63500" y="613791"/>
                </a:lnTo>
                <a:lnTo>
                  <a:pt x="88209" y="608798"/>
                </a:lnTo>
                <a:lnTo>
                  <a:pt x="108394" y="595185"/>
                </a:lnTo>
                <a:lnTo>
                  <a:pt x="122007" y="575000"/>
                </a:lnTo>
                <a:lnTo>
                  <a:pt x="127000" y="550291"/>
                </a:lnTo>
                <a:lnTo>
                  <a:pt x="60325" y="550291"/>
                </a:lnTo>
                <a:lnTo>
                  <a:pt x="60325" y="487432"/>
                </a:lnTo>
                <a:close/>
              </a:path>
              <a:path w="127000" h="614045">
                <a:moveTo>
                  <a:pt x="63500" y="486791"/>
                </a:moveTo>
                <a:lnTo>
                  <a:pt x="60325" y="487432"/>
                </a:lnTo>
                <a:lnTo>
                  <a:pt x="60325" y="550291"/>
                </a:lnTo>
                <a:lnTo>
                  <a:pt x="66675" y="550291"/>
                </a:lnTo>
                <a:lnTo>
                  <a:pt x="66675" y="487432"/>
                </a:lnTo>
                <a:lnTo>
                  <a:pt x="63500" y="486791"/>
                </a:lnTo>
                <a:close/>
              </a:path>
              <a:path w="127000" h="614045">
                <a:moveTo>
                  <a:pt x="66675" y="487432"/>
                </a:moveTo>
                <a:lnTo>
                  <a:pt x="66675" y="550291"/>
                </a:lnTo>
                <a:lnTo>
                  <a:pt x="127000" y="550291"/>
                </a:lnTo>
                <a:lnTo>
                  <a:pt x="122007" y="525581"/>
                </a:lnTo>
                <a:lnTo>
                  <a:pt x="108394" y="505396"/>
                </a:lnTo>
                <a:lnTo>
                  <a:pt x="88209" y="491783"/>
                </a:lnTo>
                <a:lnTo>
                  <a:pt x="66675" y="487432"/>
                </a:lnTo>
                <a:close/>
              </a:path>
              <a:path w="127000" h="614045">
                <a:moveTo>
                  <a:pt x="66675" y="0"/>
                </a:moveTo>
                <a:lnTo>
                  <a:pt x="60325" y="0"/>
                </a:lnTo>
                <a:lnTo>
                  <a:pt x="60325" y="487432"/>
                </a:lnTo>
                <a:lnTo>
                  <a:pt x="63500" y="486791"/>
                </a:lnTo>
                <a:lnTo>
                  <a:pt x="66675" y="486791"/>
                </a:lnTo>
                <a:lnTo>
                  <a:pt x="66675" y="0"/>
                </a:lnTo>
                <a:close/>
              </a:path>
              <a:path w="127000" h="614045">
                <a:moveTo>
                  <a:pt x="66675" y="486791"/>
                </a:moveTo>
                <a:lnTo>
                  <a:pt x="63500" y="486791"/>
                </a:lnTo>
                <a:lnTo>
                  <a:pt x="66675" y="487432"/>
                </a:lnTo>
                <a:lnTo>
                  <a:pt x="66675" y="4867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48196" y="3932935"/>
            <a:ext cx="11521440" cy="1121410"/>
            <a:chOff x="248196" y="3932935"/>
            <a:chExt cx="11521440" cy="1121410"/>
          </a:xfrm>
        </p:grpSpPr>
        <p:sp>
          <p:nvSpPr>
            <p:cNvPr id="4" name="object 4"/>
            <p:cNvSpPr/>
            <p:nvPr/>
          </p:nvSpPr>
          <p:spPr>
            <a:xfrm>
              <a:off x="4291329" y="4440173"/>
              <a:ext cx="127000" cy="614045"/>
            </a:xfrm>
            <a:custGeom>
              <a:avLst/>
              <a:gdLst/>
              <a:ahLst/>
              <a:cxnLst/>
              <a:rect l="l" t="t" r="r" b="b"/>
              <a:pathLst>
                <a:path w="127000" h="614045">
                  <a:moveTo>
                    <a:pt x="60325" y="487557"/>
                  </a:moveTo>
                  <a:lnTo>
                    <a:pt x="38736" y="491892"/>
                  </a:lnTo>
                  <a:lnTo>
                    <a:pt x="18557" y="505475"/>
                  </a:lnTo>
                  <a:lnTo>
                    <a:pt x="4974" y="525654"/>
                  </a:lnTo>
                  <a:lnTo>
                    <a:pt x="0" y="550418"/>
                  </a:lnTo>
                  <a:lnTo>
                    <a:pt x="4974" y="575127"/>
                  </a:lnTo>
                  <a:lnTo>
                    <a:pt x="18557" y="595312"/>
                  </a:lnTo>
                  <a:lnTo>
                    <a:pt x="38736" y="608925"/>
                  </a:lnTo>
                  <a:lnTo>
                    <a:pt x="63500" y="613918"/>
                  </a:lnTo>
                  <a:lnTo>
                    <a:pt x="88209" y="608925"/>
                  </a:lnTo>
                  <a:lnTo>
                    <a:pt x="108394" y="595312"/>
                  </a:lnTo>
                  <a:lnTo>
                    <a:pt x="122007" y="575127"/>
                  </a:lnTo>
                  <a:lnTo>
                    <a:pt x="127000" y="550418"/>
                  </a:lnTo>
                  <a:lnTo>
                    <a:pt x="60325" y="550418"/>
                  </a:lnTo>
                  <a:lnTo>
                    <a:pt x="60325" y="487557"/>
                  </a:lnTo>
                  <a:close/>
                </a:path>
                <a:path w="127000" h="614045">
                  <a:moveTo>
                    <a:pt x="63500" y="486918"/>
                  </a:moveTo>
                  <a:lnTo>
                    <a:pt x="60325" y="487557"/>
                  </a:lnTo>
                  <a:lnTo>
                    <a:pt x="60325" y="550418"/>
                  </a:lnTo>
                  <a:lnTo>
                    <a:pt x="66675" y="550418"/>
                  </a:lnTo>
                  <a:lnTo>
                    <a:pt x="66675" y="487557"/>
                  </a:lnTo>
                  <a:lnTo>
                    <a:pt x="63500" y="486918"/>
                  </a:lnTo>
                  <a:close/>
                </a:path>
                <a:path w="127000" h="614045">
                  <a:moveTo>
                    <a:pt x="66675" y="487557"/>
                  </a:moveTo>
                  <a:lnTo>
                    <a:pt x="66675" y="550418"/>
                  </a:lnTo>
                  <a:lnTo>
                    <a:pt x="127000" y="550418"/>
                  </a:lnTo>
                  <a:lnTo>
                    <a:pt x="122007" y="525654"/>
                  </a:lnTo>
                  <a:lnTo>
                    <a:pt x="108394" y="505475"/>
                  </a:lnTo>
                  <a:lnTo>
                    <a:pt x="88209" y="491892"/>
                  </a:lnTo>
                  <a:lnTo>
                    <a:pt x="66675" y="487557"/>
                  </a:lnTo>
                  <a:close/>
                </a:path>
                <a:path w="127000" h="614045">
                  <a:moveTo>
                    <a:pt x="66675" y="0"/>
                  </a:moveTo>
                  <a:lnTo>
                    <a:pt x="60325" y="0"/>
                  </a:lnTo>
                  <a:lnTo>
                    <a:pt x="60325" y="487557"/>
                  </a:lnTo>
                  <a:lnTo>
                    <a:pt x="63500" y="486918"/>
                  </a:lnTo>
                  <a:lnTo>
                    <a:pt x="66675" y="486918"/>
                  </a:lnTo>
                  <a:lnTo>
                    <a:pt x="66675" y="0"/>
                  </a:lnTo>
                  <a:close/>
                </a:path>
                <a:path w="127000" h="614045">
                  <a:moveTo>
                    <a:pt x="66675" y="486918"/>
                  </a:moveTo>
                  <a:lnTo>
                    <a:pt x="63500" y="486918"/>
                  </a:lnTo>
                  <a:lnTo>
                    <a:pt x="66675" y="487557"/>
                  </a:lnTo>
                  <a:lnTo>
                    <a:pt x="66675" y="4869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8196" y="3932935"/>
              <a:ext cx="11521440" cy="573405"/>
            </a:xfrm>
            <a:custGeom>
              <a:avLst/>
              <a:gdLst/>
              <a:ahLst/>
              <a:cxnLst/>
              <a:rect l="l" t="t" r="r" b="b"/>
              <a:pathLst>
                <a:path w="11521440" h="573404">
                  <a:moveTo>
                    <a:pt x="11267528" y="0"/>
                  </a:moveTo>
                  <a:lnTo>
                    <a:pt x="0" y="0"/>
                  </a:lnTo>
                  <a:lnTo>
                    <a:pt x="0" y="572896"/>
                  </a:lnTo>
                  <a:lnTo>
                    <a:pt x="11267528" y="572896"/>
                  </a:lnTo>
                  <a:lnTo>
                    <a:pt x="11313162" y="568281"/>
                  </a:lnTo>
                  <a:lnTo>
                    <a:pt x="11356112" y="554974"/>
                  </a:lnTo>
                  <a:lnTo>
                    <a:pt x="11395662" y="533785"/>
                  </a:lnTo>
                  <a:lnTo>
                    <a:pt x="11431095" y="505526"/>
                  </a:lnTo>
                  <a:lnTo>
                    <a:pt x="11461693" y="471005"/>
                  </a:lnTo>
                  <a:lnTo>
                    <a:pt x="11486740" y="431033"/>
                  </a:lnTo>
                  <a:lnTo>
                    <a:pt x="11505518" y="386420"/>
                  </a:lnTo>
                  <a:lnTo>
                    <a:pt x="11517311" y="337976"/>
                  </a:lnTo>
                  <a:lnTo>
                    <a:pt x="11521401" y="286512"/>
                  </a:lnTo>
                  <a:lnTo>
                    <a:pt x="11517311" y="235009"/>
                  </a:lnTo>
                  <a:lnTo>
                    <a:pt x="11505518" y="186536"/>
                  </a:lnTo>
                  <a:lnTo>
                    <a:pt x="11486740" y="141901"/>
                  </a:lnTo>
                  <a:lnTo>
                    <a:pt x="11461693" y="101913"/>
                  </a:lnTo>
                  <a:lnTo>
                    <a:pt x="11431095" y="67382"/>
                  </a:lnTo>
                  <a:lnTo>
                    <a:pt x="11395662" y="39116"/>
                  </a:lnTo>
                  <a:lnTo>
                    <a:pt x="11356112" y="17924"/>
                  </a:lnTo>
                  <a:lnTo>
                    <a:pt x="11313162" y="4615"/>
                  </a:lnTo>
                  <a:lnTo>
                    <a:pt x="1126752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08167" y="4040504"/>
            <a:ext cx="13341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210</a:t>
            </a:r>
            <a:r>
              <a:rPr sz="16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000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ЧЕЛОВЕК</a:t>
            </a:r>
            <a:endParaRPr sz="9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0344" y="4883784"/>
            <a:ext cx="222250" cy="22225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84222" y="4711064"/>
            <a:ext cx="116014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Microsoft Sans Serif"/>
                <a:cs typeface="Microsoft Sans Serif"/>
              </a:rPr>
              <a:t>погибли</a:t>
            </a:r>
            <a:r>
              <a:rPr sz="1050" spc="5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во</a:t>
            </a:r>
            <a:r>
              <a:rPr sz="1050" spc="110" dirty="0">
                <a:latin typeface="Microsoft Sans Serif"/>
                <a:cs typeface="Microsoft Sans Serif"/>
              </a:rPr>
              <a:t> </a:t>
            </a:r>
            <a:r>
              <a:rPr sz="1050" spc="-20" dirty="0">
                <a:latin typeface="Microsoft Sans Serif"/>
                <a:cs typeface="Microsoft Sans Serif"/>
              </a:rPr>
              <a:t>время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spc="-10" dirty="0">
                <a:latin typeface="Microsoft Sans Serif"/>
                <a:cs typeface="Microsoft Sans Serif"/>
              </a:rPr>
              <a:t>бомбардировок</a:t>
            </a:r>
            <a:endParaRPr sz="1050">
              <a:latin typeface="Microsoft Sans Serif"/>
              <a:cs typeface="Microsoft Sans Serif"/>
            </a:endParaRPr>
          </a:p>
          <a:p>
            <a:pPr marL="12700" marR="21590">
              <a:lnSpc>
                <a:spcPct val="100000"/>
              </a:lnSpc>
            </a:pPr>
            <a:r>
              <a:rPr sz="1050" dirty="0">
                <a:latin typeface="Microsoft Sans Serif"/>
                <a:cs typeface="Microsoft Sans Serif"/>
              </a:rPr>
              <a:t>Токио</a:t>
            </a:r>
            <a:r>
              <a:rPr sz="1050" spc="21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обычными бомбами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88161" y="225552"/>
            <a:ext cx="10123805" cy="4887595"/>
            <a:chOff x="988161" y="225552"/>
            <a:chExt cx="10123805" cy="488759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3577" y="4890769"/>
              <a:ext cx="222376" cy="2223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60372" y="1245615"/>
              <a:ext cx="9258935" cy="1110615"/>
            </a:xfrm>
            <a:custGeom>
              <a:avLst/>
              <a:gdLst/>
              <a:ahLst/>
              <a:cxnLst/>
              <a:rect l="l" t="t" r="r" b="b"/>
              <a:pathLst>
                <a:path w="9258935" h="1110614">
                  <a:moveTo>
                    <a:pt x="9258427" y="0"/>
                  </a:moveTo>
                  <a:lnTo>
                    <a:pt x="6172327" y="7874"/>
                  </a:lnTo>
                  <a:lnTo>
                    <a:pt x="4578985" y="385953"/>
                  </a:lnTo>
                  <a:lnTo>
                    <a:pt x="3019805" y="16001"/>
                  </a:lnTo>
                  <a:lnTo>
                    <a:pt x="0" y="23749"/>
                  </a:lnTo>
                  <a:lnTo>
                    <a:pt x="4578985" y="1110234"/>
                  </a:lnTo>
                  <a:lnTo>
                    <a:pt x="9258427" y="0"/>
                  </a:lnTo>
                  <a:close/>
                </a:path>
              </a:pathLst>
            </a:custGeom>
            <a:solidFill>
              <a:srgbClr val="E05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2449" y="1245488"/>
              <a:ext cx="10082530" cy="1010285"/>
            </a:xfrm>
            <a:custGeom>
              <a:avLst/>
              <a:gdLst/>
              <a:ahLst/>
              <a:cxnLst/>
              <a:rect l="l" t="t" r="r" b="b"/>
              <a:pathLst>
                <a:path w="10082530" h="1010285">
                  <a:moveTo>
                    <a:pt x="10082491" y="0"/>
                  </a:moveTo>
                  <a:lnTo>
                    <a:pt x="0" y="0"/>
                  </a:lnTo>
                  <a:lnTo>
                    <a:pt x="5041226" y="1009776"/>
                  </a:lnTo>
                  <a:lnTo>
                    <a:pt x="100824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2449" y="1245488"/>
              <a:ext cx="10082530" cy="1010285"/>
            </a:xfrm>
            <a:custGeom>
              <a:avLst/>
              <a:gdLst/>
              <a:ahLst/>
              <a:cxnLst/>
              <a:rect l="l" t="t" r="r" b="b"/>
              <a:pathLst>
                <a:path w="10082530" h="1010285">
                  <a:moveTo>
                    <a:pt x="0" y="0"/>
                  </a:moveTo>
                  <a:lnTo>
                    <a:pt x="5041226" y="1009776"/>
                  </a:lnTo>
                  <a:lnTo>
                    <a:pt x="10082491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82381" y="2806572"/>
              <a:ext cx="127000" cy="631190"/>
            </a:xfrm>
            <a:custGeom>
              <a:avLst/>
              <a:gdLst/>
              <a:ahLst/>
              <a:cxnLst/>
              <a:rect l="l" t="t" r="r" b="b"/>
              <a:pathLst>
                <a:path w="127000" h="631189">
                  <a:moveTo>
                    <a:pt x="60325" y="126358"/>
                  </a:moveTo>
                  <a:lnTo>
                    <a:pt x="60325" y="630936"/>
                  </a:lnTo>
                  <a:lnTo>
                    <a:pt x="66675" y="630936"/>
                  </a:lnTo>
                  <a:lnTo>
                    <a:pt x="66675" y="127000"/>
                  </a:lnTo>
                  <a:lnTo>
                    <a:pt x="63500" y="127000"/>
                  </a:lnTo>
                  <a:lnTo>
                    <a:pt x="60325" y="126358"/>
                  </a:lnTo>
                  <a:close/>
                </a:path>
                <a:path w="127000" h="631189">
                  <a:moveTo>
                    <a:pt x="66675" y="63500"/>
                  </a:moveTo>
                  <a:lnTo>
                    <a:pt x="60325" y="63500"/>
                  </a:lnTo>
                  <a:lnTo>
                    <a:pt x="60325" y="126358"/>
                  </a:lnTo>
                  <a:lnTo>
                    <a:pt x="63500" y="127000"/>
                  </a:lnTo>
                  <a:lnTo>
                    <a:pt x="66675" y="126358"/>
                  </a:lnTo>
                  <a:lnTo>
                    <a:pt x="66675" y="63500"/>
                  </a:lnTo>
                  <a:close/>
                </a:path>
                <a:path w="127000" h="631189">
                  <a:moveTo>
                    <a:pt x="66675" y="126358"/>
                  </a:moveTo>
                  <a:lnTo>
                    <a:pt x="63500" y="127000"/>
                  </a:lnTo>
                  <a:lnTo>
                    <a:pt x="66675" y="127000"/>
                  </a:lnTo>
                  <a:lnTo>
                    <a:pt x="66675" y="126358"/>
                  </a:lnTo>
                  <a:close/>
                </a:path>
                <a:path w="127000" h="631189">
                  <a:moveTo>
                    <a:pt x="63500" y="0"/>
                  </a:moveTo>
                  <a:lnTo>
                    <a:pt x="38790" y="4992"/>
                  </a:lnTo>
                  <a:lnTo>
                    <a:pt x="18605" y="18605"/>
                  </a:lnTo>
                  <a:lnTo>
                    <a:pt x="4992" y="38790"/>
                  </a:lnTo>
                  <a:lnTo>
                    <a:pt x="0" y="63500"/>
                  </a:lnTo>
                  <a:lnTo>
                    <a:pt x="4992" y="88209"/>
                  </a:lnTo>
                  <a:lnTo>
                    <a:pt x="18605" y="108394"/>
                  </a:lnTo>
                  <a:lnTo>
                    <a:pt x="38790" y="122007"/>
                  </a:lnTo>
                  <a:lnTo>
                    <a:pt x="60325" y="126358"/>
                  </a:lnTo>
                  <a:lnTo>
                    <a:pt x="60325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631189">
                  <a:moveTo>
                    <a:pt x="127000" y="63500"/>
                  </a:moveTo>
                  <a:lnTo>
                    <a:pt x="66675" y="63500"/>
                  </a:lnTo>
                  <a:lnTo>
                    <a:pt x="66675" y="126358"/>
                  </a:lnTo>
                  <a:lnTo>
                    <a:pt x="88209" y="122007"/>
                  </a:lnTo>
                  <a:lnTo>
                    <a:pt x="108394" y="108394"/>
                  </a:lnTo>
                  <a:lnTo>
                    <a:pt x="122007" y="88209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0658" y="239839"/>
              <a:ext cx="9997440" cy="777875"/>
            </a:xfrm>
            <a:custGeom>
              <a:avLst/>
              <a:gdLst/>
              <a:ahLst/>
              <a:cxnLst/>
              <a:rect l="l" t="t" r="r" b="b"/>
              <a:pathLst>
                <a:path w="9997440" h="777875">
                  <a:moveTo>
                    <a:pt x="0" y="777684"/>
                  </a:moveTo>
                  <a:lnTo>
                    <a:pt x="9996932" y="777684"/>
                  </a:lnTo>
                  <a:lnTo>
                    <a:pt x="9996932" y="0"/>
                  </a:lnTo>
                  <a:lnTo>
                    <a:pt x="0" y="0"/>
                  </a:lnTo>
                  <a:lnTo>
                    <a:pt x="0" y="777684"/>
                  </a:lnTo>
                  <a:close/>
                </a:path>
              </a:pathLst>
            </a:custGeom>
            <a:ln w="28575">
              <a:solidFill>
                <a:srgbClr val="FFD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656582" y="4724145"/>
            <a:ext cx="138557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144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Microsoft Sans Serif"/>
                <a:cs typeface="Microsoft Sans Serif"/>
              </a:rPr>
              <a:t>погибли</a:t>
            </a:r>
            <a:r>
              <a:rPr sz="1050" spc="3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от</a:t>
            </a:r>
            <a:r>
              <a:rPr sz="1050" spc="7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атомных бомбардировок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spc="-10" dirty="0">
                <a:latin typeface="Microsoft Sans Serif"/>
                <a:cs typeface="Microsoft Sans Serif"/>
              </a:rPr>
              <a:t>Хиросимы </a:t>
            </a:r>
            <a:r>
              <a:rPr sz="1050" dirty="0">
                <a:latin typeface="Microsoft Sans Serif"/>
                <a:cs typeface="Microsoft Sans Serif"/>
              </a:rPr>
              <a:t>и</a:t>
            </a:r>
            <a:r>
              <a:rPr sz="1050" spc="2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Нагасаки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604010" y="333502"/>
            <a:ext cx="9036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100"/>
              </a:spcBef>
            </a:pPr>
            <a:r>
              <a:rPr sz="1800" spc="-165" dirty="0"/>
              <a:t>КРАСНАЯ</a:t>
            </a:r>
            <a:r>
              <a:rPr sz="1800" spc="-45" dirty="0"/>
              <a:t> </a:t>
            </a:r>
            <a:r>
              <a:rPr sz="1800" spc="-105" dirty="0"/>
              <a:t>АРМИЯ</a:t>
            </a:r>
            <a:r>
              <a:rPr sz="1800" spc="-55" dirty="0"/>
              <a:t> </a:t>
            </a:r>
            <a:r>
              <a:rPr sz="1800" spc="-105" dirty="0"/>
              <a:t>ВОЕВАЛА</a:t>
            </a:r>
            <a:r>
              <a:rPr sz="1800" spc="-50" dirty="0"/>
              <a:t> </a:t>
            </a:r>
            <a:r>
              <a:rPr sz="1800" dirty="0"/>
              <a:t>И</a:t>
            </a:r>
            <a:r>
              <a:rPr sz="1800" spc="-30" dirty="0"/>
              <a:t> </a:t>
            </a:r>
            <a:r>
              <a:rPr sz="1800" spc="-110" dirty="0"/>
              <a:t>ДОБИЛАСЬ</a:t>
            </a:r>
            <a:r>
              <a:rPr sz="1800" spc="-40" dirty="0"/>
              <a:t> </a:t>
            </a:r>
            <a:r>
              <a:rPr sz="1800" spc="-75" dirty="0"/>
              <a:t>ПОБЕДЫ</a:t>
            </a:r>
            <a:r>
              <a:rPr sz="1800" spc="420" dirty="0"/>
              <a:t> </a:t>
            </a:r>
            <a:r>
              <a:rPr sz="1800" spc="-80" dirty="0"/>
              <a:t>В</a:t>
            </a:r>
            <a:r>
              <a:rPr sz="1800" spc="-50" dirty="0"/>
              <a:t> </a:t>
            </a:r>
            <a:r>
              <a:rPr sz="1800" spc="-195" dirty="0"/>
              <a:t>ХОДЕ</a:t>
            </a:r>
            <a:r>
              <a:rPr sz="1800" spc="-50" dirty="0"/>
              <a:t> </a:t>
            </a:r>
            <a:r>
              <a:rPr sz="1800" spc="-105" dirty="0"/>
              <a:t>ВОЕННЫХ</a:t>
            </a:r>
            <a:r>
              <a:rPr sz="1800" spc="-45" dirty="0"/>
              <a:t> </a:t>
            </a:r>
            <a:r>
              <a:rPr sz="1800" spc="-10" dirty="0"/>
              <a:t>ОПЕРАЦИЙ, </a:t>
            </a:r>
            <a:r>
              <a:rPr sz="1800" spc="-160" dirty="0">
                <a:solidFill>
                  <a:srgbClr val="C10000"/>
                </a:solidFill>
              </a:rPr>
              <a:t>СТРЕМЯСЬ</a:t>
            </a:r>
            <a:r>
              <a:rPr sz="1800" spc="-20" dirty="0">
                <a:solidFill>
                  <a:srgbClr val="C10000"/>
                </a:solidFill>
              </a:rPr>
              <a:t> </a:t>
            </a:r>
            <a:r>
              <a:rPr sz="1800" spc="-65" dirty="0">
                <a:solidFill>
                  <a:srgbClr val="C10000"/>
                </a:solidFill>
              </a:rPr>
              <a:t>МИНИМИЗИРОВАТЬ</a:t>
            </a:r>
            <a:r>
              <a:rPr sz="1800" spc="-5" dirty="0">
                <a:solidFill>
                  <a:srgbClr val="C10000"/>
                </a:solidFill>
              </a:rPr>
              <a:t> </a:t>
            </a:r>
            <a:r>
              <a:rPr sz="1800" spc="-165" dirty="0">
                <a:solidFill>
                  <a:srgbClr val="C10000"/>
                </a:solidFill>
              </a:rPr>
              <a:t>ЖЕРТВЫ</a:t>
            </a:r>
            <a:r>
              <a:rPr sz="1800" spc="-10" dirty="0">
                <a:solidFill>
                  <a:srgbClr val="C10000"/>
                </a:solidFill>
              </a:rPr>
              <a:t> </a:t>
            </a:r>
            <a:r>
              <a:rPr sz="1800" spc="-165" dirty="0">
                <a:solidFill>
                  <a:srgbClr val="C10000"/>
                </a:solidFill>
              </a:rPr>
              <a:t>СРЕДИ</a:t>
            </a:r>
            <a:r>
              <a:rPr sz="1800" spc="-15" dirty="0">
                <a:solidFill>
                  <a:srgbClr val="C10000"/>
                </a:solidFill>
              </a:rPr>
              <a:t> </a:t>
            </a:r>
            <a:r>
              <a:rPr sz="1800" spc="-50" dirty="0">
                <a:solidFill>
                  <a:srgbClr val="C10000"/>
                </a:solidFill>
              </a:rPr>
              <a:t>МИРНОГО</a:t>
            </a:r>
            <a:r>
              <a:rPr sz="1800" spc="-15" dirty="0">
                <a:solidFill>
                  <a:srgbClr val="C10000"/>
                </a:solidFill>
              </a:rPr>
              <a:t> </a:t>
            </a:r>
            <a:r>
              <a:rPr sz="1800" spc="-125" dirty="0">
                <a:solidFill>
                  <a:srgbClr val="C10000"/>
                </a:solidFill>
              </a:rPr>
              <a:t>НАСЕЛЕНИЯ</a:t>
            </a:r>
            <a:r>
              <a:rPr sz="1800" spc="-10" dirty="0">
                <a:solidFill>
                  <a:srgbClr val="C10000"/>
                </a:solidFill>
              </a:rPr>
              <a:t> </a:t>
            </a:r>
            <a:r>
              <a:rPr sz="1800" dirty="0">
                <a:solidFill>
                  <a:srgbClr val="C10000"/>
                </a:solidFill>
              </a:rPr>
              <a:t>И</a:t>
            </a:r>
            <a:r>
              <a:rPr sz="1800" spc="25" dirty="0">
                <a:solidFill>
                  <a:srgbClr val="C10000"/>
                </a:solidFill>
              </a:rPr>
              <a:t> </a:t>
            </a:r>
            <a:r>
              <a:rPr sz="1800" spc="-30" dirty="0">
                <a:solidFill>
                  <a:srgbClr val="C10000"/>
                </a:solidFill>
              </a:rPr>
              <a:t>ВОЕННЫХ</a:t>
            </a:r>
            <a:endParaRPr sz="1800"/>
          </a:p>
        </p:txBody>
      </p:sp>
      <p:sp>
        <p:nvSpPr>
          <p:cNvPr id="18" name="object 18"/>
          <p:cNvSpPr txBox="1"/>
          <p:nvPr/>
        </p:nvSpPr>
        <p:spPr>
          <a:xfrm>
            <a:off x="4003294" y="1305813"/>
            <a:ext cx="398526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Microsoft Sans Serif"/>
                <a:cs typeface="Microsoft Sans Serif"/>
              </a:rPr>
              <a:t>Потери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среди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гражданского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населения </a:t>
            </a:r>
            <a:r>
              <a:rPr sz="1400" spc="-10" dirty="0">
                <a:latin typeface="Microsoft Sans Serif"/>
                <a:cs typeface="Microsoft Sans Serif"/>
              </a:rPr>
              <a:t>Японии </a:t>
            </a:r>
            <a:r>
              <a:rPr sz="1400" spc="50" dirty="0">
                <a:latin typeface="Microsoft Sans Serif"/>
                <a:cs typeface="Microsoft Sans Serif"/>
              </a:rPr>
              <a:t>во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время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бомбардировок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американской</a:t>
            </a:r>
            <a:endParaRPr sz="1400">
              <a:latin typeface="Microsoft Sans Serif"/>
              <a:cs typeface="Microsoft Sans Serif"/>
            </a:endParaRPr>
          </a:p>
          <a:p>
            <a:pPr marL="1270" algn="ctr">
              <a:lnSpc>
                <a:spcPct val="100000"/>
              </a:lnSpc>
            </a:pPr>
            <a:r>
              <a:rPr sz="1400" spc="-10" dirty="0">
                <a:latin typeface="Microsoft Sans Serif"/>
                <a:cs typeface="Microsoft Sans Serif"/>
              </a:rPr>
              <a:t>авиации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445636"/>
            <a:ext cx="12192000" cy="500380"/>
          </a:xfrm>
          <a:custGeom>
            <a:avLst/>
            <a:gdLst/>
            <a:ahLst/>
            <a:cxnLst/>
            <a:rect l="l" t="t" r="r" b="b"/>
            <a:pathLst>
              <a:path w="12192000" h="500379">
                <a:moveTo>
                  <a:pt x="12021058" y="0"/>
                </a:moveTo>
                <a:lnTo>
                  <a:pt x="0" y="0"/>
                </a:lnTo>
                <a:lnTo>
                  <a:pt x="0" y="500252"/>
                </a:lnTo>
                <a:lnTo>
                  <a:pt x="12021058" y="500252"/>
                </a:lnTo>
                <a:lnTo>
                  <a:pt x="12077155" y="496978"/>
                </a:lnTo>
                <a:lnTo>
                  <a:pt x="12130370" y="487498"/>
                </a:lnTo>
                <a:lnTo>
                  <a:pt x="12179989" y="472327"/>
                </a:lnTo>
                <a:lnTo>
                  <a:pt x="12192000" y="466934"/>
                </a:lnTo>
                <a:lnTo>
                  <a:pt x="12192000" y="33313"/>
                </a:lnTo>
                <a:lnTo>
                  <a:pt x="12179989" y="27922"/>
                </a:lnTo>
                <a:lnTo>
                  <a:pt x="12130370" y="12753"/>
                </a:lnTo>
                <a:lnTo>
                  <a:pt x="12077155" y="3274"/>
                </a:lnTo>
                <a:lnTo>
                  <a:pt x="1202105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598156" y="3552571"/>
            <a:ext cx="5416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Microsoft Sans Serif"/>
                <a:cs typeface="Microsoft Sans Serif"/>
              </a:rPr>
              <a:t>09.08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4048" y="3563873"/>
            <a:ext cx="1483995" cy="745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Microsoft Sans Serif"/>
                <a:cs typeface="Microsoft Sans Serif"/>
              </a:rPr>
              <a:t>09.03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-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10.03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Microsoft Sans Serif"/>
              <a:cs typeface="Microsoft Sans Serif"/>
            </a:endParaRPr>
          </a:p>
          <a:p>
            <a:pPr marL="329565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97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031</a:t>
            </a:r>
            <a:r>
              <a:rPr sz="9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ЧЕЛОВЕК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31136" y="2054351"/>
            <a:ext cx="127000" cy="1368425"/>
          </a:xfrm>
          <a:custGeom>
            <a:avLst/>
            <a:gdLst/>
            <a:ahLst/>
            <a:cxnLst/>
            <a:rect l="l" t="t" r="r" b="b"/>
            <a:pathLst>
              <a:path w="127000" h="1368425">
                <a:moveTo>
                  <a:pt x="60325" y="126358"/>
                </a:moveTo>
                <a:lnTo>
                  <a:pt x="60325" y="1368425"/>
                </a:lnTo>
                <a:lnTo>
                  <a:pt x="66675" y="1368425"/>
                </a:lnTo>
                <a:lnTo>
                  <a:pt x="66675" y="127000"/>
                </a:lnTo>
                <a:lnTo>
                  <a:pt x="63500" y="127000"/>
                </a:lnTo>
                <a:lnTo>
                  <a:pt x="60325" y="126358"/>
                </a:lnTo>
                <a:close/>
              </a:path>
              <a:path w="127000" h="1368425">
                <a:moveTo>
                  <a:pt x="66675" y="63500"/>
                </a:moveTo>
                <a:lnTo>
                  <a:pt x="60325" y="63500"/>
                </a:lnTo>
                <a:lnTo>
                  <a:pt x="60325" y="126358"/>
                </a:lnTo>
                <a:lnTo>
                  <a:pt x="63500" y="127000"/>
                </a:lnTo>
                <a:lnTo>
                  <a:pt x="66675" y="126358"/>
                </a:lnTo>
                <a:lnTo>
                  <a:pt x="66675" y="63500"/>
                </a:lnTo>
                <a:close/>
              </a:path>
              <a:path w="127000" h="1368425">
                <a:moveTo>
                  <a:pt x="66675" y="126358"/>
                </a:moveTo>
                <a:lnTo>
                  <a:pt x="63500" y="127000"/>
                </a:lnTo>
                <a:lnTo>
                  <a:pt x="66675" y="127000"/>
                </a:lnTo>
                <a:lnTo>
                  <a:pt x="66675" y="126358"/>
                </a:lnTo>
                <a:close/>
              </a:path>
              <a:path w="127000" h="1368425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0325" y="126358"/>
                </a:lnTo>
                <a:lnTo>
                  <a:pt x="60325" y="63500"/>
                </a:lnTo>
                <a:lnTo>
                  <a:pt x="127000" y="63500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127000" h="1368425">
                <a:moveTo>
                  <a:pt x="127000" y="63500"/>
                </a:moveTo>
                <a:lnTo>
                  <a:pt x="66675" y="63500"/>
                </a:lnTo>
                <a:lnTo>
                  <a:pt x="66675" y="126358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700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034667" y="2045335"/>
            <a:ext cx="1196975" cy="1162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Microsoft Sans Serif"/>
                <a:cs typeface="Microsoft Sans Serif"/>
              </a:rPr>
              <a:t>9 </a:t>
            </a:r>
            <a:r>
              <a:rPr sz="1100" spc="220" dirty="0">
                <a:latin typeface="Microsoft Sans Serif"/>
                <a:cs typeface="Microsoft Sans Serif"/>
              </a:rPr>
              <a:t>–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10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марта</a:t>
            </a:r>
            <a:endParaRPr sz="1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Microsoft Sans Serif"/>
                <a:cs typeface="Microsoft Sans Serif"/>
              </a:rPr>
              <a:t>1945</a:t>
            </a:r>
            <a:r>
              <a:rPr sz="1100" spc="295" dirty="0">
                <a:latin typeface="Microsoft Sans Serif"/>
                <a:cs typeface="Microsoft Sans Serif"/>
              </a:rPr>
              <a:t> </a:t>
            </a:r>
            <a:r>
              <a:rPr sz="1100" spc="-25" dirty="0">
                <a:latin typeface="Microsoft Sans Serif"/>
                <a:cs typeface="Microsoft Sans Serif"/>
              </a:rPr>
              <a:t>г.</a:t>
            </a:r>
            <a:endParaRPr sz="11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050" spc="-10" dirty="0">
                <a:latin typeface="Microsoft Sans Serif"/>
                <a:cs typeface="Microsoft Sans Serif"/>
              </a:rPr>
              <a:t>американские</a:t>
            </a:r>
            <a:r>
              <a:rPr sz="1050" spc="5" dirty="0">
                <a:latin typeface="Microsoft Sans Serif"/>
                <a:cs typeface="Microsoft Sans Serif"/>
              </a:rPr>
              <a:t> </a:t>
            </a:r>
            <a:r>
              <a:rPr sz="1050" spc="-60" dirty="0">
                <a:latin typeface="Microsoft Sans Serif"/>
                <a:cs typeface="Microsoft Sans Serif"/>
              </a:rPr>
              <a:t>ВВС </a:t>
            </a:r>
            <a:r>
              <a:rPr sz="1050" spc="-10" dirty="0">
                <a:latin typeface="Microsoft Sans Serif"/>
                <a:cs typeface="Microsoft Sans Serif"/>
              </a:rPr>
              <a:t>произвели</a:t>
            </a:r>
            <a:endParaRPr sz="1050">
              <a:latin typeface="Microsoft Sans Serif"/>
              <a:cs typeface="Microsoft Sans Serif"/>
            </a:endParaRPr>
          </a:p>
          <a:p>
            <a:pPr marL="12700" marR="168910" algn="just">
              <a:lnSpc>
                <a:spcPct val="100000"/>
              </a:lnSpc>
            </a:pPr>
            <a:r>
              <a:rPr sz="1050" spc="-10" dirty="0">
                <a:latin typeface="Microsoft Sans Serif"/>
                <a:cs typeface="Microsoft Sans Serif"/>
              </a:rPr>
              <a:t>массированную бомбардировку </a:t>
            </a:r>
            <a:r>
              <a:rPr sz="1050" spc="-20" dirty="0">
                <a:latin typeface="Microsoft Sans Serif"/>
                <a:cs typeface="Microsoft Sans Serif"/>
              </a:rPr>
              <a:t>Токио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683511" y="2026666"/>
            <a:ext cx="2068830" cy="1427480"/>
            <a:chOff x="1683511" y="2026666"/>
            <a:chExt cx="2068830" cy="142748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3511" y="2026666"/>
              <a:ext cx="222250" cy="22237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569207" y="2569337"/>
              <a:ext cx="127000" cy="885190"/>
            </a:xfrm>
            <a:custGeom>
              <a:avLst/>
              <a:gdLst/>
              <a:ahLst/>
              <a:cxnLst/>
              <a:rect l="l" t="t" r="r" b="b"/>
              <a:pathLst>
                <a:path w="127000" h="885189">
                  <a:moveTo>
                    <a:pt x="60325" y="126358"/>
                  </a:moveTo>
                  <a:lnTo>
                    <a:pt x="60325" y="884682"/>
                  </a:lnTo>
                  <a:lnTo>
                    <a:pt x="66675" y="884682"/>
                  </a:lnTo>
                  <a:lnTo>
                    <a:pt x="66675" y="127000"/>
                  </a:lnTo>
                  <a:lnTo>
                    <a:pt x="63500" y="127000"/>
                  </a:lnTo>
                  <a:lnTo>
                    <a:pt x="60325" y="126358"/>
                  </a:lnTo>
                  <a:close/>
                </a:path>
                <a:path w="127000" h="885189">
                  <a:moveTo>
                    <a:pt x="66675" y="63500"/>
                  </a:moveTo>
                  <a:lnTo>
                    <a:pt x="60325" y="63500"/>
                  </a:lnTo>
                  <a:lnTo>
                    <a:pt x="60325" y="126358"/>
                  </a:lnTo>
                  <a:lnTo>
                    <a:pt x="63500" y="127000"/>
                  </a:lnTo>
                  <a:lnTo>
                    <a:pt x="66675" y="126358"/>
                  </a:lnTo>
                  <a:lnTo>
                    <a:pt x="66675" y="63500"/>
                  </a:lnTo>
                  <a:close/>
                </a:path>
                <a:path w="127000" h="885189">
                  <a:moveTo>
                    <a:pt x="66675" y="126358"/>
                  </a:moveTo>
                  <a:lnTo>
                    <a:pt x="63500" y="127000"/>
                  </a:lnTo>
                  <a:lnTo>
                    <a:pt x="66675" y="127000"/>
                  </a:lnTo>
                  <a:lnTo>
                    <a:pt x="66675" y="126358"/>
                  </a:lnTo>
                  <a:close/>
                </a:path>
                <a:path w="127000" h="885189">
                  <a:moveTo>
                    <a:pt x="63500" y="0"/>
                  </a:moveTo>
                  <a:lnTo>
                    <a:pt x="38790" y="4992"/>
                  </a:lnTo>
                  <a:lnTo>
                    <a:pt x="18605" y="18605"/>
                  </a:lnTo>
                  <a:lnTo>
                    <a:pt x="4992" y="38790"/>
                  </a:lnTo>
                  <a:lnTo>
                    <a:pt x="0" y="63500"/>
                  </a:lnTo>
                  <a:lnTo>
                    <a:pt x="4992" y="88209"/>
                  </a:lnTo>
                  <a:lnTo>
                    <a:pt x="18605" y="108394"/>
                  </a:lnTo>
                  <a:lnTo>
                    <a:pt x="38790" y="122007"/>
                  </a:lnTo>
                  <a:lnTo>
                    <a:pt x="60325" y="126358"/>
                  </a:lnTo>
                  <a:lnTo>
                    <a:pt x="60325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885189">
                  <a:moveTo>
                    <a:pt x="127000" y="63500"/>
                  </a:moveTo>
                  <a:lnTo>
                    <a:pt x="66675" y="63500"/>
                  </a:lnTo>
                  <a:lnTo>
                    <a:pt x="66675" y="126358"/>
                  </a:lnTo>
                  <a:lnTo>
                    <a:pt x="88209" y="122007"/>
                  </a:lnTo>
                  <a:lnTo>
                    <a:pt x="108394" y="108394"/>
                  </a:lnTo>
                  <a:lnTo>
                    <a:pt x="122007" y="88209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9964" y="2509901"/>
              <a:ext cx="222250" cy="222376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3370834" y="3577590"/>
            <a:ext cx="5416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Microsoft Sans Serif"/>
                <a:cs typeface="Microsoft Sans Serif"/>
              </a:rPr>
              <a:t>06.08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68292" y="2534539"/>
            <a:ext cx="3590290" cy="68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6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августа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1945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г.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spc="-10" dirty="0">
                <a:latin typeface="Microsoft Sans Serif"/>
                <a:cs typeface="Microsoft Sans Serif"/>
              </a:rPr>
              <a:t>американский</a:t>
            </a:r>
            <a:r>
              <a:rPr sz="1050" spc="2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бомбардировщик</a:t>
            </a:r>
            <a:r>
              <a:rPr sz="1050" spc="25" dirty="0">
                <a:latin typeface="Microsoft Sans Serif"/>
                <a:cs typeface="Microsoft Sans Serif"/>
              </a:rPr>
              <a:t> </a:t>
            </a:r>
            <a:r>
              <a:rPr sz="1050" spc="-35" dirty="0">
                <a:latin typeface="Microsoft Sans Serif"/>
                <a:cs typeface="Microsoft Sans Serif"/>
              </a:rPr>
              <a:t>B-</a:t>
            </a:r>
            <a:r>
              <a:rPr sz="1050" dirty="0">
                <a:latin typeface="Microsoft Sans Serif"/>
                <a:cs typeface="Microsoft Sans Serif"/>
              </a:rPr>
              <a:t>29</a:t>
            </a:r>
            <a:r>
              <a:rPr sz="1050" spc="8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под</a:t>
            </a:r>
            <a:r>
              <a:rPr sz="1050" spc="4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названием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spc="-40" dirty="0">
                <a:latin typeface="Microsoft Sans Serif"/>
                <a:cs typeface="Microsoft Sans Serif"/>
              </a:rPr>
              <a:t>«Энола</a:t>
            </a:r>
            <a:r>
              <a:rPr sz="1050" spc="-5" dirty="0">
                <a:latin typeface="Microsoft Sans Serif"/>
                <a:cs typeface="Microsoft Sans Serif"/>
              </a:rPr>
              <a:t> </a:t>
            </a:r>
            <a:r>
              <a:rPr sz="1050" spc="-45" dirty="0">
                <a:latin typeface="Microsoft Sans Serif"/>
                <a:cs typeface="Microsoft Sans Serif"/>
              </a:rPr>
              <a:t>Гэй»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сбросил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на</a:t>
            </a:r>
            <a:r>
              <a:rPr sz="1050" spc="10" dirty="0">
                <a:latin typeface="Microsoft Sans Serif"/>
                <a:cs typeface="Microsoft Sans Serif"/>
              </a:rPr>
              <a:t> </a:t>
            </a:r>
            <a:r>
              <a:rPr sz="1050" spc="-20" dirty="0">
                <a:latin typeface="Microsoft Sans Serif"/>
                <a:cs typeface="Microsoft Sans Serif"/>
              </a:rPr>
              <a:t>Хиросиму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spc="-35" dirty="0">
                <a:latin typeface="Microsoft Sans Serif"/>
                <a:cs typeface="Microsoft Sans Serif"/>
              </a:rPr>
              <a:t>«Малыша»</a:t>
            </a:r>
            <a:r>
              <a:rPr sz="1050" spc="-20" dirty="0">
                <a:latin typeface="Microsoft Sans Serif"/>
                <a:cs typeface="Microsoft Sans Serif"/>
              </a:rPr>
              <a:t> </a:t>
            </a:r>
            <a:r>
              <a:rPr sz="1050" spc="440" dirty="0">
                <a:latin typeface="Microsoft Sans Serif"/>
                <a:cs typeface="Microsoft Sans Serif"/>
              </a:rPr>
              <a:t>—</a:t>
            </a:r>
            <a:r>
              <a:rPr sz="1050" spc="5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атомную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spc="-10" dirty="0">
                <a:latin typeface="Microsoft Sans Serif"/>
                <a:cs typeface="Microsoft Sans Serif"/>
              </a:rPr>
              <a:t>бомбу</a:t>
            </a:r>
            <a:r>
              <a:rPr sz="1050" spc="2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мощностью в</a:t>
            </a:r>
            <a:r>
              <a:rPr sz="1050" spc="6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18</a:t>
            </a:r>
            <a:r>
              <a:rPr sz="1050" spc="5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килотонн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86115" y="2795727"/>
            <a:ext cx="1574800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9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августа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1945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г.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050" spc="-10" dirty="0">
                <a:latin typeface="Microsoft Sans Serif"/>
                <a:cs typeface="Microsoft Sans Serif"/>
              </a:rPr>
              <a:t>атомная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бомбардировка Нагасаки</a:t>
            </a:r>
            <a:endParaRPr sz="1050">
              <a:latin typeface="Microsoft Sans Serif"/>
              <a:cs typeface="Microsoft Sans Serif"/>
            </a:endParaRPr>
          </a:p>
        </p:txBody>
      </p: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9528" y="433323"/>
            <a:ext cx="148666" cy="14871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41278" y="429894"/>
            <a:ext cx="148590" cy="148716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0" y="816355"/>
            <a:ext cx="12192000" cy="6042025"/>
            <a:chOff x="0" y="816355"/>
            <a:chExt cx="12192000" cy="6042025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43139" y="2747263"/>
              <a:ext cx="222376" cy="2222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45803" y="2355850"/>
              <a:ext cx="2846197" cy="45021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318020"/>
              <a:ext cx="2624581" cy="453997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10573" y="816355"/>
              <a:ext cx="3281426" cy="604164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1077340"/>
              <a:ext cx="3148837" cy="5780659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7260717" y="4767834"/>
            <a:ext cx="1652905" cy="1507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8770" marR="358775" indent="-1905"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Всего </a:t>
            </a:r>
            <a:r>
              <a:rPr sz="1600" spc="35" dirty="0">
                <a:solidFill>
                  <a:srgbClr val="585858"/>
                </a:solidFill>
                <a:latin typeface="Microsoft Sans Serif"/>
                <a:cs typeface="Microsoft Sans Serif"/>
              </a:rPr>
              <a:t>погибших</a:t>
            </a:r>
            <a:endParaRPr sz="16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65" dirty="0">
                <a:solidFill>
                  <a:srgbClr val="585858"/>
                </a:solidFill>
                <a:latin typeface="Microsoft Sans Serif"/>
                <a:cs typeface="Microsoft Sans Serif"/>
              </a:rPr>
              <a:t>при</a:t>
            </a:r>
            <a:r>
              <a:rPr sz="16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авианалетах</a:t>
            </a:r>
            <a:endParaRPr sz="1600">
              <a:latin typeface="Microsoft Sans Serif"/>
              <a:cs typeface="Microsoft Sans Serif"/>
            </a:endParaRPr>
          </a:p>
          <a:p>
            <a:pPr marL="37465" algn="ctr">
              <a:lnSpc>
                <a:spcPct val="100000"/>
              </a:lnSpc>
              <a:spcBef>
                <a:spcPts val="440"/>
              </a:spcBef>
            </a:pPr>
            <a:r>
              <a:rPr sz="2600" dirty="0">
                <a:solidFill>
                  <a:srgbClr val="585858"/>
                </a:solidFill>
                <a:latin typeface="Microsoft Sans Serif"/>
                <a:cs typeface="Microsoft Sans Serif"/>
              </a:rPr>
              <a:t>392</a:t>
            </a:r>
            <a:r>
              <a:rPr sz="2600" spc="65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26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367</a:t>
            </a:r>
            <a:endParaRPr sz="2600">
              <a:latin typeface="Microsoft Sans Serif"/>
              <a:cs typeface="Microsoft Sans Serif"/>
            </a:endParaRPr>
          </a:p>
          <a:p>
            <a:pPr marL="36195" algn="ctr">
              <a:lnSpc>
                <a:spcPct val="100000"/>
              </a:lnSpc>
              <a:spcBef>
                <a:spcPts val="670"/>
              </a:spcBef>
            </a:pPr>
            <a:r>
              <a:rPr sz="1400" dirty="0">
                <a:solidFill>
                  <a:srgbClr val="585858"/>
                </a:solidFill>
                <a:latin typeface="Microsoft Sans Serif"/>
                <a:cs typeface="Microsoft Sans Serif"/>
              </a:rPr>
              <a:t>мирных</a:t>
            </a:r>
            <a:r>
              <a:rPr sz="1400" spc="450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жителей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461196" y="3431349"/>
            <a:ext cx="6657975" cy="3279140"/>
            <a:chOff x="2461196" y="3431349"/>
            <a:chExt cx="6657975" cy="3279140"/>
          </a:xfrm>
        </p:grpSpPr>
        <p:sp>
          <p:nvSpPr>
            <p:cNvPr id="41" name="object 41"/>
            <p:cNvSpPr/>
            <p:nvPr/>
          </p:nvSpPr>
          <p:spPr>
            <a:xfrm>
              <a:off x="7104380" y="4686172"/>
              <a:ext cx="2000885" cy="2010410"/>
            </a:xfrm>
            <a:custGeom>
              <a:avLst/>
              <a:gdLst/>
              <a:ahLst/>
              <a:cxnLst/>
              <a:rect l="l" t="t" r="r" b="b"/>
              <a:pathLst>
                <a:path w="2000884" h="2010409">
                  <a:moveTo>
                    <a:pt x="0" y="1004938"/>
                  </a:moveTo>
                  <a:lnTo>
                    <a:pt x="1153" y="956251"/>
                  </a:lnTo>
                  <a:lnTo>
                    <a:pt x="4578" y="908161"/>
                  </a:lnTo>
                  <a:lnTo>
                    <a:pt x="10223" y="860722"/>
                  </a:lnTo>
                  <a:lnTo>
                    <a:pt x="18035" y="813986"/>
                  </a:lnTo>
                  <a:lnTo>
                    <a:pt x="27961" y="768005"/>
                  </a:lnTo>
                  <a:lnTo>
                    <a:pt x="39950" y="722833"/>
                  </a:lnTo>
                  <a:lnTo>
                    <a:pt x="53949" y="678522"/>
                  </a:lnTo>
                  <a:lnTo>
                    <a:pt x="69905" y="635125"/>
                  </a:lnTo>
                  <a:lnTo>
                    <a:pt x="87766" y="592694"/>
                  </a:lnTo>
                  <a:lnTo>
                    <a:pt x="107480" y="551282"/>
                  </a:lnTo>
                  <a:lnTo>
                    <a:pt x="128995" y="510941"/>
                  </a:lnTo>
                  <a:lnTo>
                    <a:pt x="152257" y="471725"/>
                  </a:lnTo>
                  <a:lnTo>
                    <a:pt x="177216" y="433686"/>
                  </a:lnTo>
                  <a:lnTo>
                    <a:pt x="203817" y="396876"/>
                  </a:lnTo>
                  <a:lnTo>
                    <a:pt x="232009" y="361349"/>
                  </a:lnTo>
                  <a:lnTo>
                    <a:pt x="261740" y="327157"/>
                  </a:lnTo>
                  <a:lnTo>
                    <a:pt x="292957" y="294352"/>
                  </a:lnTo>
                  <a:lnTo>
                    <a:pt x="325607" y="262988"/>
                  </a:lnTo>
                  <a:lnTo>
                    <a:pt x="359639" y="233116"/>
                  </a:lnTo>
                  <a:lnTo>
                    <a:pt x="395000" y="204790"/>
                  </a:lnTo>
                  <a:lnTo>
                    <a:pt x="431637" y="178062"/>
                  </a:lnTo>
                  <a:lnTo>
                    <a:pt x="469498" y="152986"/>
                  </a:lnTo>
                  <a:lnTo>
                    <a:pt x="508532" y="129612"/>
                  </a:lnTo>
                  <a:lnTo>
                    <a:pt x="548684" y="107995"/>
                  </a:lnTo>
                  <a:lnTo>
                    <a:pt x="589904" y="88187"/>
                  </a:lnTo>
                  <a:lnTo>
                    <a:pt x="632138" y="70240"/>
                  </a:lnTo>
                  <a:lnTo>
                    <a:pt x="675334" y="54207"/>
                  </a:lnTo>
                  <a:lnTo>
                    <a:pt x="719441" y="40142"/>
                  </a:lnTo>
                  <a:lnTo>
                    <a:pt x="764404" y="28095"/>
                  </a:lnTo>
                  <a:lnTo>
                    <a:pt x="810173" y="18121"/>
                  </a:lnTo>
                  <a:lnTo>
                    <a:pt x="856695" y="10272"/>
                  </a:lnTo>
                  <a:lnTo>
                    <a:pt x="903916" y="4600"/>
                  </a:lnTo>
                  <a:lnTo>
                    <a:pt x="951786" y="1158"/>
                  </a:lnTo>
                  <a:lnTo>
                    <a:pt x="1000251" y="0"/>
                  </a:lnTo>
                  <a:lnTo>
                    <a:pt x="1048717" y="1158"/>
                  </a:lnTo>
                  <a:lnTo>
                    <a:pt x="1096587" y="4600"/>
                  </a:lnTo>
                  <a:lnTo>
                    <a:pt x="1143808" y="10272"/>
                  </a:lnTo>
                  <a:lnTo>
                    <a:pt x="1190330" y="18121"/>
                  </a:lnTo>
                  <a:lnTo>
                    <a:pt x="1236099" y="28095"/>
                  </a:lnTo>
                  <a:lnTo>
                    <a:pt x="1281062" y="40142"/>
                  </a:lnTo>
                  <a:lnTo>
                    <a:pt x="1325169" y="54207"/>
                  </a:lnTo>
                  <a:lnTo>
                    <a:pt x="1368365" y="70240"/>
                  </a:lnTo>
                  <a:lnTo>
                    <a:pt x="1410599" y="88187"/>
                  </a:lnTo>
                  <a:lnTo>
                    <a:pt x="1451819" y="107995"/>
                  </a:lnTo>
                  <a:lnTo>
                    <a:pt x="1491971" y="129612"/>
                  </a:lnTo>
                  <a:lnTo>
                    <a:pt x="1531005" y="152986"/>
                  </a:lnTo>
                  <a:lnTo>
                    <a:pt x="1568866" y="178062"/>
                  </a:lnTo>
                  <a:lnTo>
                    <a:pt x="1605503" y="204790"/>
                  </a:lnTo>
                  <a:lnTo>
                    <a:pt x="1640864" y="233116"/>
                  </a:lnTo>
                  <a:lnTo>
                    <a:pt x="1674896" y="262988"/>
                  </a:lnTo>
                  <a:lnTo>
                    <a:pt x="1707546" y="294352"/>
                  </a:lnTo>
                  <a:lnTo>
                    <a:pt x="1738763" y="327157"/>
                  </a:lnTo>
                  <a:lnTo>
                    <a:pt x="1768494" y="361349"/>
                  </a:lnTo>
                  <a:lnTo>
                    <a:pt x="1796686" y="396876"/>
                  </a:lnTo>
                  <a:lnTo>
                    <a:pt x="1823287" y="433686"/>
                  </a:lnTo>
                  <a:lnTo>
                    <a:pt x="1848246" y="471725"/>
                  </a:lnTo>
                  <a:lnTo>
                    <a:pt x="1871508" y="510941"/>
                  </a:lnTo>
                  <a:lnTo>
                    <a:pt x="1893023" y="551282"/>
                  </a:lnTo>
                  <a:lnTo>
                    <a:pt x="1912737" y="592694"/>
                  </a:lnTo>
                  <a:lnTo>
                    <a:pt x="1930598" y="635125"/>
                  </a:lnTo>
                  <a:lnTo>
                    <a:pt x="1946554" y="678522"/>
                  </a:lnTo>
                  <a:lnTo>
                    <a:pt x="1960553" y="722833"/>
                  </a:lnTo>
                  <a:lnTo>
                    <a:pt x="1972542" y="768005"/>
                  </a:lnTo>
                  <a:lnTo>
                    <a:pt x="1982468" y="813986"/>
                  </a:lnTo>
                  <a:lnTo>
                    <a:pt x="1990280" y="860722"/>
                  </a:lnTo>
                  <a:lnTo>
                    <a:pt x="1995925" y="908161"/>
                  </a:lnTo>
                  <a:lnTo>
                    <a:pt x="1999350" y="956251"/>
                  </a:lnTo>
                  <a:lnTo>
                    <a:pt x="2000503" y="1004938"/>
                  </a:lnTo>
                  <a:lnTo>
                    <a:pt x="1999350" y="1053629"/>
                  </a:lnTo>
                  <a:lnTo>
                    <a:pt x="1995925" y="1101723"/>
                  </a:lnTo>
                  <a:lnTo>
                    <a:pt x="1990280" y="1149166"/>
                  </a:lnTo>
                  <a:lnTo>
                    <a:pt x="1982468" y="1195905"/>
                  </a:lnTo>
                  <a:lnTo>
                    <a:pt x="1972542" y="1241888"/>
                  </a:lnTo>
                  <a:lnTo>
                    <a:pt x="1960553" y="1287063"/>
                  </a:lnTo>
                  <a:lnTo>
                    <a:pt x="1946554" y="1331376"/>
                  </a:lnTo>
                  <a:lnTo>
                    <a:pt x="1930598" y="1374775"/>
                  </a:lnTo>
                  <a:lnTo>
                    <a:pt x="1912737" y="1417208"/>
                  </a:lnTo>
                  <a:lnTo>
                    <a:pt x="1893023" y="1458622"/>
                  </a:lnTo>
                  <a:lnTo>
                    <a:pt x="1871508" y="1498963"/>
                  </a:lnTo>
                  <a:lnTo>
                    <a:pt x="1848246" y="1538180"/>
                  </a:lnTo>
                  <a:lnTo>
                    <a:pt x="1823287" y="1576220"/>
                  </a:lnTo>
                  <a:lnTo>
                    <a:pt x="1796686" y="1613030"/>
                  </a:lnTo>
                  <a:lnTo>
                    <a:pt x="1768494" y="1648558"/>
                  </a:lnTo>
                  <a:lnTo>
                    <a:pt x="1738763" y="1682750"/>
                  </a:lnTo>
                  <a:lnTo>
                    <a:pt x="1707546" y="1715555"/>
                  </a:lnTo>
                  <a:lnTo>
                    <a:pt x="1674896" y="1746920"/>
                  </a:lnTo>
                  <a:lnTo>
                    <a:pt x="1640864" y="1776791"/>
                  </a:lnTo>
                  <a:lnTo>
                    <a:pt x="1605503" y="1805117"/>
                  </a:lnTo>
                  <a:lnTo>
                    <a:pt x="1568866" y="1831844"/>
                  </a:lnTo>
                  <a:lnTo>
                    <a:pt x="1531005" y="1856921"/>
                  </a:lnTo>
                  <a:lnTo>
                    <a:pt x="1491971" y="1880293"/>
                  </a:lnTo>
                  <a:lnTo>
                    <a:pt x="1451819" y="1901910"/>
                  </a:lnTo>
                  <a:lnTo>
                    <a:pt x="1410599" y="1921718"/>
                  </a:lnTo>
                  <a:lnTo>
                    <a:pt x="1368365" y="1939664"/>
                  </a:lnTo>
                  <a:lnTo>
                    <a:pt x="1325169" y="1955696"/>
                  </a:lnTo>
                  <a:lnTo>
                    <a:pt x="1281062" y="1969761"/>
                  </a:lnTo>
                  <a:lnTo>
                    <a:pt x="1236099" y="1981807"/>
                  </a:lnTo>
                  <a:lnTo>
                    <a:pt x="1190330" y="1991781"/>
                  </a:lnTo>
                  <a:lnTo>
                    <a:pt x="1143808" y="1999630"/>
                  </a:lnTo>
                  <a:lnTo>
                    <a:pt x="1096587" y="2005301"/>
                  </a:lnTo>
                  <a:lnTo>
                    <a:pt x="1048717" y="2008743"/>
                  </a:lnTo>
                  <a:lnTo>
                    <a:pt x="1000251" y="2009902"/>
                  </a:lnTo>
                  <a:lnTo>
                    <a:pt x="951786" y="2008743"/>
                  </a:lnTo>
                  <a:lnTo>
                    <a:pt x="903916" y="2005301"/>
                  </a:lnTo>
                  <a:lnTo>
                    <a:pt x="856695" y="1999630"/>
                  </a:lnTo>
                  <a:lnTo>
                    <a:pt x="810173" y="1991781"/>
                  </a:lnTo>
                  <a:lnTo>
                    <a:pt x="764404" y="1981807"/>
                  </a:lnTo>
                  <a:lnTo>
                    <a:pt x="719441" y="1969761"/>
                  </a:lnTo>
                  <a:lnTo>
                    <a:pt x="675334" y="1955696"/>
                  </a:lnTo>
                  <a:lnTo>
                    <a:pt x="632138" y="1939664"/>
                  </a:lnTo>
                  <a:lnTo>
                    <a:pt x="589904" y="1921718"/>
                  </a:lnTo>
                  <a:lnTo>
                    <a:pt x="548684" y="1901910"/>
                  </a:lnTo>
                  <a:lnTo>
                    <a:pt x="508532" y="1880293"/>
                  </a:lnTo>
                  <a:lnTo>
                    <a:pt x="469498" y="1856921"/>
                  </a:lnTo>
                  <a:lnTo>
                    <a:pt x="431637" y="1831844"/>
                  </a:lnTo>
                  <a:lnTo>
                    <a:pt x="395000" y="1805117"/>
                  </a:lnTo>
                  <a:lnTo>
                    <a:pt x="359639" y="1776791"/>
                  </a:lnTo>
                  <a:lnTo>
                    <a:pt x="325607" y="1746920"/>
                  </a:lnTo>
                  <a:lnTo>
                    <a:pt x="292957" y="1715555"/>
                  </a:lnTo>
                  <a:lnTo>
                    <a:pt x="261740" y="1682750"/>
                  </a:lnTo>
                  <a:lnTo>
                    <a:pt x="232009" y="1648558"/>
                  </a:lnTo>
                  <a:lnTo>
                    <a:pt x="203817" y="1613030"/>
                  </a:lnTo>
                  <a:lnTo>
                    <a:pt x="177216" y="1576220"/>
                  </a:lnTo>
                  <a:lnTo>
                    <a:pt x="152257" y="1538180"/>
                  </a:lnTo>
                  <a:lnTo>
                    <a:pt x="128995" y="1498963"/>
                  </a:lnTo>
                  <a:lnTo>
                    <a:pt x="107480" y="1458622"/>
                  </a:lnTo>
                  <a:lnTo>
                    <a:pt x="87766" y="1417208"/>
                  </a:lnTo>
                  <a:lnTo>
                    <a:pt x="69905" y="1374775"/>
                  </a:lnTo>
                  <a:lnTo>
                    <a:pt x="53949" y="1331376"/>
                  </a:lnTo>
                  <a:lnTo>
                    <a:pt x="39950" y="1287063"/>
                  </a:lnTo>
                  <a:lnTo>
                    <a:pt x="27961" y="1241888"/>
                  </a:lnTo>
                  <a:lnTo>
                    <a:pt x="18035" y="1195905"/>
                  </a:lnTo>
                  <a:lnTo>
                    <a:pt x="10223" y="1149166"/>
                  </a:lnTo>
                  <a:lnTo>
                    <a:pt x="4578" y="1101723"/>
                  </a:lnTo>
                  <a:lnTo>
                    <a:pt x="1153" y="1053629"/>
                  </a:lnTo>
                  <a:lnTo>
                    <a:pt x="0" y="1004938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475483" y="3445636"/>
              <a:ext cx="840740" cy="1161415"/>
            </a:xfrm>
            <a:custGeom>
              <a:avLst/>
              <a:gdLst/>
              <a:ahLst/>
              <a:cxnLst/>
              <a:rect l="l" t="t" r="r" b="b"/>
              <a:pathLst>
                <a:path w="840739" h="1161414">
                  <a:moveTo>
                    <a:pt x="0" y="0"/>
                  </a:moveTo>
                  <a:lnTo>
                    <a:pt x="840232" y="1161288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7391" y="296633"/>
            <a:ext cx="9986645" cy="984885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2006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80"/>
              </a:spcBef>
            </a:pPr>
            <a:r>
              <a:rPr sz="1800" spc="-110" dirty="0">
                <a:latin typeface="Microsoft Sans Serif"/>
                <a:cs typeface="Microsoft Sans Serif"/>
              </a:rPr>
              <a:t>ОСВОБОДИТЕЛЬНАЯ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10" dirty="0">
                <a:latin typeface="Microsoft Sans Serif"/>
                <a:cs typeface="Microsoft Sans Serif"/>
              </a:rPr>
              <a:t>МИССИЯ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125" dirty="0">
                <a:latin typeface="Microsoft Sans Serif"/>
                <a:cs typeface="Microsoft Sans Serif"/>
              </a:rPr>
              <a:t>КРАСНОЙ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50" dirty="0">
                <a:latin typeface="Microsoft Sans Serif"/>
                <a:cs typeface="Microsoft Sans Serif"/>
              </a:rPr>
              <a:t>АРМИИ</a:t>
            </a:r>
            <a:r>
              <a:rPr sz="1800" spc="-25" dirty="0">
                <a:latin typeface="Microsoft Sans Serif"/>
                <a:cs typeface="Microsoft Sans Serif"/>
              </a:rPr>
              <a:t> ВЫРАЖАЛАСЬ</a:t>
            </a:r>
            <a:endParaRPr sz="1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C10000"/>
                </a:solidFill>
                <a:latin typeface="Microsoft Sans Serif"/>
                <a:cs typeface="Microsoft Sans Serif"/>
              </a:rPr>
              <a:t>В</a:t>
            </a:r>
            <a:r>
              <a:rPr sz="1800" spc="-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800" spc="-100" dirty="0">
                <a:solidFill>
                  <a:srgbClr val="C10000"/>
                </a:solidFill>
                <a:latin typeface="Microsoft Sans Serif"/>
                <a:cs typeface="Microsoft Sans Serif"/>
              </a:rPr>
              <a:t>ОСВОБОЖДЕНИИ</a:t>
            </a:r>
            <a:r>
              <a:rPr sz="1800" spc="-4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800" spc="-105" dirty="0">
                <a:solidFill>
                  <a:srgbClr val="C10000"/>
                </a:solidFill>
                <a:latin typeface="Microsoft Sans Serif"/>
                <a:cs typeface="Microsoft Sans Serif"/>
              </a:rPr>
              <a:t>НАРОДОВ</a:t>
            </a:r>
            <a:r>
              <a:rPr sz="1800" spc="-5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800" spc="-114" dirty="0">
                <a:solidFill>
                  <a:srgbClr val="C10000"/>
                </a:solidFill>
                <a:latin typeface="Microsoft Sans Serif"/>
                <a:cs typeface="Microsoft Sans Serif"/>
              </a:rPr>
              <a:t>ДАЛЬНЕГО</a:t>
            </a:r>
            <a:r>
              <a:rPr sz="1800" spc="-4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800" spc="-114" dirty="0">
                <a:solidFill>
                  <a:srgbClr val="C10000"/>
                </a:solidFill>
                <a:latin typeface="Microsoft Sans Serif"/>
                <a:cs typeface="Microsoft Sans Serif"/>
              </a:rPr>
              <a:t>ВОСТОКА</a:t>
            </a:r>
            <a:r>
              <a:rPr sz="1800" spc="-5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800" spc="-114" dirty="0">
                <a:solidFill>
                  <a:srgbClr val="C10000"/>
                </a:solidFill>
                <a:latin typeface="Microsoft Sans Serif"/>
                <a:cs typeface="Microsoft Sans Serif"/>
              </a:rPr>
              <a:t>ОТ</a:t>
            </a:r>
            <a:r>
              <a:rPr sz="18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800" spc="-105" dirty="0">
                <a:solidFill>
                  <a:srgbClr val="C10000"/>
                </a:solidFill>
                <a:latin typeface="Microsoft Sans Serif"/>
                <a:cs typeface="Microsoft Sans Serif"/>
              </a:rPr>
              <a:t>ЯПОНСКОГО</a:t>
            </a:r>
            <a:r>
              <a:rPr sz="1800" spc="-5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ГЕНОЦИДА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2895" y="730123"/>
            <a:ext cx="148717" cy="1487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624" y="730123"/>
            <a:ext cx="148653" cy="1487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8553" y="1662429"/>
            <a:ext cx="34372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Microsoft Sans Serif"/>
                <a:cs typeface="Microsoft Sans Serif"/>
              </a:rPr>
              <a:t>ПРЕЗРЕНИЕ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К</a:t>
            </a:r>
            <a:r>
              <a:rPr sz="900" spc="45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РЕШЕНИЯМ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60" dirty="0">
                <a:latin typeface="Microsoft Sans Serif"/>
                <a:cs typeface="Microsoft Sans Serif"/>
              </a:rPr>
              <a:t>ГААСКИХ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КОНВЕНЦИЙ</a:t>
            </a:r>
            <a:r>
              <a:rPr sz="900" spc="4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1899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1907 </a:t>
            </a:r>
            <a:r>
              <a:rPr sz="900" dirty="0">
                <a:latin typeface="Microsoft Sans Serif"/>
                <a:cs typeface="Microsoft Sans Serif"/>
              </a:rPr>
              <a:t>ГОДОВ,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РЕГЛАМЕНТИРУЮЩИХ</a:t>
            </a:r>
            <a:r>
              <a:rPr sz="900" spc="4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ПРАВИЛА</a:t>
            </a:r>
            <a:r>
              <a:rPr sz="900" spc="4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ВЕДЕНИЯ</a:t>
            </a:r>
            <a:r>
              <a:rPr sz="900" spc="5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ВОЙНЫ, </a:t>
            </a:r>
            <a:r>
              <a:rPr sz="900" dirty="0">
                <a:latin typeface="Microsoft Sans Serif"/>
                <a:cs typeface="Microsoft Sans Serif"/>
              </a:rPr>
              <a:t>БЫЛО</a:t>
            </a:r>
            <a:r>
              <a:rPr sz="900" spc="27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ОБЩИМ</a:t>
            </a:r>
            <a:r>
              <a:rPr sz="900" spc="27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ДЛЯ</a:t>
            </a:r>
            <a:r>
              <a:rPr sz="900" spc="26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ВОЕНЩИНЫ</a:t>
            </a:r>
            <a:r>
              <a:rPr sz="900" spc="27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НАЦИСТКОЙ</a:t>
            </a:r>
            <a:r>
              <a:rPr sz="900" spc="27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ГЕРМАНИИ </a:t>
            </a: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50" dirty="0">
                <a:latin typeface="Microsoft Sans Serif"/>
                <a:cs typeface="Microsoft Sans Serif"/>
              </a:rPr>
              <a:t>МИЛИТАРИСТКОЙ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ЯПОНИИ.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8553" y="2348229"/>
            <a:ext cx="343662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В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ОДНОМ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-70" dirty="0">
                <a:latin typeface="Microsoft Sans Serif"/>
                <a:cs typeface="Microsoft Sans Serif"/>
              </a:rPr>
              <a:t>РЯДУ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-65" dirty="0">
                <a:latin typeface="Microsoft Sans Serif"/>
                <a:cs typeface="Microsoft Sans Serif"/>
              </a:rPr>
              <a:t>СТОЯТ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ВОЕННЫЕ</a:t>
            </a:r>
            <a:r>
              <a:rPr sz="9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9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ПРЕСТУПЛЕНИЯ</a:t>
            </a:r>
            <a:r>
              <a:rPr sz="9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ГЕРМАНИИ </a:t>
            </a:r>
            <a:r>
              <a:rPr sz="900" dirty="0">
                <a:solidFill>
                  <a:srgbClr val="FF0000"/>
                </a:solidFill>
                <a:latin typeface="Microsoft Sans Serif"/>
                <a:cs typeface="Microsoft Sans Serif"/>
              </a:rPr>
              <a:t>И</a:t>
            </a:r>
            <a:r>
              <a:rPr sz="9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ЯПОНИИ</a:t>
            </a:r>
            <a:r>
              <a:rPr sz="9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ПРОТИВ</a:t>
            </a:r>
            <a:r>
              <a:rPr sz="9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 ЧЕЛОВЕЧНОСТИ:</a:t>
            </a:r>
            <a:endParaRPr sz="9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900" spc="-10" dirty="0">
                <a:latin typeface="Microsoft Sans Serif"/>
                <a:cs typeface="Microsoft Sans Serif"/>
              </a:rPr>
              <a:t>НАНКИНСКАЯ</a:t>
            </a:r>
            <a:r>
              <a:rPr sz="900" spc="1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РЕЗНЯ</a:t>
            </a:r>
            <a:r>
              <a:rPr sz="900" spc="1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(КИТАЙ)</a:t>
            </a:r>
            <a:r>
              <a:rPr sz="900" spc="114" dirty="0">
                <a:latin typeface="Microsoft Sans Serif"/>
                <a:cs typeface="Microsoft Sans Serif"/>
              </a:rPr>
              <a:t> </a:t>
            </a:r>
            <a:r>
              <a:rPr sz="900" spc="185" dirty="0">
                <a:latin typeface="Microsoft Sans Serif"/>
                <a:cs typeface="Microsoft Sans Serif"/>
              </a:rPr>
              <a:t>–</a:t>
            </a:r>
            <a:r>
              <a:rPr sz="900" spc="13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БЛОКАДА</a:t>
            </a:r>
            <a:r>
              <a:rPr sz="900" spc="1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ЛЕНИНГРАДА</a:t>
            </a:r>
            <a:r>
              <a:rPr sz="900" spc="125" dirty="0">
                <a:latin typeface="Microsoft Sans Serif"/>
                <a:cs typeface="Microsoft Sans Serif"/>
              </a:rPr>
              <a:t> </a:t>
            </a:r>
            <a:r>
              <a:rPr sz="900" spc="135" dirty="0">
                <a:latin typeface="Microsoft Sans Serif"/>
                <a:cs typeface="Microsoft Sans Serif"/>
              </a:rPr>
              <a:t>– </a:t>
            </a:r>
            <a:r>
              <a:rPr sz="900" dirty="0">
                <a:latin typeface="Microsoft Sans Serif"/>
                <a:cs typeface="Microsoft Sans Serif"/>
              </a:rPr>
              <a:t>ЛИДИЦЕ</a:t>
            </a:r>
            <a:r>
              <a:rPr sz="900" spc="44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(ЧЕХИЯ)</a:t>
            </a:r>
            <a:r>
              <a:rPr sz="900" spc="434" dirty="0">
                <a:latin typeface="Microsoft Sans Serif"/>
                <a:cs typeface="Microsoft Sans Serif"/>
              </a:rPr>
              <a:t> </a:t>
            </a:r>
            <a:r>
              <a:rPr sz="900" spc="185" dirty="0">
                <a:latin typeface="Microsoft Sans Serif"/>
                <a:cs typeface="Microsoft Sans Serif"/>
              </a:rPr>
              <a:t>–</a:t>
            </a:r>
            <a:r>
              <a:rPr sz="900" spc="44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ХАТЫНЬ</a:t>
            </a:r>
            <a:r>
              <a:rPr sz="900" spc="44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(БЕЛОРУССИЯ)</a:t>
            </a:r>
            <a:r>
              <a:rPr sz="900" spc="434" dirty="0">
                <a:latin typeface="Microsoft Sans Serif"/>
                <a:cs typeface="Microsoft Sans Serif"/>
              </a:rPr>
              <a:t> </a:t>
            </a:r>
            <a:r>
              <a:rPr sz="900" spc="185" dirty="0">
                <a:latin typeface="Microsoft Sans Serif"/>
                <a:cs typeface="Microsoft Sans Serif"/>
              </a:rPr>
              <a:t>–</a:t>
            </a:r>
            <a:r>
              <a:rPr sz="900" spc="434" dirty="0">
                <a:latin typeface="Microsoft Sans Serif"/>
                <a:cs typeface="Microsoft Sans Serif"/>
              </a:rPr>
              <a:t> </a:t>
            </a:r>
            <a:r>
              <a:rPr sz="900" spc="-45" dirty="0">
                <a:latin typeface="Microsoft Sans Serif"/>
                <a:cs typeface="Microsoft Sans Serif"/>
              </a:rPr>
              <a:t>ОРАДУР</a:t>
            </a:r>
            <a:r>
              <a:rPr sz="900" spc="-10" dirty="0">
                <a:latin typeface="Microsoft Sans Serif"/>
                <a:cs typeface="Microsoft Sans Serif"/>
              </a:rPr>
              <a:t> (ФРАНЦИЯ).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553" y="3171571"/>
            <a:ext cx="3434079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75" dirty="0">
                <a:latin typeface="Microsoft Sans Serif"/>
                <a:cs typeface="Microsoft Sans Serif"/>
              </a:rPr>
              <a:t>СТРАНЫ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75" dirty="0">
                <a:latin typeface="Microsoft Sans Serif"/>
                <a:cs typeface="Microsoft Sans Serif"/>
              </a:rPr>
              <a:t>«ОСИ»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-40" dirty="0">
                <a:latin typeface="Microsoft Sans Serif"/>
                <a:cs typeface="Microsoft Sans Serif"/>
              </a:rPr>
              <a:t>ПРОВОДИЛИ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40" dirty="0">
                <a:latin typeface="Microsoft Sans Serif"/>
                <a:cs typeface="Microsoft Sans Serif"/>
              </a:rPr>
              <a:t>ПОЛИТИКУ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5" dirty="0">
                <a:latin typeface="Microsoft Sans Serif"/>
                <a:cs typeface="Microsoft Sans Serif"/>
              </a:rPr>
              <a:t>ГЕНОЦИДА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МИРНОГО </a:t>
            </a:r>
            <a:r>
              <a:rPr sz="900" spc="-65" dirty="0">
                <a:latin typeface="Microsoft Sans Serif"/>
                <a:cs typeface="Microsoft Sans Serif"/>
              </a:rPr>
              <a:t>НАСЕЛЕНИЯ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40" dirty="0">
                <a:latin typeface="Microsoft Sans Serif"/>
                <a:cs typeface="Microsoft Sans Serif"/>
              </a:rPr>
              <a:t>СОВЕРШАЛИ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65" dirty="0">
                <a:latin typeface="Microsoft Sans Serif"/>
                <a:cs typeface="Microsoft Sans Serif"/>
              </a:rPr>
              <a:t>ПРЕСТУПЛЕНИЯ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ПРОТИВ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900" spc="-50" dirty="0">
                <a:latin typeface="Microsoft Sans Serif"/>
                <a:cs typeface="Microsoft Sans Serif"/>
              </a:rPr>
              <a:t>ЧЕЛОВЕЧНОСТИ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НА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НАЦИОНАЛЬНОЙ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ОСНОВЕ.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48727" y="3232404"/>
            <a:ext cx="155702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1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1942 год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185" dirty="0">
                <a:latin typeface="Microsoft Sans Serif"/>
                <a:cs typeface="Microsoft Sans Serif"/>
              </a:rPr>
              <a:t>–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Батаанский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марш </a:t>
            </a:r>
            <a:r>
              <a:rPr sz="900" dirty="0">
                <a:latin typeface="Microsoft Sans Serif"/>
                <a:cs typeface="Microsoft Sans Serif"/>
              </a:rPr>
              <a:t>смерти</a:t>
            </a:r>
            <a:r>
              <a:rPr sz="900" spc="229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военнопленных филиппинцев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4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американцев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09286" y="3217672"/>
            <a:ext cx="26771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1939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год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-</a:t>
            </a:r>
            <a:r>
              <a:rPr sz="900" spc="140" dirty="0">
                <a:latin typeface="Microsoft Sans Serif"/>
                <a:cs typeface="Microsoft Sans Serif"/>
              </a:rPr>
              <a:t>  </a:t>
            </a:r>
            <a:r>
              <a:rPr sz="900" spc="-35" dirty="0">
                <a:latin typeface="Microsoft Sans Serif"/>
                <a:cs typeface="Microsoft Sans Serif"/>
              </a:rPr>
              <a:t>указ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японского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генерал-</a:t>
            </a:r>
            <a:r>
              <a:rPr sz="900" spc="-10" dirty="0">
                <a:latin typeface="Microsoft Sans Serif"/>
                <a:cs typeface="Microsoft Sans Serif"/>
              </a:rPr>
              <a:t>губернатора</a:t>
            </a:r>
            <a:r>
              <a:rPr sz="900" spc="50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в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Корее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Минами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Дзиро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об обязательной</a:t>
            </a:r>
            <a:r>
              <a:rPr sz="900" spc="24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замене </a:t>
            </a:r>
            <a:r>
              <a:rPr sz="900" dirty="0">
                <a:latin typeface="Microsoft Sans Serif"/>
                <a:cs typeface="Microsoft Sans Serif"/>
              </a:rPr>
              <a:t>корейских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имен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на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японские.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50" dirty="0">
                <a:latin typeface="Microsoft Sans Serif"/>
                <a:cs typeface="Microsoft Sans Serif"/>
              </a:rPr>
              <a:t>За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первые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шесть </a:t>
            </a:r>
            <a:r>
              <a:rPr sz="900" dirty="0">
                <a:latin typeface="Microsoft Sans Serif"/>
                <a:cs typeface="Microsoft Sans Serif"/>
              </a:rPr>
              <a:t>месяцев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имена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сменили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80,5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80" dirty="0">
                <a:latin typeface="Microsoft Sans Serif"/>
                <a:cs typeface="Microsoft Sans Serif"/>
              </a:rPr>
              <a:t>%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корейских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семей.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94189" y="3229102"/>
            <a:ext cx="1705610" cy="84836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640"/>
              </a:spcBef>
            </a:pPr>
            <a:r>
              <a:rPr sz="900" dirty="0">
                <a:latin typeface="Microsoft Sans Serif"/>
                <a:cs typeface="Microsoft Sans Serif"/>
              </a:rPr>
              <a:t>с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1937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по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1945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годы</a:t>
            </a:r>
            <a:endParaRPr sz="900">
              <a:latin typeface="Microsoft Sans Serif"/>
              <a:cs typeface="Microsoft Sans Serif"/>
            </a:endParaRPr>
          </a:p>
          <a:p>
            <a:pPr marL="82550" marR="73025" algn="ctr">
              <a:lnSpc>
                <a:spcPct val="150000"/>
              </a:lnSpc>
            </a:pPr>
            <a:r>
              <a:rPr sz="900" dirty="0">
                <a:latin typeface="Microsoft Sans Serif"/>
                <a:cs typeface="Microsoft Sans Serif"/>
              </a:rPr>
              <a:t>ежемесячно</a:t>
            </a:r>
            <a:r>
              <a:rPr sz="900" spc="4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погибало </a:t>
            </a:r>
            <a:r>
              <a:rPr sz="900" spc="-20" dirty="0">
                <a:latin typeface="Microsoft Sans Serif"/>
                <a:cs typeface="Microsoft Sans Serif"/>
              </a:rPr>
              <a:t>около </a:t>
            </a:r>
            <a:r>
              <a:rPr sz="900" dirty="0">
                <a:latin typeface="Microsoft Sans Serif"/>
                <a:cs typeface="Microsoft Sans Serif"/>
              </a:rPr>
              <a:t>150 </a:t>
            </a:r>
            <a:r>
              <a:rPr sz="900" spc="-20" dirty="0">
                <a:latin typeface="Microsoft Sans Serif"/>
                <a:cs typeface="Microsoft Sans Serif"/>
              </a:rPr>
              <a:t>тыс.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человек,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900" dirty="0">
                <a:latin typeface="Microsoft Sans Serif"/>
                <a:cs typeface="Microsoft Sans Serif"/>
              </a:rPr>
              <a:t>в</a:t>
            </a:r>
            <a:r>
              <a:rPr sz="900" spc="7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основном</a:t>
            </a:r>
            <a:r>
              <a:rPr sz="900" spc="7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мирное</a:t>
            </a:r>
            <a:r>
              <a:rPr sz="900" spc="8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население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2846" y="5566054"/>
            <a:ext cx="1653539" cy="1054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5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ноябрь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185" dirty="0">
                <a:latin typeface="Microsoft Sans Serif"/>
                <a:cs typeface="Microsoft Sans Serif"/>
              </a:rPr>
              <a:t>–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декабрь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1937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года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135" dirty="0">
                <a:latin typeface="Microsoft Sans Serif"/>
                <a:cs typeface="Microsoft Sans Serif"/>
              </a:rPr>
              <a:t>– </a:t>
            </a:r>
            <a:r>
              <a:rPr sz="900" dirty="0">
                <a:latin typeface="Microsoft Sans Serif"/>
                <a:cs typeface="Microsoft Sans Serif"/>
              </a:rPr>
              <a:t>убийство</a:t>
            </a:r>
            <a:r>
              <a:rPr sz="900" spc="4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солдатами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Японской </a:t>
            </a:r>
            <a:r>
              <a:rPr sz="900" dirty="0">
                <a:latin typeface="Microsoft Sans Serif"/>
                <a:cs typeface="Microsoft Sans Serif"/>
              </a:rPr>
              <a:t>императорской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армии</a:t>
            </a:r>
            <a:endParaRPr sz="900">
              <a:latin typeface="Microsoft Sans Serif"/>
              <a:cs typeface="Microsoft Sans Serif"/>
            </a:endParaRPr>
          </a:p>
          <a:p>
            <a:pPr marL="635" algn="ctr">
              <a:lnSpc>
                <a:spcPct val="100000"/>
              </a:lnSpc>
              <a:spcBef>
                <a:spcPts val="540"/>
              </a:spcBef>
            </a:pPr>
            <a:r>
              <a:rPr sz="900" spc="-10" dirty="0">
                <a:latin typeface="Microsoft Sans Serif"/>
                <a:cs typeface="Microsoft Sans Serif"/>
              </a:rPr>
              <a:t>гражданских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лиц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разоружённых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солдат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12466" y="5565139"/>
            <a:ext cx="1315085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5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9</a:t>
            </a:r>
            <a:r>
              <a:rPr sz="900" spc="-10" dirty="0">
                <a:latin typeface="Microsoft Sans Serif"/>
                <a:cs typeface="Microsoft Sans Serif"/>
              </a:rPr>
              <a:t> декабря</a:t>
            </a:r>
            <a:r>
              <a:rPr sz="900" dirty="0">
                <a:latin typeface="Microsoft Sans Serif"/>
                <a:cs typeface="Microsoft Sans Serif"/>
              </a:rPr>
              <a:t> 1937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года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50" dirty="0">
                <a:latin typeface="Microsoft Sans Serif"/>
                <a:cs typeface="Microsoft Sans Serif"/>
              </a:rPr>
              <a:t>-</a:t>
            </a:r>
            <a:r>
              <a:rPr sz="900" dirty="0">
                <a:latin typeface="Microsoft Sans Serif"/>
                <a:cs typeface="Microsoft Sans Serif"/>
              </a:rPr>
              <a:t> приказ</a:t>
            </a:r>
            <a:r>
              <a:rPr sz="900" spc="4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принца</a:t>
            </a:r>
            <a:r>
              <a:rPr sz="900" spc="6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Ясухито </a:t>
            </a:r>
            <a:r>
              <a:rPr sz="900" spc="-50" dirty="0">
                <a:latin typeface="Microsoft Sans Serif"/>
                <a:cs typeface="Microsoft Sans Serif"/>
              </a:rPr>
              <a:t>Асака,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командующего </a:t>
            </a:r>
            <a:r>
              <a:rPr sz="900" dirty="0">
                <a:latin typeface="Microsoft Sans Serif"/>
                <a:cs typeface="Microsoft Sans Serif"/>
              </a:rPr>
              <a:t>группировкой</a:t>
            </a:r>
            <a:r>
              <a:rPr sz="900" spc="18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японских </a:t>
            </a:r>
            <a:r>
              <a:rPr sz="900" dirty="0">
                <a:latin typeface="Microsoft Sans Serif"/>
                <a:cs typeface="Microsoft Sans Serif"/>
              </a:rPr>
              <a:t>войск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под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Нанкином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9788" y="4076191"/>
            <a:ext cx="1403350" cy="1401445"/>
          </a:xfrm>
          <a:custGeom>
            <a:avLst/>
            <a:gdLst/>
            <a:ahLst/>
            <a:cxnLst/>
            <a:rect l="l" t="t" r="r" b="b"/>
            <a:pathLst>
              <a:path w="1403350" h="1401445">
                <a:moveTo>
                  <a:pt x="996238" y="64896"/>
                </a:moveTo>
                <a:lnTo>
                  <a:pt x="950711" y="45581"/>
                </a:lnTo>
                <a:lnTo>
                  <a:pt x="903589" y="29501"/>
                </a:lnTo>
                <a:lnTo>
                  <a:pt x="854951" y="16779"/>
                </a:lnTo>
                <a:lnTo>
                  <a:pt x="804873" y="7540"/>
                </a:lnTo>
                <a:lnTo>
                  <a:pt x="753433" y="1905"/>
                </a:lnTo>
                <a:lnTo>
                  <a:pt x="700709" y="0"/>
                </a:lnTo>
                <a:lnTo>
                  <a:pt x="652803" y="1618"/>
                </a:lnTo>
                <a:lnTo>
                  <a:pt x="605752" y="6405"/>
                </a:lnTo>
                <a:lnTo>
                  <a:pt x="559662" y="14255"/>
                </a:lnTo>
                <a:lnTo>
                  <a:pt x="514639" y="25062"/>
                </a:lnTo>
                <a:lnTo>
                  <a:pt x="470787" y="38722"/>
                </a:lnTo>
                <a:lnTo>
                  <a:pt x="428212" y="55129"/>
                </a:lnTo>
                <a:lnTo>
                  <a:pt x="387018" y="74179"/>
                </a:lnTo>
                <a:lnTo>
                  <a:pt x="347312" y="95767"/>
                </a:lnTo>
                <a:lnTo>
                  <a:pt x="309197" y="119787"/>
                </a:lnTo>
                <a:lnTo>
                  <a:pt x="272779" y="146134"/>
                </a:lnTo>
                <a:lnTo>
                  <a:pt x="238163" y="174704"/>
                </a:lnTo>
                <a:lnTo>
                  <a:pt x="205455" y="205390"/>
                </a:lnTo>
                <a:lnTo>
                  <a:pt x="174760" y="238089"/>
                </a:lnTo>
                <a:lnTo>
                  <a:pt x="146182" y="272695"/>
                </a:lnTo>
                <a:lnTo>
                  <a:pt x="119826" y="309103"/>
                </a:lnTo>
                <a:lnTo>
                  <a:pt x="95799" y="347208"/>
                </a:lnTo>
                <a:lnTo>
                  <a:pt x="74204" y="386905"/>
                </a:lnTo>
                <a:lnTo>
                  <a:pt x="55148" y="428089"/>
                </a:lnTo>
                <a:lnTo>
                  <a:pt x="38735" y="470654"/>
                </a:lnTo>
                <a:lnTo>
                  <a:pt x="25071" y="514496"/>
                </a:lnTo>
                <a:lnTo>
                  <a:pt x="14260" y="559510"/>
                </a:lnTo>
                <a:lnTo>
                  <a:pt x="6407" y="605591"/>
                </a:lnTo>
                <a:lnTo>
                  <a:pt x="1619" y="652633"/>
                </a:lnTo>
                <a:lnTo>
                  <a:pt x="0" y="700531"/>
                </a:lnTo>
                <a:lnTo>
                  <a:pt x="1619" y="748590"/>
                </a:lnTo>
                <a:lnTo>
                  <a:pt x="6407" y="795766"/>
                </a:lnTo>
                <a:lnTo>
                  <a:pt x="14260" y="841954"/>
                </a:lnTo>
                <a:lnTo>
                  <a:pt x="25071" y="887052"/>
                </a:lnTo>
                <a:lnTo>
                  <a:pt x="38735" y="930956"/>
                </a:lnTo>
                <a:lnTo>
                  <a:pt x="55148" y="973564"/>
                </a:lnTo>
                <a:lnTo>
                  <a:pt x="74204" y="1014771"/>
                </a:lnTo>
                <a:lnTo>
                  <a:pt x="95799" y="1054476"/>
                </a:lnTo>
                <a:lnTo>
                  <a:pt x="119826" y="1092574"/>
                </a:lnTo>
                <a:lnTo>
                  <a:pt x="146182" y="1128962"/>
                </a:lnTo>
                <a:lnTo>
                  <a:pt x="174760" y="1163537"/>
                </a:lnTo>
                <a:lnTo>
                  <a:pt x="205455" y="1196197"/>
                </a:lnTo>
                <a:lnTo>
                  <a:pt x="238163" y="1226836"/>
                </a:lnTo>
                <a:lnTo>
                  <a:pt x="272779" y="1255353"/>
                </a:lnTo>
                <a:lnTo>
                  <a:pt x="309197" y="1281645"/>
                </a:lnTo>
                <a:lnTo>
                  <a:pt x="347312" y="1305607"/>
                </a:lnTo>
                <a:lnTo>
                  <a:pt x="387018" y="1327136"/>
                </a:lnTo>
                <a:lnTo>
                  <a:pt x="428212" y="1346130"/>
                </a:lnTo>
                <a:lnTo>
                  <a:pt x="470787" y="1362485"/>
                </a:lnTo>
                <a:lnTo>
                  <a:pt x="514639" y="1376098"/>
                </a:lnTo>
                <a:lnTo>
                  <a:pt x="559662" y="1386866"/>
                </a:lnTo>
                <a:lnTo>
                  <a:pt x="605752" y="1394684"/>
                </a:lnTo>
                <a:lnTo>
                  <a:pt x="652803" y="1399452"/>
                </a:lnTo>
                <a:lnTo>
                  <a:pt x="700709" y="1401063"/>
                </a:lnTo>
                <a:lnTo>
                  <a:pt x="748791" y="1399452"/>
                </a:lnTo>
                <a:lnTo>
                  <a:pt x="796003" y="1394684"/>
                </a:lnTo>
                <a:lnTo>
                  <a:pt x="842239" y="1386866"/>
                </a:lnTo>
                <a:lnTo>
                  <a:pt x="887396" y="1376098"/>
                </a:lnTo>
                <a:lnTo>
                  <a:pt x="931369" y="1362485"/>
                </a:lnTo>
                <a:lnTo>
                  <a:pt x="974053" y="1346130"/>
                </a:lnTo>
                <a:lnTo>
                  <a:pt x="1015344" y="1327136"/>
                </a:lnTo>
                <a:lnTo>
                  <a:pt x="1055138" y="1305607"/>
                </a:lnTo>
                <a:lnTo>
                  <a:pt x="1093330" y="1281645"/>
                </a:lnTo>
                <a:lnTo>
                  <a:pt x="1129815" y="1255353"/>
                </a:lnTo>
                <a:lnTo>
                  <a:pt x="1164489" y="1226836"/>
                </a:lnTo>
                <a:lnTo>
                  <a:pt x="1197248" y="1196197"/>
                </a:lnTo>
                <a:lnTo>
                  <a:pt x="1227986" y="1163537"/>
                </a:lnTo>
                <a:lnTo>
                  <a:pt x="1256600" y="1128962"/>
                </a:lnTo>
                <a:lnTo>
                  <a:pt x="1282984" y="1092574"/>
                </a:lnTo>
                <a:lnTo>
                  <a:pt x="1307036" y="1054476"/>
                </a:lnTo>
                <a:lnTo>
                  <a:pt x="1328648" y="1014771"/>
                </a:lnTo>
                <a:lnTo>
                  <a:pt x="1347719" y="973564"/>
                </a:lnTo>
                <a:lnTo>
                  <a:pt x="1364142" y="930956"/>
                </a:lnTo>
                <a:lnTo>
                  <a:pt x="1377813" y="887052"/>
                </a:lnTo>
                <a:lnTo>
                  <a:pt x="1388629" y="841954"/>
                </a:lnTo>
                <a:lnTo>
                  <a:pt x="1396483" y="795766"/>
                </a:lnTo>
                <a:lnTo>
                  <a:pt x="1401273" y="748590"/>
                </a:lnTo>
                <a:lnTo>
                  <a:pt x="1402892" y="700531"/>
                </a:lnTo>
                <a:lnTo>
                  <a:pt x="1401144" y="650319"/>
                </a:lnTo>
                <a:lnTo>
                  <a:pt x="1395965" y="601095"/>
                </a:lnTo>
                <a:lnTo>
                  <a:pt x="1387457" y="552961"/>
                </a:lnTo>
                <a:lnTo>
                  <a:pt x="1375718" y="506021"/>
                </a:lnTo>
                <a:lnTo>
                  <a:pt x="1360849" y="460376"/>
                </a:lnTo>
                <a:lnTo>
                  <a:pt x="1342950" y="416128"/>
                </a:lnTo>
                <a:lnTo>
                  <a:pt x="1322120" y="373379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9455" y="4171220"/>
            <a:ext cx="1816100" cy="950594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434"/>
              </a:spcBef>
            </a:pPr>
            <a:r>
              <a:rPr sz="1000" spc="-65" dirty="0">
                <a:latin typeface="Microsoft Sans Serif"/>
                <a:cs typeface="Microsoft Sans Serif"/>
              </a:rPr>
              <a:t>НАНКИНСКАЯ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55" dirty="0">
                <a:latin typeface="Microsoft Sans Serif"/>
                <a:cs typeface="Microsoft Sans Serif"/>
              </a:rPr>
              <a:t>РЕЗНЯ</a:t>
            </a:r>
            <a:endParaRPr sz="1000">
              <a:latin typeface="Microsoft Sans Serif"/>
              <a:cs typeface="Microsoft Sans Serif"/>
            </a:endParaRPr>
          </a:p>
          <a:p>
            <a:pPr marR="697230" algn="ctr">
              <a:lnSpc>
                <a:spcPct val="100000"/>
              </a:lnSpc>
              <a:spcBef>
                <a:spcPts val="384"/>
              </a:spcBef>
            </a:pPr>
            <a:r>
              <a:rPr sz="11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до</a:t>
            </a:r>
            <a:endParaRPr sz="1100">
              <a:latin typeface="Microsoft Sans Serif"/>
              <a:cs typeface="Microsoft Sans Serif"/>
            </a:endParaRPr>
          </a:p>
          <a:p>
            <a:pPr marR="703580" algn="ctr">
              <a:lnSpc>
                <a:spcPts val="2715"/>
              </a:lnSpc>
              <a:spcBef>
                <a:spcPts val="55"/>
              </a:spcBef>
            </a:pPr>
            <a:r>
              <a:rPr sz="2300" dirty="0">
                <a:solidFill>
                  <a:srgbClr val="585858"/>
                </a:solidFill>
                <a:latin typeface="Microsoft Sans Serif"/>
                <a:cs typeface="Microsoft Sans Serif"/>
              </a:rPr>
              <a:t>500</a:t>
            </a:r>
            <a:r>
              <a:rPr sz="2300" spc="80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23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000</a:t>
            </a:r>
            <a:endParaRPr sz="2300">
              <a:latin typeface="Microsoft Sans Serif"/>
              <a:cs typeface="Microsoft Sans Serif"/>
            </a:endParaRPr>
          </a:p>
          <a:p>
            <a:pPr marL="260350">
              <a:lnSpc>
                <a:spcPts val="1275"/>
              </a:lnSpc>
            </a:pPr>
            <a:r>
              <a:rPr sz="11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погибших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59811" y="4076191"/>
            <a:ext cx="1403350" cy="1401445"/>
          </a:xfrm>
          <a:custGeom>
            <a:avLst/>
            <a:gdLst/>
            <a:ahLst/>
            <a:cxnLst/>
            <a:rect l="l" t="t" r="r" b="b"/>
            <a:pathLst>
              <a:path w="1403350" h="1401445">
                <a:moveTo>
                  <a:pt x="996314" y="64896"/>
                </a:moveTo>
                <a:lnTo>
                  <a:pt x="950787" y="45581"/>
                </a:lnTo>
                <a:lnTo>
                  <a:pt x="903666" y="29501"/>
                </a:lnTo>
                <a:lnTo>
                  <a:pt x="855027" y="16779"/>
                </a:lnTo>
                <a:lnTo>
                  <a:pt x="804949" y="7540"/>
                </a:lnTo>
                <a:lnTo>
                  <a:pt x="753509" y="1905"/>
                </a:lnTo>
                <a:lnTo>
                  <a:pt x="700786" y="0"/>
                </a:lnTo>
                <a:lnTo>
                  <a:pt x="652871" y="1618"/>
                </a:lnTo>
                <a:lnTo>
                  <a:pt x="605813" y="6405"/>
                </a:lnTo>
                <a:lnTo>
                  <a:pt x="559717" y="14255"/>
                </a:lnTo>
                <a:lnTo>
                  <a:pt x="514688" y="25062"/>
                </a:lnTo>
                <a:lnTo>
                  <a:pt x="470830" y="38722"/>
                </a:lnTo>
                <a:lnTo>
                  <a:pt x="428249" y="55129"/>
                </a:lnTo>
                <a:lnTo>
                  <a:pt x="387051" y="74179"/>
                </a:lnTo>
                <a:lnTo>
                  <a:pt x="347340" y="95767"/>
                </a:lnTo>
                <a:lnTo>
                  <a:pt x="309221" y="119787"/>
                </a:lnTo>
                <a:lnTo>
                  <a:pt x="272800" y="146134"/>
                </a:lnTo>
                <a:lnTo>
                  <a:pt x="238181" y="174704"/>
                </a:lnTo>
                <a:lnTo>
                  <a:pt x="205470" y="205390"/>
                </a:lnTo>
                <a:lnTo>
                  <a:pt x="174771" y="238089"/>
                </a:lnTo>
                <a:lnTo>
                  <a:pt x="146191" y="272695"/>
                </a:lnTo>
                <a:lnTo>
                  <a:pt x="119834" y="309103"/>
                </a:lnTo>
                <a:lnTo>
                  <a:pt x="95805" y="347208"/>
                </a:lnTo>
                <a:lnTo>
                  <a:pt x="74209" y="386905"/>
                </a:lnTo>
                <a:lnTo>
                  <a:pt x="55151" y="428089"/>
                </a:lnTo>
                <a:lnTo>
                  <a:pt x="38737" y="470654"/>
                </a:lnTo>
                <a:lnTo>
                  <a:pt x="25072" y="514496"/>
                </a:lnTo>
                <a:lnTo>
                  <a:pt x="14260" y="559510"/>
                </a:lnTo>
                <a:lnTo>
                  <a:pt x="6408" y="605591"/>
                </a:lnTo>
                <a:lnTo>
                  <a:pt x="1619" y="652633"/>
                </a:lnTo>
                <a:lnTo>
                  <a:pt x="0" y="700531"/>
                </a:lnTo>
                <a:lnTo>
                  <a:pt x="1619" y="748590"/>
                </a:lnTo>
                <a:lnTo>
                  <a:pt x="6408" y="795766"/>
                </a:lnTo>
                <a:lnTo>
                  <a:pt x="14260" y="841954"/>
                </a:lnTo>
                <a:lnTo>
                  <a:pt x="25072" y="887052"/>
                </a:lnTo>
                <a:lnTo>
                  <a:pt x="38737" y="930956"/>
                </a:lnTo>
                <a:lnTo>
                  <a:pt x="55151" y="973564"/>
                </a:lnTo>
                <a:lnTo>
                  <a:pt x="74209" y="1014771"/>
                </a:lnTo>
                <a:lnTo>
                  <a:pt x="95805" y="1054476"/>
                </a:lnTo>
                <a:lnTo>
                  <a:pt x="119834" y="1092574"/>
                </a:lnTo>
                <a:lnTo>
                  <a:pt x="146191" y="1128962"/>
                </a:lnTo>
                <a:lnTo>
                  <a:pt x="174771" y="1163537"/>
                </a:lnTo>
                <a:lnTo>
                  <a:pt x="205470" y="1196197"/>
                </a:lnTo>
                <a:lnTo>
                  <a:pt x="238181" y="1226836"/>
                </a:lnTo>
                <a:lnTo>
                  <a:pt x="272800" y="1255353"/>
                </a:lnTo>
                <a:lnTo>
                  <a:pt x="309221" y="1281645"/>
                </a:lnTo>
                <a:lnTo>
                  <a:pt x="347340" y="1305607"/>
                </a:lnTo>
                <a:lnTo>
                  <a:pt x="387051" y="1327136"/>
                </a:lnTo>
                <a:lnTo>
                  <a:pt x="428249" y="1346130"/>
                </a:lnTo>
                <a:lnTo>
                  <a:pt x="470830" y="1362485"/>
                </a:lnTo>
                <a:lnTo>
                  <a:pt x="514688" y="1376098"/>
                </a:lnTo>
                <a:lnTo>
                  <a:pt x="559717" y="1386866"/>
                </a:lnTo>
                <a:lnTo>
                  <a:pt x="605813" y="1394684"/>
                </a:lnTo>
                <a:lnTo>
                  <a:pt x="652871" y="1399452"/>
                </a:lnTo>
                <a:lnTo>
                  <a:pt x="700786" y="1401063"/>
                </a:lnTo>
                <a:lnTo>
                  <a:pt x="748867" y="1399452"/>
                </a:lnTo>
                <a:lnTo>
                  <a:pt x="796076" y="1394684"/>
                </a:lnTo>
                <a:lnTo>
                  <a:pt x="842310" y="1386866"/>
                </a:lnTo>
                <a:lnTo>
                  <a:pt x="887463" y="1376098"/>
                </a:lnTo>
                <a:lnTo>
                  <a:pt x="931431" y="1362485"/>
                </a:lnTo>
                <a:lnTo>
                  <a:pt x="974109" y="1346130"/>
                </a:lnTo>
                <a:lnTo>
                  <a:pt x="1015394" y="1327136"/>
                </a:lnTo>
                <a:lnTo>
                  <a:pt x="1055181" y="1305607"/>
                </a:lnTo>
                <a:lnTo>
                  <a:pt x="1093366" y="1281645"/>
                </a:lnTo>
                <a:lnTo>
                  <a:pt x="1129843" y="1255353"/>
                </a:lnTo>
                <a:lnTo>
                  <a:pt x="1164510" y="1226836"/>
                </a:lnTo>
                <a:lnTo>
                  <a:pt x="1197260" y="1196197"/>
                </a:lnTo>
                <a:lnTo>
                  <a:pt x="1227991" y="1163537"/>
                </a:lnTo>
                <a:lnTo>
                  <a:pt x="1256597" y="1128962"/>
                </a:lnTo>
                <a:lnTo>
                  <a:pt x="1282974" y="1092574"/>
                </a:lnTo>
                <a:lnTo>
                  <a:pt x="1307018" y="1054476"/>
                </a:lnTo>
                <a:lnTo>
                  <a:pt x="1328624" y="1014771"/>
                </a:lnTo>
                <a:lnTo>
                  <a:pt x="1347688" y="973564"/>
                </a:lnTo>
                <a:lnTo>
                  <a:pt x="1364105" y="930956"/>
                </a:lnTo>
                <a:lnTo>
                  <a:pt x="1377772" y="887052"/>
                </a:lnTo>
                <a:lnTo>
                  <a:pt x="1388583" y="841954"/>
                </a:lnTo>
                <a:lnTo>
                  <a:pt x="1396435" y="795766"/>
                </a:lnTo>
                <a:lnTo>
                  <a:pt x="1401222" y="748590"/>
                </a:lnTo>
                <a:lnTo>
                  <a:pt x="1402841" y="700531"/>
                </a:lnTo>
                <a:lnTo>
                  <a:pt x="1401093" y="650319"/>
                </a:lnTo>
                <a:lnTo>
                  <a:pt x="1395918" y="601095"/>
                </a:lnTo>
                <a:lnTo>
                  <a:pt x="1387416" y="552961"/>
                </a:lnTo>
                <a:lnTo>
                  <a:pt x="1375691" y="506021"/>
                </a:lnTo>
                <a:lnTo>
                  <a:pt x="1360844" y="460376"/>
                </a:lnTo>
                <a:lnTo>
                  <a:pt x="1342979" y="416128"/>
                </a:lnTo>
                <a:lnTo>
                  <a:pt x="1322197" y="373379"/>
                </a:lnTo>
              </a:path>
            </a:pathLst>
          </a:custGeom>
          <a:ln w="28574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10688" y="4171220"/>
            <a:ext cx="1130300" cy="950594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635635">
              <a:lnSpc>
                <a:spcPct val="100000"/>
              </a:lnSpc>
              <a:spcBef>
                <a:spcPts val="434"/>
              </a:spcBef>
            </a:pPr>
            <a:r>
              <a:rPr sz="1000" spc="-45" dirty="0">
                <a:latin typeface="Microsoft Sans Serif"/>
                <a:cs typeface="Microsoft Sans Serif"/>
              </a:rPr>
              <a:t>ПРИКАЗ</a:t>
            </a:r>
            <a:endParaRPr sz="1000">
              <a:latin typeface="Microsoft Sans Serif"/>
              <a:cs typeface="Microsoft Sans Serif"/>
            </a:endParaRPr>
          </a:p>
          <a:p>
            <a:pPr marR="3175" algn="ctr">
              <a:lnSpc>
                <a:spcPct val="100000"/>
              </a:lnSpc>
              <a:spcBef>
                <a:spcPts val="384"/>
              </a:spcBef>
            </a:pPr>
            <a:r>
              <a:rPr sz="11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ликвидация</a:t>
            </a:r>
            <a:endParaRPr sz="1100">
              <a:latin typeface="Microsoft Sans Serif"/>
              <a:cs typeface="Microsoft Sans Serif"/>
            </a:endParaRPr>
          </a:p>
          <a:p>
            <a:pPr marR="60960" algn="ctr">
              <a:lnSpc>
                <a:spcPts val="2715"/>
              </a:lnSpc>
              <a:spcBef>
                <a:spcPts val="55"/>
              </a:spcBef>
            </a:pPr>
            <a:r>
              <a:rPr sz="2300" spc="-20" dirty="0">
                <a:solidFill>
                  <a:srgbClr val="585858"/>
                </a:solidFill>
                <a:latin typeface="Microsoft Sans Serif"/>
                <a:cs typeface="Microsoft Sans Serif"/>
              </a:rPr>
              <a:t>ВСЕХ</a:t>
            </a:r>
            <a:endParaRPr sz="2300">
              <a:latin typeface="Microsoft Sans Serif"/>
              <a:cs typeface="Microsoft Sans Serif"/>
            </a:endParaRPr>
          </a:p>
          <a:p>
            <a:pPr marR="21590" algn="ctr">
              <a:lnSpc>
                <a:spcPts val="1275"/>
              </a:lnSpc>
            </a:pPr>
            <a:r>
              <a:rPr sz="11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военнопленных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49189" y="1670939"/>
            <a:ext cx="1403350" cy="1401445"/>
          </a:xfrm>
          <a:custGeom>
            <a:avLst/>
            <a:gdLst/>
            <a:ahLst/>
            <a:cxnLst/>
            <a:rect l="l" t="t" r="r" b="b"/>
            <a:pathLst>
              <a:path w="1403350" h="1401445">
                <a:moveTo>
                  <a:pt x="996314" y="64897"/>
                </a:moveTo>
                <a:lnTo>
                  <a:pt x="950787" y="45581"/>
                </a:lnTo>
                <a:lnTo>
                  <a:pt x="903666" y="29501"/>
                </a:lnTo>
                <a:lnTo>
                  <a:pt x="855027" y="16779"/>
                </a:lnTo>
                <a:lnTo>
                  <a:pt x="804949" y="7540"/>
                </a:lnTo>
                <a:lnTo>
                  <a:pt x="753509" y="1905"/>
                </a:lnTo>
                <a:lnTo>
                  <a:pt x="700786" y="0"/>
                </a:lnTo>
                <a:lnTo>
                  <a:pt x="652871" y="1619"/>
                </a:lnTo>
                <a:lnTo>
                  <a:pt x="605813" y="6408"/>
                </a:lnTo>
                <a:lnTo>
                  <a:pt x="559717" y="14260"/>
                </a:lnTo>
                <a:lnTo>
                  <a:pt x="514688" y="25071"/>
                </a:lnTo>
                <a:lnTo>
                  <a:pt x="470830" y="38735"/>
                </a:lnTo>
                <a:lnTo>
                  <a:pt x="428249" y="55147"/>
                </a:lnTo>
                <a:lnTo>
                  <a:pt x="387051" y="74202"/>
                </a:lnTo>
                <a:lnTo>
                  <a:pt x="347340" y="95795"/>
                </a:lnTo>
                <a:lnTo>
                  <a:pt x="309221" y="119820"/>
                </a:lnTo>
                <a:lnTo>
                  <a:pt x="272800" y="146173"/>
                </a:lnTo>
                <a:lnTo>
                  <a:pt x="238181" y="174747"/>
                </a:lnTo>
                <a:lnTo>
                  <a:pt x="205470" y="205438"/>
                </a:lnTo>
                <a:lnTo>
                  <a:pt x="174771" y="238140"/>
                </a:lnTo>
                <a:lnTo>
                  <a:pt x="146191" y="272749"/>
                </a:lnTo>
                <a:lnTo>
                  <a:pt x="119834" y="309159"/>
                </a:lnTo>
                <a:lnTo>
                  <a:pt x="95805" y="347265"/>
                </a:lnTo>
                <a:lnTo>
                  <a:pt x="74209" y="386961"/>
                </a:lnTo>
                <a:lnTo>
                  <a:pt x="55151" y="428142"/>
                </a:lnTo>
                <a:lnTo>
                  <a:pt x="38737" y="470704"/>
                </a:lnTo>
                <a:lnTo>
                  <a:pt x="25072" y="514541"/>
                </a:lnTo>
                <a:lnTo>
                  <a:pt x="14260" y="559547"/>
                </a:lnTo>
                <a:lnTo>
                  <a:pt x="6408" y="605618"/>
                </a:lnTo>
                <a:lnTo>
                  <a:pt x="1619" y="652648"/>
                </a:lnTo>
                <a:lnTo>
                  <a:pt x="0" y="700532"/>
                </a:lnTo>
                <a:lnTo>
                  <a:pt x="1619" y="748590"/>
                </a:lnTo>
                <a:lnTo>
                  <a:pt x="6408" y="795766"/>
                </a:lnTo>
                <a:lnTo>
                  <a:pt x="14260" y="841954"/>
                </a:lnTo>
                <a:lnTo>
                  <a:pt x="25072" y="887052"/>
                </a:lnTo>
                <a:lnTo>
                  <a:pt x="38737" y="930956"/>
                </a:lnTo>
                <a:lnTo>
                  <a:pt x="55151" y="973564"/>
                </a:lnTo>
                <a:lnTo>
                  <a:pt x="74209" y="1014771"/>
                </a:lnTo>
                <a:lnTo>
                  <a:pt x="95805" y="1054476"/>
                </a:lnTo>
                <a:lnTo>
                  <a:pt x="119834" y="1092574"/>
                </a:lnTo>
                <a:lnTo>
                  <a:pt x="146191" y="1128962"/>
                </a:lnTo>
                <a:lnTo>
                  <a:pt x="174771" y="1163537"/>
                </a:lnTo>
                <a:lnTo>
                  <a:pt x="205470" y="1196197"/>
                </a:lnTo>
                <a:lnTo>
                  <a:pt x="238181" y="1226836"/>
                </a:lnTo>
                <a:lnTo>
                  <a:pt x="272800" y="1255353"/>
                </a:lnTo>
                <a:lnTo>
                  <a:pt x="309221" y="1281645"/>
                </a:lnTo>
                <a:lnTo>
                  <a:pt x="347340" y="1305607"/>
                </a:lnTo>
                <a:lnTo>
                  <a:pt x="387051" y="1327136"/>
                </a:lnTo>
                <a:lnTo>
                  <a:pt x="428249" y="1346130"/>
                </a:lnTo>
                <a:lnTo>
                  <a:pt x="470830" y="1362485"/>
                </a:lnTo>
                <a:lnTo>
                  <a:pt x="514688" y="1376098"/>
                </a:lnTo>
                <a:lnTo>
                  <a:pt x="559717" y="1386866"/>
                </a:lnTo>
                <a:lnTo>
                  <a:pt x="605813" y="1394684"/>
                </a:lnTo>
                <a:lnTo>
                  <a:pt x="652871" y="1399452"/>
                </a:lnTo>
                <a:lnTo>
                  <a:pt x="700786" y="1401064"/>
                </a:lnTo>
                <a:lnTo>
                  <a:pt x="748867" y="1399452"/>
                </a:lnTo>
                <a:lnTo>
                  <a:pt x="796079" y="1394684"/>
                </a:lnTo>
                <a:lnTo>
                  <a:pt x="842315" y="1386866"/>
                </a:lnTo>
                <a:lnTo>
                  <a:pt x="887472" y="1376098"/>
                </a:lnTo>
                <a:lnTo>
                  <a:pt x="931445" y="1362485"/>
                </a:lnTo>
                <a:lnTo>
                  <a:pt x="974129" y="1346130"/>
                </a:lnTo>
                <a:lnTo>
                  <a:pt x="1015421" y="1327136"/>
                </a:lnTo>
                <a:lnTo>
                  <a:pt x="1055214" y="1305607"/>
                </a:lnTo>
                <a:lnTo>
                  <a:pt x="1093406" y="1281645"/>
                </a:lnTo>
                <a:lnTo>
                  <a:pt x="1129891" y="1255353"/>
                </a:lnTo>
                <a:lnTo>
                  <a:pt x="1164565" y="1226836"/>
                </a:lnTo>
                <a:lnTo>
                  <a:pt x="1197324" y="1196197"/>
                </a:lnTo>
                <a:lnTo>
                  <a:pt x="1228062" y="1163537"/>
                </a:lnTo>
                <a:lnTo>
                  <a:pt x="1256676" y="1128962"/>
                </a:lnTo>
                <a:lnTo>
                  <a:pt x="1283061" y="1092574"/>
                </a:lnTo>
                <a:lnTo>
                  <a:pt x="1307112" y="1054476"/>
                </a:lnTo>
                <a:lnTo>
                  <a:pt x="1328725" y="1014771"/>
                </a:lnTo>
                <a:lnTo>
                  <a:pt x="1347795" y="973564"/>
                </a:lnTo>
                <a:lnTo>
                  <a:pt x="1364218" y="930956"/>
                </a:lnTo>
                <a:lnTo>
                  <a:pt x="1377890" y="887052"/>
                </a:lnTo>
                <a:lnTo>
                  <a:pt x="1388705" y="841954"/>
                </a:lnTo>
                <a:lnTo>
                  <a:pt x="1396559" y="795766"/>
                </a:lnTo>
                <a:lnTo>
                  <a:pt x="1401349" y="748590"/>
                </a:lnTo>
                <a:lnTo>
                  <a:pt x="1402968" y="700532"/>
                </a:lnTo>
                <a:lnTo>
                  <a:pt x="1401213" y="650365"/>
                </a:lnTo>
                <a:lnTo>
                  <a:pt x="1396019" y="601172"/>
                </a:lnTo>
                <a:lnTo>
                  <a:pt x="1387493" y="553055"/>
                </a:lnTo>
                <a:lnTo>
                  <a:pt x="1375741" y="506114"/>
                </a:lnTo>
                <a:lnTo>
                  <a:pt x="1360870" y="460453"/>
                </a:lnTo>
                <a:lnTo>
                  <a:pt x="1342986" y="416174"/>
                </a:lnTo>
                <a:lnTo>
                  <a:pt x="1322196" y="373380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709030" y="1768667"/>
            <a:ext cx="1818005" cy="99949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527050">
              <a:lnSpc>
                <a:spcPct val="100000"/>
              </a:lnSpc>
              <a:spcBef>
                <a:spcPts val="409"/>
              </a:spcBef>
            </a:pPr>
            <a:r>
              <a:rPr sz="1000" spc="-80" dirty="0">
                <a:latin typeface="Microsoft Sans Serif"/>
                <a:cs typeface="Microsoft Sans Serif"/>
              </a:rPr>
              <a:t>УКАЗ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65" dirty="0">
                <a:latin typeface="Microsoft Sans Serif"/>
                <a:cs typeface="Microsoft Sans Serif"/>
              </a:rPr>
              <a:t>СМЕНЕ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ИМЕН</a:t>
            </a:r>
            <a:endParaRPr sz="1000">
              <a:latin typeface="Microsoft Sans Serif"/>
              <a:cs typeface="Microsoft Sans Serif"/>
            </a:endParaRPr>
          </a:p>
          <a:p>
            <a:pPr marL="38735">
              <a:lnSpc>
                <a:spcPct val="100000"/>
              </a:lnSpc>
              <a:spcBef>
                <a:spcPts val="735"/>
              </a:spcBef>
            </a:pPr>
            <a:r>
              <a:rPr sz="23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80,5%</a:t>
            </a:r>
            <a:endParaRPr sz="2300">
              <a:latin typeface="Microsoft Sans Serif"/>
              <a:cs typeface="Microsoft Sans Serif"/>
            </a:endParaRPr>
          </a:p>
          <a:p>
            <a:pPr marL="12700" marR="939165" indent="112395">
              <a:lnSpc>
                <a:spcPct val="100000"/>
              </a:lnSpc>
              <a:spcBef>
                <a:spcPts val="20"/>
              </a:spcBef>
            </a:pPr>
            <a:r>
              <a:rPr sz="11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корейцев </a:t>
            </a:r>
            <a:r>
              <a:rPr sz="1100" dirty="0">
                <a:solidFill>
                  <a:srgbClr val="585858"/>
                </a:solidFill>
                <a:latin typeface="Microsoft Sans Serif"/>
                <a:cs typeface="Microsoft Sans Serif"/>
              </a:rPr>
              <a:t>сменили</a:t>
            </a:r>
            <a:r>
              <a:rPr sz="1100" spc="5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11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имя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61829" y="1670939"/>
            <a:ext cx="1403350" cy="1401445"/>
          </a:xfrm>
          <a:custGeom>
            <a:avLst/>
            <a:gdLst/>
            <a:ahLst/>
            <a:cxnLst/>
            <a:rect l="l" t="t" r="r" b="b"/>
            <a:pathLst>
              <a:path w="1403350" h="1401445">
                <a:moveTo>
                  <a:pt x="996315" y="64897"/>
                </a:moveTo>
                <a:lnTo>
                  <a:pt x="950787" y="45581"/>
                </a:lnTo>
                <a:lnTo>
                  <a:pt x="903666" y="29501"/>
                </a:lnTo>
                <a:lnTo>
                  <a:pt x="855027" y="16779"/>
                </a:lnTo>
                <a:lnTo>
                  <a:pt x="804949" y="7540"/>
                </a:lnTo>
                <a:lnTo>
                  <a:pt x="753509" y="1905"/>
                </a:lnTo>
                <a:lnTo>
                  <a:pt x="700786" y="0"/>
                </a:lnTo>
                <a:lnTo>
                  <a:pt x="652871" y="1619"/>
                </a:lnTo>
                <a:lnTo>
                  <a:pt x="605813" y="6408"/>
                </a:lnTo>
                <a:lnTo>
                  <a:pt x="559717" y="14260"/>
                </a:lnTo>
                <a:lnTo>
                  <a:pt x="514688" y="25071"/>
                </a:lnTo>
                <a:lnTo>
                  <a:pt x="470830" y="38735"/>
                </a:lnTo>
                <a:lnTo>
                  <a:pt x="428249" y="55147"/>
                </a:lnTo>
                <a:lnTo>
                  <a:pt x="387051" y="74202"/>
                </a:lnTo>
                <a:lnTo>
                  <a:pt x="347340" y="95795"/>
                </a:lnTo>
                <a:lnTo>
                  <a:pt x="309221" y="119820"/>
                </a:lnTo>
                <a:lnTo>
                  <a:pt x="272800" y="146173"/>
                </a:lnTo>
                <a:lnTo>
                  <a:pt x="238181" y="174747"/>
                </a:lnTo>
                <a:lnTo>
                  <a:pt x="205470" y="205438"/>
                </a:lnTo>
                <a:lnTo>
                  <a:pt x="174771" y="238140"/>
                </a:lnTo>
                <a:lnTo>
                  <a:pt x="146191" y="272749"/>
                </a:lnTo>
                <a:lnTo>
                  <a:pt x="119834" y="309159"/>
                </a:lnTo>
                <a:lnTo>
                  <a:pt x="95805" y="347265"/>
                </a:lnTo>
                <a:lnTo>
                  <a:pt x="74209" y="386961"/>
                </a:lnTo>
                <a:lnTo>
                  <a:pt x="55151" y="428142"/>
                </a:lnTo>
                <a:lnTo>
                  <a:pt x="38737" y="470704"/>
                </a:lnTo>
                <a:lnTo>
                  <a:pt x="25072" y="514541"/>
                </a:lnTo>
                <a:lnTo>
                  <a:pt x="14260" y="559547"/>
                </a:lnTo>
                <a:lnTo>
                  <a:pt x="6408" y="605618"/>
                </a:lnTo>
                <a:lnTo>
                  <a:pt x="1619" y="652648"/>
                </a:lnTo>
                <a:lnTo>
                  <a:pt x="0" y="700532"/>
                </a:lnTo>
                <a:lnTo>
                  <a:pt x="1619" y="748590"/>
                </a:lnTo>
                <a:lnTo>
                  <a:pt x="6408" y="795766"/>
                </a:lnTo>
                <a:lnTo>
                  <a:pt x="14260" y="841954"/>
                </a:lnTo>
                <a:lnTo>
                  <a:pt x="25072" y="887052"/>
                </a:lnTo>
                <a:lnTo>
                  <a:pt x="38737" y="930956"/>
                </a:lnTo>
                <a:lnTo>
                  <a:pt x="55151" y="973564"/>
                </a:lnTo>
                <a:lnTo>
                  <a:pt x="74209" y="1014771"/>
                </a:lnTo>
                <a:lnTo>
                  <a:pt x="95805" y="1054476"/>
                </a:lnTo>
                <a:lnTo>
                  <a:pt x="119834" y="1092574"/>
                </a:lnTo>
                <a:lnTo>
                  <a:pt x="146191" y="1128962"/>
                </a:lnTo>
                <a:lnTo>
                  <a:pt x="174771" y="1163537"/>
                </a:lnTo>
                <a:lnTo>
                  <a:pt x="205470" y="1196197"/>
                </a:lnTo>
                <a:lnTo>
                  <a:pt x="238181" y="1226836"/>
                </a:lnTo>
                <a:lnTo>
                  <a:pt x="272800" y="1255353"/>
                </a:lnTo>
                <a:lnTo>
                  <a:pt x="309221" y="1281645"/>
                </a:lnTo>
                <a:lnTo>
                  <a:pt x="347340" y="1305607"/>
                </a:lnTo>
                <a:lnTo>
                  <a:pt x="387051" y="1327136"/>
                </a:lnTo>
                <a:lnTo>
                  <a:pt x="428249" y="1346130"/>
                </a:lnTo>
                <a:lnTo>
                  <a:pt x="470830" y="1362485"/>
                </a:lnTo>
                <a:lnTo>
                  <a:pt x="514688" y="1376098"/>
                </a:lnTo>
                <a:lnTo>
                  <a:pt x="559717" y="1386866"/>
                </a:lnTo>
                <a:lnTo>
                  <a:pt x="605813" y="1394684"/>
                </a:lnTo>
                <a:lnTo>
                  <a:pt x="652871" y="1399452"/>
                </a:lnTo>
                <a:lnTo>
                  <a:pt x="700786" y="1401064"/>
                </a:lnTo>
                <a:lnTo>
                  <a:pt x="748867" y="1399452"/>
                </a:lnTo>
                <a:lnTo>
                  <a:pt x="796076" y="1394684"/>
                </a:lnTo>
                <a:lnTo>
                  <a:pt x="842310" y="1386866"/>
                </a:lnTo>
                <a:lnTo>
                  <a:pt x="887463" y="1376098"/>
                </a:lnTo>
                <a:lnTo>
                  <a:pt x="931431" y="1362485"/>
                </a:lnTo>
                <a:lnTo>
                  <a:pt x="974109" y="1346130"/>
                </a:lnTo>
                <a:lnTo>
                  <a:pt x="1015394" y="1327136"/>
                </a:lnTo>
                <a:lnTo>
                  <a:pt x="1055181" y="1305607"/>
                </a:lnTo>
                <a:lnTo>
                  <a:pt x="1093366" y="1281645"/>
                </a:lnTo>
                <a:lnTo>
                  <a:pt x="1129843" y="1255353"/>
                </a:lnTo>
                <a:lnTo>
                  <a:pt x="1164510" y="1226836"/>
                </a:lnTo>
                <a:lnTo>
                  <a:pt x="1197260" y="1196197"/>
                </a:lnTo>
                <a:lnTo>
                  <a:pt x="1227991" y="1163537"/>
                </a:lnTo>
                <a:lnTo>
                  <a:pt x="1256597" y="1128962"/>
                </a:lnTo>
                <a:lnTo>
                  <a:pt x="1282974" y="1092574"/>
                </a:lnTo>
                <a:lnTo>
                  <a:pt x="1307018" y="1054476"/>
                </a:lnTo>
                <a:lnTo>
                  <a:pt x="1328624" y="1014771"/>
                </a:lnTo>
                <a:lnTo>
                  <a:pt x="1347688" y="973564"/>
                </a:lnTo>
                <a:lnTo>
                  <a:pt x="1364105" y="930956"/>
                </a:lnTo>
                <a:lnTo>
                  <a:pt x="1377772" y="887052"/>
                </a:lnTo>
                <a:lnTo>
                  <a:pt x="1388583" y="841954"/>
                </a:lnTo>
                <a:lnTo>
                  <a:pt x="1396435" y="795766"/>
                </a:lnTo>
                <a:lnTo>
                  <a:pt x="1401222" y="748590"/>
                </a:lnTo>
                <a:lnTo>
                  <a:pt x="1402842" y="700532"/>
                </a:lnTo>
                <a:lnTo>
                  <a:pt x="1401093" y="650365"/>
                </a:lnTo>
                <a:lnTo>
                  <a:pt x="1395918" y="601172"/>
                </a:lnTo>
                <a:lnTo>
                  <a:pt x="1387416" y="553055"/>
                </a:lnTo>
                <a:lnTo>
                  <a:pt x="1375691" y="506114"/>
                </a:lnTo>
                <a:lnTo>
                  <a:pt x="1360844" y="460453"/>
                </a:lnTo>
                <a:lnTo>
                  <a:pt x="1342979" y="416174"/>
                </a:lnTo>
                <a:lnTo>
                  <a:pt x="1322197" y="37338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213975" y="2144014"/>
            <a:ext cx="118618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100"/>
              </a:lnSpc>
              <a:spcBef>
                <a:spcPts val="100"/>
              </a:spcBef>
            </a:pPr>
            <a:r>
              <a:rPr sz="1800" dirty="0">
                <a:solidFill>
                  <a:srgbClr val="585858"/>
                </a:solidFill>
                <a:latin typeface="Microsoft Sans Serif"/>
                <a:cs typeface="Microsoft Sans Serif"/>
              </a:rPr>
              <a:t>35</a:t>
            </a:r>
            <a:r>
              <a:rPr sz="1800" spc="20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585858"/>
                </a:solidFill>
                <a:latin typeface="Microsoft Sans Serif"/>
                <a:cs typeface="Microsoft Sans Serif"/>
              </a:rPr>
              <a:t>000</a:t>
            </a:r>
            <a:r>
              <a:rPr sz="1800" spc="10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000</a:t>
            </a:r>
            <a:endParaRPr sz="1800">
              <a:latin typeface="Microsoft Sans Serif"/>
              <a:cs typeface="Microsoft Sans Serif"/>
            </a:endParaRPr>
          </a:p>
          <a:p>
            <a:pPr algn="ctr">
              <a:lnSpc>
                <a:spcPts val="1255"/>
              </a:lnSpc>
            </a:pPr>
            <a:r>
              <a:rPr sz="11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погибших</a:t>
            </a:r>
            <a:endParaRPr sz="11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1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китайцев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20730" y="1784349"/>
            <a:ext cx="8255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Microsoft Sans Serif"/>
                <a:cs typeface="Microsoft Sans Serif"/>
              </a:rPr>
              <a:t>1937-1945</a:t>
            </a:r>
            <a:r>
              <a:rPr sz="1000" spc="140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гг.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63205" y="1672589"/>
            <a:ext cx="1403350" cy="1401445"/>
          </a:xfrm>
          <a:custGeom>
            <a:avLst/>
            <a:gdLst/>
            <a:ahLst/>
            <a:cxnLst/>
            <a:rect l="l" t="t" r="r" b="b"/>
            <a:pathLst>
              <a:path w="1403350" h="1401445">
                <a:moveTo>
                  <a:pt x="996315" y="64897"/>
                </a:moveTo>
                <a:lnTo>
                  <a:pt x="950778" y="45581"/>
                </a:lnTo>
                <a:lnTo>
                  <a:pt x="903633" y="29501"/>
                </a:lnTo>
                <a:lnTo>
                  <a:pt x="854964" y="16779"/>
                </a:lnTo>
                <a:lnTo>
                  <a:pt x="804855" y="7540"/>
                </a:lnTo>
                <a:lnTo>
                  <a:pt x="753392" y="1905"/>
                </a:lnTo>
                <a:lnTo>
                  <a:pt x="700659" y="0"/>
                </a:lnTo>
                <a:lnTo>
                  <a:pt x="652759" y="1619"/>
                </a:lnTo>
                <a:lnTo>
                  <a:pt x="605715" y="6408"/>
                </a:lnTo>
                <a:lnTo>
                  <a:pt x="559632" y="14260"/>
                </a:lnTo>
                <a:lnTo>
                  <a:pt x="514614" y="25071"/>
                </a:lnTo>
                <a:lnTo>
                  <a:pt x="470767" y="38735"/>
                </a:lnTo>
                <a:lnTo>
                  <a:pt x="428196" y="55147"/>
                </a:lnTo>
                <a:lnTo>
                  <a:pt x="387006" y="74202"/>
                </a:lnTo>
                <a:lnTo>
                  <a:pt x="347302" y="95795"/>
                </a:lnTo>
                <a:lnTo>
                  <a:pt x="309190" y="119820"/>
                </a:lnTo>
                <a:lnTo>
                  <a:pt x="272774" y="146173"/>
                </a:lnTo>
                <a:lnTo>
                  <a:pt x="238161" y="174747"/>
                </a:lnTo>
                <a:lnTo>
                  <a:pt x="205454" y="205438"/>
                </a:lnTo>
                <a:lnTo>
                  <a:pt x="174759" y="238140"/>
                </a:lnTo>
                <a:lnTo>
                  <a:pt x="146182" y="272749"/>
                </a:lnTo>
                <a:lnTo>
                  <a:pt x="119827" y="309159"/>
                </a:lnTo>
                <a:lnTo>
                  <a:pt x="95800" y="347265"/>
                </a:lnTo>
                <a:lnTo>
                  <a:pt x="74206" y="386961"/>
                </a:lnTo>
                <a:lnTo>
                  <a:pt x="55149" y="428142"/>
                </a:lnTo>
                <a:lnTo>
                  <a:pt x="38736" y="470704"/>
                </a:lnTo>
                <a:lnTo>
                  <a:pt x="25071" y="514541"/>
                </a:lnTo>
                <a:lnTo>
                  <a:pt x="14260" y="559547"/>
                </a:lnTo>
                <a:lnTo>
                  <a:pt x="6408" y="605618"/>
                </a:lnTo>
                <a:lnTo>
                  <a:pt x="1619" y="652648"/>
                </a:lnTo>
                <a:lnTo>
                  <a:pt x="0" y="700532"/>
                </a:lnTo>
                <a:lnTo>
                  <a:pt x="1619" y="748590"/>
                </a:lnTo>
                <a:lnTo>
                  <a:pt x="6408" y="795766"/>
                </a:lnTo>
                <a:lnTo>
                  <a:pt x="14260" y="841954"/>
                </a:lnTo>
                <a:lnTo>
                  <a:pt x="25071" y="887052"/>
                </a:lnTo>
                <a:lnTo>
                  <a:pt x="38736" y="930956"/>
                </a:lnTo>
                <a:lnTo>
                  <a:pt x="55149" y="973564"/>
                </a:lnTo>
                <a:lnTo>
                  <a:pt x="74206" y="1014771"/>
                </a:lnTo>
                <a:lnTo>
                  <a:pt x="95800" y="1054476"/>
                </a:lnTo>
                <a:lnTo>
                  <a:pt x="119827" y="1092574"/>
                </a:lnTo>
                <a:lnTo>
                  <a:pt x="146182" y="1128962"/>
                </a:lnTo>
                <a:lnTo>
                  <a:pt x="174759" y="1163537"/>
                </a:lnTo>
                <a:lnTo>
                  <a:pt x="205454" y="1196197"/>
                </a:lnTo>
                <a:lnTo>
                  <a:pt x="238161" y="1226836"/>
                </a:lnTo>
                <a:lnTo>
                  <a:pt x="272774" y="1255353"/>
                </a:lnTo>
                <a:lnTo>
                  <a:pt x="309190" y="1281645"/>
                </a:lnTo>
                <a:lnTo>
                  <a:pt x="347302" y="1305607"/>
                </a:lnTo>
                <a:lnTo>
                  <a:pt x="387006" y="1327136"/>
                </a:lnTo>
                <a:lnTo>
                  <a:pt x="428196" y="1346130"/>
                </a:lnTo>
                <a:lnTo>
                  <a:pt x="470767" y="1362485"/>
                </a:lnTo>
                <a:lnTo>
                  <a:pt x="514614" y="1376098"/>
                </a:lnTo>
                <a:lnTo>
                  <a:pt x="559632" y="1386866"/>
                </a:lnTo>
                <a:lnTo>
                  <a:pt x="605715" y="1394684"/>
                </a:lnTo>
                <a:lnTo>
                  <a:pt x="652759" y="1399452"/>
                </a:lnTo>
                <a:lnTo>
                  <a:pt x="700659" y="1401064"/>
                </a:lnTo>
                <a:lnTo>
                  <a:pt x="748740" y="1399452"/>
                </a:lnTo>
                <a:lnTo>
                  <a:pt x="795952" y="1394684"/>
                </a:lnTo>
                <a:lnTo>
                  <a:pt x="842188" y="1386866"/>
                </a:lnTo>
                <a:lnTo>
                  <a:pt x="887345" y="1376098"/>
                </a:lnTo>
                <a:lnTo>
                  <a:pt x="931318" y="1362485"/>
                </a:lnTo>
                <a:lnTo>
                  <a:pt x="974002" y="1346130"/>
                </a:lnTo>
                <a:lnTo>
                  <a:pt x="1015294" y="1327136"/>
                </a:lnTo>
                <a:lnTo>
                  <a:pt x="1055087" y="1305607"/>
                </a:lnTo>
                <a:lnTo>
                  <a:pt x="1093279" y="1281645"/>
                </a:lnTo>
                <a:lnTo>
                  <a:pt x="1129764" y="1255353"/>
                </a:lnTo>
                <a:lnTo>
                  <a:pt x="1164438" y="1226836"/>
                </a:lnTo>
                <a:lnTo>
                  <a:pt x="1197197" y="1196197"/>
                </a:lnTo>
                <a:lnTo>
                  <a:pt x="1227935" y="1163537"/>
                </a:lnTo>
                <a:lnTo>
                  <a:pt x="1256549" y="1128962"/>
                </a:lnTo>
                <a:lnTo>
                  <a:pt x="1282934" y="1092574"/>
                </a:lnTo>
                <a:lnTo>
                  <a:pt x="1306985" y="1054476"/>
                </a:lnTo>
                <a:lnTo>
                  <a:pt x="1328598" y="1014771"/>
                </a:lnTo>
                <a:lnTo>
                  <a:pt x="1347668" y="973564"/>
                </a:lnTo>
                <a:lnTo>
                  <a:pt x="1364091" y="930956"/>
                </a:lnTo>
                <a:lnTo>
                  <a:pt x="1377763" y="887052"/>
                </a:lnTo>
                <a:lnTo>
                  <a:pt x="1388578" y="841954"/>
                </a:lnTo>
                <a:lnTo>
                  <a:pt x="1396432" y="795766"/>
                </a:lnTo>
                <a:lnTo>
                  <a:pt x="1401222" y="748590"/>
                </a:lnTo>
                <a:lnTo>
                  <a:pt x="1402842" y="700532"/>
                </a:lnTo>
                <a:lnTo>
                  <a:pt x="1401093" y="650365"/>
                </a:lnTo>
                <a:lnTo>
                  <a:pt x="1395915" y="601172"/>
                </a:lnTo>
                <a:lnTo>
                  <a:pt x="1387406" y="553055"/>
                </a:lnTo>
                <a:lnTo>
                  <a:pt x="1375667" y="506114"/>
                </a:lnTo>
                <a:lnTo>
                  <a:pt x="1360798" y="460453"/>
                </a:lnTo>
                <a:lnTo>
                  <a:pt x="1342899" y="416174"/>
                </a:lnTo>
                <a:lnTo>
                  <a:pt x="1322070" y="37338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087614" y="1766742"/>
            <a:ext cx="1367790" cy="9512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434"/>
              </a:spcBef>
            </a:pPr>
            <a:r>
              <a:rPr sz="1000" dirty="0">
                <a:latin typeface="Microsoft Sans Serif"/>
                <a:cs typeface="Microsoft Sans Serif"/>
              </a:rPr>
              <a:t>МАРШ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40" dirty="0">
                <a:latin typeface="Microsoft Sans Serif"/>
                <a:cs typeface="Microsoft Sans Serif"/>
              </a:rPr>
              <a:t>СМЕРТИ</a:t>
            </a:r>
            <a:endParaRPr sz="1000">
              <a:latin typeface="Microsoft Sans Serif"/>
              <a:cs typeface="Microsoft Sans Serif"/>
            </a:endParaRPr>
          </a:p>
          <a:p>
            <a:pPr marL="222885">
              <a:lnSpc>
                <a:spcPct val="100000"/>
              </a:lnSpc>
              <a:spcBef>
                <a:spcPts val="385"/>
              </a:spcBef>
            </a:pPr>
            <a:r>
              <a:rPr sz="11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свыше</a:t>
            </a:r>
            <a:endParaRPr sz="1100">
              <a:latin typeface="Microsoft Sans Serif"/>
              <a:cs typeface="Microsoft Sans Serif"/>
            </a:endParaRPr>
          </a:p>
          <a:p>
            <a:pPr marL="12700">
              <a:lnSpc>
                <a:spcPts val="2715"/>
              </a:lnSpc>
              <a:spcBef>
                <a:spcPts val="55"/>
              </a:spcBef>
            </a:pPr>
            <a:r>
              <a:rPr sz="2300" dirty="0">
                <a:solidFill>
                  <a:srgbClr val="585858"/>
                </a:solidFill>
                <a:latin typeface="Microsoft Sans Serif"/>
                <a:cs typeface="Microsoft Sans Serif"/>
              </a:rPr>
              <a:t>10</a:t>
            </a:r>
            <a:r>
              <a:rPr sz="2300" spc="50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23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000</a:t>
            </a:r>
            <a:endParaRPr sz="2300">
              <a:latin typeface="Microsoft Sans Serif"/>
              <a:cs typeface="Microsoft Sans Serif"/>
            </a:endParaRPr>
          </a:p>
          <a:p>
            <a:pPr marL="166370">
              <a:lnSpc>
                <a:spcPts val="1275"/>
              </a:lnSpc>
            </a:pPr>
            <a:r>
              <a:rPr sz="11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погибших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213859" y="4782489"/>
            <a:ext cx="7978140" cy="2075814"/>
            <a:chOff x="4213859" y="4782489"/>
            <a:chExt cx="7978140" cy="2075814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3859" y="4782489"/>
              <a:ext cx="7911973" cy="20755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2281" y="5365877"/>
              <a:ext cx="7149718" cy="1492123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537171" y="2266695"/>
            <a:ext cx="3549650" cy="0"/>
          </a:xfrm>
          <a:custGeom>
            <a:avLst/>
            <a:gdLst/>
            <a:ahLst/>
            <a:cxnLst/>
            <a:rect l="l" t="t" r="r" b="b"/>
            <a:pathLst>
              <a:path w="3549650">
                <a:moveTo>
                  <a:pt x="0" y="0"/>
                </a:moveTo>
                <a:lnTo>
                  <a:pt x="3549307" y="0"/>
                </a:lnTo>
              </a:path>
            </a:pathLst>
          </a:custGeom>
          <a:ln w="19050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6582" y="3110992"/>
            <a:ext cx="3549650" cy="0"/>
          </a:xfrm>
          <a:custGeom>
            <a:avLst/>
            <a:gdLst/>
            <a:ahLst/>
            <a:cxnLst/>
            <a:rect l="l" t="t" r="r" b="b"/>
            <a:pathLst>
              <a:path w="3549650">
                <a:moveTo>
                  <a:pt x="0" y="0"/>
                </a:moveTo>
                <a:lnTo>
                  <a:pt x="3549294" y="0"/>
                </a:lnTo>
              </a:path>
            </a:pathLst>
          </a:custGeom>
          <a:ln w="19050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9683" y="3694684"/>
            <a:ext cx="3549650" cy="0"/>
          </a:xfrm>
          <a:custGeom>
            <a:avLst/>
            <a:gdLst/>
            <a:ahLst/>
            <a:cxnLst/>
            <a:rect l="l" t="t" r="r" b="b"/>
            <a:pathLst>
              <a:path w="3549650">
                <a:moveTo>
                  <a:pt x="0" y="0"/>
                </a:moveTo>
                <a:lnTo>
                  <a:pt x="3549268" y="0"/>
                </a:lnTo>
              </a:path>
            </a:pathLst>
          </a:custGeom>
          <a:ln w="19050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6582" y="1565147"/>
            <a:ext cx="3549650" cy="0"/>
          </a:xfrm>
          <a:custGeom>
            <a:avLst/>
            <a:gdLst/>
            <a:ahLst/>
            <a:cxnLst/>
            <a:rect l="l" t="t" r="r" b="b"/>
            <a:pathLst>
              <a:path w="3549650">
                <a:moveTo>
                  <a:pt x="0" y="0"/>
                </a:moveTo>
                <a:lnTo>
                  <a:pt x="3549294" y="0"/>
                </a:lnTo>
              </a:path>
            </a:pathLst>
          </a:custGeom>
          <a:ln w="19050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8694" y="1789366"/>
            <a:ext cx="233121" cy="22847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7706" y="2515933"/>
            <a:ext cx="233127" cy="22847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7706" y="3217735"/>
            <a:ext cx="233127" cy="2284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31434" y="0"/>
            <a:ext cx="6305550" cy="3504565"/>
            <a:chOff x="5831434" y="0"/>
            <a:chExt cx="6305550" cy="3504565"/>
          </a:xfrm>
        </p:grpSpPr>
        <p:sp>
          <p:nvSpPr>
            <p:cNvPr id="3" name="object 3"/>
            <p:cNvSpPr/>
            <p:nvPr/>
          </p:nvSpPr>
          <p:spPr>
            <a:xfrm>
              <a:off x="8529954" y="954658"/>
              <a:ext cx="3508375" cy="2549525"/>
            </a:xfrm>
            <a:custGeom>
              <a:avLst/>
              <a:gdLst/>
              <a:ahLst/>
              <a:cxnLst/>
              <a:rect l="l" t="t" r="r" b="b"/>
              <a:pathLst>
                <a:path w="3508375" h="2549525">
                  <a:moveTo>
                    <a:pt x="3508248" y="0"/>
                  </a:moveTo>
                  <a:lnTo>
                    <a:pt x="2338831" y="327532"/>
                  </a:lnTo>
                  <a:lnTo>
                    <a:pt x="1921383" y="1195704"/>
                  </a:lnTo>
                  <a:lnTo>
                    <a:pt x="1144270" y="662177"/>
                  </a:lnTo>
                  <a:lnTo>
                    <a:pt x="0" y="982726"/>
                  </a:lnTo>
                  <a:lnTo>
                    <a:pt x="2282063" y="2549525"/>
                  </a:lnTo>
                  <a:lnTo>
                    <a:pt x="350824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1434" y="0"/>
              <a:ext cx="6305320" cy="3273298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68185" y="340106"/>
            <a:ext cx="4810760" cy="1050925"/>
          </a:xfrm>
          <a:custGeom>
            <a:avLst/>
            <a:gdLst/>
            <a:ahLst/>
            <a:cxnLst/>
            <a:rect l="l" t="t" r="r" b="b"/>
            <a:pathLst>
              <a:path w="4810760" h="1050925">
                <a:moveTo>
                  <a:pt x="0" y="1050925"/>
                </a:moveTo>
                <a:lnTo>
                  <a:pt x="4810379" y="1050925"/>
                </a:lnTo>
                <a:lnTo>
                  <a:pt x="4810379" y="0"/>
                </a:lnTo>
                <a:lnTo>
                  <a:pt x="0" y="0"/>
                </a:lnTo>
                <a:lnTo>
                  <a:pt x="0" y="1050925"/>
                </a:lnTo>
                <a:close/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pc="-185" dirty="0"/>
              <a:t>КРАСНАЯ</a:t>
            </a:r>
            <a:r>
              <a:rPr spc="-10" dirty="0"/>
              <a:t> </a:t>
            </a:r>
            <a:r>
              <a:rPr spc="-110" dirty="0"/>
              <a:t>АРМИЯ</a:t>
            </a:r>
            <a:r>
              <a:rPr spc="-10" dirty="0"/>
              <a:t> </a:t>
            </a:r>
            <a:r>
              <a:rPr spc="-145" dirty="0"/>
              <a:t>СПАСЛА</a:t>
            </a:r>
            <a:r>
              <a:rPr spc="-15" dirty="0"/>
              <a:t> </a:t>
            </a:r>
            <a:r>
              <a:rPr spc="-25" dirty="0"/>
              <a:t>МИР</a:t>
            </a:r>
          </a:p>
          <a:p>
            <a:pPr algn="ctr">
              <a:lnSpc>
                <a:spcPct val="100000"/>
              </a:lnSpc>
            </a:pPr>
            <a:r>
              <a:rPr spc="-130" dirty="0">
                <a:solidFill>
                  <a:srgbClr val="C10000"/>
                </a:solidFill>
              </a:rPr>
              <a:t>ОТ</a:t>
            </a:r>
            <a:r>
              <a:rPr spc="-15" dirty="0">
                <a:solidFill>
                  <a:srgbClr val="C10000"/>
                </a:solidFill>
              </a:rPr>
              <a:t> </a:t>
            </a:r>
            <a:r>
              <a:rPr spc="-125" dirty="0">
                <a:solidFill>
                  <a:srgbClr val="C10000"/>
                </a:solidFill>
              </a:rPr>
              <a:t>БАКТЕРИОЛОГИЧЕСКОЙ</a:t>
            </a:r>
            <a:r>
              <a:rPr spc="-35" dirty="0">
                <a:solidFill>
                  <a:srgbClr val="C10000"/>
                </a:solidFill>
              </a:rPr>
              <a:t> </a:t>
            </a:r>
            <a:r>
              <a:rPr spc="-10" dirty="0">
                <a:solidFill>
                  <a:srgbClr val="C10000"/>
                </a:solidFill>
              </a:rPr>
              <a:t>ВОЙНЫ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96" y="723265"/>
            <a:ext cx="148656" cy="14871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-14287" y="5867415"/>
            <a:ext cx="6099810" cy="1005205"/>
            <a:chOff x="-14287" y="5867415"/>
            <a:chExt cx="6099810" cy="1005205"/>
          </a:xfrm>
        </p:grpSpPr>
        <p:sp>
          <p:nvSpPr>
            <p:cNvPr id="9" name="object 9"/>
            <p:cNvSpPr/>
            <p:nvPr/>
          </p:nvSpPr>
          <p:spPr>
            <a:xfrm>
              <a:off x="0" y="5881702"/>
              <a:ext cx="6071235" cy="976630"/>
            </a:xfrm>
            <a:custGeom>
              <a:avLst/>
              <a:gdLst/>
              <a:ahLst/>
              <a:cxnLst/>
              <a:rect l="l" t="t" r="r" b="b"/>
              <a:pathLst>
                <a:path w="6071235" h="976629">
                  <a:moveTo>
                    <a:pt x="6070852" y="976297"/>
                  </a:moveTo>
                  <a:lnTo>
                    <a:pt x="6070852" y="0"/>
                  </a:lnTo>
                  <a:lnTo>
                    <a:pt x="0" y="0"/>
                  </a:lnTo>
                  <a:lnTo>
                    <a:pt x="0" y="976297"/>
                  </a:lnTo>
                  <a:lnTo>
                    <a:pt x="6070852" y="97629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5881702"/>
              <a:ext cx="6071235" cy="976630"/>
            </a:xfrm>
            <a:custGeom>
              <a:avLst/>
              <a:gdLst/>
              <a:ahLst/>
              <a:cxnLst/>
              <a:rect l="l" t="t" r="r" b="b"/>
              <a:pathLst>
                <a:path w="6071235" h="976629">
                  <a:moveTo>
                    <a:pt x="6070852" y="976297"/>
                  </a:moveTo>
                  <a:lnTo>
                    <a:pt x="6070852" y="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072253" y="4585334"/>
            <a:ext cx="7126605" cy="513080"/>
            <a:chOff x="5072253" y="4585334"/>
            <a:chExt cx="7126605" cy="513080"/>
          </a:xfrm>
        </p:grpSpPr>
        <p:sp>
          <p:nvSpPr>
            <p:cNvPr id="12" name="object 12"/>
            <p:cNvSpPr/>
            <p:nvPr/>
          </p:nvSpPr>
          <p:spPr>
            <a:xfrm>
              <a:off x="5078603" y="4591684"/>
              <a:ext cx="7113905" cy="500380"/>
            </a:xfrm>
            <a:custGeom>
              <a:avLst/>
              <a:gdLst/>
              <a:ahLst/>
              <a:cxnLst/>
              <a:rect l="l" t="t" r="r" b="b"/>
              <a:pathLst>
                <a:path w="7113905" h="500379">
                  <a:moveTo>
                    <a:pt x="7113397" y="0"/>
                  </a:moveTo>
                  <a:lnTo>
                    <a:pt x="226441" y="0"/>
                  </a:lnTo>
                  <a:lnTo>
                    <a:pt x="180831" y="5077"/>
                  </a:lnTo>
                  <a:lnTo>
                    <a:pt x="138338" y="19639"/>
                  </a:lnTo>
                  <a:lnTo>
                    <a:pt x="99876" y="42681"/>
                  </a:lnTo>
                  <a:lnTo>
                    <a:pt x="66357" y="73199"/>
                  </a:lnTo>
                  <a:lnTo>
                    <a:pt x="38696" y="110188"/>
                  </a:lnTo>
                  <a:lnTo>
                    <a:pt x="17807" y="152644"/>
                  </a:lnTo>
                  <a:lnTo>
                    <a:pt x="4604" y="199561"/>
                  </a:lnTo>
                  <a:lnTo>
                    <a:pt x="0" y="249935"/>
                  </a:lnTo>
                  <a:lnTo>
                    <a:pt x="4604" y="300316"/>
                  </a:lnTo>
                  <a:lnTo>
                    <a:pt x="17807" y="347247"/>
                  </a:lnTo>
                  <a:lnTo>
                    <a:pt x="38696" y="389723"/>
                  </a:lnTo>
                  <a:lnTo>
                    <a:pt x="66357" y="426735"/>
                  </a:lnTo>
                  <a:lnTo>
                    <a:pt x="99876" y="457277"/>
                  </a:lnTo>
                  <a:lnTo>
                    <a:pt x="138338" y="480339"/>
                  </a:lnTo>
                  <a:lnTo>
                    <a:pt x="180831" y="494916"/>
                  </a:lnTo>
                  <a:lnTo>
                    <a:pt x="226441" y="499998"/>
                  </a:lnTo>
                  <a:lnTo>
                    <a:pt x="7113397" y="499998"/>
                  </a:lnTo>
                  <a:lnTo>
                    <a:pt x="7113397" y="0"/>
                  </a:lnTo>
                  <a:close/>
                </a:path>
              </a:pathLst>
            </a:custGeom>
            <a:solidFill>
              <a:srgbClr val="FF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78603" y="4591684"/>
              <a:ext cx="7113905" cy="500380"/>
            </a:xfrm>
            <a:custGeom>
              <a:avLst/>
              <a:gdLst/>
              <a:ahLst/>
              <a:cxnLst/>
              <a:rect l="l" t="t" r="r" b="b"/>
              <a:pathLst>
                <a:path w="7113905" h="500379">
                  <a:moveTo>
                    <a:pt x="7113397" y="499998"/>
                  </a:moveTo>
                  <a:lnTo>
                    <a:pt x="226441" y="499998"/>
                  </a:lnTo>
                  <a:lnTo>
                    <a:pt x="180831" y="494916"/>
                  </a:lnTo>
                  <a:lnTo>
                    <a:pt x="138338" y="480339"/>
                  </a:lnTo>
                  <a:lnTo>
                    <a:pt x="99876" y="457277"/>
                  </a:lnTo>
                  <a:lnTo>
                    <a:pt x="66357" y="426735"/>
                  </a:lnTo>
                  <a:lnTo>
                    <a:pt x="38696" y="389723"/>
                  </a:lnTo>
                  <a:lnTo>
                    <a:pt x="17807" y="347247"/>
                  </a:lnTo>
                  <a:lnTo>
                    <a:pt x="4604" y="300316"/>
                  </a:lnTo>
                  <a:lnTo>
                    <a:pt x="0" y="249935"/>
                  </a:lnTo>
                  <a:lnTo>
                    <a:pt x="4604" y="199561"/>
                  </a:lnTo>
                  <a:lnTo>
                    <a:pt x="17807" y="152644"/>
                  </a:lnTo>
                  <a:lnTo>
                    <a:pt x="38696" y="110188"/>
                  </a:lnTo>
                  <a:lnTo>
                    <a:pt x="66357" y="73199"/>
                  </a:lnTo>
                  <a:lnTo>
                    <a:pt x="99876" y="42681"/>
                  </a:lnTo>
                  <a:lnTo>
                    <a:pt x="138338" y="19639"/>
                  </a:lnTo>
                  <a:lnTo>
                    <a:pt x="180831" y="5077"/>
                  </a:lnTo>
                  <a:lnTo>
                    <a:pt x="226441" y="0"/>
                  </a:lnTo>
                  <a:lnTo>
                    <a:pt x="7113397" y="0"/>
                  </a:lnTo>
                </a:path>
              </a:pathLst>
            </a:custGeom>
            <a:ln w="12700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390515" y="4701032"/>
            <a:ext cx="436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Microsoft Sans Serif"/>
                <a:cs typeface="Microsoft Sans Serif"/>
              </a:rPr>
              <a:t>1939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94654" y="3167126"/>
            <a:ext cx="3790315" cy="2844800"/>
            <a:chOff x="5494654" y="3167126"/>
            <a:chExt cx="3790315" cy="2844800"/>
          </a:xfrm>
        </p:grpSpPr>
        <p:sp>
          <p:nvSpPr>
            <p:cNvPr id="16" name="object 16"/>
            <p:cNvSpPr/>
            <p:nvPr/>
          </p:nvSpPr>
          <p:spPr>
            <a:xfrm>
              <a:off x="5529199" y="3234943"/>
              <a:ext cx="1072515" cy="2735580"/>
            </a:xfrm>
            <a:custGeom>
              <a:avLst/>
              <a:gdLst/>
              <a:ahLst/>
              <a:cxnLst/>
              <a:rect l="l" t="t" r="r" b="b"/>
              <a:pathLst>
                <a:path w="1072515" h="2735579">
                  <a:moveTo>
                    <a:pt x="127000" y="63500"/>
                  </a:moveTo>
                  <a:lnTo>
                    <a:pt x="121996" y="38798"/>
                  </a:lnTo>
                  <a:lnTo>
                    <a:pt x="108394" y="18605"/>
                  </a:lnTo>
                  <a:lnTo>
                    <a:pt x="88201" y="5003"/>
                  </a:lnTo>
                  <a:lnTo>
                    <a:pt x="63500" y="0"/>
                  </a:lnTo>
                  <a:lnTo>
                    <a:pt x="38735" y="5003"/>
                  </a:lnTo>
                  <a:lnTo>
                    <a:pt x="18554" y="18605"/>
                  </a:lnTo>
                  <a:lnTo>
                    <a:pt x="4965" y="38798"/>
                  </a:lnTo>
                  <a:lnTo>
                    <a:pt x="0" y="63500"/>
                  </a:lnTo>
                  <a:lnTo>
                    <a:pt x="4965" y="88214"/>
                  </a:lnTo>
                  <a:lnTo>
                    <a:pt x="18554" y="108407"/>
                  </a:lnTo>
                  <a:lnTo>
                    <a:pt x="38735" y="122008"/>
                  </a:lnTo>
                  <a:lnTo>
                    <a:pt x="60325" y="126365"/>
                  </a:lnTo>
                  <a:lnTo>
                    <a:pt x="60325" y="1356741"/>
                  </a:lnTo>
                  <a:lnTo>
                    <a:pt x="66675" y="1356741"/>
                  </a:lnTo>
                  <a:lnTo>
                    <a:pt x="66675" y="127000"/>
                  </a:lnTo>
                  <a:lnTo>
                    <a:pt x="66675" y="126365"/>
                  </a:lnTo>
                  <a:lnTo>
                    <a:pt x="63500" y="127000"/>
                  </a:lnTo>
                  <a:lnTo>
                    <a:pt x="66662" y="126365"/>
                  </a:lnTo>
                  <a:lnTo>
                    <a:pt x="66675" y="63500"/>
                  </a:lnTo>
                  <a:lnTo>
                    <a:pt x="66675" y="126365"/>
                  </a:lnTo>
                  <a:lnTo>
                    <a:pt x="88201" y="122008"/>
                  </a:lnTo>
                  <a:lnTo>
                    <a:pt x="108394" y="108407"/>
                  </a:lnTo>
                  <a:lnTo>
                    <a:pt x="121996" y="88214"/>
                  </a:lnTo>
                  <a:lnTo>
                    <a:pt x="127000" y="63500"/>
                  </a:lnTo>
                  <a:close/>
                </a:path>
                <a:path w="1072515" h="2735579">
                  <a:moveTo>
                    <a:pt x="1072375" y="2671483"/>
                  </a:moveTo>
                  <a:lnTo>
                    <a:pt x="1067384" y="2646769"/>
                  </a:lnTo>
                  <a:lnTo>
                    <a:pt x="1053782" y="2626576"/>
                  </a:lnTo>
                  <a:lnTo>
                    <a:pt x="1033589" y="2612961"/>
                  </a:lnTo>
                  <a:lnTo>
                    <a:pt x="1012050" y="2608618"/>
                  </a:lnTo>
                  <a:lnTo>
                    <a:pt x="1012050" y="2607970"/>
                  </a:lnTo>
                  <a:lnTo>
                    <a:pt x="1012050" y="1869313"/>
                  </a:lnTo>
                  <a:lnTo>
                    <a:pt x="1005700" y="1869313"/>
                  </a:lnTo>
                  <a:lnTo>
                    <a:pt x="1005700" y="2608618"/>
                  </a:lnTo>
                  <a:lnTo>
                    <a:pt x="984173" y="2612961"/>
                  </a:lnTo>
                  <a:lnTo>
                    <a:pt x="963980" y="2626576"/>
                  </a:lnTo>
                  <a:lnTo>
                    <a:pt x="950379" y="2646769"/>
                  </a:lnTo>
                  <a:lnTo>
                    <a:pt x="945388" y="2671483"/>
                  </a:lnTo>
                  <a:lnTo>
                    <a:pt x="950379" y="2696197"/>
                  </a:lnTo>
                  <a:lnTo>
                    <a:pt x="963993" y="2716377"/>
                  </a:lnTo>
                  <a:lnTo>
                    <a:pt x="984173" y="2729992"/>
                  </a:lnTo>
                  <a:lnTo>
                    <a:pt x="1008875" y="2734970"/>
                  </a:lnTo>
                  <a:lnTo>
                    <a:pt x="1033589" y="2729992"/>
                  </a:lnTo>
                  <a:lnTo>
                    <a:pt x="1053782" y="2716377"/>
                  </a:lnTo>
                  <a:lnTo>
                    <a:pt x="1067384" y="2696197"/>
                  </a:lnTo>
                  <a:lnTo>
                    <a:pt x="1072375" y="26714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6601" y="4757801"/>
              <a:ext cx="167639" cy="16764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090027" y="3241420"/>
              <a:ext cx="1147445" cy="2706370"/>
            </a:xfrm>
            <a:custGeom>
              <a:avLst/>
              <a:gdLst/>
              <a:ahLst/>
              <a:cxnLst/>
              <a:rect l="l" t="t" r="r" b="b"/>
              <a:pathLst>
                <a:path w="1147445" h="2706370">
                  <a:moveTo>
                    <a:pt x="127000" y="63500"/>
                  </a:moveTo>
                  <a:lnTo>
                    <a:pt x="122021" y="38798"/>
                  </a:lnTo>
                  <a:lnTo>
                    <a:pt x="108432" y="18605"/>
                  </a:lnTo>
                  <a:lnTo>
                    <a:pt x="88252" y="5003"/>
                  </a:lnTo>
                  <a:lnTo>
                    <a:pt x="63500" y="0"/>
                  </a:lnTo>
                  <a:lnTo>
                    <a:pt x="38785" y="5003"/>
                  </a:lnTo>
                  <a:lnTo>
                    <a:pt x="18605" y="18605"/>
                  </a:lnTo>
                  <a:lnTo>
                    <a:pt x="4991" y="38798"/>
                  </a:lnTo>
                  <a:lnTo>
                    <a:pt x="0" y="63500"/>
                  </a:lnTo>
                  <a:lnTo>
                    <a:pt x="4991" y="88214"/>
                  </a:lnTo>
                  <a:lnTo>
                    <a:pt x="18605" y="108407"/>
                  </a:lnTo>
                  <a:lnTo>
                    <a:pt x="38785" y="122008"/>
                  </a:lnTo>
                  <a:lnTo>
                    <a:pt x="60325" y="126365"/>
                  </a:lnTo>
                  <a:lnTo>
                    <a:pt x="60452" y="1350264"/>
                  </a:lnTo>
                  <a:lnTo>
                    <a:pt x="66675" y="1350264"/>
                  </a:lnTo>
                  <a:lnTo>
                    <a:pt x="66675" y="127000"/>
                  </a:lnTo>
                  <a:lnTo>
                    <a:pt x="66675" y="126365"/>
                  </a:lnTo>
                  <a:lnTo>
                    <a:pt x="88252" y="122008"/>
                  </a:lnTo>
                  <a:lnTo>
                    <a:pt x="108432" y="108407"/>
                  </a:lnTo>
                  <a:lnTo>
                    <a:pt x="122021" y="88214"/>
                  </a:lnTo>
                  <a:lnTo>
                    <a:pt x="127000" y="63500"/>
                  </a:lnTo>
                  <a:close/>
                </a:path>
                <a:path w="1147445" h="2706370">
                  <a:moveTo>
                    <a:pt x="1147191" y="2642298"/>
                  </a:moveTo>
                  <a:lnTo>
                    <a:pt x="1142187" y="2617584"/>
                  </a:lnTo>
                  <a:lnTo>
                    <a:pt x="1128585" y="2597404"/>
                  </a:lnTo>
                  <a:lnTo>
                    <a:pt x="1108392" y="2583789"/>
                  </a:lnTo>
                  <a:lnTo>
                    <a:pt x="1086866" y="2579446"/>
                  </a:lnTo>
                  <a:lnTo>
                    <a:pt x="1086866" y="2578798"/>
                  </a:lnTo>
                  <a:lnTo>
                    <a:pt x="1086866" y="1840103"/>
                  </a:lnTo>
                  <a:lnTo>
                    <a:pt x="1080516" y="1840103"/>
                  </a:lnTo>
                  <a:lnTo>
                    <a:pt x="1080516" y="2579446"/>
                  </a:lnTo>
                  <a:lnTo>
                    <a:pt x="1058926" y="2583789"/>
                  </a:lnTo>
                  <a:lnTo>
                    <a:pt x="1038745" y="2597404"/>
                  </a:lnTo>
                  <a:lnTo>
                    <a:pt x="1025156" y="2617584"/>
                  </a:lnTo>
                  <a:lnTo>
                    <a:pt x="1020191" y="2642298"/>
                  </a:lnTo>
                  <a:lnTo>
                    <a:pt x="1025156" y="2667025"/>
                  </a:lnTo>
                  <a:lnTo>
                    <a:pt x="1038745" y="2687205"/>
                  </a:lnTo>
                  <a:lnTo>
                    <a:pt x="1058926" y="2700820"/>
                  </a:lnTo>
                  <a:lnTo>
                    <a:pt x="1083691" y="2705798"/>
                  </a:lnTo>
                  <a:lnTo>
                    <a:pt x="1108392" y="2700820"/>
                  </a:lnTo>
                  <a:lnTo>
                    <a:pt x="1128585" y="2687205"/>
                  </a:lnTo>
                  <a:lnTo>
                    <a:pt x="1142187" y="2667025"/>
                  </a:lnTo>
                  <a:lnTo>
                    <a:pt x="1147191" y="26422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85912" y="4724781"/>
              <a:ext cx="167639" cy="1676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05976" y="4733163"/>
              <a:ext cx="167640" cy="1676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2465" y="5789142"/>
              <a:ext cx="222376" cy="2223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2401" y="3167126"/>
              <a:ext cx="222376" cy="22237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94654" y="3167126"/>
              <a:ext cx="222377" cy="2223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35216" y="5789142"/>
              <a:ext cx="222250" cy="22230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779134" y="3404361"/>
            <a:ext cx="21399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1939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год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На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реке</a:t>
            </a:r>
            <a:r>
              <a:rPr sz="1200" spc="-25" dirty="0">
                <a:latin typeface="Microsoft Sans Serif"/>
                <a:cs typeface="Microsoft Sans Serif"/>
              </a:rPr>
              <a:t> Халхин-</a:t>
            </a:r>
            <a:r>
              <a:rPr sz="1200" spc="-45" dirty="0">
                <a:latin typeface="Microsoft Sans Serif"/>
                <a:cs typeface="Microsoft Sans Serif"/>
              </a:rPr>
              <a:t>Гол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при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отступлении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японской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армии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реку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были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вылиты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болезнетворные</a:t>
            </a:r>
            <a:r>
              <a:rPr sz="1200" spc="10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бактерии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48221" y="4706492"/>
            <a:ext cx="436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Microsoft Sans Serif"/>
                <a:cs typeface="Microsoft Sans Serif"/>
              </a:rPr>
              <a:t>1940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70623" y="5232908"/>
            <a:ext cx="200215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1940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год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районе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Нимбо</a:t>
            </a:r>
            <a:r>
              <a:rPr sz="1200" spc="8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(южнее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Шанхая)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самолетов</a:t>
            </a:r>
            <a:endParaRPr sz="1200">
              <a:latin typeface="Microsoft Sans Serif"/>
              <a:cs typeface="Microsoft Sans Serif"/>
            </a:endParaRPr>
          </a:p>
          <a:p>
            <a:pPr marL="12700" marR="57785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расположение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китайских </a:t>
            </a:r>
            <a:r>
              <a:rPr sz="1200" dirty="0">
                <a:latin typeface="Microsoft Sans Serif"/>
                <a:cs typeface="Microsoft Sans Serif"/>
              </a:rPr>
              <a:t>войск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на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местное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население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были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сброшены авиабомбы,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начиненные, бактериями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чумы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62518" y="3409569"/>
            <a:ext cx="30632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1941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год</a:t>
            </a:r>
            <a:endParaRPr sz="1200">
              <a:latin typeface="Microsoft Sans Serif"/>
              <a:cs typeface="Microsoft Sans Serif"/>
            </a:endParaRPr>
          </a:p>
          <a:p>
            <a:pPr marL="12700" marR="706755">
              <a:lnSpc>
                <a:spcPct val="100000"/>
              </a:lnSpc>
            </a:pPr>
            <a:r>
              <a:rPr sz="1200" spc="-10" dirty="0">
                <a:latin typeface="Microsoft Sans Serif"/>
                <a:cs typeface="Microsoft Sans Serif"/>
              </a:rPr>
              <a:t>г.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Чандэ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(около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озера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Дунтинху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195" dirty="0">
                <a:latin typeface="Microsoft Sans Serif"/>
                <a:cs typeface="Microsoft Sans Serif"/>
              </a:rPr>
              <a:t>– </a:t>
            </a:r>
            <a:r>
              <a:rPr sz="1200" dirty="0">
                <a:latin typeface="Microsoft Sans Serif"/>
                <a:cs typeface="Microsoft Sans Serif"/>
              </a:rPr>
              <a:t>Центральный</a:t>
            </a:r>
            <a:r>
              <a:rPr sz="1200" spc="12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Китай)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расположение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армии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самолета </a:t>
            </a:r>
            <a:r>
              <a:rPr sz="1200" dirty="0">
                <a:latin typeface="Microsoft Sans Serif"/>
                <a:cs typeface="Microsoft Sans Serif"/>
              </a:rPr>
              <a:t>сбрасывали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бомбы,</a:t>
            </a:r>
            <a:r>
              <a:rPr sz="1200" spc="6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начиненные</a:t>
            </a:r>
            <a:r>
              <a:rPr sz="1200" spc="9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блохами, зараженными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бактериями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чумы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431781" y="5162803"/>
            <a:ext cx="263779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1942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год</a:t>
            </a:r>
            <a:endParaRPr sz="1200">
              <a:latin typeface="Microsoft Sans Serif"/>
              <a:cs typeface="Microsoft Sans Serif"/>
            </a:endParaRPr>
          </a:p>
          <a:p>
            <a:pPr marL="12700" marR="469900" indent="3937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район</a:t>
            </a:r>
            <a:r>
              <a:rPr sz="1200" spc="5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Трехречья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(Северо- Хинганская</a:t>
            </a:r>
            <a:r>
              <a:rPr sz="1200" spc="17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провинция</a:t>
            </a:r>
            <a:r>
              <a:rPr sz="1200" spc="155" dirty="0">
                <a:latin typeface="Microsoft Sans Serif"/>
                <a:cs typeface="Microsoft Sans Serif"/>
              </a:rPr>
              <a:t> </a:t>
            </a:r>
            <a:r>
              <a:rPr sz="1200" spc="-35" dirty="0">
                <a:latin typeface="Microsoft Sans Serif"/>
                <a:cs typeface="Microsoft Sans Serif"/>
              </a:rPr>
              <a:t>Китая) </a:t>
            </a:r>
            <a:r>
              <a:rPr sz="1200" dirty="0">
                <a:latin typeface="Microsoft Sans Serif"/>
                <a:cs typeface="Microsoft Sans Serif"/>
              </a:rPr>
              <a:t>проводились</a:t>
            </a:r>
            <a:r>
              <a:rPr sz="1200" spc="19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испытания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бактериологических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средств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около</a:t>
            </a:r>
            <a:r>
              <a:rPr sz="1200" spc="50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г.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35" dirty="0">
                <a:latin typeface="Microsoft Sans Serif"/>
                <a:cs typeface="Microsoft Sans Serif"/>
              </a:rPr>
              <a:t>Хайлара,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у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реки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Тербур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spc="60" dirty="0">
                <a:latin typeface="Microsoft Sans Serif"/>
                <a:cs typeface="Microsoft Sans Serif"/>
              </a:rPr>
              <a:t>60–80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км. </a:t>
            </a:r>
            <a:r>
              <a:rPr sz="1200" dirty="0">
                <a:latin typeface="Microsoft Sans Serif"/>
                <a:cs typeface="Microsoft Sans Serif"/>
              </a:rPr>
              <a:t>от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её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впадения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пограничную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СССР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реку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Аргунь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50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60614" y="4703445"/>
            <a:ext cx="436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Microsoft Sans Serif"/>
                <a:cs typeface="Microsoft Sans Serif"/>
              </a:rPr>
              <a:t>1941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80678" y="4711700"/>
            <a:ext cx="436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Microsoft Sans Serif"/>
                <a:cs typeface="Microsoft Sans Serif"/>
              </a:rPr>
              <a:t>1942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603496" y="0"/>
            <a:ext cx="7588884" cy="1170305"/>
            <a:chOff x="4603496" y="0"/>
            <a:chExt cx="7588884" cy="1170305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03496" y="0"/>
              <a:ext cx="7588503" cy="11699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80456" y="712469"/>
              <a:ext cx="148716" cy="148589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78714" y="5979972"/>
            <a:ext cx="5673090" cy="697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7645" marR="127635" indent="116839">
              <a:lnSpc>
                <a:spcPct val="100000"/>
              </a:lnSpc>
              <a:spcBef>
                <a:spcPts val="95"/>
              </a:spcBef>
            </a:pPr>
            <a:r>
              <a:rPr sz="95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ГЕНЕРАЛ-</a:t>
            </a:r>
            <a:r>
              <a:rPr sz="9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МАЙОР</a:t>
            </a:r>
            <a:r>
              <a:rPr sz="95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МЕДИЦИНСКОЙ</a:t>
            </a:r>
            <a:r>
              <a:rPr sz="95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СЛУЖБЫ,</a:t>
            </a:r>
            <a:r>
              <a:rPr sz="95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НАЧАЛЬНИК</a:t>
            </a:r>
            <a:r>
              <a:rPr sz="95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ПРОИЗВОДСТВЕННОГО</a:t>
            </a:r>
            <a:r>
              <a:rPr sz="95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ОТДЕЛА </a:t>
            </a:r>
            <a:r>
              <a:rPr sz="9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БАКТЕРИОЛОГИЧЕСКОГО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ОТРЯДА</a:t>
            </a:r>
            <a:r>
              <a:rPr sz="95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731 </a:t>
            </a:r>
            <a:r>
              <a:rPr sz="9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ЯПОНСКОЙ</a:t>
            </a:r>
            <a:r>
              <a:rPr sz="9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КВАНТУНСКОЙ</a:t>
            </a:r>
            <a:r>
              <a:rPr sz="95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АРМИИ</a:t>
            </a:r>
            <a:r>
              <a:rPr sz="95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КАВАСИМА</a:t>
            </a:r>
            <a:r>
              <a:rPr sz="95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КИОСИ:</a:t>
            </a:r>
            <a:endParaRPr sz="950">
              <a:latin typeface="Microsoft Sans Serif"/>
              <a:cs typeface="Microsoft Sans Serif"/>
            </a:endParaRPr>
          </a:p>
          <a:p>
            <a:pPr marL="158750" marR="5080" indent="-146685">
              <a:lnSpc>
                <a:spcPct val="100000"/>
              </a:lnSpc>
              <a:spcBef>
                <a:spcPts val="735"/>
              </a:spcBef>
            </a:pPr>
            <a:r>
              <a:rPr sz="9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«СПОСОБ</a:t>
            </a:r>
            <a:r>
              <a:rPr sz="95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ПРИМЕНЕНИЯ</a:t>
            </a:r>
            <a:r>
              <a:rPr sz="95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БАКТЕРИОЛОГИЧЕСКОГО</a:t>
            </a:r>
            <a:r>
              <a:rPr sz="95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ОРУЖИЯ</a:t>
            </a:r>
            <a:r>
              <a:rPr sz="95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95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ЭТОМ</a:t>
            </a:r>
            <a:r>
              <a:rPr sz="95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СЛУЧАЕ</a:t>
            </a:r>
            <a:r>
              <a:rPr sz="95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ЯВЛЯЛСЯ</a:t>
            </a:r>
            <a:r>
              <a:rPr sz="95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НАЗЕМНЫМ,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9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ЗАРАЖЕНИЕ</a:t>
            </a:r>
            <a:r>
              <a:rPr sz="95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ТЕРРИТОРИИ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ПРОИЗВОДИЛОСЬ</a:t>
            </a:r>
            <a:r>
              <a:rPr sz="9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ПРИНЦИПУ</a:t>
            </a:r>
            <a:r>
              <a:rPr sz="950" spc="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ДИВЕРСИОННЫХ</a:t>
            </a:r>
            <a:r>
              <a:rPr sz="95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ДЕЙСТВИЙ»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546720" y="1493850"/>
            <a:ext cx="4645660" cy="1160145"/>
          </a:xfrm>
          <a:custGeom>
            <a:avLst/>
            <a:gdLst/>
            <a:ahLst/>
            <a:cxnLst/>
            <a:rect l="l" t="t" r="r" b="b"/>
            <a:pathLst>
              <a:path w="4645659" h="1160145">
                <a:moveTo>
                  <a:pt x="4645279" y="0"/>
                </a:moveTo>
                <a:lnTo>
                  <a:pt x="0" y="0"/>
                </a:lnTo>
                <a:lnTo>
                  <a:pt x="0" y="1159814"/>
                </a:lnTo>
                <a:lnTo>
                  <a:pt x="4645279" y="1159814"/>
                </a:lnTo>
                <a:lnTo>
                  <a:pt x="4645279" y="0"/>
                </a:lnTo>
                <a:close/>
              </a:path>
            </a:pathLst>
          </a:custGeom>
          <a:solidFill>
            <a:srgbClr val="FF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412481" y="1411617"/>
            <a:ext cx="4638040" cy="1132840"/>
          </a:xfrm>
          <a:prstGeom prst="rect">
            <a:avLst/>
          </a:prstGeom>
          <a:solidFill>
            <a:srgbClr val="FFA300"/>
          </a:solidFill>
          <a:ln w="28575">
            <a:solidFill>
              <a:srgbClr val="C00000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5"/>
              </a:spcBef>
            </a:pPr>
            <a:endParaRPr sz="1000">
              <a:latin typeface="Times New Roman"/>
              <a:cs typeface="Times New Roman"/>
            </a:endParaRPr>
          </a:p>
          <a:p>
            <a:pPr marL="636270" marR="517525" indent="33020" algn="ctr">
              <a:lnSpc>
                <a:spcPct val="100000"/>
              </a:lnSpc>
            </a:pPr>
            <a:r>
              <a:rPr sz="1000" spc="-30" dirty="0">
                <a:latin typeface="Microsoft Sans Serif"/>
                <a:cs typeface="Microsoft Sans Serif"/>
              </a:rPr>
              <a:t>ИЗ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40" dirty="0">
                <a:latin typeface="Microsoft Sans Serif"/>
                <a:cs typeface="Microsoft Sans Serif"/>
              </a:rPr>
              <a:t>ПОКАЗАНИЙ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35" dirty="0">
                <a:latin typeface="Microsoft Sans Serif"/>
                <a:cs typeface="Microsoft Sans Serif"/>
              </a:rPr>
              <a:t>БЫВШЕГО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45" dirty="0">
                <a:latin typeface="Microsoft Sans Serif"/>
                <a:cs typeface="Microsoft Sans Serif"/>
              </a:rPr>
              <a:t>НАЧАЛЬНИКА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САНИТАРНОГО </a:t>
            </a:r>
            <a:r>
              <a:rPr sz="1000" spc="-60" dirty="0">
                <a:latin typeface="Microsoft Sans Serif"/>
                <a:cs typeface="Microsoft Sans Serif"/>
              </a:rPr>
              <a:t>УПРАВЛЕНИЯ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55" dirty="0">
                <a:latin typeface="Microsoft Sans Serif"/>
                <a:cs typeface="Microsoft Sans Serif"/>
              </a:rPr>
              <a:t>КВАНТУНСКОЙ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АРМИИ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70" dirty="0">
                <a:latin typeface="Microsoft Sans Serif"/>
                <a:cs typeface="Microsoft Sans Serif"/>
              </a:rPr>
              <a:t>КАДЗИЦУКА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РЮДЗИ:</a:t>
            </a:r>
            <a:endParaRPr sz="1000">
              <a:latin typeface="Microsoft Sans Serif"/>
              <a:cs typeface="Microsoft Sans Serif"/>
            </a:endParaRPr>
          </a:p>
          <a:p>
            <a:pPr marL="194945" marR="74295" algn="ctr">
              <a:lnSpc>
                <a:spcPct val="100000"/>
              </a:lnSpc>
              <a:spcBef>
                <a:spcPts val="445"/>
              </a:spcBef>
            </a:pPr>
            <a:r>
              <a:rPr sz="900" spc="-85" dirty="0">
                <a:latin typeface="Microsoft Sans Serif"/>
                <a:cs typeface="Microsoft Sans Serif"/>
              </a:rPr>
              <a:t>«В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60" dirty="0">
                <a:latin typeface="Microsoft Sans Serif"/>
                <a:cs typeface="Microsoft Sans Serif"/>
              </a:rPr>
              <a:t>ПРИРОДЕ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75" dirty="0">
                <a:latin typeface="Microsoft Sans Serif"/>
                <a:cs typeface="Microsoft Sans Serif"/>
              </a:rPr>
              <a:t>ЕСТЕСТВЕННОЕ</a:t>
            </a:r>
            <a:r>
              <a:rPr sz="900" spc="70" dirty="0">
                <a:latin typeface="Microsoft Sans Serif"/>
                <a:cs typeface="Microsoft Sans Serif"/>
              </a:rPr>
              <a:t> </a:t>
            </a:r>
            <a:r>
              <a:rPr sz="900" spc="-65" dirty="0">
                <a:latin typeface="Microsoft Sans Serif"/>
                <a:cs typeface="Microsoft Sans Serif"/>
              </a:rPr>
              <a:t>РАСПРОСТРАНЕНИЕ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45" dirty="0">
                <a:latin typeface="Microsoft Sans Serif"/>
                <a:cs typeface="Microsoft Sans Serif"/>
              </a:rPr>
              <a:t>ЭПИДЕМИИ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ПРОИСХОДИТ </a:t>
            </a:r>
            <a:r>
              <a:rPr sz="900" spc="-45" dirty="0">
                <a:latin typeface="Microsoft Sans Serif"/>
                <a:cs typeface="Microsoft Sans Serif"/>
              </a:rPr>
              <a:t>ОЧЕНЬ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70" dirty="0">
                <a:latin typeface="Microsoft Sans Serif"/>
                <a:cs typeface="Microsoft Sans Serif"/>
              </a:rPr>
              <a:t>ЛЕГКО,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НО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65" dirty="0">
                <a:latin typeface="Microsoft Sans Serif"/>
                <a:cs typeface="Microsoft Sans Serif"/>
              </a:rPr>
              <a:t>ИСКУССТВЕННОЕ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65" dirty="0">
                <a:latin typeface="Microsoft Sans Serif"/>
                <a:cs typeface="Microsoft Sans Serif"/>
              </a:rPr>
              <a:t>РАСПРОСТРАНЕНИЕ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45" dirty="0">
                <a:latin typeface="Microsoft Sans Serif"/>
                <a:cs typeface="Microsoft Sans Serif"/>
              </a:rPr>
              <a:t>ЭПИДЕМИИ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50" dirty="0">
                <a:latin typeface="Microsoft Sans Serif"/>
                <a:cs typeface="Microsoft Sans Serif"/>
              </a:rPr>
              <a:t>ВСТРЕЧАЕТ</a:t>
            </a:r>
            <a:r>
              <a:rPr sz="900" spc="500" dirty="0">
                <a:latin typeface="Microsoft Sans Serif"/>
                <a:cs typeface="Microsoft Sans Serif"/>
              </a:rPr>
              <a:t> </a:t>
            </a:r>
            <a:r>
              <a:rPr sz="900" spc="-55" dirty="0">
                <a:latin typeface="Microsoft Sans Serif"/>
                <a:cs typeface="Microsoft Sans Serif"/>
              </a:rPr>
              <a:t>ЦЕЛЫЙ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110" dirty="0">
                <a:latin typeface="Microsoft Sans Serif"/>
                <a:cs typeface="Microsoft Sans Serif"/>
              </a:rPr>
              <a:t>РЯД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-65" dirty="0">
                <a:latin typeface="Microsoft Sans Serif"/>
                <a:cs typeface="Microsoft Sans Serif"/>
              </a:rPr>
              <a:t>ПРЕПЯТСТВИЙ,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75" dirty="0">
                <a:latin typeface="Microsoft Sans Serif"/>
                <a:cs typeface="Microsoft Sans Serif"/>
              </a:rPr>
              <a:t>КОТОРЫЕ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70" dirty="0">
                <a:latin typeface="Microsoft Sans Serif"/>
                <a:cs typeface="Microsoft Sans Serif"/>
              </a:rPr>
              <a:t>ПРИХОДИТСЯ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60" dirty="0">
                <a:latin typeface="Microsoft Sans Serif"/>
                <a:cs typeface="Microsoft Sans Serif"/>
              </a:rPr>
              <a:t>ПРЕОДОЛЕВАТЬ</a:t>
            </a:r>
            <a:r>
              <a:rPr sz="900" spc="4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ИНОГДА</a:t>
            </a:r>
            <a:endParaRPr sz="900">
              <a:latin typeface="Microsoft Sans Serif"/>
              <a:cs typeface="Microsoft Sans Serif"/>
            </a:endParaRPr>
          </a:p>
          <a:p>
            <a:pPr marL="113664" algn="ctr">
              <a:lnSpc>
                <a:spcPct val="100000"/>
              </a:lnSpc>
            </a:pPr>
            <a:r>
              <a:rPr sz="900" spc="-105" dirty="0">
                <a:latin typeface="Microsoft Sans Serif"/>
                <a:cs typeface="Microsoft Sans Serif"/>
              </a:rPr>
              <a:t>С</a:t>
            </a:r>
            <a:r>
              <a:rPr sz="900" dirty="0">
                <a:latin typeface="Microsoft Sans Serif"/>
                <a:cs typeface="Microsoft Sans Serif"/>
              </a:rPr>
              <a:t> БОЛЬШИМ</a:t>
            </a:r>
            <a:r>
              <a:rPr sz="900" spc="-4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ТРУДОМ».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23520" y="1470405"/>
            <a:ext cx="6764020" cy="1161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685" marR="13335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latin typeface="Microsoft Sans Serif"/>
                <a:cs typeface="Microsoft Sans Serif"/>
              </a:rPr>
              <a:t>В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spc="10" dirty="0">
                <a:latin typeface="Microsoft Sans Serif"/>
                <a:cs typeface="Microsoft Sans Serif"/>
              </a:rPr>
              <a:t>ходе Второй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10" dirty="0">
                <a:latin typeface="Microsoft Sans Serif"/>
                <a:cs typeface="Microsoft Sans Serif"/>
              </a:rPr>
              <a:t>мировой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10" dirty="0">
                <a:latin typeface="Microsoft Sans Serif"/>
                <a:cs typeface="Microsoft Sans Serif"/>
              </a:rPr>
              <a:t>войны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Япония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10" dirty="0">
                <a:latin typeface="Microsoft Sans Serif"/>
                <a:cs typeface="Microsoft Sans Serif"/>
              </a:rPr>
              <a:t>неоднократно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10" dirty="0">
                <a:latin typeface="Microsoft Sans Serif"/>
                <a:cs typeface="Microsoft Sans Serif"/>
              </a:rPr>
              <a:t>применяла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10" dirty="0">
                <a:latin typeface="Microsoft Sans Serif"/>
                <a:cs typeface="Microsoft Sans Serif"/>
              </a:rPr>
              <a:t>в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spc="10" dirty="0">
                <a:latin typeface="Microsoft Sans Serif"/>
                <a:cs typeface="Microsoft Sans Serif"/>
              </a:rPr>
              <a:t>ходе боевых</a:t>
            </a:r>
            <a:r>
              <a:rPr sz="1000" spc="-10" dirty="0">
                <a:latin typeface="Microsoft Sans Serif"/>
                <a:cs typeface="Microsoft Sans Serif"/>
              </a:rPr>
              <a:t> действий </a:t>
            </a:r>
            <a:r>
              <a:rPr sz="1000" dirty="0">
                <a:latin typeface="Microsoft Sans Serif"/>
                <a:cs typeface="Microsoft Sans Serif"/>
              </a:rPr>
              <a:t>бактериологическое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оружие.</a:t>
            </a:r>
            <a:endParaRPr sz="1000">
              <a:latin typeface="Microsoft Sans Serif"/>
              <a:cs typeface="Microsoft Sans Serif"/>
            </a:endParaRPr>
          </a:p>
          <a:p>
            <a:pPr marL="19685" marR="359410">
              <a:lnSpc>
                <a:spcPct val="100000"/>
              </a:lnSpc>
            </a:pPr>
            <a:r>
              <a:rPr sz="1000" spc="-55" dirty="0">
                <a:latin typeface="Microsoft Sans Serif"/>
                <a:cs typeface="Microsoft Sans Serif"/>
              </a:rPr>
              <a:t>Для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применения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бактериологического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оружия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Исии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Сиро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изобрел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специальную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бомбу,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которая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получила </a:t>
            </a:r>
            <a:r>
              <a:rPr sz="1000" dirty="0">
                <a:latin typeface="Microsoft Sans Serif"/>
                <a:cs typeface="Microsoft Sans Serif"/>
              </a:rPr>
              <a:t>название</a:t>
            </a:r>
            <a:r>
              <a:rPr sz="1000" spc="-25" dirty="0">
                <a:latin typeface="Microsoft Sans Serif"/>
                <a:cs typeface="Microsoft Sans Serif"/>
              </a:rPr>
              <a:t> «бомба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системы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Исии».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У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этой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бомбы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был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фарфоровый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корпус,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45" dirty="0">
                <a:latin typeface="Microsoft Sans Serif"/>
                <a:cs typeface="Microsoft Sans Serif"/>
              </a:rPr>
              <a:t>куда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помещались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зараженные</a:t>
            </a:r>
            <a:endParaRPr sz="1000">
              <a:latin typeface="Microsoft Sans Serif"/>
              <a:cs typeface="Microsoft Sans Serif"/>
            </a:endParaRPr>
          </a:p>
          <a:p>
            <a:pPr marL="19685" marR="5080">
              <a:lnSpc>
                <a:spcPct val="100000"/>
              </a:lnSpc>
            </a:pPr>
            <a:r>
              <a:rPr sz="1000" spc="-10" dirty="0">
                <a:latin typeface="Microsoft Sans Serif"/>
                <a:cs typeface="Microsoft Sans Serif"/>
              </a:rPr>
              <a:t>бактериями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блохи.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Взрыв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бомбы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происходил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высоте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150" dirty="0">
                <a:latin typeface="Microsoft Sans Serif"/>
                <a:cs typeface="Microsoft Sans Serif"/>
              </a:rPr>
              <a:t>50—</a:t>
            </a:r>
            <a:r>
              <a:rPr sz="1000" dirty="0">
                <a:latin typeface="Microsoft Sans Serif"/>
                <a:cs typeface="Microsoft Sans Serif"/>
              </a:rPr>
              <a:t>100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м.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над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поверхностью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земли,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что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обеспечивало максимально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широкое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заражение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местности.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100" dirty="0">
                <a:latin typeface="Microsoft Sans Serif"/>
                <a:cs typeface="Microsoft Sans Serif"/>
              </a:rPr>
              <a:t>Производственные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мощности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ежемесячно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могли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изготавливать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</a:t>
            </a:r>
            <a:r>
              <a:rPr sz="1100" spc="9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чистом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виде</a:t>
            </a:r>
            <a:r>
              <a:rPr sz="1100" spc="100" dirty="0">
                <a:latin typeface="Microsoft Sans Serif"/>
                <a:cs typeface="Microsoft Sans Serif"/>
              </a:rPr>
              <a:t> </a:t>
            </a:r>
            <a:r>
              <a:rPr sz="1100" spc="-50" dirty="0">
                <a:latin typeface="Microsoft Sans Serif"/>
                <a:cs typeface="Microsoft Sans Serif"/>
              </a:rPr>
              <a:t>: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6207" y="4978539"/>
            <a:ext cx="4714875" cy="730885"/>
          </a:xfrm>
          <a:prstGeom prst="rect">
            <a:avLst/>
          </a:prstGeom>
          <a:solidFill>
            <a:srgbClr val="FFA300"/>
          </a:solidFill>
          <a:ln w="28575">
            <a:solidFill>
              <a:srgbClr val="C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R="69850" algn="ctr">
              <a:lnSpc>
                <a:spcPct val="100000"/>
              </a:lnSpc>
              <a:spcBef>
                <a:spcPts val="270"/>
              </a:spcBef>
            </a:pPr>
            <a:r>
              <a:rPr sz="900" spc="-25" dirty="0">
                <a:latin typeface="Microsoft Sans Serif"/>
                <a:cs typeface="Microsoft Sans Serif"/>
              </a:rPr>
              <a:t>КОМАНДУЮЩИЙ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5" dirty="0">
                <a:latin typeface="Microsoft Sans Serif"/>
                <a:cs typeface="Microsoft Sans Serif"/>
              </a:rPr>
              <a:t>КВАНТУНСКОЙ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50" spc="-40" dirty="0">
                <a:latin typeface="Microsoft Sans Serif"/>
                <a:cs typeface="Microsoft Sans Serif"/>
              </a:rPr>
              <a:t>АРМИЕЙ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00" spc="-65" dirty="0">
                <a:latin typeface="Microsoft Sans Serif"/>
                <a:cs typeface="Microsoft Sans Serif"/>
              </a:rPr>
              <a:t>ГЕНЕРАЛ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55" dirty="0">
                <a:latin typeface="Microsoft Sans Serif"/>
                <a:cs typeface="Microsoft Sans Serif"/>
              </a:rPr>
              <a:t>ОТОДЗО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ЯМАДА:</a:t>
            </a:r>
            <a:endParaRPr sz="900">
              <a:latin typeface="Microsoft Sans Serif"/>
              <a:cs typeface="Microsoft Sans Serif"/>
            </a:endParaRPr>
          </a:p>
          <a:p>
            <a:pPr marL="510540" marR="547370" algn="ctr">
              <a:lnSpc>
                <a:spcPct val="100000"/>
              </a:lnSpc>
              <a:spcBef>
                <a:spcPts val="625"/>
              </a:spcBef>
            </a:pPr>
            <a:r>
              <a:rPr sz="950" spc="-70" dirty="0">
                <a:latin typeface="Microsoft Sans Serif"/>
                <a:cs typeface="Microsoft Sans Serif"/>
              </a:rPr>
              <a:t>«СТРЕМИТЕЛЬНОЕ</a:t>
            </a:r>
            <a:r>
              <a:rPr sz="950" spc="25" dirty="0">
                <a:latin typeface="Microsoft Sans Serif"/>
                <a:cs typeface="Microsoft Sans Serif"/>
              </a:rPr>
              <a:t> </a:t>
            </a:r>
            <a:r>
              <a:rPr sz="950" spc="-60" dirty="0">
                <a:latin typeface="Microsoft Sans Serif"/>
                <a:cs typeface="Microsoft Sans Serif"/>
              </a:rPr>
              <a:t>ПРОДВИЖЕНИЕ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spc="-75" dirty="0">
                <a:latin typeface="Microsoft Sans Serif"/>
                <a:cs typeface="Microsoft Sans Serif"/>
              </a:rPr>
              <a:t>СОВЕТСКОЙ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spc="-20" dirty="0">
                <a:latin typeface="Microsoft Sans Serif"/>
                <a:cs typeface="Microsoft Sans Serif"/>
              </a:rPr>
              <a:t>АРМИИ</a:t>
            </a:r>
            <a:r>
              <a:rPr sz="950" spc="2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</a:t>
            </a:r>
            <a:r>
              <a:rPr sz="950" spc="-10" dirty="0">
                <a:latin typeface="Microsoft Sans Serif"/>
                <a:cs typeface="Microsoft Sans Serif"/>
              </a:rPr>
              <a:t> </a:t>
            </a:r>
            <a:r>
              <a:rPr sz="950" spc="-30" dirty="0">
                <a:latin typeface="Microsoft Sans Serif"/>
                <a:cs typeface="Microsoft Sans Serif"/>
              </a:rPr>
              <a:t>ГЛУБЬ </a:t>
            </a:r>
            <a:r>
              <a:rPr sz="950" spc="-45" dirty="0">
                <a:latin typeface="Microsoft Sans Serif"/>
                <a:cs typeface="Microsoft Sans Serif"/>
              </a:rPr>
              <a:t>МАНЬЧЖУРИИ</a:t>
            </a:r>
            <a:r>
              <a:rPr sz="950" spc="4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ЛИШИЛО</a:t>
            </a:r>
            <a:r>
              <a:rPr sz="950" spc="15" dirty="0">
                <a:latin typeface="Microsoft Sans Serif"/>
                <a:cs typeface="Microsoft Sans Serif"/>
              </a:rPr>
              <a:t> </a:t>
            </a:r>
            <a:r>
              <a:rPr sz="950" spc="-70" dirty="0">
                <a:latin typeface="Microsoft Sans Serif"/>
                <a:cs typeface="Microsoft Sans Serif"/>
              </a:rPr>
              <a:t>НАС</a:t>
            </a:r>
            <a:r>
              <a:rPr sz="950" spc="20" dirty="0">
                <a:latin typeface="Microsoft Sans Serif"/>
                <a:cs typeface="Microsoft Sans Serif"/>
              </a:rPr>
              <a:t> </a:t>
            </a:r>
            <a:r>
              <a:rPr sz="950" spc="-45" dirty="0">
                <a:latin typeface="Microsoft Sans Serif"/>
                <a:cs typeface="Microsoft Sans Serif"/>
              </a:rPr>
              <a:t>ВОЗМОЖНОСТИ</a:t>
            </a:r>
            <a:r>
              <a:rPr sz="950" spc="30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ПРИМЕНЯТЬ</a:t>
            </a:r>
            <a:endParaRPr sz="950">
              <a:latin typeface="Microsoft Sans Serif"/>
              <a:cs typeface="Microsoft Sans Serif"/>
            </a:endParaRPr>
          </a:p>
          <a:p>
            <a:pPr marR="34925" algn="ctr">
              <a:lnSpc>
                <a:spcPct val="100000"/>
              </a:lnSpc>
            </a:pPr>
            <a:r>
              <a:rPr sz="950" spc="-65" dirty="0">
                <a:latin typeface="Microsoft Sans Serif"/>
                <a:cs typeface="Microsoft Sans Serif"/>
              </a:rPr>
              <a:t>БАКТЕРИОЛОГИЧЕСКОЕ</a:t>
            </a:r>
            <a:r>
              <a:rPr sz="950" spc="40" dirty="0">
                <a:latin typeface="Microsoft Sans Serif"/>
                <a:cs typeface="Microsoft Sans Serif"/>
              </a:rPr>
              <a:t> </a:t>
            </a:r>
            <a:r>
              <a:rPr sz="950" spc="-75" dirty="0">
                <a:latin typeface="Microsoft Sans Serif"/>
                <a:cs typeface="Microsoft Sans Serif"/>
              </a:rPr>
              <a:t>ОРУЖИЕ</a:t>
            </a:r>
            <a:r>
              <a:rPr sz="950" spc="15" dirty="0">
                <a:latin typeface="Microsoft Sans Serif"/>
                <a:cs typeface="Microsoft Sans Serif"/>
              </a:rPr>
              <a:t> </a:t>
            </a:r>
            <a:r>
              <a:rPr sz="950" spc="-40" dirty="0">
                <a:latin typeface="Microsoft Sans Serif"/>
                <a:cs typeface="Microsoft Sans Serif"/>
              </a:rPr>
              <a:t>ПРОТИВ</a:t>
            </a:r>
            <a:r>
              <a:rPr sz="950" spc="30" dirty="0">
                <a:latin typeface="Microsoft Sans Serif"/>
                <a:cs typeface="Microsoft Sans Serif"/>
              </a:rPr>
              <a:t> </a:t>
            </a:r>
            <a:r>
              <a:rPr sz="950" spc="-110" dirty="0">
                <a:latin typeface="Microsoft Sans Serif"/>
                <a:cs typeface="Microsoft Sans Serif"/>
              </a:rPr>
              <a:t>СССР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spc="-90" dirty="0">
                <a:latin typeface="Microsoft Sans Serif"/>
                <a:cs typeface="Microsoft Sans Serif"/>
              </a:rPr>
              <a:t>ДРУГИХ</a:t>
            </a:r>
            <a:r>
              <a:rPr sz="950" spc="1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СТРАН».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49427" y="3538854"/>
            <a:ext cx="473964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К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концу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войны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на</a:t>
            </a:r>
            <a:r>
              <a:rPr sz="1000" b="1" spc="2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военных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предприятиях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в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Маньчжурии</a:t>
            </a:r>
            <a:r>
              <a:rPr sz="1000" b="1" spc="229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была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накоплена </a:t>
            </a:r>
            <a:r>
              <a:rPr sz="1000" b="1" dirty="0">
                <a:latin typeface="Arial"/>
                <a:cs typeface="Arial"/>
              </a:rPr>
              <a:t>критичная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масса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эпидемических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бактерий,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которой было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достаточно,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чтобы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уничтожить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все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человечество.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49427" y="4148454"/>
            <a:ext cx="47396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907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Microsoft Sans Serif"/>
                <a:cs typeface="Microsoft Sans Serif"/>
              </a:rPr>
              <a:t>Блестяще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проведенная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Красной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армией</a:t>
            </a:r>
            <a:r>
              <a:rPr sz="1000" spc="-10" dirty="0">
                <a:latin typeface="Microsoft Sans Serif"/>
                <a:cs typeface="Microsoft Sans Serif"/>
              </a:rPr>
              <a:t> стремительная Маньчжурская </a:t>
            </a:r>
            <a:r>
              <a:rPr sz="1000" dirty="0">
                <a:latin typeface="Microsoft Sans Serif"/>
                <a:cs typeface="Microsoft Sans Serif"/>
              </a:rPr>
              <a:t>операция</a:t>
            </a:r>
            <a:r>
              <a:rPr sz="1000" spc="-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сорвала</a:t>
            </a:r>
            <a:r>
              <a:rPr sz="1000" spc="-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планы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японских</a:t>
            </a:r>
            <a:r>
              <a:rPr sz="1000" spc="-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милитаристов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</a:t>
            </a:r>
            <a:r>
              <a:rPr sz="1000" spc="-5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широкому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применению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000" spc="-20" dirty="0">
                <a:latin typeface="Microsoft Sans Serif"/>
                <a:cs typeface="Microsoft Sans Serif"/>
              </a:rPr>
              <a:t>бактериологического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оружия</a:t>
            </a:r>
            <a:r>
              <a:rPr sz="1000" spc="28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не</a:t>
            </a:r>
            <a:r>
              <a:rPr sz="1000" spc="-10" dirty="0">
                <a:latin typeface="Microsoft Sans Serif"/>
                <a:cs typeface="Microsoft Sans Serif"/>
              </a:rPr>
              <a:t> позволила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Второй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мировой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войне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перерасти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новую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фазу,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-10" dirty="0">
                <a:latin typeface="Microsoft Sans Serif"/>
                <a:cs typeface="Microsoft Sans Serif"/>
              </a:rPr>
              <a:t> которой </a:t>
            </a:r>
            <a:r>
              <a:rPr sz="1000" dirty="0">
                <a:latin typeface="Microsoft Sans Serif"/>
                <a:cs typeface="Microsoft Sans Serif"/>
              </a:rPr>
              <a:t>уже не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было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бы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победителей.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2539" y="2699385"/>
            <a:ext cx="709930" cy="709930"/>
          </a:xfrm>
          <a:custGeom>
            <a:avLst/>
            <a:gdLst/>
            <a:ahLst/>
            <a:cxnLst/>
            <a:rect l="l" t="t" r="r" b="b"/>
            <a:pathLst>
              <a:path w="709930" h="709929">
                <a:moveTo>
                  <a:pt x="0" y="354711"/>
                </a:moveTo>
                <a:lnTo>
                  <a:pt x="3238" y="306592"/>
                </a:lnTo>
                <a:lnTo>
                  <a:pt x="12670" y="260438"/>
                </a:lnTo>
                <a:lnTo>
                  <a:pt x="27875" y="216669"/>
                </a:lnTo>
                <a:lnTo>
                  <a:pt x="48429" y="175711"/>
                </a:lnTo>
                <a:lnTo>
                  <a:pt x="73910" y="137986"/>
                </a:lnTo>
                <a:lnTo>
                  <a:pt x="103895" y="103917"/>
                </a:lnTo>
                <a:lnTo>
                  <a:pt x="137961" y="73928"/>
                </a:lnTo>
                <a:lnTo>
                  <a:pt x="175687" y="48443"/>
                </a:lnTo>
                <a:lnTo>
                  <a:pt x="216648" y="27884"/>
                </a:lnTo>
                <a:lnTo>
                  <a:pt x="260423" y="12675"/>
                </a:lnTo>
                <a:lnTo>
                  <a:pt x="306589" y="3239"/>
                </a:lnTo>
                <a:lnTo>
                  <a:pt x="354723" y="0"/>
                </a:lnTo>
                <a:lnTo>
                  <a:pt x="402860" y="3239"/>
                </a:lnTo>
                <a:lnTo>
                  <a:pt x="449029" y="12675"/>
                </a:lnTo>
                <a:lnTo>
                  <a:pt x="492806" y="27884"/>
                </a:lnTo>
                <a:lnTo>
                  <a:pt x="533769" y="48443"/>
                </a:lnTo>
                <a:lnTo>
                  <a:pt x="571495" y="73928"/>
                </a:lnTo>
                <a:lnTo>
                  <a:pt x="605562" y="103917"/>
                </a:lnTo>
                <a:lnTo>
                  <a:pt x="635548" y="137986"/>
                </a:lnTo>
                <a:lnTo>
                  <a:pt x="661029" y="175711"/>
                </a:lnTo>
                <a:lnTo>
                  <a:pt x="681584" y="216669"/>
                </a:lnTo>
                <a:lnTo>
                  <a:pt x="696789" y="260438"/>
                </a:lnTo>
                <a:lnTo>
                  <a:pt x="706221" y="306592"/>
                </a:lnTo>
                <a:lnTo>
                  <a:pt x="709460" y="354711"/>
                </a:lnTo>
                <a:lnTo>
                  <a:pt x="706221" y="402858"/>
                </a:lnTo>
                <a:lnTo>
                  <a:pt x="696789" y="449037"/>
                </a:lnTo>
                <a:lnTo>
                  <a:pt x="681584" y="492825"/>
                </a:lnTo>
                <a:lnTo>
                  <a:pt x="661029" y="533799"/>
                </a:lnTo>
                <a:lnTo>
                  <a:pt x="635548" y="571537"/>
                </a:lnTo>
                <a:lnTo>
                  <a:pt x="605562" y="605615"/>
                </a:lnTo>
                <a:lnTo>
                  <a:pt x="571495" y="635610"/>
                </a:lnTo>
                <a:lnTo>
                  <a:pt x="533769" y="661100"/>
                </a:lnTo>
                <a:lnTo>
                  <a:pt x="492806" y="681662"/>
                </a:lnTo>
                <a:lnTo>
                  <a:pt x="449029" y="696873"/>
                </a:lnTo>
                <a:lnTo>
                  <a:pt x="402860" y="706309"/>
                </a:lnTo>
                <a:lnTo>
                  <a:pt x="354723" y="709549"/>
                </a:lnTo>
                <a:lnTo>
                  <a:pt x="306589" y="706309"/>
                </a:lnTo>
                <a:lnTo>
                  <a:pt x="260423" y="696873"/>
                </a:lnTo>
                <a:lnTo>
                  <a:pt x="216648" y="681662"/>
                </a:lnTo>
                <a:lnTo>
                  <a:pt x="175687" y="661100"/>
                </a:lnTo>
                <a:lnTo>
                  <a:pt x="137961" y="635610"/>
                </a:lnTo>
                <a:lnTo>
                  <a:pt x="103895" y="605615"/>
                </a:lnTo>
                <a:lnTo>
                  <a:pt x="73910" y="571537"/>
                </a:lnTo>
                <a:lnTo>
                  <a:pt x="48429" y="533799"/>
                </a:lnTo>
                <a:lnTo>
                  <a:pt x="27875" y="492825"/>
                </a:lnTo>
                <a:lnTo>
                  <a:pt x="12670" y="449037"/>
                </a:lnTo>
                <a:lnTo>
                  <a:pt x="3238" y="402858"/>
                </a:lnTo>
                <a:lnTo>
                  <a:pt x="0" y="354711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32382" y="2694685"/>
            <a:ext cx="709930" cy="709930"/>
          </a:xfrm>
          <a:custGeom>
            <a:avLst/>
            <a:gdLst/>
            <a:ahLst/>
            <a:cxnLst/>
            <a:rect l="l" t="t" r="r" b="b"/>
            <a:pathLst>
              <a:path w="709930" h="709929">
                <a:moveTo>
                  <a:pt x="0" y="354838"/>
                </a:moveTo>
                <a:lnTo>
                  <a:pt x="3236" y="306690"/>
                </a:lnTo>
                <a:lnTo>
                  <a:pt x="12666" y="260511"/>
                </a:lnTo>
                <a:lnTo>
                  <a:pt x="27866" y="216723"/>
                </a:lnTo>
                <a:lnTo>
                  <a:pt x="48415" y="175749"/>
                </a:lnTo>
                <a:lnTo>
                  <a:pt x="73890" y="138011"/>
                </a:lnTo>
                <a:lnTo>
                  <a:pt x="103870" y="103933"/>
                </a:lnTo>
                <a:lnTo>
                  <a:pt x="137932" y="73938"/>
                </a:lnTo>
                <a:lnTo>
                  <a:pt x="175655" y="48448"/>
                </a:lnTo>
                <a:lnTo>
                  <a:pt x="216616" y="27886"/>
                </a:lnTo>
                <a:lnTo>
                  <a:pt x="260394" y="12675"/>
                </a:lnTo>
                <a:lnTo>
                  <a:pt x="306566" y="3239"/>
                </a:lnTo>
                <a:lnTo>
                  <a:pt x="354711" y="0"/>
                </a:lnTo>
                <a:lnTo>
                  <a:pt x="402829" y="3239"/>
                </a:lnTo>
                <a:lnTo>
                  <a:pt x="448983" y="12675"/>
                </a:lnTo>
                <a:lnTo>
                  <a:pt x="492752" y="27886"/>
                </a:lnTo>
                <a:lnTo>
                  <a:pt x="533710" y="48448"/>
                </a:lnTo>
                <a:lnTo>
                  <a:pt x="571435" y="73938"/>
                </a:lnTo>
                <a:lnTo>
                  <a:pt x="605504" y="103933"/>
                </a:lnTo>
                <a:lnTo>
                  <a:pt x="635493" y="138011"/>
                </a:lnTo>
                <a:lnTo>
                  <a:pt x="660978" y="175749"/>
                </a:lnTo>
                <a:lnTo>
                  <a:pt x="681537" y="216723"/>
                </a:lnTo>
                <a:lnTo>
                  <a:pt x="696746" y="260511"/>
                </a:lnTo>
                <a:lnTo>
                  <a:pt x="706182" y="306690"/>
                </a:lnTo>
                <a:lnTo>
                  <a:pt x="709422" y="354838"/>
                </a:lnTo>
                <a:lnTo>
                  <a:pt x="706182" y="402956"/>
                </a:lnTo>
                <a:lnTo>
                  <a:pt x="696746" y="449110"/>
                </a:lnTo>
                <a:lnTo>
                  <a:pt x="681537" y="492879"/>
                </a:lnTo>
                <a:lnTo>
                  <a:pt x="660978" y="533837"/>
                </a:lnTo>
                <a:lnTo>
                  <a:pt x="635493" y="571562"/>
                </a:lnTo>
                <a:lnTo>
                  <a:pt x="605504" y="605631"/>
                </a:lnTo>
                <a:lnTo>
                  <a:pt x="571435" y="635620"/>
                </a:lnTo>
                <a:lnTo>
                  <a:pt x="533710" y="661105"/>
                </a:lnTo>
                <a:lnTo>
                  <a:pt x="492752" y="681664"/>
                </a:lnTo>
                <a:lnTo>
                  <a:pt x="448983" y="696873"/>
                </a:lnTo>
                <a:lnTo>
                  <a:pt x="402829" y="706309"/>
                </a:lnTo>
                <a:lnTo>
                  <a:pt x="354711" y="709549"/>
                </a:lnTo>
                <a:lnTo>
                  <a:pt x="306566" y="706309"/>
                </a:lnTo>
                <a:lnTo>
                  <a:pt x="260394" y="696873"/>
                </a:lnTo>
                <a:lnTo>
                  <a:pt x="216616" y="681664"/>
                </a:lnTo>
                <a:lnTo>
                  <a:pt x="175655" y="661105"/>
                </a:lnTo>
                <a:lnTo>
                  <a:pt x="137932" y="635620"/>
                </a:lnTo>
                <a:lnTo>
                  <a:pt x="103870" y="605631"/>
                </a:lnTo>
                <a:lnTo>
                  <a:pt x="73890" y="571562"/>
                </a:lnTo>
                <a:lnTo>
                  <a:pt x="48415" y="533837"/>
                </a:lnTo>
                <a:lnTo>
                  <a:pt x="27866" y="492879"/>
                </a:lnTo>
                <a:lnTo>
                  <a:pt x="12666" y="449110"/>
                </a:lnTo>
                <a:lnTo>
                  <a:pt x="3236" y="402956"/>
                </a:lnTo>
                <a:lnTo>
                  <a:pt x="0" y="354838"/>
                </a:lnTo>
                <a:close/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96336" y="2694939"/>
            <a:ext cx="709930" cy="709930"/>
          </a:xfrm>
          <a:custGeom>
            <a:avLst/>
            <a:gdLst/>
            <a:ahLst/>
            <a:cxnLst/>
            <a:rect l="l" t="t" r="r" b="b"/>
            <a:pathLst>
              <a:path w="709929" h="709929">
                <a:moveTo>
                  <a:pt x="0" y="354711"/>
                </a:moveTo>
                <a:lnTo>
                  <a:pt x="3239" y="306592"/>
                </a:lnTo>
                <a:lnTo>
                  <a:pt x="12675" y="260438"/>
                </a:lnTo>
                <a:lnTo>
                  <a:pt x="27884" y="216669"/>
                </a:lnTo>
                <a:lnTo>
                  <a:pt x="48443" y="175711"/>
                </a:lnTo>
                <a:lnTo>
                  <a:pt x="73928" y="137986"/>
                </a:lnTo>
                <a:lnTo>
                  <a:pt x="103917" y="103917"/>
                </a:lnTo>
                <a:lnTo>
                  <a:pt x="137986" y="73928"/>
                </a:lnTo>
                <a:lnTo>
                  <a:pt x="175711" y="48443"/>
                </a:lnTo>
                <a:lnTo>
                  <a:pt x="216669" y="27884"/>
                </a:lnTo>
                <a:lnTo>
                  <a:pt x="260438" y="12675"/>
                </a:lnTo>
                <a:lnTo>
                  <a:pt x="306592" y="3239"/>
                </a:lnTo>
                <a:lnTo>
                  <a:pt x="354711" y="0"/>
                </a:lnTo>
                <a:lnTo>
                  <a:pt x="402855" y="3239"/>
                </a:lnTo>
                <a:lnTo>
                  <a:pt x="449027" y="12675"/>
                </a:lnTo>
                <a:lnTo>
                  <a:pt x="492805" y="27884"/>
                </a:lnTo>
                <a:lnTo>
                  <a:pt x="533766" y="48443"/>
                </a:lnTo>
                <a:lnTo>
                  <a:pt x="571489" y="73928"/>
                </a:lnTo>
                <a:lnTo>
                  <a:pt x="605551" y="103917"/>
                </a:lnTo>
                <a:lnTo>
                  <a:pt x="635531" y="137986"/>
                </a:lnTo>
                <a:lnTo>
                  <a:pt x="661006" y="175711"/>
                </a:lnTo>
                <a:lnTo>
                  <a:pt x="681555" y="216669"/>
                </a:lnTo>
                <a:lnTo>
                  <a:pt x="696755" y="260438"/>
                </a:lnTo>
                <a:lnTo>
                  <a:pt x="706185" y="306592"/>
                </a:lnTo>
                <a:lnTo>
                  <a:pt x="709422" y="354711"/>
                </a:lnTo>
                <a:lnTo>
                  <a:pt x="706185" y="402855"/>
                </a:lnTo>
                <a:lnTo>
                  <a:pt x="696755" y="449027"/>
                </a:lnTo>
                <a:lnTo>
                  <a:pt x="681555" y="492805"/>
                </a:lnTo>
                <a:lnTo>
                  <a:pt x="661006" y="533766"/>
                </a:lnTo>
                <a:lnTo>
                  <a:pt x="635531" y="571489"/>
                </a:lnTo>
                <a:lnTo>
                  <a:pt x="605551" y="605551"/>
                </a:lnTo>
                <a:lnTo>
                  <a:pt x="571489" y="635531"/>
                </a:lnTo>
                <a:lnTo>
                  <a:pt x="533766" y="661006"/>
                </a:lnTo>
                <a:lnTo>
                  <a:pt x="492805" y="681555"/>
                </a:lnTo>
                <a:lnTo>
                  <a:pt x="449027" y="696755"/>
                </a:lnTo>
                <a:lnTo>
                  <a:pt x="402855" y="706185"/>
                </a:lnTo>
                <a:lnTo>
                  <a:pt x="354711" y="709422"/>
                </a:lnTo>
                <a:lnTo>
                  <a:pt x="306592" y="706185"/>
                </a:lnTo>
                <a:lnTo>
                  <a:pt x="260438" y="696755"/>
                </a:lnTo>
                <a:lnTo>
                  <a:pt x="216669" y="681555"/>
                </a:lnTo>
                <a:lnTo>
                  <a:pt x="175711" y="661006"/>
                </a:lnTo>
                <a:lnTo>
                  <a:pt x="137986" y="635531"/>
                </a:lnTo>
                <a:lnTo>
                  <a:pt x="103917" y="605551"/>
                </a:lnTo>
                <a:lnTo>
                  <a:pt x="73928" y="571489"/>
                </a:lnTo>
                <a:lnTo>
                  <a:pt x="48443" y="533766"/>
                </a:lnTo>
                <a:lnTo>
                  <a:pt x="27884" y="492805"/>
                </a:lnTo>
                <a:lnTo>
                  <a:pt x="12675" y="449027"/>
                </a:lnTo>
                <a:lnTo>
                  <a:pt x="3239" y="402855"/>
                </a:lnTo>
                <a:lnTo>
                  <a:pt x="0" y="354711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48741" y="2754248"/>
            <a:ext cx="12636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25" dirty="0">
                <a:latin typeface="Microsoft Sans Serif"/>
                <a:cs typeface="Microsoft Sans Serif"/>
              </a:rPr>
              <a:t>до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43585" y="2856738"/>
            <a:ext cx="474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Microsoft Sans Serif"/>
                <a:cs typeface="Microsoft Sans Serif"/>
              </a:rPr>
              <a:t>300</a:t>
            </a:r>
            <a:r>
              <a:rPr sz="700" spc="-10" dirty="0">
                <a:latin typeface="Microsoft Sans Serif"/>
                <a:cs typeface="Microsoft Sans Serif"/>
              </a:rPr>
              <a:t>кг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34441" y="3135629"/>
            <a:ext cx="400050" cy="2355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83820" marR="5080" indent="-71755">
              <a:lnSpc>
                <a:spcPts val="819"/>
              </a:lnSpc>
              <a:spcBef>
                <a:spcPts val="140"/>
              </a:spcBef>
            </a:pPr>
            <a:r>
              <a:rPr sz="700" spc="-20" dirty="0">
                <a:latin typeface="Microsoft Sans Serif"/>
                <a:cs typeface="Microsoft Sans Serif"/>
              </a:rPr>
              <a:t>бактерий</a:t>
            </a:r>
            <a:r>
              <a:rPr sz="700" spc="500" dirty="0">
                <a:latin typeface="Microsoft Sans Serif"/>
                <a:cs typeface="Microsoft Sans Serif"/>
              </a:rPr>
              <a:t> </a:t>
            </a:r>
            <a:r>
              <a:rPr sz="700" spc="-20" dirty="0">
                <a:latin typeface="Microsoft Sans Serif"/>
                <a:cs typeface="Microsoft Sans Serif"/>
              </a:rPr>
              <a:t>чумы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625854" y="2747263"/>
            <a:ext cx="601345" cy="616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4154">
              <a:lnSpc>
                <a:spcPts val="835"/>
              </a:lnSpc>
              <a:spcBef>
                <a:spcPts val="95"/>
              </a:spcBef>
            </a:pPr>
            <a:r>
              <a:rPr sz="700" spc="-25" dirty="0">
                <a:latin typeface="Microsoft Sans Serif"/>
                <a:cs typeface="Microsoft Sans Serif"/>
              </a:rPr>
              <a:t>до</a:t>
            </a:r>
            <a:endParaRPr sz="700">
              <a:latin typeface="Microsoft Sans Serif"/>
              <a:cs typeface="Microsoft Sans Serif"/>
            </a:endParaRPr>
          </a:p>
          <a:p>
            <a:pPr marL="12700">
              <a:lnSpc>
                <a:spcPts val="1315"/>
              </a:lnSpc>
            </a:pPr>
            <a:r>
              <a:rPr sz="1100" spc="-10" dirty="0">
                <a:latin typeface="Microsoft Sans Serif"/>
                <a:cs typeface="Microsoft Sans Serif"/>
              </a:rPr>
              <a:t>500-600</a:t>
            </a:r>
            <a:r>
              <a:rPr sz="600" spc="-10" dirty="0">
                <a:latin typeface="Microsoft Sans Serif"/>
                <a:cs typeface="Microsoft Sans Serif"/>
              </a:rPr>
              <a:t>кг</a:t>
            </a:r>
            <a:endParaRPr sz="600">
              <a:latin typeface="Microsoft Sans Serif"/>
              <a:cs typeface="Microsoft Sans Serif"/>
            </a:endParaRPr>
          </a:p>
          <a:p>
            <a:pPr marL="42545" marR="108585" indent="17780">
              <a:lnSpc>
                <a:spcPct val="100000"/>
              </a:lnSpc>
              <a:spcBef>
                <a:spcPts val="15"/>
              </a:spcBef>
            </a:pPr>
            <a:r>
              <a:rPr sz="700" spc="-10" dirty="0">
                <a:latin typeface="Microsoft Sans Serif"/>
                <a:cs typeface="Microsoft Sans Serif"/>
              </a:rPr>
              <a:t>бактерий</a:t>
            </a:r>
            <a:r>
              <a:rPr sz="700" spc="500" dirty="0">
                <a:latin typeface="Microsoft Sans Serif"/>
                <a:cs typeface="Microsoft Sans Serif"/>
              </a:rPr>
              <a:t> </a:t>
            </a:r>
            <a:r>
              <a:rPr sz="700" spc="-20" dirty="0">
                <a:latin typeface="Microsoft Sans Serif"/>
                <a:cs typeface="Microsoft Sans Serif"/>
              </a:rPr>
              <a:t>Сибирской</a:t>
            </a:r>
            <a:endParaRPr sz="700">
              <a:latin typeface="Microsoft Sans Serif"/>
              <a:cs typeface="Microsoft Sans Serif"/>
            </a:endParaRPr>
          </a:p>
          <a:p>
            <a:pPr marL="175260">
              <a:lnSpc>
                <a:spcPts val="815"/>
              </a:lnSpc>
            </a:pPr>
            <a:r>
              <a:rPr sz="700" spc="-20" dirty="0">
                <a:latin typeface="Microsoft Sans Serif"/>
                <a:cs typeface="Microsoft Sans Serif"/>
              </a:rPr>
              <a:t>язвы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929760" y="2683891"/>
            <a:ext cx="709930" cy="709930"/>
          </a:xfrm>
          <a:custGeom>
            <a:avLst/>
            <a:gdLst/>
            <a:ahLst/>
            <a:cxnLst/>
            <a:rect l="l" t="t" r="r" b="b"/>
            <a:pathLst>
              <a:path w="709929" h="709929">
                <a:moveTo>
                  <a:pt x="0" y="354711"/>
                </a:moveTo>
                <a:lnTo>
                  <a:pt x="3239" y="306566"/>
                </a:lnTo>
                <a:lnTo>
                  <a:pt x="12675" y="260394"/>
                </a:lnTo>
                <a:lnTo>
                  <a:pt x="27884" y="216616"/>
                </a:lnTo>
                <a:lnTo>
                  <a:pt x="48443" y="175655"/>
                </a:lnTo>
                <a:lnTo>
                  <a:pt x="73928" y="137932"/>
                </a:lnTo>
                <a:lnTo>
                  <a:pt x="103917" y="103870"/>
                </a:lnTo>
                <a:lnTo>
                  <a:pt x="137986" y="73890"/>
                </a:lnTo>
                <a:lnTo>
                  <a:pt x="175711" y="48415"/>
                </a:lnTo>
                <a:lnTo>
                  <a:pt x="216669" y="27866"/>
                </a:lnTo>
                <a:lnTo>
                  <a:pt x="260438" y="12666"/>
                </a:lnTo>
                <a:lnTo>
                  <a:pt x="306592" y="3236"/>
                </a:lnTo>
                <a:lnTo>
                  <a:pt x="354711" y="0"/>
                </a:lnTo>
                <a:lnTo>
                  <a:pt x="402858" y="3236"/>
                </a:lnTo>
                <a:lnTo>
                  <a:pt x="449037" y="12666"/>
                </a:lnTo>
                <a:lnTo>
                  <a:pt x="492825" y="27866"/>
                </a:lnTo>
                <a:lnTo>
                  <a:pt x="533799" y="48415"/>
                </a:lnTo>
                <a:lnTo>
                  <a:pt x="571537" y="73890"/>
                </a:lnTo>
                <a:lnTo>
                  <a:pt x="605615" y="103870"/>
                </a:lnTo>
                <a:lnTo>
                  <a:pt x="635610" y="137932"/>
                </a:lnTo>
                <a:lnTo>
                  <a:pt x="661100" y="175655"/>
                </a:lnTo>
                <a:lnTo>
                  <a:pt x="681662" y="216616"/>
                </a:lnTo>
                <a:lnTo>
                  <a:pt x="696873" y="260394"/>
                </a:lnTo>
                <a:lnTo>
                  <a:pt x="706309" y="306566"/>
                </a:lnTo>
                <a:lnTo>
                  <a:pt x="709549" y="354711"/>
                </a:lnTo>
                <a:lnTo>
                  <a:pt x="706309" y="402829"/>
                </a:lnTo>
                <a:lnTo>
                  <a:pt x="696873" y="448983"/>
                </a:lnTo>
                <a:lnTo>
                  <a:pt x="681662" y="492752"/>
                </a:lnTo>
                <a:lnTo>
                  <a:pt x="661100" y="533710"/>
                </a:lnTo>
                <a:lnTo>
                  <a:pt x="635610" y="571435"/>
                </a:lnTo>
                <a:lnTo>
                  <a:pt x="605615" y="605504"/>
                </a:lnTo>
                <a:lnTo>
                  <a:pt x="571537" y="635493"/>
                </a:lnTo>
                <a:lnTo>
                  <a:pt x="533799" y="660978"/>
                </a:lnTo>
                <a:lnTo>
                  <a:pt x="492825" y="681537"/>
                </a:lnTo>
                <a:lnTo>
                  <a:pt x="449037" y="696746"/>
                </a:lnTo>
                <a:lnTo>
                  <a:pt x="402858" y="706182"/>
                </a:lnTo>
                <a:lnTo>
                  <a:pt x="354711" y="709422"/>
                </a:lnTo>
                <a:lnTo>
                  <a:pt x="306592" y="706182"/>
                </a:lnTo>
                <a:lnTo>
                  <a:pt x="260438" y="696746"/>
                </a:lnTo>
                <a:lnTo>
                  <a:pt x="216669" y="681537"/>
                </a:lnTo>
                <a:lnTo>
                  <a:pt x="175711" y="660978"/>
                </a:lnTo>
                <a:lnTo>
                  <a:pt x="137986" y="635493"/>
                </a:lnTo>
                <a:lnTo>
                  <a:pt x="103917" y="605504"/>
                </a:lnTo>
                <a:lnTo>
                  <a:pt x="73928" y="571435"/>
                </a:lnTo>
                <a:lnTo>
                  <a:pt x="48443" y="533710"/>
                </a:lnTo>
                <a:lnTo>
                  <a:pt x="27884" y="492752"/>
                </a:lnTo>
                <a:lnTo>
                  <a:pt x="12675" y="448983"/>
                </a:lnTo>
                <a:lnTo>
                  <a:pt x="3239" y="402829"/>
                </a:lnTo>
                <a:lnTo>
                  <a:pt x="0" y="354711"/>
                </a:lnTo>
                <a:close/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025900" y="2682367"/>
            <a:ext cx="593090" cy="616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3820" algn="ctr">
              <a:lnSpc>
                <a:spcPts val="825"/>
              </a:lnSpc>
              <a:spcBef>
                <a:spcPts val="95"/>
              </a:spcBef>
            </a:pPr>
            <a:r>
              <a:rPr sz="700" spc="-25" dirty="0">
                <a:latin typeface="Microsoft Sans Serif"/>
                <a:cs typeface="Microsoft Sans Serif"/>
              </a:rPr>
              <a:t>до</a:t>
            </a:r>
            <a:endParaRPr sz="700">
              <a:latin typeface="Microsoft Sans Serif"/>
              <a:cs typeface="Microsoft Sans Serif"/>
            </a:endParaRPr>
          </a:p>
          <a:p>
            <a:pPr marL="12700">
              <a:lnSpc>
                <a:spcPts val="2145"/>
              </a:lnSpc>
            </a:pPr>
            <a:r>
              <a:rPr sz="1800" spc="-10" dirty="0">
                <a:latin typeface="Microsoft Sans Serif"/>
                <a:cs typeface="Microsoft Sans Serif"/>
              </a:rPr>
              <a:t>1000</a:t>
            </a:r>
            <a:r>
              <a:rPr sz="600" spc="-10" dirty="0">
                <a:latin typeface="Microsoft Sans Serif"/>
                <a:cs typeface="Microsoft Sans Serif"/>
              </a:rPr>
              <a:t>кг</a:t>
            </a:r>
            <a:endParaRPr sz="600">
              <a:latin typeface="Microsoft Sans Serif"/>
              <a:cs typeface="Microsoft Sans Serif"/>
            </a:endParaRPr>
          </a:p>
          <a:p>
            <a:pPr marL="60960" marR="149225" algn="ctr">
              <a:lnSpc>
                <a:spcPts val="819"/>
              </a:lnSpc>
              <a:spcBef>
                <a:spcPts val="75"/>
              </a:spcBef>
            </a:pPr>
            <a:r>
              <a:rPr sz="700" spc="-20" dirty="0">
                <a:latin typeface="Microsoft Sans Serif"/>
                <a:cs typeface="Microsoft Sans Serif"/>
              </a:rPr>
              <a:t>бактерий</a:t>
            </a:r>
            <a:r>
              <a:rPr sz="700" spc="500" dirty="0">
                <a:latin typeface="Microsoft Sans Serif"/>
                <a:cs typeface="Microsoft Sans Serif"/>
              </a:rPr>
              <a:t> </a:t>
            </a:r>
            <a:r>
              <a:rPr sz="700" spc="-10" dirty="0">
                <a:latin typeface="Microsoft Sans Serif"/>
                <a:cs typeface="Microsoft Sans Serif"/>
              </a:rPr>
              <a:t>холеры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88157" y="2715005"/>
            <a:ext cx="600710" cy="602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2545" algn="ctr">
              <a:lnSpc>
                <a:spcPts val="830"/>
              </a:lnSpc>
              <a:spcBef>
                <a:spcPts val="95"/>
              </a:spcBef>
            </a:pPr>
            <a:r>
              <a:rPr sz="700" spc="-25" dirty="0">
                <a:latin typeface="Microsoft Sans Serif"/>
                <a:cs typeface="Microsoft Sans Serif"/>
              </a:rPr>
              <a:t>до</a:t>
            </a:r>
            <a:endParaRPr sz="700">
              <a:latin typeface="Microsoft Sans Serif"/>
              <a:cs typeface="Microsoft Sans Serif"/>
            </a:endParaRPr>
          </a:p>
          <a:p>
            <a:pPr algn="ctr">
              <a:lnSpc>
                <a:spcPts val="1310"/>
              </a:lnSpc>
            </a:pPr>
            <a:r>
              <a:rPr sz="1100" spc="-10" dirty="0">
                <a:latin typeface="Microsoft Sans Serif"/>
                <a:cs typeface="Microsoft Sans Serif"/>
              </a:rPr>
              <a:t>800-900</a:t>
            </a:r>
            <a:r>
              <a:rPr sz="600" spc="-10" dirty="0">
                <a:latin typeface="Microsoft Sans Serif"/>
                <a:cs typeface="Microsoft Sans Serif"/>
              </a:rPr>
              <a:t>кг</a:t>
            </a:r>
            <a:endParaRPr sz="600">
              <a:latin typeface="Microsoft Sans Serif"/>
              <a:cs typeface="Microsoft Sans Serif"/>
            </a:endParaRPr>
          </a:p>
          <a:p>
            <a:pPr marL="19685" marR="86360" indent="-15875" algn="ctr">
              <a:lnSpc>
                <a:spcPct val="98700"/>
              </a:lnSpc>
              <a:spcBef>
                <a:spcPts val="30"/>
              </a:spcBef>
            </a:pPr>
            <a:r>
              <a:rPr sz="500" spc="-10" dirty="0">
                <a:latin typeface="Microsoft Sans Serif"/>
                <a:cs typeface="Microsoft Sans Serif"/>
              </a:rPr>
              <a:t>бактерий</a:t>
            </a:r>
            <a:r>
              <a:rPr sz="500" spc="500" dirty="0">
                <a:latin typeface="Microsoft Sans Serif"/>
                <a:cs typeface="Microsoft Sans Serif"/>
              </a:rPr>
              <a:t> </a:t>
            </a:r>
            <a:r>
              <a:rPr sz="500" dirty="0">
                <a:latin typeface="Microsoft Sans Serif"/>
                <a:cs typeface="Microsoft Sans Serif"/>
              </a:rPr>
              <a:t>брюшного</a:t>
            </a:r>
            <a:r>
              <a:rPr sz="500" spc="-35" dirty="0">
                <a:latin typeface="Microsoft Sans Serif"/>
                <a:cs typeface="Microsoft Sans Serif"/>
              </a:rPr>
              <a:t> </a:t>
            </a:r>
            <a:r>
              <a:rPr sz="500" spc="-10" dirty="0">
                <a:latin typeface="Microsoft Sans Serif"/>
                <a:cs typeface="Microsoft Sans Serif"/>
              </a:rPr>
              <a:t>тифа/</a:t>
            </a:r>
            <a:r>
              <a:rPr sz="500" spc="500" dirty="0">
                <a:latin typeface="Microsoft Sans Serif"/>
                <a:cs typeface="Microsoft Sans Serif"/>
              </a:rPr>
              <a:t> </a:t>
            </a:r>
            <a:r>
              <a:rPr sz="500" spc="-10" dirty="0">
                <a:latin typeface="Microsoft Sans Serif"/>
                <a:cs typeface="Microsoft Sans Serif"/>
              </a:rPr>
              <a:t>паратифа/</a:t>
            </a:r>
            <a:r>
              <a:rPr sz="500" spc="500" dirty="0">
                <a:latin typeface="Microsoft Sans Serif"/>
                <a:cs typeface="Microsoft Sans Serif"/>
              </a:rPr>
              <a:t> </a:t>
            </a:r>
            <a:r>
              <a:rPr sz="500" spc="-10" dirty="0">
                <a:latin typeface="Microsoft Sans Serif"/>
                <a:cs typeface="Microsoft Sans Serif"/>
              </a:rPr>
              <a:t>дизентерии</a:t>
            </a:r>
            <a:endParaRPr sz="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5587" y="0"/>
            <a:ext cx="2016412" cy="535914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4512436"/>
            <a:ext cx="7852409" cy="2345690"/>
            <a:chOff x="0" y="4512436"/>
            <a:chExt cx="7852409" cy="23456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635325"/>
              <a:ext cx="6383273" cy="22226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81900" y="4512436"/>
              <a:ext cx="6970395" cy="1329690"/>
            </a:xfrm>
            <a:custGeom>
              <a:avLst/>
              <a:gdLst/>
              <a:ahLst/>
              <a:cxnLst/>
              <a:rect l="l" t="t" r="r" b="b"/>
              <a:pathLst>
                <a:path w="6970395" h="1329689">
                  <a:moveTo>
                    <a:pt x="6970268" y="0"/>
                  </a:moveTo>
                  <a:lnTo>
                    <a:pt x="0" y="0"/>
                  </a:lnTo>
                  <a:lnTo>
                    <a:pt x="0" y="1329563"/>
                  </a:lnTo>
                  <a:lnTo>
                    <a:pt x="6970268" y="1329563"/>
                  </a:lnTo>
                  <a:lnTo>
                    <a:pt x="69702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398002" y="1687829"/>
            <a:ext cx="3800475" cy="2170430"/>
            <a:chOff x="8398002" y="1687829"/>
            <a:chExt cx="3800475" cy="2170430"/>
          </a:xfrm>
        </p:grpSpPr>
        <p:sp>
          <p:nvSpPr>
            <p:cNvPr id="7" name="object 7"/>
            <p:cNvSpPr/>
            <p:nvPr/>
          </p:nvSpPr>
          <p:spPr>
            <a:xfrm>
              <a:off x="8404352" y="1694179"/>
              <a:ext cx="3787775" cy="2157730"/>
            </a:xfrm>
            <a:custGeom>
              <a:avLst/>
              <a:gdLst/>
              <a:ahLst/>
              <a:cxnLst/>
              <a:rect l="l" t="t" r="r" b="b"/>
              <a:pathLst>
                <a:path w="3787775" h="2157729">
                  <a:moveTo>
                    <a:pt x="2069973" y="0"/>
                  </a:moveTo>
                  <a:lnTo>
                    <a:pt x="0" y="2157476"/>
                  </a:lnTo>
                  <a:lnTo>
                    <a:pt x="3787648" y="2157476"/>
                  </a:lnTo>
                  <a:lnTo>
                    <a:pt x="3787648" y="1790285"/>
                  </a:lnTo>
                  <a:lnTo>
                    <a:pt x="2069973" y="0"/>
                  </a:lnTo>
                  <a:close/>
                </a:path>
              </a:pathLst>
            </a:custGeom>
            <a:solidFill>
              <a:srgbClr val="FF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04352" y="1694179"/>
              <a:ext cx="3787775" cy="2157730"/>
            </a:xfrm>
            <a:custGeom>
              <a:avLst/>
              <a:gdLst/>
              <a:ahLst/>
              <a:cxnLst/>
              <a:rect l="l" t="t" r="r" b="b"/>
              <a:pathLst>
                <a:path w="3787775" h="2157729">
                  <a:moveTo>
                    <a:pt x="3787648" y="2157476"/>
                  </a:moveTo>
                  <a:lnTo>
                    <a:pt x="0" y="2157476"/>
                  </a:lnTo>
                  <a:lnTo>
                    <a:pt x="2069973" y="0"/>
                  </a:lnTo>
                  <a:lnTo>
                    <a:pt x="3787648" y="1790285"/>
                  </a:lnTo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92842" y="493648"/>
            <a:ext cx="148716" cy="14858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47875" y="186321"/>
            <a:ext cx="8096250" cy="741045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914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1600" spc="-110" dirty="0">
                <a:latin typeface="Microsoft Sans Serif"/>
                <a:cs typeface="Microsoft Sans Serif"/>
              </a:rPr>
              <a:t>ПОБЕДА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spc="-130" dirty="0">
                <a:latin typeface="Microsoft Sans Serif"/>
                <a:cs typeface="Microsoft Sans Serif"/>
              </a:rPr>
              <a:t>СОВЕТСКИХ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spc="-85" dirty="0">
                <a:latin typeface="Microsoft Sans Serif"/>
                <a:cs typeface="Microsoft Sans Serif"/>
              </a:rPr>
              <a:t>ВОЙСК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ВО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80" dirty="0">
                <a:latin typeface="Microsoft Sans Serif"/>
                <a:cs typeface="Microsoft Sans Serif"/>
              </a:rPr>
              <a:t>ВТОРОЙ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МИРОВОЙ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ВОЙНЕ</a:t>
            </a:r>
            <a:endParaRPr sz="16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80" dirty="0">
                <a:solidFill>
                  <a:srgbClr val="C10000"/>
                </a:solidFill>
                <a:latin typeface="Microsoft Sans Serif"/>
                <a:cs typeface="Microsoft Sans Serif"/>
              </a:rPr>
              <a:t>ОСТАНОВИЛА</a:t>
            </a:r>
            <a:r>
              <a:rPr sz="1600" spc="-4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C10000"/>
                </a:solidFill>
                <a:latin typeface="Microsoft Sans Serif"/>
                <a:cs typeface="Microsoft Sans Serif"/>
              </a:rPr>
              <a:t>ПРЕСТУПЛЕНИЯ</a:t>
            </a:r>
            <a:r>
              <a:rPr sz="1600" spc="-3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C10000"/>
                </a:solidFill>
                <a:latin typeface="Microsoft Sans Serif"/>
                <a:cs typeface="Microsoft Sans Serif"/>
              </a:rPr>
              <a:t>ГЕРМАНИИ</a:t>
            </a:r>
            <a:r>
              <a:rPr sz="16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C10000"/>
                </a:solidFill>
                <a:latin typeface="Microsoft Sans Serif"/>
                <a:cs typeface="Microsoft Sans Serif"/>
              </a:rPr>
              <a:t>И </a:t>
            </a:r>
            <a:r>
              <a:rPr sz="1600" spc="-35" dirty="0">
                <a:solidFill>
                  <a:srgbClr val="C10000"/>
                </a:solidFill>
                <a:latin typeface="Microsoft Sans Serif"/>
                <a:cs typeface="Microsoft Sans Serif"/>
              </a:rPr>
              <a:t>ЯПОНИИ</a:t>
            </a:r>
            <a:r>
              <a:rPr sz="1600" spc="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80" dirty="0">
                <a:solidFill>
                  <a:srgbClr val="C10000"/>
                </a:solidFill>
                <a:latin typeface="Microsoft Sans Serif"/>
                <a:cs typeface="Microsoft Sans Serif"/>
              </a:rPr>
              <a:t>ПРОТИВ</a:t>
            </a:r>
            <a:r>
              <a:rPr sz="16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ЧЕЛОВЕЧНОСТИ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0441" y="511175"/>
            <a:ext cx="148716" cy="14871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17524" y="4532191"/>
            <a:ext cx="6179820" cy="11690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67310">
              <a:lnSpc>
                <a:spcPct val="100000"/>
              </a:lnSpc>
              <a:spcBef>
                <a:spcPts val="400"/>
              </a:spcBef>
            </a:pP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ИЗ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ПОКАЗАНИЙ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ГЕНЕРАЛ-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МАЙОРА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МЕДИЦИНСКОЙ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СЛУЖБЫ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ЯПОНСКОЙ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АРМИИ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КАВАСИМА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КИОСИ:</a:t>
            </a:r>
            <a:endParaRPr sz="1000">
              <a:latin typeface="Microsoft Sans Serif"/>
              <a:cs typeface="Microsoft Sans Serif"/>
            </a:endParaRPr>
          </a:p>
          <a:p>
            <a:pPr marL="95885" marR="5080" indent="-83820">
              <a:lnSpc>
                <a:spcPct val="125000"/>
              </a:lnSpc>
            </a:pP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«НА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ОСНОВАНИИ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ИЗВЕСТНЫХ</a:t>
            </a:r>
            <a:r>
              <a:rPr sz="1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МНЕ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СВЕДЕНИЙ,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КОТОРЫМИ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45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РАСПОЛАГАЮ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</a:t>
            </a:r>
            <a:r>
              <a:rPr sz="1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РОДУ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СВОЕЙ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СЛУЖБЫ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В </a:t>
            </a:r>
            <a:r>
              <a:rPr sz="10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ОТРЯДЕ,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45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1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МОГУ</a:t>
            </a:r>
            <a:r>
              <a:rPr sz="1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СКАЗАТЬ,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ЧТО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731</a:t>
            </a:r>
            <a:r>
              <a:rPr sz="1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ОТРЯДЕ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ЕЖЕГОДНО</a:t>
            </a:r>
            <a:r>
              <a:rPr sz="1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УМИРАЛО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ПРОИЗВОДСТВА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ОПЫТОВ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МЕНЕЕ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600</a:t>
            </a:r>
            <a:r>
              <a:rPr sz="10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ЧЕЛОВЕК.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ЕСЛИ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ЗАКЛЮЧЕННЫЙ,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НЕСМОТРЯ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ЗАРАЖЕНИЕ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ЕГО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СМЕРТОНОСНЫМИ</a:t>
            </a:r>
            <a:endParaRPr sz="1000">
              <a:latin typeface="Microsoft Sans Serif"/>
              <a:cs typeface="Microsoft Sans Serif"/>
            </a:endParaRPr>
          </a:p>
          <a:p>
            <a:pPr marL="768350" marR="208279" indent="-544830">
              <a:lnSpc>
                <a:spcPct val="125000"/>
              </a:lnSpc>
            </a:pP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БАКТЕРИЯМИ,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ВЫЗДОРАВЛИВАЛ,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ТО</a:t>
            </a:r>
            <a:r>
              <a:rPr sz="1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ЭТО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СПАСАЛО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ЕГО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ПОВТОРНЫХ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ОПЫТОВ,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КОТОРЫЕ </a:t>
            </a:r>
            <a:r>
              <a:rPr sz="1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ПРОДОЛЖАЛИСЬ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ТЕХ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ПОР,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ПОКА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НАСТУПАЛА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СМЕРТЬ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ЗАРАЖЕНИЯ».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59980" y="1479867"/>
            <a:ext cx="11432540" cy="5378450"/>
            <a:chOff x="759980" y="1479867"/>
            <a:chExt cx="11432540" cy="5378450"/>
          </a:xfrm>
        </p:grpSpPr>
        <p:sp>
          <p:nvSpPr>
            <p:cNvPr id="14" name="object 14"/>
            <p:cNvSpPr/>
            <p:nvPr/>
          </p:nvSpPr>
          <p:spPr>
            <a:xfrm>
              <a:off x="774268" y="4398670"/>
              <a:ext cx="7065009" cy="1356360"/>
            </a:xfrm>
            <a:custGeom>
              <a:avLst/>
              <a:gdLst/>
              <a:ahLst/>
              <a:cxnLst/>
              <a:rect l="l" t="t" r="r" b="b"/>
              <a:pathLst>
                <a:path w="7065009" h="1356360">
                  <a:moveTo>
                    <a:pt x="0" y="1355852"/>
                  </a:moveTo>
                  <a:lnTo>
                    <a:pt x="7064883" y="1355852"/>
                  </a:lnTo>
                  <a:lnTo>
                    <a:pt x="7064883" y="0"/>
                  </a:lnTo>
                  <a:lnTo>
                    <a:pt x="0" y="0"/>
                  </a:lnTo>
                  <a:lnTo>
                    <a:pt x="0" y="1355852"/>
                  </a:lnTo>
                  <a:close/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9599" y="1959483"/>
              <a:ext cx="6502400" cy="489851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986142" y="1494155"/>
              <a:ext cx="1403350" cy="1401445"/>
            </a:xfrm>
            <a:custGeom>
              <a:avLst/>
              <a:gdLst/>
              <a:ahLst/>
              <a:cxnLst/>
              <a:rect l="l" t="t" r="r" b="b"/>
              <a:pathLst>
                <a:path w="1403350" h="1401445">
                  <a:moveTo>
                    <a:pt x="996314" y="64897"/>
                  </a:moveTo>
                  <a:lnTo>
                    <a:pt x="950787" y="45581"/>
                  </a:lnTo>
                  <a:lnTo>
                    <a:pt x="903666" y="29501"/>
                  </a:lnTo>
                  <a:lnTo>
                    <a:pt x="855027" y="16779"/>
                  </a:lnTo>
                  <a:lnTo>
                    <a:pt x="804949" y="7540"/>
                  </a:lnTo>
                  <a:lnTo>
                    <a:pt x="753509" y="1905"/>
                  </a:lnTo>
                  <a:lnTo>
                    <a:pt x="700785" y="0"/>
                  </a:lnTo>
                  <a:lnTo>
                    <a:pt x="652871" y="1618"/>
                  </a:lnTo>
                  <a:lnTo>
                    <a:pt x="605813" y="6405"/>
                  </a:lnTo>
                  <a:lnTo>
                    <a:pt x="559717" y="14255"/>
                  </a:lnTo>
                  <a:lnTo>
                    <a:pt x="514688" y="25062"/>
                  </a:lnTo>
                  <a:lnTo>
                    <a:pt x="470830" y="38722"/>
                  </a:lnTo>
                  <a:lnTo>
                    <a:pt x="428249" y="55129"/>
                  </a:lnTo>
                  <a:lnTo>
                    <a:pt x="387051" y="74179"/>
                  </a:lnTo>
                  <a:lnTo>
                    <a:pt x="347340" y="95767"/>
                  </a:lnTo>
                  <a:lnTo>
                    <a:pt x="309221" y="119787"/>
                  </a:lnTo>
                  <a:lnTo>
                    <a:pt x="272800" y="146134"/>
                  </a:lnTo>
                  <a:lnTo>
                    <a:pt x="238181" y="174704"/>
                  </a:lnTo>
                  <a:lnTo>
                    <a:pt x="205470" y="205390"/>
                  </a:lnTo>
                  <a:lnTo>
                    <a:pt x="174771" y="238089"/>
                  </a:lnTo>
                  <a:lnTo>
                    <a:pt x="146191" y="272695"/>
                  </a:lnTo>
                  <a:lnTo>
                    <a:pt x="119834" y="309103"/>
                  </a:lnTo>
                  <a:lnTo>
                    <a:pt x="95805" y="347208"/>
                  </a:lnTo>
                  <a:lnTo>
                    <a:pt x="74209" y="386905"/>
                  </a:lnTo>
                  <a:lnTo>
                    <a:pt x="55151" y="428089"/>
                  </a:lnTo>
                  <a:lnTo>
                    <a:pt x="38737" y="470654"/>
                  </a:lnTo>
                  <a:lnTo>
                    <a:pt x="25072" y="514496"/>
                  </a:lnTo>
                  <a:lnTo>
                    <a:pt x="14260" y="559510"/>
                  </a:lnTo>
                  <a:lnTo>
                    <a:pt x="6408" y="605591"/>
                  </a:lnTo>
                  <a:lnTo>
                    <a:pt x="1619" y="652633"/>
                  </a:lnTo>
                  <a:lnTo>
                    <a:pt x="0" y="700532"/>
                  </a:lnTo>
                  <a:lnTo>
                    <a:pt x="1619" y="748590"/>
                  </a:lnTo>
                  <a:lnTo>
                    <a:pt x="6408" y="795766"/>
                  </a:lnTo>
                  <a:lnTo>
                    <a:pt x="14260" y="841954"/>
                  </a:lnTo>
                  <a:lnTo>
                    <a:pt x="25072" y="887052"/>
                  </a:lnTo>
                  <a:lnTo>
                    <a:pt x="38737" y="930956"/>
                  </a:lnTo>
                  <a:lnTo>
                    <a:pt x="55151" y="973564"/>
                  </a:lnTo>
                  <a:lnTo>
                    <a:pt x="74209" y="1014771"/>
                  </a:lnTo>
                  <a:lnTo>
                    <a:pt x="95805" y="1054476"/>
                  </a:lnTo>
                  <a:lnTo>
                    <a:pt x="119834" y="1092574"/>
                  </a:lnTo>
                  <a:lnTo>
                    <a:pt x="146191" y="1128962"/>
                  </a:lnTo>
                  <a:lnTo>
                    <a:pt x="174771" y="1163537"/>
                  </a:lnTo>
                  <a:lnTo>
                    <a:pt x="205470" y="1196197"/>
                  </a:lnTo>
                  <a:lnTo>
                    <a:pt x="238181" y="1226836"/>
                  </a:lnTo>
                  <a:lnTo>
                    <a:pt x="272800" y="1255353"/>
                  </a:lnTo>
                  <a:lnTo>
                    <a:pt x="309221" y="1281645"/>
                  </a:lnTo>
                  <a:lnTo>
                    <a:pt x="347340" y="1305607"/>
                  </a:lnTo>
                  <a:lnTo>
                    <a:pt x="387051" y="1327136"/>
                  </a:lnTo>
                  <a:lnTo>
                    <a:pt x="428249" y="1346130"/>
                  </a:lnTo>
                  <a:lnTo>
                    <a:pt x="470830" y="1362485"/>
                  </a:lnTo>
                  <a:lnTo>
                    <a:pt x="514688" y="1376098"/>
                  </a:lnTo>
                  <a:lnTo>
                    <a:pt x="559717" y="1386866"/>
                  </a:lnTo>
                  <a:lnTo>
                    <a:pt x="605813" y="1394684"/>
                  </a:lnTo>
                  <a:lnTo>
                    <a:pt x="652871" y="1399452"/>
                  </a:lnTo>
                  <a:lnTo>
                    <a:pt x="700785" y="1401064"/>
                  </a:lnTo>
                  <a:lnTo>
                    <a:pt x="748867" y="1399452"/>
                  </a:lnTo>
                  <a:lnTo>
                    <a:pt x="796076" y="1394684"/>
                  </a:lnTo>
                  <a:lnTo>
                    <a:pt x="842310" y="1386866"/>
                  </a:lnTo>
                  <a:lnTo>
                    <a:pt x="887463" y="1376098"/>
                  </a:lnTo>
                  <a:lnTo>
                    <a:pt x="931431" y="1362485"/>
                  </a:lnTo>
                  <a:lnTo>
                    <a:pt x="974109" y="1346130"/>
                  </a:lnTo>
                  <a:lnTo>
                    <a:pt x="1015394" y="1327136"/>
                  </a:lnTo>
                  <a:lnTo>
                    <a:pt x="1055181" y="1305607"/>
                  </a:lnTo>
                  <a:lnTo>
                    <a:pt x="1093366" y="1281645"/>
                  </a:lnTo>
                  <a:lnTo>
                    <a:pt x="1129843" y="1255353"/>
                  </a:lnTo>
                  <a:lnTo>
                    <a:pt x="1164510" y="1226836"/>
                  </a:lnTo>
                  <a:lnTo>
                    <a:pt x="1197260" y="1196197"/>
                  </a:lnTo>
                  <a:lnTo>
                    <a:pt x="1227991" y="1163537"/>
                  </a:lnTo>
                  <a:lnTo>
                    <a:pt x="1256597" y="1128962"/>
                  </a:lnTo>
                  <a:lnTo>
                    <a:pt x="1282974" y="1092574"/>
                  </a:lnTo>
                  <a:lnTo>
                    <a:pt x="1307018" y="1054476"/>
                  </a:lnTo>
                  <a:lnTo>
                    <a:pt x="1328624" y="1014771"/>
                  </a:lnTo>
                  <a:lnTo>
                    <a:pt x="1347688" y="973564"/>
                  </a:lnTo>
                  <a:lnTo>
                    <a:pt x="1364105" y="930956"/>
                  </a:lnTo>
                  <a:lnTo>
                    <a:pt x="1377772" y="887052"/>
                  </a:lnTo>
                  <a:lnTo>
                    <a:pt x="1388583" y="841954"/>
                  </a:lnTo>
                  <a:lnTo>
                    <a:pt x="1396435" y="795766"/>
                  </a:lnTo>
                  <a:lnTo>
                    <a:pt x="1401222" y="748590"/>
                  </a:lnTo>
                  <a:lnTo>
                    <a:pt x="1402841" y="700532"/>
                  </a:lnTo>
                  <a:lnTo>
                    <a:pt x="1401093" y="650318"/>
                  </a:lnTo>
                  <a:lnTo>
                    <a:pt x="1395918" y="601092"/>
                  </a:lnTo>
                  <a:lnTo>
                    <a:pt x="1387416" y="552951"/>
                  </a:lnTo>
                  <a:lnTo>
                    <a:pt x="1375691" y="505997"/>
                  </a:lnTo>
                  <a:lnTo>
                    <a:pt x="1360844" y="460329"/>
                  </a:lnTo>
                  <a:lnTo>
                    <a:pt x="1342979" y="416048"/>
                  </a:lnTo>
                  <a:lnTo>
                    <a:pt x="1322197" y="373253"/>
                  </a:lnTo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283322" y="1500606"/>
            <a:ext cx="1303655" cy="110426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455930">
              <a:lnSpc>
                <a:spcPct val="100000"/>
              </a:lnSpc>
              <a:spcBef>
                <a:spcPts val="745"/>
              </a:spcBef>
            </a:pPr>
            <a:r>
              <a:rPr sz="1100" spc="-105" dirty="0">
                <a:latin typeface="Microsoft Sans Serif"/>
                <a:cs typeface="Microsoft Sans Serif"/>
              </a:rPr>
              <a:t>«ОТРЯД</a:t>
            </a:r>
            <a:r>
              <a:rPr sz="1100" spc="-40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713»</a:t>
            </a:r>
            <a:endParaRPr sz="1100">
              <a:latin typeface="Microsoft Sans Serif"/>
              <a:cs typeface="Microsoft Sans Serif"/>
            </a:endParaRPr>
          </a:p>
          <a:p>
            <a:pPr marR="474345" algn="ctr">
              <a:lnSpc>
                <a:spcPct val="100000"/>
              </a:lnSpc>
              <a:spcBef>
                <a:spcPts val="650"/>
              </a:spcBef>
            </a:pPr>
            <a:r>
              <a:rPr sz="1100" spc="-10" dirty="0">
                <a:latin typeface="Microsoft Sans Serif"/>
                <a:cs typeface="Microsoft Sans Serif"/>
              </a:rPr>
              <a:t>уничтожено</a:t>
            </a:r>
            <a:endParaRPr sz="1100">
              <a:latin typeface="Microsoft Sans Serif"/>
              <a:cs typeface="Microsoft Sans Serif"/>
            </a:endParaRPr>
          </a:p>
          <a:p>
            <a:pPr marR="511175" algn="ctr">
              <a:lnSpc>
                <a:spcPct val="100000"/>
              </a:lnSpc>
              <a:spcBef>
                <a:spcPts val="420"/>
              </a:spcBef>
            </a:pPr>
            <a:r>
              <a:rPr sz="2300" dirty="0">
                <a:latin typeface="Microsoft Sans Serif"/>
                <a:cs typeface="Microsoft Sans Serif"/>
              </a:rPr>
              <a:t>3</a:t>
            </a:r>
            <a:r>
              <a:rPr sz="2300" spc="15" dirty="0">
                <a:latin typeface="Microsoft Sans Serif"/>
                <a:cs typeface="Microsoft Sans Serif"/>
              </a:rPr>
              <a:t> </a:t>
            </a:r>
            <a:r>
              <a:rPr sz="2300" spc="-25" dirty="0">
                <a:latin typeface="Microsoft Sans Serif"/>
                <a:cs typeface="Microsoft Sans Serif"/>
              </a:rPr>
              <a:t>000</a:t>
            </a:r>
            <a:endParaRPr sz="2300">
              <a:latin typeface="Microsoft Sans Serif"/>
              <a:cs typeface="Microsoft Sans Serif"/>
            </a:endParaRPr>
          </a:p>
          <a:p>
            <a:pPr marR="517525" algn="ctr">
              <a:lnSpc>
                <a:spcPct val="100000"/>
              </a:lnSpc>
              <a:spcBef>
                <a:spcPts val="55"/>
              </a:spcBef>
            </a:pPr>
            <a:r>
              <a:rPr sz="1100" spc="-10" dirty="0">
                <a:latin typeface="Microsoft Sans Serif"/>
                <a:cs typeface="Microsoft Sans Serif"/>
              </a:rPr>
              <a:t>человек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7283" y="1351488"/>
            <a:ext cx="5434965" cy="2821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0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Медицинские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эксперименты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над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людьми,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испытания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бактериологического </a:t>
            </a: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химического</a:t>
            </a:r>
            <a:r>
              <a:rPr sz="1200" spc="8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оружия,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изучение</a:t>
            </a:r>
            <a:r>
              <a:rPr sz="1200" spc="9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пределов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выносливости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человеческого </a:t>
            </a:r>
            <a:r>
              <a:rPr sz="1200" dirty="0">
                <a:latin typeface="Microsoft Sans Serif"/>
                <a:cs typeface="Microsoft Sans Serif"/>
              </a:rPr>
              <a:t>организма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245" dirty="0">
                <a:latin typeface="Microsoft Sans Serif"/>
                <a:cs typeface="Microsoft Sans Serif"/>
              </a:rPr>
              <a:t>–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эти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преступления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творились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немецких</a:t>
            </a:r>
            <a:r>
              <a:rPr sz="1200" spc="5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концлагерях</a:t>
            </a:r>
            <a:endParaRPr sz="1200">
              <a:latin typeface="Microsoft Sans Serif"/>
              <a:cs typeface="Microsoft Sans Serif"/>
            </a:endParaRPr>
          </a:p>
          <a:p>
            <a:pPr marL="52069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сверхсекретных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японских</a:t>
            </a:r>
            <a:r>
              <a:rPr sz="1200" spc="8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подразделениях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на</a:t>
            </a:r>
            <a:r>
              <a:rPr sz="1200" spc="8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территории</a:t>
            </a:r>
            <a:r>
              <a:rPr sz="1200" spc="6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Маньчжурии</a:t>
            </a:r>
            <a:r>
              <a:rPr sz="1200" spc="90" dirty="0">
                <a:latin typeface="Microsoft Sans Serif"/>
                <a:cs typeface="Microsoft Sans Serif"/>
              </a:rPr>
              <a:t> </a:t>
            </a:r>
            <a:r>
              <a:rPr sz="1200" spc="-50" dirty="0">
                <a:latin typeface="Microsoft Sans Serif"/>
                <a:cs typeface="Microsoft Sans Serif"/>
              </a:rPr>
              <a:t>-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800" spc="-40" dirty="0">
                <a:latin typeface="Microsoft Sans Serif"/>
                <a:cs typeface="Microsoft Sans Serif"/>
              </a:rPr>
              <a:t>«отряд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731»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130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«отряд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100».</a:t>
            </a:r>
            <a:endParaRPr sz="1800">
              <a:latin typeface="Microsoft Sans Serif"/>
              <a:cs typeface="Microsoft Sans Serif"/>
            </a:endParaRPr>
          </a:p>
          <a:p>
            <a:pPr marL="12700" marR="131445">
              <a:lnSpc>
                <a:spcPct val="150000"/>
              </a:lnSpc>
              <a:spcBef>
                <a:spcPts val="145"/>
              </a:spcBef>
            </a:pPr>
            <a:r>
              <a:rPr sz="1200" dirty="0">
                <a:latin typeface="Microsoft Sans Serif"/>
                <a:cs typeface="Microsoft Sans Serif"/>
              </a:rPr>
              <a:t>Материалом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spc="-35" dirty="0">
                <a:latin typeface="Microsoft Sans Serif"/>
                <a:cs typeface="Microsoft Sans Serif"/>
              </a:rPr>
              <a:t>для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экспериментов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были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военнопленные</a:t>
            </a:r>
            <a:r>
              <a:rPr sz="1200" spc="7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5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мирные</a:t>
            </a:r>
            <a:r>
              <a:rPr sz="1200" spc="6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жители,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том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числе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советские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граждане.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Конец</a:t>
            </a:r>
            <a:r>
              <a:rPr sz="1200" spc="-35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существованию</a:t>
            </a:r>
            <a:r>
              <a:rPr sz="1200" spc="-35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800" spc="-40" dirty="0">
                <a:solidFill>
                  <a:srgbClr val="404040"/>
                </a:solidFill>
                <a:latin typeface="Microsoft Sans Serif"/>
                <a:cs typeface="Microsoft Sans Serif"/>
              </a:rPr>
              <a:t>«отряда</a:t>
            </a:r>
            <a:r>
              <a:rPr sz="1800" spc="-50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404040"/>
                </a:solidFill>
                <a:latin typeface="Microsoft Sans Serif"/>
                <a:cs typeface="Microsoft Sans Serif"/>
              </a:rPr>
              <a:t>731»</a:t>
            </a:r>
            <a:r>
              <a:rPr sz="1800" spc="430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и</a:t>
            </a:r>
            <a:r>
              <a:rPr sz="1200" spc="204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800" spc="-40" dirty="0">
                <a:solidFill>
                  <a:srgbClr val="404040"/>
                </a:solidFill>
                <a:latin typeface="Microsoft Sans Serif"/>
                <a:cs typeface="Microsoft Sans Serif"/>
              </a:rPr>
              <a:t>«отряда</a:t>
            </a:r>
            <a:r>
              <a:rPr sz="1800" spc="-55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404040"/>
                </a:solidFill>
                <a:latin typeface="Microsoft Sans Serif"/>
                <a:cs typeface="Microsoft Sans Serif"/>
              </a:rPr>
              <a:t>100»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положило</a:t>
            </a:r>
            <a:r>
              <a:rPr sz="1200" spc="-5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наступление</a:t>
            </a:r>
            <a:r>
              <a:rPr sz="1200" spc="-10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советских</a:t>
            </a:r>
            <a:r>
              <a:rPr sz="1200" spc="-10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войск</a:t>
            </a:r>
            <a:r>
              <a:rPr sz="1200" spc="345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в</a:t>
            </a:r>
            <a:r>
              <a:rPr sz="1200" spc="45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Microsoft Sans Serif"/>
                <a:cs typeface="Microsoft Sans Serif"/>
              </a:rPr>
              <a:t>Маньчжурии.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56068" y="0"/>
            <a:ext cx="5036185" cy="6858000"/>
            <a:chOff x="7156068" y="0"/>
            <a:chExt cx="50361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6068" y="0"/>
              <a:ext cx="5035931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8966" y="502030"/>
              <a:ext cx="136016" cy="13601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8301" y="342620"/>
            <a:ext cx="6285230" cy="455295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72390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570"/>
              </a:spcBef>
            </a:pPr>
            <a:r>
              <a:rPr sz="2000" spc="-114" dirty="0">
                <a:solidFill>
                  <a:srgbClr val="C10000"/>
                </a:solidFill>
                <a:latin typeface="Microsoft Sans Serif"/>
                <a:cs typeface="Microsoft Sans Serif"/>
              </a:rPr>
              <a:t>ДАЛЬНЕВОСТОЧНЫЙ</a:t>
            </a:r>
            <a:r>
              <a:rPr sz="2000" spc="-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НЮРНБЕРГ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884" y="488315"/>
            <a:ext cx="135966" cy="13588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1659889"/>
            <a:ext cx="4592955" cy="500380"/>
            <a:chOff x="0" y="1659889"/>
            <a:chExt cx="4592955" cy="500380"/>
          </a:xfrm>
        </p:grpSpPr>
        <p:sp>
          <p:nvSpPr>
            <p:cNvPr id="8" name="object 8"/>
            <p:cNvSpPr/>
            <p:nvPr/>
          </p:nvSpPr>
          <p:spPr>
            <a:xfrm>
              <a:off x="3151251" y="1800478"/>
              <a:ext cx="1441450" cy="127000"/>
            </a:xfrm>
            <a:custGeom>
              <a:avLst/>
              <a:gdLst/>
              <a:ahLst/>
              <a:cxnLst/>
              <a:rect l="l" t="t" r="r" b="b"/>
              <a:pathLst>
                <a:path w="1441450" h="127000">
                  <a:moveTo>
                    <a:pt x="1377950" y="0"/>
                  </a:moveTo>
                  <a:lnTo>
                    <a:pt x="1353240" y="4992"/>
                  </a:lnTo>
                  <a:lnTo>
                    <a:pt x="1333055" y="18605"/>
                  </a:lnTo>
                  <a:lnTo>
                    <a:pt x="1319442" y="38790"/>
                  </a:lnTo>
                  <a:lnTo>
                    <a:pt x="1314450" y="63500"/>
                  </a:lnTo>
                  <a:lnTo>
                    <a:pt x="1319442" y="88209"/>
                  </a:lnTo>
                  <a:lnTo>
                    <a:pt x="1333055" y="108394"/>
                  </a:lnTo>
                  <a:lnTo>
                    <a:pt x="1353240" y="122007"/>
                  </a:lnTo>
                  <a:lnTo>
                    <a:pt x="1377950" y="127000"/>
                  </a:lnTo>
                  <a:lnTo>
                    <a:pt x="1402659" y="122007"/>
                  </a:lnTo>
                  <a:lnTo>
                    <a:pt x="1422844" y="108394"/>
                  </a:lnTo>
                  <a:lnTo>
                    <a:pt x="1436457" y="88209"/>
                  </a:lnTo>
                  <a:lnTo>
                    <a:pt x="1440808" y="66675"/>
                  </a:lnTo>
                  <a:lnTo>
                    <a:pt x="1377950" y="66675"/>
                  </a:lnTo>
                  <a:lnTo>
                    <a:pt x="1377950" y="60325"/>
                  </a:lnTo>
                  <a:lnTo>
                    <a:pt x="1440808" y="60325"/>
                  </a:lnTo>
                  <a:lnTo>
                    <a:pt x="1436457" y="38790"/>
                  </a:lnTo>
                  <a:lnTo>
                    <a:pt x="1422844" y="18605"/>
                  </a:lnTo>
                  <a:lnTo>
                    <a:pt x="1402659" y="4992"/>
                  </a:lnTo>
                  <a:lnTo>
                    <a:pt x="1377950" y="0"/>
                  </a:lnTo>
                  <a:close/>
                </a:path>
                <a:path w="1441450" h="127000">
                  <a:moveTo>
                    <a:pt x="1315091" y="60325"/>
                  </a:moveTo>
                  <a:lnTo>
                    <a:pt x="0" y="60325"/>
                  </a:lnTo>
                  <a:lnTo>
                    <a:pt x="0" y="66675"/>
                  </a:lnTo>
                  <a:lnTo>
                    <a:pt x="1315091" y="66675"/>
                  </a:lnTo>
                  <a:lnTo>
                    <a:pt x="1314450" y="63500"/>
                  </a:lnTo>
                  <a:lnTo>
                    <a:pt x="1315091" y="60325"/>
                  </a:lnTo>
                  <a:close/>
                </a:path>
                <a:path w="1441450" h="127000">
                  <a:moveTo>
                    <a:pt x="1440808" y="60325"/>
                  </a:moveTo>
                  <a:lnTo>
                    <a:pt x="1377950" y="60325"/>
                  </a:lnTo>
                  <a:lnTo>
                    <a:pt x="1377950" y="66675"/>
                  </a:lnTo>
                  <a:lnTo>
                    <a:pt x="1440808" y="66675"/>
                  </a:lnTo>
                  <a:lnTo>
                    <a:pt x="1441450" y="63500"/>
                  </a:lnTo>
                  <a:lnTo>
                    <a:pt x="1440808" y="60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659889"/>
              <a:ext cx="3793490" cy="500380"/>
            </a:xfrm>
            <a:custGeom>
              <a:avLst/>
              <a:gdLst/>
              <a:ahLst/>
              <a:cxnLst/>
              <a:rect l="l" t="t" r="r" b="b"/>
              <a:pathLst>
                <a:path w="3793490" h="500380">
                  <a:moveTo>
                    <a:pt x="3559810" y="0"/>
                  </a:moveTo>
                  <a:lnTo>
                    <a:pt x="0" y="0"/>
                  </a:lnTo>
                  <a:lnTo>
                    <a:pt x="0" y="500252"/>
                  </a:lnTo>
                  <a:lnTo>
                    <a:pt x="3559810" y="500252"/>
                  </a:lnTo>
                  <a:lnTo>
                    <a:pt x="3606933" y="495175"/>
                  </a:lnTo>
                  <a:lnTo>
                    <a:pt x="3650811" y="480611"/>
                  </a:lnTo>
                  <a:lnTo>
                    <a:pt x="3690507" y="457564"/>
                  </a:lnTo>
                  <a:lnTo>
                    <a:pt x="3725084" y="427037"/>
                  </a:lnTo>
                  <a:lnTo>
                    <a:pt x="3753607" y="390033"/>
                  </a:lnTo>
                  <a:lnTo>
                    <a:pt x="3775140" y="347555"/>
                  </a:lnTo>
                  <a:lnTo>
                    <a:pt x="3788746" y="300606"/>
                  </a:lnTo>
                  <a:lnTo>
                    <a:pt x="3793490" y="250189"/>
                  </a:lnTo>
                  <a:lnTo>
                    <a:pt x="3788746" y="199768"/>
                  </a:lnTo>
                  <a:lnTo>
                    <a:pt x="3775140" y="152804"/>
                  </a:lnTo>
                  <a:lnTo>
                    <a:pt x="3753607" y="110306"/>
                  </a:lnTo>
                  <a:lnTo>
                    <a:pt x="3725084" y="73278"/>
                  </a:lnTo>
                  <a:lnTo>
                    <a:pt x="3690507" y="42728"/>
                  </a:lnTo>
                  <a:lnTo>
                    <a:pt x="3650811" y="19661"/>
                  </a:lnTo>
                  <a:lnTo>
                    <a:pt x="3606933" y="5082"/>
                  </a:lnTo>
                  <a:lnTo>
                    <a:pt x="3559810" y="0"/>
                  </a:lnTo>
                  <a:close/>
                </a:path>
              </a:pathLst>
            </a:custGeom>
            <a:solidFill>
              <a:srgbClr val="FF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879594" y="1660652"/>
            <a:ext cx="2618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Международный</a:t>
            </a:r>
            <a:r>
              <a:rPr sz="1200" spc="9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военный</a:t>
            </a:r>
            <a:r>
              <a:rPr sz="1200" spc="10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трибунал </a:t>
            </a:r>
            <a:r>
              <a:rPr sz="1200" spc="-35" dirty="0">
                <a:latin typeface="Microsoft Sans Serif"/>
                <a:cs typeface="Microsoft Sans Serif"/>
              </a:rPr>
              <a:t>для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Дальнего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Востока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6616" y="1763648"/>
            <a:ext cx="23031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Microsoft Sans Serif"/>
                <a:cs typeface="Microsoft Sans Serif"/>
              </a:rPr>
              <a:t>03.05.1946</a:t>
            </a:r>
            <a:r>
              <a:rPr sz="1600" spc="38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-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12.11.1948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5746" y="1117472"/>
            <a:ext cx="6325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Microsoft Sans Serif"/>
                <a:cs typeface="Microsoft Sans Serif"/>
              </a:rPr>
              <a:t>Мировое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сообщество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осудило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военные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преступления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Германии</a:t>
            </a:r>
            <a:r>
              <a:rPr sz="1400" spc="75" dirty="0">
                <a:latin typeface="Microsoft Sans Serif"/>
                <a:cs typeface="Microsoft Sans Serif"/>
              </a:rPr>
              <a:t> 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Японии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3026" y="4013834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4">
                <a:moveTo>
                  <a:pt x="0" y="0"/>
                </a:moveTo>
                <a:lnTo>
                  <a:pt x="1904288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6975" y="4700523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4">
                <a:moveTo>
                  <a:pt x="0" y="0"/>
                </a:moveTo>
                <a:lnTo>
                  <a:pt x="1904276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3755" y="2494610"/>
            <a:ext cx="6552565" cy="2753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E05F4A"/>
                </a:solidFill>
                <a:latin typeface="Microsoft Sans Serif"/>
                <a:cs typeface="Microsoft Sans Serif"/>
              </a:rPr>
              <a:t>11</a:t>
            </a:r>
            <a:r>
              <a:rPr sz="1100" spc="-25" dirty="0">
                <a:solidFill>
                  <a:srgbClr val="E05F4A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latin typeface="Microsoft Sans Serif"/>
                <a:cs typeface="Microsoft Sans Serif"/>
              </a:rPr>
              <a:t>ГОСУДАРСТВ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50" dirty="0">
                <a:latin typeface="Microsoft Sans Serif"/>
                <a:cs typeface="Microsoft Sans Serif"/>
              </a:rPr>
              <a:t>УЧАСТНИКОВ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60" dirty="0">
                <a:latin typeface="Microsoft Sans Serif"/>
                <a:cs typeface="Microsoft Sans Serif"/>
              </a:rPr>
              <a:t>СО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60" dirty="0">
                <a:latin typeface="Microsoft Sans Serif"/>
                <a:cs typeface="Microsoft Sans Serif"/>
              </a:rPr>
              <a:t>СТОРОНЫ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ОБВИНЕНИЯ</a:t>
            </a:r>
            <a:endParaRPr sz="1000">
              <a:latin typeface="Microsoft Sans Serif"/>
              <a:cs typeface="Microsoft Sans Serif"/>
            </a:endParaRPr>
          </a:p>
          <a:p>
            <a:pPr marL="12700" marR="1030605">
              <a:lnSpc>
                <a:spcPct val="100000"/>
              </a:lnSpc>
              <a:spcBef>
                <a:spcPts val="15"/>
              </a:spcBef>
            </a:pPr>
            <a:r>
              <a:rPr sz="1000" spc="-105" dirty="0">
                <a:latin typeface="Microsoft Sans Serif"/>
                <a:cs typeface="Microsoft Sans Serif"/>
              </a:rPr>
              <a:t>СССР,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США, </a:t>
            </a:r>
            <a:r>
              <a:rPr sz="1000" spc="-25" dirty="0">
                <a:latin typeface="Microsoft Sans Serif"/>
                <a:cs typeface="Microsoft Sans Serif"/>
              </a:rPr>
              <a:t>Китай,</a:t>
            </a:r>
            <a:r>
              <a:rPr sz="1000" dirty="0">
                <a:latin typeface="Microsoft Sans Serif"/>
                <a:cs typeface="Microsoft Sans Serif"/>
              </a:rPr>
              <a:t> Великобритания,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Франция, Филиппины,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Австралия,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30" dirty="0">
                <a:latin typeface="Microsoft Sans Serif"/>
                <a:cs typeface="Microsoft Sans Serif"/>
              </a:rPr>
              <a:t>Канада,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Нидерланды, </a:t>
            </a:r>
            <a:r>
              <a:rPr sz="1000" dirty="0">
                <a:latin typeface="Microsoft Sans Serif"/>
                <a:cs typeface="Microsoft Sans Serif"/>
              </a:rPr>
              <a:t>Индия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Новая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Зеландия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E05F4A"/>
                </a:solidFill>
                <a:latin typeface="Microsoft Sans Serif"/>
                <a:cs typeface="Microsoft Sans Serif"/>
              </a:rPr>
              <a:t>55</a:t>
            </a:r>
            <a:r>
              <a:rPr sz="1100" spc="-30" dirty="0">
                <a:solidFill>
                  <a:srgbClr val="E05F4A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latin typeface="Microsoft Sans Serif"/>
                <a:cs typeface="Microsoft Sans Serif"/>
              </a:rPr>
              <a:t>ПУНКТОВ</a:t>
            </a:r>
            <a:r>
              <a:rPr sz="1000" spc="-10" dirty="0">
                <a:latin typeface="Microsoft Sans Serif"/>
                <a:cs typeface="Microsoft Sans Serif"/>
              </a:rPr>
              <a:t> ОБВИНЕНИЯ</a:t>
            </a:r>
            <a:endParaRPr sz="1000">
              <a:latin typeface="Microsoft Sans Serif"/>
              <a:cs typeface="Microsoft Sans Serif"/>
            </a:endParaRPr>
          </a:p>
          <a:p>
            <a:pPr marL="12700" marR="271780">
              <a:lnSpc>
                <a:spcPct val="100000"/>
              </a:lnSpc>
              <a:spcBef>
                <a:spcPts val="20"/>
              </a:spcBef>
            </a:pPr>
            <a:r>
              <a:rPr sz="1000" dirty="0">
                <a:latin typeface="Microsoft Sans Serif"/>
                <a:cs typeface="Microsoft Sans Serif"/>
              </a:rPr>
              <a:t>Категория</a:t>
            </a:r>
            <a:r>
              <a:rPr sz="1000" spc="100" dirty="0">
                <a:latin typeface="Microsoft Sans Serif"/>
                <a:cs typeface="Microsoft Sans Serif"/>
              </a:rPr>
              <a:t> </a:t>
            </a:r>
            <a:r>
              <a:rPr sz="1000" spc="-114" dirty="0">
                <a:latin typeface="Microsoft Sans Serif"/>
                <a:cs typeface="Microsoft Sans Serif"/>
              </a:rPr>
              <a:t>«А»</a:t>
            </a:r>
            <a:r>
              <a:rPr sz="1000" spc="9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Обвинения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преступлении</a:t>
            </a:r>
            <a:r>
              <a:rPr sz="1000" spc="11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против</a:t>
            </a:r>
            <a:r>
              <a:rPr sz="1000" spc="10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мира,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планировании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ведении</a:t>
            </a:r>
            <a:r>
              <a:rPr sz="1000" spc="9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агрессивной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войны, </a:t>
            </a:r>
            <a:r>
              <a:rPr sz="1000" dirty="0">
                <a:latin typeface="Microsoft Sans Serif"/>
                <a:cs typeface="Microsoft Sans Serif"/>
              </a:rPr>
              <a:t>нарушении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международного</a:t>
            </a:r>
            <a:r>
              <a:rPr sz="1000" spc="114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законодательства;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Категория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spc="-105" dirty="0">
                <a:latin typeface="Microsoft Sans Serif"/>
                <a:cs typeface="Microsoft Sans Serif"/>
              </a:rPr>
              <a:t>«В»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Обвинения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массовых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убийствах;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Категория</a:t>
            </a:r>
            <a:r>
              <a:rPr sz="1000" spc="95" dirty="0">
                <a:latin typeface="Microsoft Sans Serif"/>
                <a:cs typeface="Microsoft Sans Serif"/>
              </a:rPr>
              <a:t> </a:t>
            </a:r>
            <a:r>
              <a:rPr sz="1000" spc="-125" dirty="0">
                <a:latin typeface="Microsoft Sans Serif"/>
                <a:cs typeface="Microsoft Sans Serif"/>
              </a:rPr>
              <a:t>«С»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Обвинения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преступлениях</a:t>
            </a:r>
            <a:r>
              <a:rPr sz="1000" spc="1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против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обычаев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войны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преступлениях</a:t>
            </a:r>
            <a:r>
              <a:rPr sz="1000" spc="10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против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человечности.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20320" marR="2768600">
              <a:lnSpc>
                <a:spcPct val="101200"/>
              </a:lnSpc>
            </a:pPr>
            <a:r>
              <a:rPr sz="1100" dirty="0">
                <a:solidFill>
                  <a:srgbClr val="E05F4A"/>
                </a:solidFill>
                <a:latin typeface="Microsoft Sans Serif"/>
                <a:cs typeface="Microsoft Sans Serif"/>
              </a:rPr>
              <a:t>29 </a:t>
            </a:r>
            <a:r>
              <a:rPr sz="1000" spc="-60" dirty="0">
                <a:latin typeface="Microsoft Sans Serif"/>
                <a:cs typeface="Microsoft Sans Serif"/>
              </a:rPr>
              <a:t>ОБИНЯЕМЫХ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40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членов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высшего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военного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политического </a:t>
            </a:r>
            <a:r>
              <a:rPr sz="1000" dirty="0">
                <a:latin typeface="Microsoft Sans Serif"/>
                <a:cs typeface="Microsoft Sans Serif"/>
              </a:rPr>
              <a:t>руководства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Японской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империи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период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1937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1945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гг.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5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7780">
              <a:lnSpc>
                <a:spcPct val="100000"/>
              </a:lnSpc>
            </a:pPr>
            <a:r>
              <a:rPr sz="1100" dirty="0">
                <a:solidFill>
                  <a:srgbClr val="E05F4A"/>
                </a:solidFill>
                <a:latin typeface="Microsoft Sans Serif"/>
                <a:cs typeface="Microsoft Sans Serif"/>
              </a:rPr>
              <a:t>7</a:t>
            </a:r>
            <a:r>
              <a:rPr sz="1100" spc="-10" dirty="0">
                <a:solidFill>
                  <a:srgbClr val="E05F4A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latin typeface="Microsoft Sans Serif"/>
                <a:cs typeface="Microsoft Sans Serif"/>
              </a:rPr>
              <a:t>ОБВИНЯЕМЫХ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spc="-50" dirty="0">
                <a:latin typeface="Microsoft Sans Serif"/>
                <a:cs typeface="Microsoft Sans Serif"/>
              </a:rPr>
              <a:t>ПРИГОВОРЕНЫ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100" dirty="0">
                <a:latin typeface="Microsoft Sans Serif"/>
                <a:cs typeface="Microsoft Sans Serif"/>
              </a:rPr>
              <a:t>К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50" dirty="0">
                <a:latin typeface="Microsoft Sans Serif"/>
                <a:cs typeface="Microsoft Sans Serif"/>
              </a:rPr>
              <a:t>СМЕРТНОЙ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КАЗНИ</a:t>
            </a:r>
            <a:endParaRPr sz="1000">
              <a:latin typeface="Microsoft Sans Serif"/>
              <a:cs typeface="Microsoft Sans Serif"/>
            </a:endParaRPr>
          </a:p>
          <a:p>
            <a:pPr marL="17780" marR="3202305">
              <a:lnSpc>
                <a:spcPct val="100000"/>
              </a:lnSpc>
              <a:spcBef>
                <a:spcPts val="15"/>
              </a:spcBef>
            </a:pPr>
            <a:r>
              <a:rPr sz="1000" dirty="0">
                <a:latin typeface="Microsoft Sans Serif"/>
                <a:cs typeface="Microsoft Sans Serif"/>
              </a:rPr>
              <a:t>Через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повешение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казнены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23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декабря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1948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дворе </a:t>
            </a:r>
            <a:r>
              <a:rPr sz="1000" dirty="0">
                <a:latin typeface="Microsoft Sans Serif"/>
                <a:cs typeface="Microsoft Sans Serif"/>
              </a:rPr>
              <a:t>тюрьмы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Сугамо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Токио.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5970" y="3024251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4">
                <a:moveTo>
                  <a:pt x="0" y="0"/>
                </a:moveTo>
                <a:lnTo>
                  <a:pt x="1904326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893686" y="1764283"/>
            <a:ext cx="3747135" cy="245110"/>
            <a:chOff x="893686" y="1764283"/>
            <a:chExt cx="3747135" cy="24511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3686" y="1810765"/>
              <a:ext cx="198678" cy="19862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8075" y="1764283"/>
              <a:ext cx="222250" cy="222376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0740" y="0"/>
            <a:ext cx="2461259" cy="68580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9443" y="3375469"/>
            <a:ext cx="231216" cy="2298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9362" y="4870005"/>
            <a:ext cx="233127" cy="22847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2729" y="4117085"/>
            <a:ext cx="175158" cy="498728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250952" y="5551551"/>
            <a:ext cx="1041400" cy="1064260"/>
          </a:xfrm>
          <a:custGeom>
            <a:avLst/>
            <a:gdLst/>
            <a:ahLst/>
            <a:cxnLst/>
            <a:rect l="l" t="t" r="r" b="b"/>
            <a:pathLst>
              <a:path w="1041400" h="1064259">
                <a:moveTo>
                  <a:pt x="739241" y="49212"/>
                </a:moveTo>
                <a:lnTo>
                  <a:pt x="688123" y="28155"/>
                </a:lnTo>
                <a:lnTo>
                  <a:pt x="634398" y="12723"/>
                </a:lnTo>
                <a:lnTo>
                  <a:pt x="578266" y="3233"/>
                </a:lnTo>
                <a:lnTo>
                  <a:pt x="519925" y="0"/>
                </a:lnTo>
                <a:lnTo>
                  <a:pt x="472665" y="2177"/>
                </a:lnTo>
                <a:lnTo>
                  <a:pt x="426581" y="8583"/>
                </a:lnTo>
                <a:lnTo>
                  <a:pt x="381858" y="19029"/>
                </a:lnTo>
                <a:lnTo>
                  <a:pt x="338680" y="33326"/>
                </a:lnTo>
                <a:lnTo>
                  <a:pt x="297233" y="51285"/>
                </a:lnTo>
                <a:lnTo>
                  <a:pt x="257700" y="72715"/>
                </a:lnTo>
                <a:lnTo>
                  <a:pt x="220268" y="97430"/>
                </a:lnTo>
                <a:lnTo>
                  <a:pt x="185121" y="125238"/>
                </a:lnTo>
                <a:lnTo>
                  <a:pt x="152444" y="155952"/>
                </a:lnTo>
                <a:lnTo>
                  <a:pt x="122422" y="189382"/>
                </a:lnTo>
                <a:lnTo>
                  <a:pt x="95239" y="225339"/>
                </a:lnTo>
                <a:lnTo>
                  <a:pt x="71080" y="263635"/>
                </a:lnTo>
                <a:lnTo>
                  <a:pt x="50132" y="304079"/>
                </a:lnTo>
                <a:lnTo>
                  <a:pt x="32577" y="346482"/>
                </a:lnTo>
                <a:lnTo>
                  <a:pt x="18602" y="390657"/>
                </a:lnTo>
                <a:lnTo>
                  <a:pt x="8390" y="436413"/>
                </a:lnTo>
                <a:lnTo>
                  <a:pt x="2128" y="483562"/>
                </a:lnTo>
                <a:lnTo>
                  <a:pt x="0" y="531914"/>
                </a:lnTo>
                <a:lnTo>
                  <a:pt x="2128" y="580428"/>
                </a:lnTo>
                <a:lnTo>
                  <a:pt x="8390" y="627704"/>
                </a:lnTo>
                <a:lnTo>
                  <a:pt x="18602" y="673553"/>
                </a:lnTo>
                <a:lnTo>
                  <a:pt x="32577" y="717792"/>
                </a:lnTo>
                <a:lnTo>
                  <a:pt x="50132" y="760233"/>
                </a:lnTo>
                <a:lnTo>
                  <a:pt x="71080" y="800691"/>
                </a:lnTo>
                <a:lnTo>
                  <a:pt x="95239" y="838981"/>
                </a:lnTo>
                <a:lnTo>
                  <a:pt x="122422" y="874915"/>
                </a:lnTo>
                <a:lnTo>
                  <a:pt x="152444" y="908310"/>
                </a:lnTo>
                <a:lnTo>
                  <a:pt x="185121" y="938978"/>
                </a:lnTo>
                <a:lnTo>
                  <a:pt x="220268" y="966734"/>
                </a:lnTo>
                <a:lnTo>
                  <a:pt x="257700" y="991392"/>
                </a:lnTo>
                <a:lnTo>
                  <a:pt x="297233" y="1012766"/>
                </a:lnTo>
                <a:lnTo>
                  <a:pt x="338680" y="1030671"/>
                </a:lnTo>
                <a:lnTo>
                  <a:pt x="381858" y="1044921"/>
                </a:lnTo>
                <a:lnTo>
                  <a:pt x="426581" y="1055329"/>
                </a:lnTo>
                <a:lnTo>
                  <a:pt x="472665" y="1061710"/>
                </a:lnTo>
                <a:lnTo>
                  <a:pt x="519925" y="1063879"/>
                </a:lnTo>
                <a:lnTo>
                  <a:pt x="567352" y="1061710"/>
                </a:lnTo>
                <a:lnTo>
                  <a:pt x="613585" y="1055329"/>
                </a:lnTo>
                <a:lnTo>
                  <a:pt x="658439" y="1044921"/>
                </a:lnTo>
                <a:lnTo>
                  <a:pt x="701731" y="1030671"/>
                </a:lnTo>
                <a:lnTo>
                  <a:pt x="743277" y="1012766"/>
                </a:lnTo>
                <a:lnTo>
                  <a:pt x="782893" y="991392"/>
                </a:lnTo>
                <a:lnTo>
                  <a:pt x="820396" y="966734"/>
                </a:lnTo>
                <a:lnTo>
                  <a:pt x="855602" y="938978"/>
                </a:lnTo>
                <a:lnTo>
                  <a:pt x="888326" y="908310"/>
                </a:lnTo>
                <a:lnTo>
                  <a:pt x="918386" y="874915"/>
                </a:lnTo>
                <a:lnTo>
                  <a:pt x="945598" y="838981"/>
                </a:lnTo>
                <a:lnTo>
                  <a:pt x="969778" y="800691"/>
                </a:lnTo>
                <a:lnTo>
                  <a:pt x="990741" y="760233"/>
                </a:lnTo>
                <a:lnTo>
                  <a:pt x="1008305" y="717792"/>
                </a:lnTo>
                <a:lnTo>
                  <a:pt x="1022286" y="673553"/>
                </a:lnTo>
                <a:lnTo>
                  <a:pt x="1032500" y="627704"/>
                </a:lnTo>
                <a:lnTo>
                  <a:pt x="1038763" y="580428"/>
                </a:lnTo>
                <a:lnTo>
                  <a:pt x="1040891" y="531914"/>
                </a:lnTo>
                <a:lnTo>
                  <a:pt x="1038364" y="478754"/>
                </a:lnTo>
                <a:lnTo>
                  <a:pt x="1030915" y="427116"/>
                </a:lnTo>
                <a:lnTo>
                  <a:pt x="1018743" y="377212"/>
                </a:lnTo>
                <a:lnTo>
                  <a:pt x="1002046" y="329253"/>
                </a:lnTo>
                <a:lnTo>
                  <a:pt x="981024" y="283451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06679" y="6089700"/>
            <a:ext cx="5251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685" algn="just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Microsoft Sans Serif"/>
                <a:cs typeface="Microsoft Sans Serif"/>
              </a:rPr>
              <a:t>открытых судебных заседаний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5036" y="2655411"/>
            <a:ext cx="186055" cy="250825"/>
          </a:xfrm>
          <a:custGeom>
            <a:avLst/>
            <a:gdLst/>
            <a:ahLst/>
            <a:cxnLst/>
            <a:rect l="l" t="t" r="r" b="b"/>
            <a:pathLst>
              <a:path w="186054" h="250825">
                <a:moveTo>
                  <a:pt x="0" y="112426"/>
                </a:moveTo>
                <a:lnTo>
                  <a:pt x="185889" y="112426"/>
                </a:lnTo>
                <a:lnTo>
                  <a:pt x="185889" y="0"/>
                </a:lnTo>
                <a:lnTo>
                  <a:pt x="0" y="0"/>
                </a:lnTo>
                <a:lnTo>
                  <a:pt x="0" y="112426"/>
                </a:lnTo>
                <a:close/>
              </a:path>
              <a:path w="186054" h="250825">
                <a:moveTo>
                  <a:pt x="0" y="56165"/>
                </a:moveTo>
                <a:lnTo>
                  <a:pt x="0" y="250602"/>
                </a:lnTo>
              </a:path>
            </a:pathLst>
          </a:custGeom>
          <a:ln w="1270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9893" y="5574855"/>
            <a:ext cx="233121" cy="228447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630172" y="5551551"/>
            <a:ext cx="1041400" cy="1064260"/>
          </a:xfrm>
          <a:custGeom>
            <a:avLst/>
            <a:gdLst/>
            <a:ahLst/>
            <a:cxnLst/>
            <a:rect l="l" t="t" r="r" b="b"/>
            <a:pathLst>
              <a:path w="1041400" h="1064259">
                <a:moveTo>
                  <a:pt x="739266" y="49212"/>
                </a:moveTo>
                <a:lnTo>
                  <a:pt x="688155" y="28155"/>
                </a:lnTo>
                <a:lnTo>
                  <a:pt x="634412" y="12723"/>
                </a:lnTo>
                <a:lnTo>
                  <a:pt x="578264" y="3233"/>
                </a:lnTo>
                <a:lnTo>
                  <a:pt x="519938" y="0"/>
                </a:lnTo>
                <a:lnTo>
                  <a:pt x="472689" y="2177"/>
                </a:lnTo>
                <a:lnTo>
                  <a:pt x="426614" y="8583"/>
                </a:lnTo>
                <a:lnTo>
                  <a:pt x="381896" y="19029"/>
                </a:lnTo>
                <a:lnTo>
                  <a:pt x="338722" y="33326"/>
                </a:lnTo>
                <a:lnTo>
                  <a:pt x="297276" y="51285"/>
                </a:lnTo>
                <a:lnTo>
                  <a:pt x="257744" y="72715"/>
                </a:lnTo>
                <a:lnTo>
                  <a:pt x="220310" y="97430"/>
                </a:lnTo>
                <a:lnTo>
                  <a:pt x="185160" y="125238"/>
                </a:lnTo>
                <a:lnTo>
                  <a:pt x="152479" y="155952"/>
                </a:lnTo>
                <a:lnTo>
                  <a:pt x="122452" y="189382"/>
                </a:lnTo>
                <a:lnTo>
                  <a:pt x="95264" y="225339"/>
                </a:lnTo>
                <a:lnTo>
                  <a:pt x="71101" y="263635"/>
                </a:lnTo>
                <a:lnTo>
                  <a:pt x="50147" y="304079"/>
                </a:lnTo>
                <a:lnTo>
                  <a:pt x="32587" y="346482"/>
                </a:lnTo>
                <a:lnTo>
                  <a:pt x="18608" y="390657"/>
                </a:lnTo>
                <a:lnTo>
                  <a:pt x="8393" y="436413"/>
                </a:lnTo>
                <a:lnTo>
                  <a:pt x="2129" y="483562"/>
                </a:lnTo>
                <a:lnTo>
                  <a:pt x="0" y="531914"/>
                </a:lnTo>
                <a:lnTo>
                  <a:pt x="2129" y="580428"/>
                </a:lnTo>
                <a:lnTo>
                  <a:pt x="8393" y="627704"/>
                </a:lnTo>
                <a:lnTo>
                  <a:pt x="18608" y="673553"/>
                </a:lnTo>
                <a:lnTo>
                  <a:pt x="32587" y="717792"/>
                </a:lnTo>
                <a:lnTo>
                  <a:pt x="50147" y="760233"/>
                </a:lnTo>
                <a:lnTo>
                  <a:pt x="71101" y="800691"/>
                </a:lnTo>
                <a:lnTo>
                  <a:pt x="95264" y="838981"/>
                </a:lnTo>
                <a:lnTo>
                  <a:pt x="122452" y="874915"/>
                </a:lnTo>
                <a:lnTo>
                  <a:pt x="152479" y="908310"/>
                </a:lnTo>
                <a:lnTo>
                  <a:pt x="185160" y="938978"/>
                </a:lnTo>
                <a:lnTo>
                  <a:pt x="220310" y="966734"/>
                </a:lnTo>
                <a:lnTo>
                  <a:pt x="257744" y="991392"/>
                </a:lnTo>
                <a:lnTo>
                  <a:pt x="297276" y="1012766"/>
                </a:lnTo>
                <a:lnTo>
                  <a:pt x="338722" y="1030671"/>
                </a:lnTo>
                <a:lnTo>
                  <a:pt x="381896" y="1044921"/>
                </a:lnTo>
                <a:lnTo>
                  <a:pt x="426614" y="1055329"/>
                </a:lnTo>
                <a:lnTo>
                  <a:pt x="472689" y="1061710"/>
                </a:lnTo>
                <a:lnTo>
                  <a:pt x="519938" y="1063879"/>
                </a:lnTo>
                <a:lnTo>
                  <a:pt x="567366" y="1061710"/>
                </a:lnTo>
                <a:lnTo>
                  <a:pt x="613602" y="1055329"/>
                </a:lnTo>
                <a:lnTo>
                  <a:pt x="658460" y="1044921"/>
                </a:lnTo>
                <a:lnTo>
                  <a:pt x="701758" y="1030671"/>
                </a:lnTo>
                <a:lnTo>
                  <a:pt x="743311" y="1012766"/>
                </a:lnTo>
                <a:lnTo>
                  <a:pt x="782936" y="991392"/>
                </a:lnTo>
                <a:lnTo>
                  <a:pt x="820447" y="966734"/>
                </a:lnTo>
                <a:lnTo>
                  <a:pt x="855662" y="938978"/>
                </a:lnTo>
                <a:lnTo>
                  <a:pt x="888396" y="908310"/>
                </a:lnTo>
                <a:lnTo>
                  <a:pt x="918466" y="874915"/>
                </a:lnTo>
                <a:lnTo>
                  <a:pt x="945687" y="838981"/>
                </a:lnTo>
                <a:lnTo>
                  <a:pt x="969875" y="800691"/>
                </a:lnTo>
                <a:lnTo>
                  <a:pt x="990847" y="760233"/>
                </a:lnTo>
                <a:lnTo>
                  <a:pt x="1008418" y="717792"/>
                </a:lnTo>
                <a:lnTo>
                  <a:pt x="1022405" y="673553"/>
                </a:lnTo>
                <a:lnTo>
                  <a:pt x="1032623" y="627704"/>
                </a:lnTo>
                <a:lnTo>
                  <a:pt x="1038889" y="580428"/>
                </a:lnTo>
                <a:lnTo>
                  <a:pt x="1041019" y="531914"/>
                </a:lnTo>
                <a:lnTo>
                  <a:pt x="1038479" y="478754"/>
                </a:lnTo>
                <a:lnTo>
                  <a:pt x="1031001" y="427116"/>
                </a:lnTo>
                <a:lnTo>
                  <a:pt x="1018799" y="377212"/>
                </a:lnTo>
                <a:lnTo>
                  <a:pt x="1002085" y="329253"/>
                </a:lnTo>
                <a:lnTo>
                  <a:pt x="981075" y="283451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56082" y="5705652"/>
            <a:ext cx="20180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91920" algn="l"/>
              </a:tabLst>
            </a:pPr>
            <a:r>
              <a:rPr sz="2800" spc="-25" dirty="0">
                <a:latin typeface="Microsoft Sans Serif"/>
                <a:cs typeface="Microsoft Sans Serif"/>
              </a:rPr>
              <a:t>818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5" dirty="0">
                <a:latin typeface="Microsoft Sans Serif"/>
                <a:cs typeface="Microsoft Sans Serif"/>
              </a:rPr>
              <a:t>131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51786" y="6089700"/>
            <a:ext cx="5937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Microsoft Sans Serif"/>
                <a:cs typeface="Microsoft Sans Serif"/>
              </a:rPr>
              <a:t>заседание</a:t>
            </a:r>
            <a:r>
              <a:rPr sz="800" spc="50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в</a:t>
            </a:r>
            <a:r>
              <a:rPr sz="800" spc="1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судейской комнате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409126" y="5574855"/>
            <a:ext cx="233172" cy="228447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3010535" y="5551551"/>
            <a:ext cx="1041400" cy="1064260"/>
          </a:xfrm>
          <a:custGeom>
            <a:avLst/>
            <a:gdLst/>
            <a:ahLst/>
            <a:cxnLst/>
            <a:rect l="l" t="t" r="r" b="b"/>
            <a:pathLst>
              <a:path w="1041400" h="1064259">
                <a:moveTo>
                  <a:pt x="739266" y="49212"/>
                </a:moveTo>
                <a:lnTo>
                  <a:pt x="688173" y="28155"/>
                </a:lnTo>
                <a:lnTo>
                  <a:pt x="634460" y="12723"/>
                </a:lnTo>
                <a:lnTo>
                  <a:pt x="578318" y="3233"/>
                </a:lnTo>
                <a:lnTo>
                  <a:pt x="519938" y="0"/>
                </a:lnTo>
                <a:lnTo>
                  <a:pt x="472689" y="2177"/>
                </a:lnTo>
                <a:lnTo>
                  <a:pt x="426614" y="8583"/>
                </a:lnTo>
                <a:lnTo>
                  <a:pt x="381896" y="19029"/>
                </a:lnTo>
                <a:lnTo>
                  <a:pt x="338722" y="33326"/>
                </a:lnTo>
                <a:lnTo>
                  <a:pt x="297276" y="51285"/>
                </a:lnTo>
                <a:lnTo>
                  <a:pt x="257744" y="72715"/>
                </a:lnTo>
                <a:lnTo>
                  <a:pt x="220310" y="97430"/>
                </a:lnTo>
                <a:lnTo>
                  <a:pt x="185160" y="125238"/>
                </a:lnTo>
                <a:lnTo>
                  <a:pt x="152479" y="155952"/>
                </a:lnTo>
                <a:lnTo>
                  <a:pt x="122452" y="189382"/>
                </a:lnTo>
                <a:lnTo>
                  <a:pt x="95264" y="225339"/>
                </a:lnTo>
                <a:lnTo>
                  <a:pt x="71101" y="263635"/>
                </a:lnTo>
                <a:lnTo>
                  <a:pt x="50147" y="304079"/>
                </a:lnTo>
                <a:lnTo>
                  <a:pt x="32587" y="346482"/>
                </a:lnTo>
                <a:lnTo>
                  <a:pt x="18608" y="390657"/>
                </a:lnTo>
                <a:lnTo>
                  <a:pt x="8393" y="436413"/>
                </a:lnTo>
                <a:lnTo>
                  <a:pt x="2129" y="483562"/>
                </a:lnTo>
                <a:lnTo>
                  <a:pt x="0" y="531914"/>
                </a:lnTo>
                <a:lnTo>
                  <a:pt x="2129" y="580428"/>
                </a:lnTo>
                <a:lnTo>
                  <a:pt x="8393" y="627704"/>
                </a:lnTo>
                <a:lnTo>
                  <a:pt x="18608" y="673553"/>
                </a:lnTo>
                <a:lnTo>
                  <a:pt x="32587" y="717792"/>
                </a:lnTo>
                <a:lnTo>
                  <a:pt x="50147" y="760233"/>
                </a:lnTo>
                <a:lnTo>
                  <a:pt x="71101" y="800691"/>
                </a:lnTo>
                <a:lnTo>
                  <a:pt x="95264" y="838981"/>
                </a:lnTo>
                <a:lnTo>
                  <a:pt x="122452" y="874915"/>
                </a:lnTo>
                <a:lnTo>
                  <a:pt x="152479" y="908310"/>
                </a:lnTo>
                <a:lnTo>
                  <a:pt x="185160" y="938978"/>
                </a:lnTo>
                <a:lnTo>
                  <a:pt x="220310" y="966734"/>
                </a:lnTo>
                <a:lnTo>
                  <a:pt x="257744" y="991392"/>
                </a:lnTo>
                <a:lnTo>
                  <a:pt x="297276" y="1012766"/>
                </a:lnTo>
                <a:lnTo>
                  <a:pt x="338722" y="1030671"/>
                </a:lnTo>
                <a:lnTo>
                  <a:pt x="381896" y="1044921"/>
                </a:lnTo>
                <a:lnTo>
                  <a:pt x="426614" y="1055329"/>
                </a:lnTo>
                <a:lnTo>
                  <a:pt x="472689" y="1061710"/>
                </a:lnTo>
                <a:lnTo>
                  <a:pt x="519938" y="1063879"/>
                </a:lnTo>
                <a:lnTo>
                  <a:pt x="567366" y="1061710"/>
                </a:lnTo>
                <a:lnTo>
                  <a:pt x="613602" y="1055329"/>
                </a:lnTo>
                <a:lnTo>
                  <a:pt x="658460" y="1044921"/>
                </a:lnTo>
                <a:lnTo>
                  <a:pt x="701758" y="1030671"/>
                </a:lnTo>
                <a:lnTo>
                  <a:pt x="743311" y="1012766"/>
                </a:lnTo>
                <a:lnTo>
                  <a:pt x="782936" y="991392"/>
                </a:lnTo>
                <a:lnTo>
                  <a:pt x="820447" y="966734"/>
                </a:lnTo>
                <a:lnTo>
                  <a:pt x="855662" y="938978"/>
                </a:lnTo>
                <a:lnTo>
                  <a:pt x="888396" y="908310"/>
                </a:lnTo>
                <a:lnTo>
                  <a:pt x="918466" y="874915"/>
                </a:lnTo>
                <a:lnTo>
                  <a:pt x="945687" y="838981"/>
                </a:lnTo>
                <a:lnTo>
                  <a:pt x="969875" y="800691"/>
                </a:lnTo>
                <a:lnTo>
                  <a:pt x="990847" y="760233"/>
                </a:lnTo>
                <a:lnTo>
                  <a:pt x="1008418" y="717792"/>
                </a:lnTo>
                <a:lnTo>
                  <a:pt x="1022405" y="673553"/>
                </a:lnTo>
                <a:lnTo>
                  <a:pt x="1032623" y="627704"/>
                </a:lnTo>
                <a:lnTo>
                  <a:pt x="1038889" y="580428"/>
                </a:lnTo>
                <a:lnTo>
                  <a:pt x="1041018" y="531914"/>
                </a:lnTo>
                <a:lnTo>
                  <a:pt x="1038478" y="478754"/>
                </a:lnTo>
                <a:lnTo>
                  <a:pt x="1031001" y="427116"/>
                </a:lnTo>
                <a:lnTo>
                  <a:pt x="1018799" y="377212"/>
                </a:lnTo>
                <a:lnTo>
                  <a:pt x="1002085" y="329253"/>
                </a:lnTo>
                <a:lnTo>
                  <a:pt x="981075" y="283451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172205" y="5758688"/>
            <a:ext cx="726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Microsoft Sans Serif"/>
                <a:cs typeface="Microsoft Sans Serif"/>
              </a:rPr>
              <a:t>4356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57473" y="6090310"/>
            <a:ext cx="781685" cy="372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95"/>
              </a:spcBef>
            </a:pPr>
            <a:r>
              <a:rPr sz="750" spc="-10" dirty="0">
                <a:latin typeface="Microsoft Sans Serif"/>
                <a:cs typeface="Microsoft Sans Serif"/>
              </a:rPr>
              <a:t>принятых</a:t>
            </a:r>
            <a:r>
              <a:rPr sz="750" spc="500" dirty="0">
                <a:latin typeface="Microsoft Sans Serif"/>
                <a:cs typeface="Microsoft Sans Serif"/>
              </a:rPr>
              <a:t> </a:t>
            </a:r>
            <a:r>
              <a:rPr sz="750" spc="-10" dirty="0">
                <a:latin typeface="Microsoft Sans Serif"/>
                <a:cs typeface="Microsoft Sans Serif"/>
              </a:rPr>
              <a:t>документальных</a:t>
            </a:r>
            <a:r>
              <a:rPr sz="750" spc="500" dirty="0">
                <a:latin typeface="Microsoft Sans Serif"/>
                <a:cs typeface="Microsoft Sans Serif"/>
              </a:rPr>
              <a:t> </a:t>
            </a:r>
            <a:r>
              <a:rPr sz="750" spc="-10" dirty="0">
                <a:latin typeface="Microsoft Sans Serif"/>
                <a:cs typeface="Microsoft Sans Serif"/>
              </a:rPr>
              <a:t>доказательств</a:t>
            </a:r>
            <a:endParaRPr sz="750">
              <a:latin typeface="Microsoft Sans Serif"/>
              <a:cs typeface="Microsoft Sans Serif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89489" y="5574855"/>
            <a:ext cx="233172" cy="228447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4391025" y="5551551"/>
            <a:ext cx="1041400" cy="1064260"/>
          </a:xfrm>
          <a:custGeom>
            <a:avLst/>
            <a:gdLst/>
            <a:ahLst/>
            <a:cxnLst/>
            <a:rect l="l" t="t" r="r" b="b"/>
            <a:pathLst>
              <a:path w="1041400" h="1064259">
                <a:moveTo>
                  <a:pt x="739139" y="49212"/>
                </a:moveTo>
                <a:lnTo>
                  <a:pt x="688048" y="28155"/>
                </a:lnTo>
                <a:lnTo>
                  <a:pt x="634349" y="12723"/>
                </a:lnTo>
                <a:lnTo>
                  <a:pt x="578244" y="3233"/>
                </a:lnTo>
                <a:lnTo>
                  <a:pt x="519938" y="0"/>
                </a:lnTo>
                <a:lnTo>
                  <a:pt x="472670" y="2177"/>
                </a:lnTo>
                <a:lnTo>
                  <a:pt x="426580" y="8583"/>
                </a:lnTo>
                <a:lnTo>
                  <a:pt x="381852" y="19029"/>
                </a:lnTo>
                <a:lnTo>
                  <a:pt x="338671" y="33326"/>
                </a:lnTo>
                <a:lnTo>
                  <a:pt x="297221" y="51285"/>
                </a:lnTo>
                <a:lnTo>
                  <a:pt x="257687" y="72715"/>
                </a:lnTo>
                <a:lnTo>
                  <a:pt x="220255" y="97430"/>
                </a:lnTo>
                <a:lnTo>
                  <a:pt x="185108" y="125238"/>
                </a:lnTo>
                <a:lnTo>
                  <a:pt x="152431" y="155952"/>
                </a:lnTo>
                <a:lnTo>
                  <a:pt x="122410" y="189382"/>
                </a:lnTo>
                <a:lnTo>
                  <a:pt x="95229" y="225339"/>
                </a:lnTo>
                <a:lnTo>
                  <a:pt x="71072" y="263635"/>
                </a:lnTo>
                <a:lnTo>
                  <a:pt x="50126" y="304079"/>
                </a:lnTo>
                <a:lnTo>
                  <a:pt x="32573" y="346482"/>
                </a:lnTo>
                <a:lnTo>
                  <a:pt x="18599" y="390657"/>
                </a:lnTo>
                <a:lnTo>
                  <a:pt x="8389" y="436413"/>
                </a:lnTo>
                <a:lnTo>
                  <a:pt x="2128" y="483562"/>
                </a:lnTo>
                <a:lnTo>
                  <a:pt x="0" y="531914"/>
                </a:lnTo>
                <a:lnTo>
                  <a:pt x="2128" y="580428"/>
                </a:lnTo>
                <a:lnTo>
                  <a:pt x="8389" y="627704"/>
                </a:lnTo>
                <a:lnTo>
                  <a:pt x="18599" y="673553"/>
                </a:lnTo>
                <a:lnTo>
                  <a:pt x="32573" y="717792"/>
                </a:lnTo>
                <a:lnTo>
                  <a:pt x="50126" y="760233"/>
                </a:lnTo>
                <a:lnTo>
                  <a:pt x="71072" y="800691"/>
                </a:lnTo>
                <a:lnTo>
                  <a:pt x="95229" y="838981"/>
                </a:lnTo>
                <a:lnTo>
                  <a:pt x="122410" y="874915"/>
                </a:lnTo>
                <a:lnTo>
                  <a:pt x="152431" y="908310"/>
                </a:lnTo>
                <a:lnTo>
                  <a:pt x="185108" y="938978"/>
                </a:lnTo>
                <a:lnTo>
                  <a:pt x="220255" y="966734"/>
                </a:lnTo>
                <a:lnTo>
                  <a:pt x="257687" y="991392"/>
                </a:lnTo>
                <a:lnTo>
                  <a:pt x="297221" y="1012766"/>
                </a:lnTo>
                <a:lnTo>
                  <a:pt x="338671" y="1030671"/>
                </a:lnTo>
                <a:lnTo>
                  <a:pt x="381852" y="1044921"/>
                </a:lnTo>
                <a:lnTo>
                  <a:pt x="426580" y="1055329"/>
                </a:lnTo>
                <a:lnTo>
                  <a:pt x="472670" y="1061710"/>
                </a:lnTo>
                <a:lnTo>
                  <a:pt x="519938" y="1063879"/>
                </a:lnTo>
                <a:lnTo>
                  <a:pt x="567365" y="1061710"/>
                </a:lnTo>
                <a:lnTo>
                  <a:pt x="613597" y="1055329"/>
                </a:lnTo>
                <a:lnTo>
                  <a:pt x="658451" y="1044921"/>
                </a:lnTo>
                <a:lnTo>
                  <a:pt x="701742" y="1030671"/>
                </a:lnTo>
                <a:lnTo>
                  <a:pt x="743287" y="1012766"/>
                </a:lnTo>
                <a:lnTo>
                  <a:pt x="782903" y="991392"/>
                </a:lnTo>
                <a:lnTo>
                  <a:pt x="820405" y="966734"/>
                </a:lnTo>
                <a:lnTo>
                  <a:pt x="855609" y="938978"/>
                </a:lnTo>
                <a:lnTo>
                  <a:pt x="888333" y="908310"/>
                </a:lnTo>
                <a:lnTo>
                  <a:pt x="918392" y="874915"/>
                </a:lnTo>
                <a:lnTo>
                  <a:pt x="945602" y="838981"/>
                </a:lnTo>
                <a:lnTo>
                  <a:pt x="969781" y="800691"/>
                </a:lnTo>
                <a:lnTo>
                  <a:pt x="990744" y="760233"/>
                </a:lnTo>
                <a:lnTo>
                  <a:pt x="1008307" y="717792"/>
                </a:lnTo>
                <a:lnTo>
                  <a:pt x="1022287" y="673553"/>
                </a:lnTo>
                <a:lnTo>
                  <a:pt x="1032500" y="627704"/>
                </a:lnTo>
                <a:lnTo>
                  <a:pt x="1038763" y="580428"/>
                </a:lnTo>
                <a:lnTo>
                  <a:pt x="1040891" y="531914"/>
                </a:lnTo>
                <a:lnTo>
                  <a:pt x="1038364" y="478754"/>
                </a:lnTo>
                <a:lnTo>
                  <a:pt x="1030910" y="427116"/>
                </a:lnTo>
                <a:lnTo>
                  <a:pt x="1018726" y="377212"/>
                </a:lnTo>
                <a:lnTo>
                  <a:pt x="1002007" y="329253"/>
                </a:lnTo>
                <a:lnTo>
                  <a:pt x="980948" y="283451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495038" y="5743752"/>
            <a:ext cx="84264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Microsoft Sans Serif"/>
                <a:cs typeface="Microsoft Sans Serif"/>
              </a:rPr>
              <a:t>1194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35804" y="6154318"/>
            <a:ext cx="7258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indent="-10668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Microsoft Sans Serif"/>
                <a:cs typeface="Microsoft Sans Serif"/>
              </a:rPr>
              <a:t>свидетельских показаний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89537" y="5574855"/>
            <a:ext cx="233172" cy="228447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5773039" y="5551551"/>
            <a:ext cx="1041400" cy="1064260"/>
          </a:xfrm>
          <a:custGeom>
            <a:avLst/>
            <a:gdLst/>
            <a:ahLst/>
            <a:cxnLst/>
            <a:rect l="l" t="t" r="r" b="b"/>
            <a:pathLst>
              <a:path w="1041400" h="1064259">
                <a:moveTo>
                  <a:pt x="739266" y="49212"/>
                </a:moveTo>
                <a:lnTo>
                  <a:pt x="688101" y="28155"/>
                </a:lnTo>
                <a:lnTo>
                  <a:pt x="634364" y="12723"/>
                </a:lnTo>
                <a:lnTo>
                  <a:pt x="578246" y="3233"/>
                </a:lnTo>
                <a:lnTo>
                  <a:pt x="519938" y="0"/>
                </a:lnTo>
                <a:lnTo>
                  <a:pt x="472670" y="2177"/>
                </a:lnTo>
                <a:lnTo>
                  <a:pt x="426580" y="8583"/>
                </a:lnTo>
                <a:lnTo>
                  <a:pt x="381852" y="19029"/>
                </a:lnTo>
                <a:lnTo>
                  <a:pt x="338671" y="33326"/>
                </a:lnTo>
                <a:lnTo>
                  <a:pt x="297221" y="51285"/>
                </a:lnTo>
                <a:lnTo>
                  <a:pt x="257687" y="72715"/>
                </a:lnTo>
                <a:lnTo>
                  <a:pt x="220255" y="97430"/>
                </a:lnTo>
                <a:lnTo>
                  <a:pt x="185108" y="125238"/>
                </a:lnTo>
                <a:lnTo>
                  <a:pt x="152431" y="155952"/>
                </a:lnTo>
                <a:lnTo>
                  <a:pt x="122410" y="189382"/>
                </a:lnTo>
                <a:lnTo>
                  <a:pt x="95229" y="225339"/>
                </a:lnTo>
                <a:lnTo>
                  <a:pt x="71072" y="263635"/>
                </a:lnTo>
                <a:lnTo>
                  <a:pt x="50126" y="304079"/>
                </a:lnTo>
                <a:lnTo>
                  <a:pt x="32573" y="346482"/>
                </a:lnTo>
                <a:lnTo>
                  <a:pt x="18599" y="390657"/>
                </a:lnTo>
                <a:lnTo>
                  <a:pt x="8389" y="436413"/>
                </a:lnTo>
                <a:lnTo>
                  <a:pt x="2128" y="483562"/>
                </a:lnTo>
                <a:lnTo>
                  <a:pt x="0" y="531914"/>
                </a:lnTo>
                <a:lnTo>
                  <a:pt x="2128" y="580428"/>
                </a:lnTo>
                <a:lnTo>
                  <a:pt x="8389" y="627704"/>
                </a:lnTo>
                <a:lnTo>
                  <a:pt x="18599" y="673553"/>
                </a:lnTo>
                <a:lnTo>
                  <a:pt x="32573" y="717792"/>
                </a:lnTo>
                <a:lnTo>
                  <a:pt x="50126" y="760233"/>
                </a:lnTo>
                <a:lnTo>
                  <a:pt x="71072" y="800691"/>
                </a:lnTo>
                <a:lnTo>
                  <a:pt x="95229" y="838981"/>
                </a:lnTo>
                <a:lnTo>
                  <a:pt x="122410" y="874915"/>
                </a:lnTo>
                <a:lnTo>
                  <a:pt x="152431" y="908310"/>
                </a:lnTo>
                <a:lnTo>
                  <a:pt x="185108" y="938978"/>
                </a:lnTo>
                <a:lnTo>
                  <a:pt x="220255" y="966734"/>
                </a:lnTo>
                <a:lnTo>
                  <a:pt x="257687" y="991392"/>
                </a:lnTo>
                <a:lnTo>
                  <a:pt x="297221" y="1012766"/>
                </a:lnTo>
                <a:lnTo>
                  <a:pt x="338671" y="1030671"/>
                </a:lnTo>
                <a:lnTo>
                  <a:pt x="381852" y="1044921"/>
                </a:lnTo>
                <a:lnTo>
                  <a:pt x="426580" y="1055329"/>
                </a:lnTo>
                <a:lnTo>
                  <a:pt x="472670" y="1061710"/>
                </a:lnTo>
                <a:lnTo>
                  <a:pt x="519938" y="1063879"/>
                </a:lnTo>
                <a:lnTo>
                  <a:pt x="567365" y="1061710"/>
                </a:lnTo>
                <a:lnTo>
                  <a:pt x="613597" y="1055329"/>
                </a:lnTo>
                <a:lnTo>
                  <a:pt x="658451" y="1044921"/>
                </a:lnTo>
                <a:lnTo>
                  <a:pt x="701742" y="1030671"/>
                </a:lnTo>
                <a:lnTo>
                  <a:pt x="743287" y="1012766"/>
                </a:lnTo>
                <a:lnTo>
                  <a:pt x="782903" y="991392"/>
                </a:lnTo>
                <a:lnTo>
                  <a:pt x="820405" y="966734"/>
                </a:lnTo>
                <a:lnTo>
                  <a:pt x="855609" y="938978"/>
                </a:lnTo>
                <a:lnTo>
                  <a:pt x="888333" y="908310"/>
                </a:lnTo>
                <a:lnTo>
                  <a:pt x="918392" y="874915"/>
                </a:lnTo>
                <a:lnTo>
                  <a:pt x="945602" y="838981"/>
                </a:lnTo>
                <a:lnTo>
                  <a:pt x="969781" y="800691"/>
                </a:lnTo>
                <a:lnTo>
                  <a:pt x="990744" y="760233"/>
                </a:lnTo>
                <a:lnTo>
                  <a:pt x="1008307" y="717792"/>
                </a:lnTo>
                <a:lnTo>
                  <a:pt x="1022287" y="673553"/>
                </a:lnTo>
                <a:lnTo>
                  <a:pt x="1032500" y="627704"/>
                </a:lnTo>
                <a:lnTo>
                  <a:pt x="1038763" y="580428"/>
                </a:lnTo>
                <a:lnTo>
                  <a:pt x="1040891" y="531914"/>
                </a:lnTo>
                <a:lnTo>
                  <a:pt x="1038364" y="478754"/>
                </a:lnTo>
                <a:lnTo>
                  <a:pt x="1030910" y="427116"/>
                </a:lnTo>
                <a:lnTo>
                  <a:pt x="1018726" y="377212"/>
                </a:lnTo>
                <a:lnTo>
                  <a:pt x="1002007" y="329253"/>
                </a:lnTo>
                <a:lnTo>
                  <a:pt x="980947" y="283451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021704" y="5758688"/>
            <a:ext cx="551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Microsoft Sans Serif"/>
                <a:cs typeface="Microsoft Sans Serif"/>
              </a:rPr>
              <a:t>419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97066" y="6099759"/>
            <a:ext cx="635000" cy="372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0" algn="ctr">
              <a:lnSpc>
                <a:spcPct val="101299"/>
              </a:lnSpc>
              <a:spcBef>
                <a:spcPts val="95"/>
              </a:spcBef>
            </a:pPr>
            <a:r>
              <a:rPr sz="750" spc="-10" dirty="0">
                <a:latin typeface="Microsoft Sans Serif"/>
                <a:cs typeface="Microsoft Sans Serif"/>
              </a:rPr>
              <a:t>показаний,</a:t>
            </a:r>
            <a:r>
              <a:rPr sz="750" spc="500" dirty="0">
                <a:latin typeface="Microsoft Sans Serif"/>
                <a:cs typeface="Microsoft Sans Serif"/>
              </a:rPr>
              <a:t> </a:t>
            </a:r>
            <a:r>
              <a:rPr sz="750" spc="-10" dirty="0">
                <a:latin typeface="Microsoft Sans Serif"/>
                <a:cs typeface="Microsoft Sans Serif"/>
              </a:rPr>
              <a:t>заслушанных</a:t>
            </a:r>
            <a:r>
              <a:rPr sz="750" spc="500" dirty="0">
                <a:latin typeface="Microsoft Sans Serif"/>
                <a:cs typeface="Microsoft Sans Serif"/>
              </a:rPr>
              <a:t> </a:t>
            </a:r>
            <a:r>
              <a:rPr sz="750" spc="-10" dirty="0">
                <a:latin typeface="Microsoft Sans Serif"/>
                <a:cs typeface="Microsoft Sans Serif"/>
              </a:rPr>
              <a:t>трибуналом</a:t>
            </a:r>
            <a:endParaRPr sz="750">
              <a:latin typeface="Microsoft Sans Serif"/>
              <a:cs typeface="Microsoft Sans Serif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551993" y="5574855"/>
            <a:ext cx="233076" cy="22844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3454" y="5282831"/>
            <a:ext cx="8578215" cy="1439545"/>
          </a:xfrm>
          <a:custGeom>
            <a:avLst/>
            <a:gdLst/>
            <a:ahLst/>
            <a:cxnLst/>
            <a:rect l="l" t="t" r="r" b="b"/>
            <a:pathLst>
              <a:path w="8578215" h="1439545">
                <a:moveTo>
                  <a:pt x="8578088" y="0"/>
                </a:moveTo>
                <a:lnTo>
                  <a:pt x="0" y="0"/>
                </a:lnTo>
                <a:lnTo>
                  <a:pt x="0" y="1439545"/>
                </a:lnTo>
                <a:lnTo>
                  <a:pt x="8578088" y="1439545"/>
                </a:lnTo>
                <a:lnTo>
                  <a:pt x="857808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42328" y="3761613"/>
            <a:ext cx="5742940" cy="907415"/>
            <a:chOff x="6442328" y="3761613"/>
            <a:chExt cx="5742940" cy="907415"/>
          </a:xfrm>
        </p:grpSpPr>
        <p:sp>
          <p:nvSpPr>
            <p:cNvPr id="4" name="object 4"/>
            <p:cNvSpPr/>
            <p:nvPr/>
          </p:nvSpPr>
          <p:spPr>
            <a:xfrm>
              <a:off x="7470647" y="4028440"/>
              <a:ext cx="127000" cy="640715"/>
            </a:xfrm>
            <a:custGeom>
              <a:avLst/>
              <a:gdLst/>
              <a:ahLst/>
              <a:cxnLst/>
              <a:rect l="l" t="t" r="r" b="b"/>
              <a:pathLst>
                <a:path w="127000" h="640714">
                  <a:moveTo>
                    <a:pt x="67437" y="126395"/>
                  </a:moveTo>
                  <a:lnTo>
                    <a:pt x="67056" y="126395"/>
                  </a:lnTo>
                  <a:lnTo>
                    <a:pt x="64261" y="127000"/>
                  </a:lnTo>
                  <a:lnTo>
                    <a:pt x="61093" y="127000"/>
                  </a:lnTo>
                  <a:lnTo>
                    <a:pt x="67309" y="640461"/>
                  </a:lnTo>
                  <a:lnTo>
                    <a:pt x="73661" y="640461"/>
                  </a:lnTo>
                  <a:lnTo>
                    <a:pt x="67445" y="127000"/>
                  </a:lnTo>
                  <a:lnTo>
                    <a:pt x="64261" y="127000"/>
                  </a:lnTo>
                  <a:lnTo>
                    <a:pt x="61086" y="126395"/>
                  </a:lnTo>
                  <a:lnTo>
                    <a:pt x="67437" y="126395"/>
                  </a:lnTo>
                  <a:close/>
                </a:path>
                <a:path w="127000" h="640714">
                  <a:moveTo>
                    <a:pt x="66676" y="63500"/>
                  </a:moveTo>
                  <a:lnTo>
                    <a:pt x="60325" y="63500"/>
                  </a:lnTo>
                  <a:lnTo>
                    <a:pt x="61029" y="121671"/>
                  </a:lnTo>
                  <a:lnTo>
                    <a:pt x="61086" y="126395"/>
                  </a:lnTo>
                  <a:lnTo>
                    <a:pt x="64261" y="127000"/>
                  </a:lnTo>
                  <a:lnTo>
                    <a:pt x="67056" y="126395"/>
                  </a:lnTo>
                  <a:lnTo>
                    <a:pt x="67437" y="126395"/>
                  </a:lnTo>
                  <a:lnTo>
                    <a:pt x="66685" y="64262"/>
                  </a:lnTo>
                  <a:lnTo>
                    <a:pt x="66676" y="63500"/>
                  </a:lnTo>
                  <a:close/>
                </a:path>
                <a:path w="127000" h="640714">
                  <a:moveTo>
                    <a:pt x="62737" y="0"/>
                  </a:moveTo>
                  <a:lnTo>
                    <a:pt x="38094" y="5272"/>
                  </a:lnTo>
                  <a:lnTo>
                    <a:pt x="18081" y="19129"/>
                  </a:lnTo>
                  <a:lnTo>
                    <a:pt x="4712" y="39487"/>
                  </a:lnTo>
                  <a:lnTo>
                    <a:pt x="0" y="64262"/>
                  </a:lnTo>
                  <a:lnTo>
                    <a:pt x="5272" y="88905"/>
                  </a:lnTo>
                  <a:lnTo>
                    <a:pt x="19129" y="108918"/>
                  </a:lnTo>
                  <a:lnTo>
                    <a:pt x="39487" y="122287"/>
                  </a:lnTo>
                  <a:lnTo>
                    <a:pt x="61086" y="126395"/>
                  </a:lnTo>
                  <a:lnTo>
                    <a:pt x="60334" y="64262"/>
                  </a:lnTo>
                  <a:lnTo>
                    <a:pt x="60325" y="63500"/>
                  </a:lnTo>
                  <a:lnTo>
                    <a:pt x="126831" y="63500"/>
                  </a:lnTo>
                  <a:lnTo>
                    <a:pt x="127000" y="62611"/>
                  </a:lnTo>
                  <a:lnTo>
                    <a:pt x="121727" y="37969"/>
                  </a:lnTo>
                  <a:lnTo>
                    <a:pt x="107870" y="17970"/>
                  </a:lnTo>
                  <a:lnTo>
                    <a:pt x="87512" y="4639"/>
                  </a:lnTo>
                  <a:lnTo>
                    <a:pt x="62737" y="0"/>
                  </a:lnTo>
                  <a:close/>
                </a:path>
                <a:path w="127000" h="640714">
                  <a:moveTo>
                    <a:pt x="126831" y="63500"/>
                  </a:moveTo>
                  <a:lnTo>
                    <a:pt x="66676" y="63500"/>
                  </a:lnTo>
                  <a:lnTo>
                    <a:pt x="67380" y="121671"/>
                  </a:lnTo>
                  <a:lnTo>
                    <a:pt x="67437" y="126395"/>
                  </a:lnTo>
                  <a:lnTo>
                    <a:pt x="67056" y="126395"/>
                  </a:lnTo>
                  <a:lnTo>
                    <a:pt x="88905" y="121671"/>
                  </a:lnTo>
                  <a:lnTo>
                    <a:pt x="108918" y="107807"/>
                  </a:lnTo>
                  <a:lnTo>
                    <a:pt x="122287" y="87441"/>
                  </a:lnTo>
                  <a:lnTo>
                    <a:pt x="126831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42328" y="3761613"/>
              <a:ext cx="5742940" cy="500380"/>
            </a:xfrm>
            <a:custGeom>
              <a:avLst/>
              <a:gdLst/>
              <a:ahLst/>
              <a:cxnLst/>
              <a:rect l="l" t="t" r="r" b="b"/>
              <a:pathLst>
                <a:path w="5742940" h="500379">
                  <a:moveTo>
                    <a:pt x="5742559" y="0"/>
                  </a:moveTo>
                  <a:lnTo>
                    <a:pt x="126619" y="0"/>
                  </a:lnTo>
                  <a:lnTo>
                    <a:pt x="97571" y="6600"/>
                  </a:lnTo>
                  <a:lnTo>
                    <a:pt x="47405" y="54913"/>
                  </a:lnTo>
                  <a:lnTo>
                    <a:pt x="27801" y="93631"/>
                  </a:lnTo>
                  <a:lnTo>
                    <a:pt x="12861" y="140061"/>
                  </a:lnTo>
                  <a:lnTo>
                    <a:pt x="3341" y="192703"/>
                  </a:lnTo>
                  <a:lnTo>
                    <a:pt x="0" y="250062"/>
                  </a:lnTo>
                  <a:lnTo>
                    <a:pt x="3341" y="307375"/>
                  </a:lnTo>
                  <a:lnTo>
                    <a:pt x="12861" y="359984"/>
                  </a:lnTo>
                  <a:lnTo>
                    <a:pt x="27801" y="406390"/>
                  </a:lnTo>
                  <a:lnTo>
                    <a:pt x="47405" y="445095"/>
                  </a:lnTo>
                  <a:lnTo>
                    <a:pt x="97571" y="493398"/>
                  </a:lnTo>
                  <a:lnTo>
                    <a:pt x="126619" y="499999"/>
                  </a:lnTo>
                  <a:lnTo>
                    <a:pt x="5742559" y="499999"/>
                  </a:lnTo>
                  <a:lnTo>
                    <a:pt x="574255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38861"/>
            <a:ext cx="5476875" cy="6819265"/>
            <a:chOff x="0" y="38861"/>
            <a:chExt cx="5476875" cy="68192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22" y="38861"/>
              <a:ext cx="5411931" cy="48571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8613" y="828039"/>
              <a:ext cx="199898" cy="1670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196970"/>
              <a:ext cx="3176904" cy="366102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89044" y="3413125"/>
              <a:ext cx="1173480" cy="1171575"/>
            </a:xfrm>
            <a:custGeom>
              <a:avLst/>
              <a:gdLst/>
              <a:ahLst/>
              <a:cxnLst/>
              <a:rect l="l" t="t" r="r" b="b"/>
              <a:pathLst>
                <a:path w="1173479" h="1171575">
                  <a:moveTo>
                    <a:pt x="832992" y="54228"/>
                  </a:moveTo>
                  <a:lnTo>
                    <a:pt x="787185" y="35177"/>
                  </a:lnTo>
                  <a:lnTo>
                    <a:pt x="739451" y="20052"/>
                  </a:lnTo>
                  <a:lnTo>
                    <a:pt x="689907" y="9030"/>
                  </a:lnTo>
                  <a:lnTo>
                    <a:pt x="638668" y="2287"/>
                  </a:lnTo>
                  <a:lnTo>
                    <a:pt x="585851" y="0"/>
                  </a:lnTo>
                  <a:lnTo>
                    <a:pt x="537882" y="1945"/>
                  </a:lnTo>
                  <a:lnTo>
                    <a:pt x="490967" y="7680"/>
                  </a:lnTo>
                  <a:lnTo>
                    <a:pt x="445257" y="17052"/>
                  </a:lnTo>
                  <a:lnTo>
                    <a:pt x="400905" y="29911"/>
                  </a:lnTo>
                  <a:lnTo>
                    <a:pt x="358062" y="46102"/>
                  </a:lnTo>
                  <a:lnTo>
                    <a:pt x="316881" y="65476"/>
                  </a:lnTo>
                  <a:lnTo>
                    <a:pt x="277513" y="87880"/>
                  </a:lnTo>
                  <a:lnTo>
                    <a:pt x="240112" y="113162"/>
                  </a:lnTo>
                  <a:lnTo>
                    <a:pt x="204828" y="141169"/>
                  </a:lnTo>
                  <a:lnTo>
                    <a:pt x="171815" y="171751"/>
                  </a:lnTo>
                  <a:lnTo>
                    <a:pt x="141223" y="204755"/>
                  </a:lnTo>
                  <a:lnTo>
                    <a:pt x="113206" y="240029"/>
                  </a:lnTo>
                  <a:lnTo>
                    <a:pt x="87916" y="277422"/>
                  </a:lnTo>
                  <a:lnTo>
                    <a:pt x="65504" y="316781"/>
                  </a:lnTo>
                  <a:lnTo>
                    <a:pt x="46122" y="357955"/>
                  </a:lnTo>
                  <a:lnTo>
                    <a:pt x="29924" y="400791"/>
                  </a:lnTo>
                  <a:lnTo>
                    <a:pt x="17060" y="445138"/>
                  </a:lnTo>
                  <a:lnTo>
                    <a:pt x="7683" y="490844"/>
                  </a:lnTo>
                  <a:lnTo>
                    <a:pt x="1946" y="537756"/>
                  </a:lnTo>
                  <a:lnTo>
                    <a:pt x="0" y="585724"/>
                  </a:lnTo>
                  <a:lnTo>
                    <a:pt x="1946" y="633845"/>
                  </a:lnTo>
                  <a:lnTo>
                    <a:pt x="7683" y="680877"/>
                  </a:lnTo>
                  <a:lnTo>
                    <a:pt x="17060" y="726673"/>
                  </a:lnTo>
                  <a:lnTo>
                    <a:pt x="29924" y="771082"/>
                  </a:lnTo>
                  <a:lnTo>
                    <a:pt x="46122" y="813954"/>
                  </a:lnTo>
                  <a:lnTo>
                    <a:pt x="65504" y="855142"/>
                  </a:lnTo>
                  <a:lnTo>
                    <a:pt x="87916" y="894496"/>
                  </a:lnTo>
                  <a:lnTo>
                    <a:pt x="113206" y="931867"/>
                  </a:lnTo>
                  <a:lnTo>
                    <a:pt x="141223" y="967105"/>
                  </a:lnTo>
                  <a:lnTo>
                    <a:pt x="171815" y="1000061"/>
                  </a:lnTo>
                  <a:lnTo>
                    <a:pt x="204828" y="1030587"/>
                  </a:lnTo>
                  <a:lnTo>
                    <a:pt x="240112" y="1058532"/>
                  </a:lnTo>
                  <a:lnTo>
                    <a:pt x="277513" y="1083749"/>
                  </a:lnTo>
                  <a:lnTo>
                    <a:pt x="316881" y="1106087"/>
                  </a:lnTo>
                  <a:lnTo>
                    <a:pt x="358062" y="1125398"/>
                  </a:lnTo>
                  <a:lnTo>
                    <a:pt x="400905" y="1141532"/>
                  </a:lnTo>
                  <a:lnTo>
                    <a:pt x="445257" y="1154341"/>
                  </a:lnTo>
                  <a:lnTo>
                    <a:pt x="490967" y="1163675"/>
                  </a:lnTo>
                  <a:lnTo>
                    <a:pt x="537882" y="1169384"/>
                  </a:lnTo>
                  <a:lnTo>
                    <a:pt x="585851" y="1171320"/>
                  </a:lnTo>
                  <a:lnTo>
                    <a:pt x="634017" y="1169384"/>
                  </a:lnTo>
                  <a:lnTo>
                    <a:pt x="681109" y="1163675"/>
                  </a:lnTo>
                  <a:lnTo>
                    <a:pt x="726975" y="1154341"/>
                  </a:lnTo>
                  <a:lnTo>
                    <a:pt x="771465" y="1141532"/>
                  </a:lnTo>
                  <a:lnTo>
                    <a:pt x="814427" y="1125398"/>
                  </a:lnTo>
                  <a:lnTo>
                    <a:pt x="855711" y="1106087"/>
                  </a:lnTo>
                  <a:lnTo>
                    <a:pt x="895165" y="1083749"/>
                  </a:lnTo>
                  <a:lnTo>
                    <a:pt x="932640" y="1058532"/>
                  </a:lnTo>
                  <a:lnTo>
                    <a:pt x="967983" y="1030587"/>
                  </a:lnTo>
                  <a:lnTo>
                    <a:pt x="1001045" y="1000061"/>
                  </a:lnTo>
                  <a:lnTo>
                    <a:pt x="1031674" y="967105"/>
                  </a:lnTo>
                  <a:lnTo>
                    <a:pt x="1059720" y="931867"/>
                  </a:lnTo>
                  <a:lnTo>
                    <a:pt x="1085031" y="894496"/>
                  </a:lnTo>
                  <a:lnTo>
                    <a:pt x="1107457" y="855142"/>
                  </a:lnTo>
                  <a:lnTo>
                    <a:pt x="1126847" y="813954"/>
                  </a:lnTo>
                  <a:lnTo>
                    <a:pt x="1143049" y="771082"/>
                  </a:lnTo>
                  <a:lnTo>
                    <a:pt x="1155914" y="726673"/>
                  </a:lnTo>
                  <a:lnTo>
                    <a:pt x="1165290" y="680877"/>
                  </a:lnTo>
                  <a:lnTo>
                    <a:pt x="1171026" y="633845"/>
                  </a:lnTo>
                  <a:lnTo>
                    <a:pt x="1172971" y="585724"/>
                  </a:lnTo>
                  <a:lnTo>
                    <a:pt x="1170983" y="536841"/>
                  </a:lnTo>
                  <a:lnTo>
                    <a:pt x="1165107" y="489091"/>
                  </a:lnTo>
                  <a:lnTo>
                    <a:pt x="1155477" y="442610"/>
                  </a:lnTo>
                  <a:lnTo>
                    <a:pt x="1142228" y="397538"/>
                  </a:lnTo>
                  <a:lnTo>
                    <a:pt x="1125493" y="354010"/>
                  </a:lnTo>
                  <a:lnTo>
                    <a:pt x="1105407" y="312166"/>
                  </a:lnTo>
                </a:path>
              </a:pathLst>
            </a:custGeom>
            <a:ln w="28574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462015" y="237236"/>
            <a:ext cx="5733415" cy="1325245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1100" spc="-75" dirty="0">
                <a:latin typeface="Microsoft Sans Serif"/>
                <a:cs typeface="Microsoft Sans Serif"/>
              </a:rPr>
              <a:t>СОВЕТСКИЙ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50" dirty="0">
                <a:latin typeface="Microsoft Sans Serif"/>
                <a:cs typeface="Microsoft Sans Serif"/>
              </a:rPr>
              <a:t>СОЮЗ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60" dirty="0">
                <a:latin typeface="Microsoft Sans Serif"/>
                <a:cs typeface="Microsoft Sans Serif"/>
              </a:rPr>
              <a:t>БЫЛ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spc="-70" dirty="0">
                <a:latin typeface="Microsoft Sans Serif"/>
                <a:cs typeface="Microsoft Sans Serif"/>
              </a:rPr>
              <a:t>ЕДИНСТВЕННЫМ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75" dirty="0">
                <a:latin typeface="Microsoft Sans Serif"/>
                <a:cs typeface="Microsoft Sans Serif"/>
              </a:rPr>
              <a:t>КТО,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-100" dirty="0">
                <a:latin typeface="Microsoft Sans Serif"/>
                <a:cs typeface="Microsoft Sans Serif"/>
              </a:rPr>
              <a:t>СЛЕДУЯ</a:t>
            </a:r>
            <a:r>
              <a:rPr sz="1100" spc="-10" dirty="0">
                <a:latin typeface="Microsoft Sans Serif"/>
                <a:cs typeface="Microsoft Sans Serif"/>
              </a:rPr>
              <a:t> НОРМАМ</a:t>
            </a:r>
            <a:endParaRPr sz="11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spc="-70" dirty="0">
                <a:latin typeface="Microsoft Sans Serif"/>
                <a:cs typeface="Microsoft Sans Serif"/>
              </a:rPr>
              <a:t>НЮРНБЕРГСКОГО</a:t>
            </a:r>
            <a:r>
              <a:rPr sz="1100" spc="-25" dirty="0">
                <a:latin typeface="Microsoft Sans Serif"/>
                <a:cs typeface="Microsoft Sans Serif"/>
              </a:rPr>
              <a:t> </a:t>
            </a:r>
            <a:r>
              <a:rPr sz="1100" spc="-65" dirty="0">
                <a:latin typeface="Microsoft Sans Serif"/>
                <a:cs typeface="Microsoft Sans Serif"/>
              </a:rPr>
              <a:t>ТРИБУНАЛА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-70" dirty="0">
                <a:latin typeface="Microsoft Sans Serif"/>
                <a:cs typeface="Microsoft Sans Serif"/>
              </a:rPr>
              <a:t>НЕ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-65" dirty="0">
                <a:latin typeface="Microsoft Sans Serif"/>
                <a:cs typeface="Microsoft Sans Serif"/>
              </a:rPr>
              <a:t>СОГЛАШАЯСЬ</a:t>
            </a:r>
            <a:r>
              <a:rPr sz="1100" spc="-25" dirty="0">
                <a:latin typeface="Microsoft Sans Serif"/>
                <a:cs typeface="Microsoft Sans Serif"/>
              </a:rPr>
              <a:t> </a:t>
            </a:r>
            <a:r>
              <a:rPr sz="1100" spc="-120" dirty="0">
                <a:latin typeface="Microsoft Sans Serif"/>
                <a:cs typeface="Microsoft Sans Serif"/>
              </a:rPr>
              <a:t>С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КОМПРОМИССНОЙ</a:t>
            </a:r>
            <a:endParaRPr sz="11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100" spc="-35" dirty="0">
                <a:latin typeface="Microsoft Sans Serif"/>
                <a:cs typeface="Microsoft Sans Serif"/>
              </a:rPr>
              <a:t>ПОЛИТИКОЙ</a:t>
            </a:r>
            <a:r>
              <a:rPr sz="1100" spc="-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США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35" dirty="0">
                <a:latin typeface="Microsoft Sans Serif"/>
                <a:cs typeface="Microsoft Sans Serif"/>
              </a:rPr>
              <a:t>НА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55" dirty="0">
                <a:latin typeface="Microsoft Sans Serif"/>
                <a:cs typeface="Microsoft Sans Serif"/>
              </a:rPr>
              <a:t>ТОКИЙСКОМ</a:t>
            </a:r>
            <a:r>
              <a:rPr sz="1100" spc="-4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ПРОЦЕССЕ,</a:t>
            </a:r>
            <a:endParaRPr sz="1100">
              <a:latin typeface="Microsoft Sans Serif"/>
              <a:cs typeface="Microsoft Sans Serif"/>
            </a:endParaRPr>
          </a:p>
          <a:p>
            <a:pPr marL="684530" marR="680720" algn="ctr">
              <a:lnSpc>
                <a:spcPct val="100000"/>
              </a:lnSpc>
            </a:pPr>
            <a:r>
              <a:rPr sz="1100" spc="-60" dirty="0">
                <a:solidFill>
                  <a:srgbClr val="C10000"/>
                </a:solidFill>
                <a:latin typeface="Microsoft Sans Serif"/>
                <a:cs typeface="Microsoft Sans Serif"/>
              </a:rPr>
              <a:t>ПРИДАЛ</a:t>
            </a:r>
            <a:r>
              <a:rPr sz="11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95" dirty="0">
                <a:solidFill>
                  <a:srgbClr val="C10000"/>
                </a:solidFill>
                <a:latin typeface="Microsoft Sans Serif"/>
                <a:cs typeface="Microsoft Sans Serif"/>
              </a:rPr>
              <a:t>СУДУ</a:t>
            </a:r>
            <a:r>
              <a:rPr sz="1100" spc="-1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75" dirty="0">
                <a:solidFill>
                  <a:srgbClr val="C10000"/>
                </a:solidFill>
                <a:latin typeface="Microsoft Sans Serif"/>
                <a:cs typeface="Microsoft Sans Serif"/>
              </a:rPr>
              <a:t>ЯПОНСКИХ</a:t>
            </a:r>
            <a:r>
              <a:rPr sz="11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C10000"/>
                </a:solidFill>
                <a:latin typeface="Microsoft Sans Serif"/>
                <a:cs typeface="Microsoft Sans Serif"/>
              </a:rPr>
              <a:t>ВОЕННЫХ,</a:t>
            </a:r>
            <a:r>
              <a:rPr sz="11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C10000"/>
                </a:solidFill>
                <a:latin typeface="Microsoft Sans Serif"/>
                <a:cs typeface="Microsoft Sans Serif"/>
              </a:rPr>
              <a:t>ПРИЧАСТНЫХ</a:t>
            </a:r>
            <a:r>
              <a:rPr sz="1100" spc="-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120" dirty="0">
                <a:solidFill>
                  <a:srgbClr val="C10000"/>
                </a:solidFill>
                <a:latin typeface="Microsoft Sans Serif"/>
                <a:cs typeface="Microsoft Sans Serif"/>
              </a:rPr>
              <a:t>К</a:t>
            </a:r>
            <a:r>
              <a:rPr sz="1100" spc="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C10000"/>
                </a:solidFill>
                <a:latin typeface="Microsoft Sans Serif"/>
                <a:cs typeface="Microsoft Sans Serif"/>
              </a:rPr>
              <a:t>РАЗРАБОТКЕ </a:t>
            </a:r>
            <a:r>
              <a:rPr sz="1100" dirty="0">
                <a:solidFill>
                  <a:srgbClr val="C10000"/>
                </a:solidFill>
                <a:latin typeface="Microsoft Sans Serif"/>
                <a:cs typeface="Microsoft Sans Serif"/>
              </a:rPr>
              <a:t>И</a:t>
            </a:r>
            <a:r>
              <a:rPr sz="1100" spc="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C10000"/>
                </a:solidFill>
                <a:latin typeface="Microsoft Sans Serif"/>
                <a:cs typeface="Microsoft Sans Serif"/>
              </a:rPr>
              <a:t>ИСПЫТАНИЯМ</a:t>
            </a:r>
            <a:r>
              <a:rPr sz="1100" spc="-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35" dirty="0">
                <a:solidFill>
                  <a:srgbClr val="C10000"/>
                </a:solidFill>
                <a:latin typeface="Microsoft Sans Serif"/>
                <a:cs typeface="Microsoft Sans Serif"/>
              </a:rPr>
              <a:t>НА</a:t>
            </a:r>
            <a:r>
              <a:rPr sz="1100" spc="1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95" dirty="0">
                <a:solidFill>
                  <a:srgbClr val="C10000"/>
                </a:solidFill>
                <a:latin typeface="Microsoft Sans Serif"/>
                <a:cs typeface="Microsoft Sans Serif"/>
              </a:rPr>
              <a:t>ЛЮДЯХ</a:t>
            </a:r>
            <a:r>
              <a:rPr sz="11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C10000"/>
                </a:solidFill>
                <a:latin typeface="Microsoft Sans Serif"/>
                <a:cs typeface="Microsoft Sans Serif"/>
              </a:rPr>
              <a:t>БАКТЕРИОЛОГИЧЕСКОГО</a:t>
            </a:r>
            <a:r>
              <a:rPr sz="11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ОРУЖИЯ,</a:t>
            </a:r>
            <a:endParaRPr sz="1100">
              <a:latin typeface="Microsoft Sans Serif"/>
              <a:cs typeface="Microsoft Sans Serif"/>
            </a:endParaRPr>
          </a:p>
          <a:p>
            <a:pPr marL="1306195" marR="1299845" algn="ctr">
              <a:lnSpc>
                <a:spcPct val="100000"/>
              </a:lnSpc>
            </a:pPr>
            <a:r>
              <a:rPr sz="1100" spc="-85" dirty="0">
                <a:solidFill>
                  <a:srgbClr val="C10000"/>
                </a:solidFill>
                <a:latin typeface="Microsoft Sans Serif"/>
                <a:cs typeface="Microsoft Sans Serif"/>
              </a:rPr>
              <a:t>А</a:t>
            </a:r>
            <a:r>
              <a:rPr sz="1100" spc="-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110" dirty="0">
                <a:solidFill>
                  <a:srgbClr val="C10000"/>
                </a:solidFill>
                <a:latin typeface="Microsoft Sans Serif"/>
                <a:cs typeface="Microsoft Sans Serif"/>
              </a:rPr>
              <a:t>ТАКЖЕ</a:t>
            </a:r>
            <a:r>
              <a:rPr sz="1100" spc="-3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C10000"/>
                </a:solidFill>
                <a:latin typeface="Microsoft Sans Serif"/>
                <a:cs typeface="Microsoft Sans Serif"/>
              </a:rPr>
              <a:t>ПРОВЕДЕНИЮ</a:t>
            </a:r>
            <a:r>
              <a:rPr sz="1100" spc="-3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85" dirty="0">
                <a:solidFill>
                  <a:srgbClr val="C10000"/>
                </a:solidFill>
                <a:latin typeface="Microsoft Sans Serif"/>
                <a:cs typeface="Microsoft Sans Serif"/>
              </a:rPr>
              <a:t>ДРУГИХ</a:t>
            </a:r>
            <a:r>
              <a:rPr sz="1100" spc="-3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ЧУДОВИЩНЫХ </a:t>
            </a:r>
            <a:r>
              <a:rPr sz="1100" spc="-70" dirty="0">
                <a:solidFill>
                  <a:srgbClr val="C10000"/>
                </a:solidFill>
                <a:latin typeface="Microsoft Sans Serif"/>
                <a:cs typeface="Microsoft Sans Serif"/>
              </a:rPr>
              <a:t>МЕДИЦИНСКИХ</a:t>
            </a:r>
            <a:r>
              <a:rPr sz="1100" spc="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ЭКСПЕРИМЕНТОВ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59248" y="3607765"/>
            <a:ext cx="4343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latin typeface="Microsoft Sans Serif"/>
                <a:cs typeface="Microsoft Sans Serif"/>
              </a:rPr>
              <a:t>12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96232" y="4027678"/>
            <a:ext cx="959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 marR="5080" indent="-260985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Microsoft Sans Serif"/>
                <a:cs typeface="Microsoft Sans Serif"/>
              </a:rPr>
              <a:t>военнослужащих Японии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98290" y="4756530"/>
            <a:ext cx="19977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" spc="135" baseline="27777" dirty="0">
                <a:latin typeface="Microsoft Sans Serif"/>
                <a:cs typeface="Microsoft Sans Serif"/>
              </a:rPr>
              <a:t>*</a:t>
            </a:r>
            <a:r>
              <a:rPr sz="750" spc="30" baseline="27777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за</a:t>
            </a:r>
            <a:r>
              <a:rPr sz="800" spc="55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участие</a:t>
            </a:r>
            <a:r>
              <a:rPr sz="800" spc="5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в</a:t>
            </a:r>
            <a:r>
              <a:rPr sz="800" spc="4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разработке</a:t>
            </a:r>
            <a:r>
              <a:rPr sz="800" spc="55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и</a:t>
            </a:r>
            <a:r>
              <a:rPr sz="800" spc="50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применении </a:t>
            </a:r>
            <a:r>
              <a:rPr sz="800" dirty="0">
                <a:latin typeface="Microsoft Sans Serif"/>
                <a:cs typeface="Microsoft Sans Serif"/>
              </a:rPr>
              <a:t>бактериологического </a:t>
            </a:r>
            <a:r>
              <a:rPr sz="800" spc="-10" dirty="0">
                <a:latin typeface="Microsoft Sans Serif"/>
                <a:cs typeface="Microsoft Sans Serif"/>
              </a:rPr>
              <a:t>оружия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52365" y="3503167"/>
            <a:ext cx="7448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latin typeface="Microsoft Sans Serif"/>
                <a:cs typeface="Microsoft Sans Serif"/>
              </a:rPr>
              <a:t>ОСУЖДЕНО</a:t>
            </a:r>
            <a:r>
              <a:rPr sz="900" spc="-30" baseline="27777" dirty="0">
                <a:latin typeface="Microsoft Sans Serif"/>
                <a:cs typeface="Microsoft Sans Serif"/>
              </a:rPr>
              <a:t>*</a:t>
            </a:r>
            <a:endParaRPr sz="900" baseline="27777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54494" y="3870705"/>
            <a:ext cx="436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Microsoft Sans Serif"/>
                <a:cs typeface="Microsoft Sans Serif"/>
              </a:rPr>
              <a:t>1949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78345" y="3120517"/>
            <a:ext cx="127000" cy="640715"/>
          </a:xfrm>
          <a:custGeom>
            <a:avLst/>
            <a:gdLst/>
            <a:ahLst/>
            <a:cxnLst/>
            <a:rect l="l" t="t" r="r" b="b"/>
            <a:pathLst>
              <a:path w="127000" h="640714">
                <a:moveTo>
                  <a:pt x="67436" y="126395"/>
                </a:moveTo>
                <a:lnTo>
                  <a:pt x="67085" y="126395"/>
                </a:lnTo>
                <a:lnTo>
                  <a:pt x="64261" y="127000"/>
                </a:lnTo>
                <a:lnTo>
                  <a:pt x="61093" y="127000"/>
                </a:lnTo>
                <a:lnTo>
                  <a:pt x="67309" y="640461"/>
                </a:lnTo>
                <a:lnTo>
                  <a:pt x="73659" y="640461"/>
                </a:lnTo>
                <a:lnTo>
                  <a:pt x="67443" y="127000"/>
                </a:lnTo>
                <a:lnTo>
                  <a:pt x="64261" y="127000"/>
                </a:lnTo>
                <a:lnTo>
                  <a:pt x="61086" y="126395"/>
                </a:lnTo>
                <a:lnTo>
                  <a:pt x="67436" y="126395"/>
                </a:lnTo>
                <a:close/>
              </a:path>
              <a:path w="127000" h="640714">
                <a:moveTo>
                  <a:pt x="66675" y="63500"/>
                </a:moveTo>
                <a:lnTo>
                  <a:pt x="60325" y="63500"/>
                </a:lnTo>
                <a:lnTo>
                  <a:pt x="61029" y="121727"/>
                </a:lnTo>
                <a:lnTo>
                  <a:pt x="61086" y="126395"/>
                </a:lnTo>
                <a:lnTo>
                  <a:pt x="64261" y="127000"/>
                </a:lnTo>
                <a:lnTo>
                  <a:pt x="67085" y="126395"/>
                </a:lnTo>
                <a:lnTo>
                  <a:pt x="67436" y="126395"/>
                </a:lnTo>
                <a:lnTo>
                  <a:pt x="66684" y="64262"/>
                </a:lnTo>
                <a:lnTo>
                  <a:pt x="66675" y="63500"/>
                </a:lnTo>
                <a:close/>
              </a:path>
              <a:path w="127000" h="640714">
                <a:moveTo>
                  <a:pt x="62737" y="0"/>
                </a:moveTo>
                <a:lnTo>
                  <a:pt x="38094" y="5272"/>
                </a:lnTo>
                <a:lnTo>
                  <a:pt x="18081" y="19129"/>
                </a:lnTo>
                <a:lnTo>
                  <a:pt x="4712" y="39487"/>
                </a:lnTo>
                <a:lnTo>
                  <a:pt x="0" y="64262"/>
                </a:lnTo>
                <a:lnTo>
                  <a:pt x="5272" y="88905"/>
                </a:lnTo>
                <a:lnTo>
                  <a:pt x="19129" y="108918"/>
                </a:lnTo>
                <a:lnTo>
                  <a:pt x="39487" y="122287"/>
                </a:lnTo>
                <a:lnTo>
                  <a:pt x="61086" y="126395"/>
                </a:lnTo>
                <a:lnTo>
                  <a:pt x="60334" y="64262"/>
                </a:lnTo>
                <a:lnTo>
                  <a:pt x="60325" y="63500"/>
                </a:lnTo>
                <a:lnTo>
                  <a:pt x="126855" y="63500"/>
                </a:lnTo>
                <a:lnTo>
                  <a:pt x="127000" y="62737"/>
                </a:lnTo>
                <a:lnTo>
                  <a:pt x="121727" y="38094"/>
                </a:lnTo>
                <a:lnTo>
                  <a:pt x="107870" y="18081"/>
                </a:lnTo>
                <a:lnTo>
                  <a:pt x="87512" y="4712"/>
                </a:lnTo>
                <a:lnTo>
                  <a:pt x="62737" y="0"/>
                </a:lnTo>
                <a:close/>
              </a:path>
              <a:path w="127000" h="640714">
                <a:moveTo>
                  <a:pt x="126855" y="63500"/>
                </a:moveTo>
                <a:lnTo>
                  <a:pt x="66675" y="63500"/>
                </a:lnTo>
                <a:lnTo>
                  <a:pt x="67379" y="121727"/>
                </a:lnTo>
                <a:lnTo>
                  <a:pt x="67436" y="126395"/>
                </a:lnTo>
                <a:lnTo>
                  <a:pt x="67085" y="126395"/>
                </a:lnTo>
                <a:lnTo>
                  <a:pt x="88905" y="121727"/>
                </a:lnTo>
                <a:lnTo>
                  <a:pt x="108918" y="107870"/>
                </a:lnTo>
                <a:lnTo>
                  <a:pt x="122287" y="87512"/>
                </a:lnTo>
                <a:lnTo>
                  <a:pt x="126855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427090" y="1820418"/>
            <a:ext cx="6504940" cy="1718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" marR="5080" indent="-32384" algn="just">
              <a:lnSpc>
                <a:spcPct val="100000"/>
              </a:lnSpc>
              <a:spcBef>
                <a:spcPts val="95"/>
              </a:spcBef>
            </a:pPr>
            <a:r>
              <a:rPr sz="950" dirty="0">
                <a:latin typeface="Microsoft Sans Serif"/>
                <a:cs typeface="Microsoft Sans Serif"/>
              </a:rPr>
              <a:t>В</a:t>
            </a:r>
            <a:r>
              <a:rPr sz="950" spc="2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августе</a:t>
            </a:r>
            <a:r>
              <a:rPr sz="950" spc="2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1946</a:t>
            </a:r>
            <a:r>
              <a:rPr sz="950" spc="3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г.</a:t>
            </a:r>
            <a:r>
              <a:rPr sz="950" spc="32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</a:t>
            </a:r>
            <a:r>
              <a:rPr sz="950" spc="3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ходе</a:t>
            </a:r>
            <a:r>
              <a:rPr sz="950" spc="2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работы</a:t>
            </a:r>
            <a:r>
              <a:rPr sz="950" spc="4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Международного</a:t>
            </a:r>
            <a:r>
              <a:rPr sz="950" spc="3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военного</a:t>
            </a:r>
            <a:r>
              <a:rPr sz="950" spc="3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трибунала</a:t>
            </a:r>
            <a:r>
              <a:rPr sz="950" spc="3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для</a:t>
            </a:r>
            <a:r>
              <a:rPr sz="950" spc="4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Дальнего</a:t>
            </a:r>
            <a:r>
              <a:rPr sz="950" spc="30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Востока</a:t>
            </a:r>
            <a:r>
              <a:rPr sz="950" spc="4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мир</a:t>
            </a:r>
            <a:r>
              <a:rPr sz="950" spc="3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впервые</a:t>
            </a:r>
            <a:r>
              <a:rPr sz="950" spc="4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узнал </a:t>
            </a:r>
            <a:r>
              <a:rPr sz="950" dirty="0">
                <a:latin typeface="Microsoft Sans Serif"/>
                <a:cs typeface="Microsoft Sans Serif"/>
              </a:rPr>
              <a:t>о</a:t>
            </a:r>
            <a:r>
              <a:rPr sz="950" spc="28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производстве</a:t>
            </a:r>
            <a:r>
              <a:rPr sz="950" spc="280" dirty="0">
                <a:latin typeface="Microsoft Sans Serif"/>
                <a:cs typeface="Microsoft Sans Serif"/>
              </a:rPr>
              <a:t>  </a:t>
            </a:r>
            <a:r>
              <a:rPr sz="950" dirty="0">
                <a:latin typeface="Microsoft Sans Serif"/>
                <a:cs typeface="Microsoft Sans Serif"/>
              </a:rPr>
              <a:t>Японией</a:t>
            </a:r>
            <a:r>
              <a:rPr sz="950" spc="30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бактериологического</a:t>
            </a:r>
            <a:r>
              <a:rPr sz="950" spc="30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оружия</a:t>
            </a:r>
            <a:r>
              <a:rPr sz="950" spc="29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</a:t>
            </a:r>
            <a:r>
              <a:rPr sz="950" spc="28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его</a:t>
            </a:r>
            <a:r>
              <a:rPr sz="950" spc="29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испытании</a:t>
            </a:r>
            <a:r>
              <a:rPr sz="950" spc="27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на</a:t>
            </a:r>
            <a:r>
              <a:rPr sz="950" spc="27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людях,</a:t>
            </a:r>
            <a:r>
              <a:rPr sz="950" spc="27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но</a:t>
            </a:r>
            <a:r>
              <a:rPr sz="950" spc="27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сами</a:t>
            </a:r>
            <a:r>
              <a:rPr sz="950" spc="280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преступления </a:t>
            </a:r>
            <a:r>
              <a:rPr sz="950" dirty="0">
                <a:latin typeface="Microsoft Sans Serif"/>
                <a:cs typeface="Microsoft Sans Serif"/>
              </a:rPr>
              <a:t>не</a:t>
            </a:r>
            <a:r>
              <a:rPr sz="950" spc="2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расследовались.</a:t>
            </a:r>
            <a:endParaRPr sz="950">
              <a:latin typeface="Microsoft Sans Serif"/>
              <a:cs typeface="Microsoft Sans Serif"/>
            </a:endParaRPr>
          </a:p>
          <a:p>
            <a:pPr marL="12700" marR="7620" algn="just">
              <a:lnSpc>
                <a:spcPct val="100000"/>
              </a:lnSpc>
              <a:spcBef>
                <a:spcPts val="965"/>
              </a:spcBef>
            </a:pPr>
            <a:r>
              <a:rPr sz="950" dirty="0">
                <a:latin typeface="Microsoft Sans Serif"/>
                <a:cs typeface="Microsoft Sans Serif"/>
              </a:rPr>
              <a:t>Руководителю</a:t>
            </a:r>
            <a:r>
              <a:rPr sz="950" spc="36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программы</a:t>
            </a:r>
            <a:r>
              <a:rPr sz="950" spc="35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разработки</a:t>
            </a:r>
            <a:r>
              <a:rPr sz="950" spc="35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биологического</a:t>
            </a:r>
            <a:r>
              <a:rPr sz="950" spc="35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оружия</a:t>
            </a:r>
            <a:r>
              <a:rPr sz="950" spc="35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Сиро</a:t>
            </a:r>
            <a:r>
              <a:rPr sz="950" spc="35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Исии</a:t>
            </a:r>
            <a:r>
              <a:rPr sz="950" spc="35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</a:t>
            </a:r>
            <a:r>
              <a:rPr sz="950" spc="35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его</a:t>
            </a:r>
            <a:r>
              <a:rPr sz="950" spc="35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подчинённым,</a:t>
            </a:r>
            <a:r>
              <a:rPr sz="950" spc="345" dirty="0">
                <a:latin typeface="Microsoft Sans Serif"/>
                <a:cs typeface="Microsoft Sans Serif"/>
              </a:rPr>
              <a:t>  </a:t>
            </a:r>
            <a:r>
              <a:rPr sz="950" spc="-10" dirty="0">
                <a:latin typeface="Microsoft Sans Serif"/>
                <a:cs typeface="Microsoft Sans Serif"/>
              </a:rPr>
              <a:t>сумевших </a:t>
            </a:r>
            <a:r>
              <a:rPr sz="950" dirty="0">
                <a:latin typeface="Microsoft Sans Serif"/>
                <a:cs typeface="Microsoft Sans Serif"/>
              </a:rPr>
              <a:t>покинуть</a:t>
            </a:r>
            <a:r>
              <a:rPr sz="950" spc="27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расположение</a:t>
            </a:r>
            <a:r>
              <a:rPr sz="950" spc="29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основной</a:t>
            </a:r>
            <a:r>
              <a:rPr sz="950" spc="29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базы</a:t>
            </a:r>
            <a:r>
              <a:rPr sz="950" spc="27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разработок</a:t>
            </a:r>
            <a:r>
              <a:rPr sz="950" spc="290" dirty="0">
                <a:latin typeface="Microsoft Sans Serif"/>
                <a:cs typeface="Microsoft Sans Serif"/>
              </a:rPr>
              <a:t> </a:t>
            </a:r>
            <a:r>
              <a:rPr sz="950" spc="195" dirty="0">
                <a:latin typeface="Microsoft Sans Serif"/>
                <a:cs typeface="Microsoft Sans Serif"/>
              </a:rPr>
              <a:t>–</a:t>
            </a:r>
            <a:r>
              <a:rPr sz="950" spc="28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отряд</a:t>
            </a:r>
            <a:r>
              <a:rPr sz="950" spc="27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731</a:t>
            </a:r>
            <a:r>
              <a:rPr sz="950" spc="27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</a:t>
            </a:r>
            <a:r>
              <a:rPr sz="950" spc="28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Маньчжурии,</a:t>
            </a:r>
            <a:r>
              <a:rPr sz="950" spc="28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власти</a:t>
            </a:r>
            <a:r>
              <a:rPr sz="950" spc="27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США</a:t>
            </a:r>
            <a:r>
              <a:rPr sz="950" spc="280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предоставили </a:t>
            </a:r>
            <a:r>
              <a:rPr sz="950" dirty="0">
                <a:latin typeface="Microsoft Sans Serif"/>
                <a:cs typeface="Microsoft Sans Serif"/>
              </a:rPr>
              <a:t>судебный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иммунитет</a:t>
            </a:r>
            <a:r>
              <a:rPr sz="950" spc="28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</a:t>
            </a:r>
            <a:r>
              <a:rPr sz="950" spc="-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обмен</a:t>
            </a:r>
            <a:r>
              <a:rPr sz="950" spc="1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на</a:t>
            </a:r>
            <a:r>
              <a:rPr sz="950" spc="-2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информацию</a:t>
            </a:r>
            <a:r>
              <a:rPr sz="950" spc="27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 согласие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сотрудничать.</a:t>
            </a:r>
            <a:endParaRPr sz="9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950">
              <a:latin typeface="Microsoft Sans Serif"/>
              <a:cs typeface="Microsoft Sans Serif"/>
            </a:endParaRPr>
          </a:p>
          <a:p>
            <a:pPr marL="150749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25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30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декабря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1949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г.</a:t>
            </a:r>
            <a:endParaRPr sz="1000">
              <a:latin typeface="Microsoft Sans Serif"/>
              <a:cs typeface="Microsoft Sans Serif"/>
            </a:endParaRPr>
          </a:p>
          <a:p>
            <a:pPr marL="1473835">
              <a:lnSpc>
                <a:spcPct val="100000"/>
              </a:lnSpc>
              <a:spcBef>
                <a:spcPts val="795"/>
              </a:spcBef>
            </a:pPr>
            <a:r>
              <a:rPr sz="950" dirty="0">
                <a:latin typeface="Microsoft Sans Serif"/>
                <a:cs typeface="Microsoft Sans Serif"/>
              </a:rPr>
              <a:t>Открытый</a:t>
            </a:r>
            <a:r>
              <a:rPr sz="950" spc="40" dirty="0">
                <a:latin typeface="Microsoft Sans Serif"/>
                <a:cs typeface="Microsoft Sans Serif"/>
              </a:rPr>
              <a:t> </a:t>
            </a:r>
            <a:r>
              <a:rPr sz="950" spc="-40" dirty="0">
                <a:latin typeface="Microsoft Sans Serif"/>
                <a:cs typeface="Microsoft Sans Serif"/>
              </a:rPr>
              <a:t>суд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</a:t>
            </a:r>
            <a:r>
              <a:rPr sz="950" spc="15" dirty="0">
                <a:latin typeface="Microsoft Sans Serif"/>
                <a:cs typeface="Microsoft Sans Serif"/>
              </a:rPr>
              <a:t> </a:t>
            </a:r>
            <a:r>
              <a:rPr sz="950" spc="-20" dirty="0">
                <a:latin typeface="Microsoft Sans Serif"/>
                <a:cs typeface="Microsoft Sans Serif"/>
              </a:rPr>
              <a:t>Хабаровске</a:t>
            </a:r>
            <a:r>
              <a:rPr sz="950" spc="2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над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spc="-20" dirty="0">
                <a:latin typeface="Microsoft Sans Serif"/>
                <a:cs typeface="Microsoft Sans Serif"/>
              </a:rPr>
              <a:t>создателями</a:t>
            </a:r>
            <a:r>
              <a:rPr sz="950" spc="1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бактериологического</a:t>
            </a:r>
            <a:r>
              <a:rPr sz="950" spc="70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оружия.</a:t>
            </a:r>
            <a:endParaRPr sz="950">
              <a:latin typeface="Microsoft Sans Serif"/>
              <a:cs typeface="Microsoft Sans Serif"/>
            </a:endParaRPr>
          </a:p>
          <a:p>
            <a:pPr marL="1473835">
              <a:lnSpc>
                <a:spcPct val="100000"/>
              </a:lnSpc>
            </a:pPr>
            <a:r>
              <a:rPr sz="950" spc="-45" dirty="0">
                <a:latin typeface="Microsoft Sans Serif"/>
                <a:cs typeface="Microsoft Sans Serif"/>
              </a:rPr>
              <a:t>«Дело</a:t>
            </a:r>
            <a:r>
              <a:rPr sz="950" spc="5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бывших</a:t>
            </a:r>
            <a:r>
              <a:rPr sz="950" spc="6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военнослужащих</a:t>
            </a:r>
            <a:r>
              <a:rPr sz="950" spc="5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японской</a:t>
            </a:r>
            <a:r>
              <a:rPr sz="950" spc="7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армии,</a:t>
            </a:r>
            <a:r>
              <a:rPr sz="950" spc="4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обвиняемых</a:t>
            </a:r>
            <a:r>
              <a:rPr sz="950" spc="7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</a:t>
            </a:r>
            <a:r>
              <a:rPr sz="950" spc="2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подготовке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88860" y="3513582"/>
            <a:ext cx="263969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dirty="0">
                <a:latin typeface="Microsoft Sans Serif"/>
                <a:cs typeface="Microsoft Sans Serif"/>
              </a:rPr>
              <a:t>и</a:t>
            </a:r>
            <a:r>
              <a:rPr sz="950" spc="10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применении</a:t>
            </a:r>
            <a:r>
              <a:rPr sz="950" spc="17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бактериологического</a:t>
            </a:r>
            <a:r>
              <a:rPr sz="950" spc="16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оружия».</a:t>
            </a:r>
            <a:endParaRPr sz="95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543929" y="3064129"/>
            <a:ext cx="1124585" cy="1764030"/>
            <a:chOff x="6543929" y="3064129"/>
            <a:chExt cx="1124585" cy="176403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56678" y="3934079"/>
              <a:ext cx="154940" cy="1550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3929" y="3064129"/>
              <a:ext cx="222250" cy="2222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78346" y="3928999"/>
              <a:ext cx="155067" cy="1549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45756" y="4605401"/>
              <a:ext cx="222250" cy="22225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711820" y="3876294"/>
            <a:ext cx="3994150" cy="1240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Microsoft Sans Serif"/>
                <a:cs typeface="Microsoft Sans Serif"/>
              </a:rPr>
              <a:t>1972</a:t>
            </a: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Microsoft Sans Serif"/>
              <a:cs typeface="Microsoft Sans Serif"/>
            </a:endParaRPr>
          </a:p>
          <a:p>
            <a:pPr marL="58419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10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апреля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1972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г.</a:t>
            </a:r>
            <a:endParaRPr sz="1000">
              <a:latin typeface="Microsoft Sans Serif"/>
              <a:cs typeface="Microsoft Sans Serif"/>
            </a:endParaRPr>
          </a:p>
          <a:p>
            <a:pPr marL="58419" marR="283210">
              <a:lnSpc>
                <a:spcPct val="100000"/>
              </a:lnSpc>
              <a:spcBef>
                <a:spcPts val="495"/>
              </a:spcBef>
            </a:pPr>
            <a:r>
              <a:rPr sz="950" dirty="0">
                <a:latin typeface="Microsoft Sans Serif"/>
                <a:cs typeface="Microsoft Sans Serif"/>
              </a:rPr>
              <a:t>В</a:t>
            </a:r>
            <a:r>
              <a:rPr sz="950" spc="1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Москве,</a:t>
            </a:r>
            <a:r>
              <a:rPr sz="950" spc="2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Лондоне</a:t>
            </a:r>
            <a:r>
              <a:rPr sz="950" spc="3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</a:t>
            </a:r>
            <a:r>
              <a:rPr sz="950" spc="2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Вашингтоне</a:t>
            </a:r>
            <a:r>
              <a:rPr sz="950" spc="6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была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подписана</a:t>
            </a:r>
            <a:r>
              <a:rPr sz="950" spc="3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Конвенция</a:t>
            </a:r>
            <a:r>
              <a:rPr sz="950" spc="500" dirty="0">
                <a:latin typeface="Microsoft Sans Serif"/>
                <a:cs typeface="Microsoft Sans Serif"/>
              </a:rPr>
              <a:t>  </a:t>
            </a:r>
            <a:r>
              <a:rPr sz="950" dirty="0">
                <a:latin typeface="Microsoft Sans Serif"/>
                <a:cs typeface="Microsoft Sans Serif"/>
              </a:rPr>
              <a:t>о</a:t>
            </a:r>
            <a:r>
              <a:rPr sz="950" spc="5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запрещении</a:t>
            </a:r>
            <a:r>
              <a:rPr sz="950" spc="6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разработки,</a:t>
            </a:r>
            <a:r>
              <a:rPr sz="950" spc="7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производства</a:t>
            </a:r>
            <a:r>
              <a:rPr sz="950" spc="6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</a:t>
            </a:r>
            <a:r>
              <a:rPr sz="950" spc="5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накопления</a:t>
            </a:r>
            <a:r>
              <a:rPr sz="950" spc="90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запасов</a:t>
            </a:r>
            <a:endParaRPr sz="950">
              <a:latin typeface="Microsoft Sans Serif"/>
              <a:cs typeface="Microsoft Sans Serif"/>
            </a:endParaRPr>
          </a:p>
          <a:p>
            <a:pPr marL="58419" marR="5080">
              <a:lnSpc>
                <a:spcPct val="100000"/>
              </a:lnSpc>
              <a:spcBef>
                <a:spcPts val="5"/>
              </a:spcBef>
            </a:pPr>
            <a:r>
              <a:rPr sz="950" dirty="0">
                <a:latin typeface="Microsoft Sans Serif"/>
                <a:cs typeface="Microsoft Sans Serif"/>
              </a:rPr>
              <a:t>бактериологического</a:t>
            </a:r>
            <a:r>
              <a:rPr sz="950" spc="11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(биологического)</a:t>
            </a:r>
            <a:r>
              <a:rPr sz="950" spc="11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оружия</a:t>
            </a:r>
            <a:r>
              <a:rPr sz="950" spc="8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</a:t>
            </a:r>
            <a:r>
              <a:rPr sz="950" spc="4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токсинного</a:t>
            </a:r>
            <a:r>
              <a:rPr sz="950" spc="95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оружия </a:t>
            </a:r>
            <a:r>
              <a:rPr sz="950" dirty="0">
                <a:latin typeface="Microsoft Sans Serif"/>
                <a:cs typeface="Microsoft Sans Serif"/>
              </a:rPr>
              <a:t>и</a:t>
            </a:r>
            <a:r>
              <a:rPr sz="950" spc="3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об</a:t>
            </a:r>
            <a:r>
              <a:rPr sz="950" spc="35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их</a:t>
            </a:r>
            <a:r>
              <a:rPr sz="950" spc="40" dirty="0">
                <a:latin typeface="Microsoft Sans Serif"/>
                <a:cs typeface="Microsoft Sans Serif"/>
              </a:rPr>
              <a:t> </a:t>
            </a:r>
            <a:r>
              <a:rPr sz="950" spc="-10" dirty="0">
                <a:latin typeface="Microsoft Sans Serif"/>
                <a:cs typeface="Microsoft Sans Serif"/>
              </a:rPr>
              <a:t>уничтожении.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97173" y="5171427"/>
            <a:ext cx="8794750" cy="1452880"/>
          </a:xfrm>
          <a:prstGeom prst="rect">
            <a:avLst/>
          </a:prstGeom>
          <a:solidFill>
            <a:srgbClr val="C00000"/>
          </a:solidFill>
          <a:ln w="28575">
            <a:solidFill>
              <a:srgbClr val="FFA3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0"/>
              </a:spcBef>
            </a:pPr>
            <a:endParaRPr sz="1050">
              <a:latin typeface="Times New Roman"/>
              <a:cs typeface="Times New Roman"/>
            </a:endParaRPr>
          </a:p>
          <a:p>
            <a:pPr marL="307975">
              <a:lnSpc>
                <a:spcPct val="100000"/>
              </a:lnSpc>
            </a:pPr>
            <a:r>
              <a:rPr sz="105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ГЕНЕРАЛ</a:t>
            </a:r>
            <a:r>
              <a:rPr sz="1050" spc="2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ЯМАДА,</a:t>
            </a:r>
            <a:r>
              <a:rPr sz="10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КОМАНДУЮЩИЙ</a:t>
            </a:r>
            <a:r>
              <a:rPr sz="10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КВАНТУНСКОЙ</a:t>
            </a:r>
            <a:r>
              <a:rPr sz="10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АРМИЕЙ</a:t>
            </a:r>
            <a:r>
              <a:rPr sz="10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050" spc="3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ТАКТИЧЕСКИЙ</a:t>
            </a:r>
            <a:r>
              <a:rPr sz="10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РУКОВОДИТЕЛЬ</a:t>
            </a:r>
            <a:r>
              <a:rPr sz="10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ОТРЯДОВ</a:t>
            </a:r>
            <a:r>
              <a:rPr sz="10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№</a:t>
            </a:r>
            <a:r>
              <a:rPr sz="105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731</a:t>
            </a:r>
            <a:r>
              <a:rPr sz="105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и №</a:t>
            </a:r>
            <a:r>
              <a:rPr sz="10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100:</a:t>
            </a:r>
            <a:endParaRPr sz="10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Microsoft Sans Serif"/>
              <a:cs typeface="Microsoft Sans Serif"/>
            </a:endParaRPr>
          </a:p>
          <a:p>
            <a:pPr marL="307975" marR="614045">
              <a:lnSpc>
                <a:spcPct val="100000"/>
              </a:lnSpc>
            </a:pPr>
            <a:r>
              <a:rPr sz="10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«Я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ПРИЗНАЮ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СЕБЯ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ВИНОВНЫМ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ТОМ,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ЧТО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45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ОСУЩЕСТВЛЯЛ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НЕПОСРЕДСТВЕННОЕ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РУКОВОДСТВО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ПОДГОТОВКОЙ </a:t>
            </a:r>
            <a:r>
              <a:rPr sz="1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БАКТЕРИОЛОГИЧЕСКОЙ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ВОЙНЫ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ПРОТИВ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СССР,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КИТАЯ,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МОНГОЛЬСКОЙ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НАРОДНОЙ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РЕСПУБЛИКИ,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АНГЛИИ,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США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0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ДРУГИХ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СТРАН.</a:t>
            </a:r>
            <a:endParaRPr sz="1000">
              <a:latin typeface="Microsoft Sans Serif"/>
              <a:cs typeface="Microsoft Sans Serif"/>
            </a:endParaRPr>
          </a:p>
          <a:p>
            <a:pPr marL="307975" marR="376555">
              <a:lnSpc>
                <a:spcPct val="100000"/>
              </a:lnSpc>
            </a:pPr>
            <a:r>
              <a:rPr sz="1000" spc="-145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ТАКЖЕ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ДОЛЖЕН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ПРИЗНАТЬ,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ЧТО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ОСНОВНОМ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ЭТА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ПОДГОТОВКА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БЫЛА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НАПРАВЛЕНА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ПРОТИВ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СОВЕТСКОГО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СОЮЗА.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ИМЕННО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ЭТИМ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ОБЪЯСНЯЕТСЯ,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ЧТО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БАКТЕРИОЛОГИЧЕСКИЕ</a:t>
            </a:r>
            <a:r>
              <a:rPr sz="1000" spc="3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ОТРЯДЫ</a:t>
            </a:r>
            <a:r>
              <a:rPr sz="1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731-Й</a:t>
            </a:r>
            <a:r>
              <a:rPr sz="1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100-Й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ИХ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ФИЛИАЛЫ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БЫЛИ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РАСПОЛОЖЕНЫ</a:t>
            </a:r>
            <a:r>
              <a:rPr sz="1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ПОБЛИЗОСТИ</a:t>
            </a:r>
            <a:endParaRPr sz="1000">
              <a:latin typeface="Microsoft Sans Serif"/>
              <a:cs typeface="Microsoft Sans Serif"/>
            </a:endParaRPr>
          </a:p>
          <a:p>
            <a:pPr marL="307975" marR="1721485">
              <a:lnSpc>
                <a:spcPct val="100000"/>
              </a:lnSpc>
            </a:pP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ГРАНИЦЫ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СОВЕТСКИМ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СОЮЗОМ.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…ЕСЛИ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БЫ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ВОЕННЫЕ</a:t>
            </a:r>
            <a:r>
              <a:rPr sz="1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ДЕЙСТВИЯ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СОВЕТСКИМ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СОЮЗОМ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ВОЗНИКЛИ, </a:t>
            </a:r>
            <a:r>
              <a:rPr sz="1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ТО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БАКТЕРИОЛОГИЧЕСКОЕ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ОРУЖИЕ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МОГЛО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БЫТЬ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ПРИМЕНЕНО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ПРОТИВ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США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ДРУГИХ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СТРАН».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52961" y="825627"/>
            <a:ext cx="199898" cy="1670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927475" cy="6858000"/>
            <a:chOff x="0" y="0"/>
            <a:chExt cx="3927475" cy="6858000"/>
          </a:xfrm>
        </p:grpSpPr>
        <p:sp>
          <p:nvSpPr>
            <p:cNvPr id="3" name="object 3"/>
            <p:cNvSpPr/>
            <p:nvPr/>
          </p:nvSpPr>
          <p:spPr>
            <a:xfrm>
              <a:off x="2302383" y="966977"/>
              <a:ext cx="1447800" cy="4500245"/>
            </a:xfrm>
            <a:custGeom>
              <a:avLst/>
              <a:gdLst/>
              <a:ahLst/>
              <a:cxnLst/>
              <a:rect l="l" t="t" r="r" b="b"/>
              <a:pathLst>
                <a:path w="1447800" h="4500245">
                  <a:moveTo>
                    <a:pt x="0" y="0"/>
                  </a:moveTo>
                  <a:lnTo>
                    <a:pt x="10287" y="1499997"/>
                  </a:lnTo>
                  <a:lnTo>
                    <a:pt x="503174" y="2274443"/>
                  </a:lnTo>
                  <a:lnTo>
                    <a:pt x="20955" y="3032379"/>
                  </a:lnTo>
                  <a:lnTo>
                    <a:pt x="30987" y="4500245"/>
                  </a:lnTo>
                  <a:lnTo>
                    <a:pt x="1447292" y="2274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3596640" cy="6663690"/>
            </a:xfrm>
            <a:custGeom>
              <a:avLst/>
              <a:gdLst/>
              <a:ahLst/>
              <a:cxnLst/>
              <a:rect l="l" t="t" r="r" b="b"/>
              <a:pathLst>
                <a:path w="3596640" h="6663690">
                  <a:moveTo>
                    <a:pt x="1548024" y="0"/>
                  </a:moveTo>
                  <a:lnTo>
                    <a:pt x="0" y="0"/>
                  </a:lnTo>
                  <a:lnTo>
                    <a:pt x="0" y="6663080"/>
                  </a:lnTo>
                  <a:lnTo>
                    <a:pt x="1424559" y="6663080"/>
                  </a:lnTo>
                  <a:lnTo>
                    <a:pt x="3596259" y="3234054"/>
                  </a:lnTo>
                  <a:lnTo>
                    <a:pt x="1548024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596259" cy="56048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8503" y="605536"/>
              <a:ext cx="148717" cy="1487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932051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5647080"/>
              <a:ext cx="3618865" cy="1210945"/>
            </a:xfrm>
            <a:custGeom>
              <a:avLst/>
              <a:gdLst/>
              <a:ahLst/>
              <a:cxnLst/>
              <a:rect l="l" t="t" r="r" b="b"/>
              <a:pathLst>
                <a:path w="3618865" h="1210945">
                  <a:moveTo>
                    <a:pt x="0" y="1210919"/>
                  </a:moveTo>
                  <a:lnTo>
                    <a:pt x="3618274" y="1210919"/>
                  </a:lnTo>
                  <a:lnTo>
                    <a:pt x="3618274" y="0"/>
                  </a:lnTo>
                  <a:lnTo>
                    <a:pt x="0" y="0"/>
                  </a:lnTo>
                  <a:lnTo>
                    <a:pt x="0" y="121091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81017" y="202742"/>
            <a:ext cx="7419340" cy="1049020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140335" rIns="0" bIns="0" rtlCol="0">
            <a:spAutoFit/>
          </a:bodyPr>
          <a:lstStyle/>
          <a:p>
            <a:pPr marL="363855">
              <a:lnSpc>
                <a:spcPct val="100000"/>
              </a:lnSpc>
              <a:spcBef>
                <a:spcPts val="1105"/>
              </a:spcBef>
            </a:pPr>
            <a:r>
              <a:rPr sz="1600" spc="-90" dirty="0">
                <a:latin typeface="Microsoft Sans Serif"/>
                <a:cs typeface="Microsoft Sans Serif"/>
              </a:rPr>
              <a:t>ВОЕННЫЕ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ДЕЙСТВИЯ</a:t>
            </a:r>
            <a:r>
              <a:rPr sz="1600" spc="-30" dirty="0">
                <a:latin typeface="Microsoft Sans Serif"/>
                <a:cs typeface="Microsoft Sans Serif"/>
              </a:rPr>
              <a:t> НА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90" dirty="0">
                <a:latin typeface="Microsoft Sans Serif"/>
                <a:cs typeface="Microsoft Sans Serif"/>
              </a:rPr>
              <a:t>ДАЛЬНЕМ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ВОСТОКЕ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114" dirty="0">
                <a:latin typeface="Microsoft Sans Serif"/>
                <a:cs typeface="Microsoft Sans Serif"/>
              </a:rPr>
              <a:t>СТАЛИ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ЗАКОНОМЕРНЫМ</a:t>
            </a:r>
            <a:endParaRPr sz="1600">
              <a:latin typeface="Microsoft Sans Serif"/>
              <a:cs typeface="Microsoft Sans Serif"/>
            </a:endParaRPr>
          </a:p>
          <a:p>
            <a:pPr marL="322580" marR="316865" indent="963294">
              <a:lnSpc>
                <a:spcPct val="100000"/>
              </a:lnSpc>
            </a:pPr>
            <a:r>
              <a:rPr sz="1600" spc="-65" dirty="0">
                <a:latin typeface="Microsoft Sans Serif"/>
                <a:cs typeface="Microsoft Sans Serif"/>
              </a:rPr>
              <a:t>ИТОГОМ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90" dirty="0">
                <a:latin typeface="Microsoft Sans Serif"/>
                <a:cs typeface="Microsoft Sans Serif"/>
              </a:rPr>
              <a:t>МИЛИТАРИСТСКОЙ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50" dirty="0">
                <a:latin typeface="Microsoft Sans Serif"/>
                <a:cs typeface="Microsoft Sans Serif"/>
              </a:rPr>
              <a:t>ПОЛИТИКИ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ЯПОНИИ, </a:t>
            </a:r>
            <a:r>
              <a:rPr sz="1600" spc="-90" dirty="0">
                <a:solidFill>
                  <a:srgbClr val="C10000"/>
                </a:solidFill>
                <a:latin typeface="Microsoft Sans Serif"/>
                <a:cs typeface="Microsoft Sans Serif"/>
              </a:rPr>
              <a:t>ОБЪЕКТИВНЫМ</a:t>
            </a:r>
            <a:r>
              <a:rPr sz="1600" spc="-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90" dirty="0">
                <a:solidFill>
                  <a:srgbClr val="C10000"/>
                </a:solidFill>
                <a:latin typeface="Microsoft Sans Serif"/>
                <a:cs typeface="Microsoft Sans Serif"/>
              </a:rPr>
              <a:t>ПРОДОЛЖЕНИЕМ</a:t>
            </a:r>
            <a:r>
              <a:rPr sz="16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80" dirty="0">
                <a:solidFill>
                  <a:srgbClr val="C10000"/>
                </a:solidFill>
                <a:latin typeface="Microsoft Sans Serif"/>
                <a:cs typeface="Microsoft Sans Serif"/>
              </a:rPr>
              <a:t>ВЕЛИКОЙ</a:t>
            </a:r>
            <a:r>
              <a:rPr sz="16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95" dirty="0">
                <a:solidFill>
                  <a:srgbClr val="C10000"/>
                </a:solidFill>
                <a:latin typeface="Microsoft Sans Serif"/>
                <a:cs typeface="Microsoft Sans Serif"/>
              </a:rPr>
              <a:t>ОТЕЧЕСТВЕННОЙ</a:t>
            </a:r>
            <a:r>
              <a:rPr sz="1600" spc="3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ВОЙНЫ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97640" y="663955"/>
            <a:ext cx="148716" cy="14871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2570" y="5510707"/>
            <a:ext cx="3688715" cy="1152525"/>
          </a:xfrm>
          <a:prstGeom prst="rect">
            <a:avLst/>
          </a:prstGeom>
          <a:solidFill>
            <a:srgbClr val="C00000"/>
          </a:solidFill>
          <a:ln w="28575">
            <a:solidFill>
              <a:srgbClr val="FFA300"/>
            </a:solidFill>
          </a:ln>
        </p:spPr>
        <p:txBody>
          <a:bodyPr vert="horz" wrap="square" lIns="0" tIns="1098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5"/>
              </a:spcBef>
            </a:pPr>
            <a:endParaRPr sz="1100">
              <a:latin typeface="Times New Roman"/>
              <a:cs typeface="Times New Roman"/>
            </a:endParaRPr>
          </a:p>
          <a:p>
            <a:pPr marL="176530" algn="just">
              <a:lnSpc>
                <a:spcPct val="100000"/>
              </a:lnSpc>
            </a:pP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АМЕРИКАНСКИЙ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ИСТОРИК</a:t>
            </a:r>
            <a:r>
              <a:rPr sz="1100" spc="3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ДЖ.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МАКТНЕРРИ:</a:t>
            </a:r>
            <a:endParaRPr sz="1100">
              <a:latin typeface="Microsoft Sans Serif"/>
              <a:cs typeface="Microsoft Sans Serif"/>
            </a:endParaRPr>
          </a:p>
          <a:p>
            <a:pPr marL="33020" marR="208915" indent="63500" algn="just">
              <a:lnSpc>
                <a:spcPct val="100000"/>
              </a:lnSpc>
              <a:spcBef>
                <a:spcPts val="615"/>
              </a:spcBef>
            </a:pPr>
            <a:r>
              <a:rPr sz="9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«ДЕМОНСТРАЦИЯ</a:t>
            </a:r>
            <a:r>
              <a:rPr sz="95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СОВЕТСКОЙ</a:t>
            </a:r>
            <a:r>
              <a:rPr sz="95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МОЩИ</a:t>
            </a:r>
            <a:r>
              <a:rPr sz="95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9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БОЯХ</a:t>
            </a:r>
            <a:r>
              <a:rPr sz="950" spc="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9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ХАСАНЕ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95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ХАЛХИН-</a:t>
            </a:r>
            <a:r>
              <a:rPr sz="9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ГОЛЕ</a:t>
            </a:r>
            <a:r>
              <a:rPr sz="95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ИМЕЛА</a:t>
            </a:r>
            <a:r>
              <a:rPr sz="95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ДАЛЕКО</a:t>
            </a:r>
            <a:r>
              <a:rPr sz="95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ИДУЩИЕ</a:t>
            </a:r>
            <a:r>
              <a:rPr sz="95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ПОСЛЕДСТВИЯ, </a:t>
            </a:r>
            <a:r>
              <a:rPr sz="95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ПОКАЗАЛА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ЯПОНЦАМ,</a:t>
            </a:r>
            <a:r>
              <a:rPr sz="9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ЧТО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БОЛЬШАЯ</a:t>
            </a:r>
            <a:r>
              <a:rPr sz="9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ВОЙНА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ПРОТИВ</a:t>
            </a:r>
            <a:r>
              <a:rPr sz="95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СССР</a:t>
            </a:r>
            <a:endParaRPr sz="950">
              <a:latin typeface="Microsoft Sans Serif"/>
              <a:cs typeface="Microsoft Sans Serif"/>
            </a:endParaRPr>
          </a:p>
          <a:p>
            <a:pPr marL="840740" algn="just">
              <a:lnSpc>
                <a:spcPts val="1130"/>
              </a:lnSpc>
            </a:pPr>
            <a:r>
              <a:rPr sz="95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БУДЕТ</a:t>
            </a:r>
            <a:r>
              <a:rPr sz="9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НИХ</a:t>
            </a:r>
            <a:r>
              <a:rPr sz="95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КАТАСТРОФОЙ»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47032" y="5245480"/>
            <a:ext cx="1403350" cy="1401445"/>
          </a:xfrm>
          <a:custGeom>
            <a:avLst/>
            <a:gdLst/>
            <a:ahLst/>
            <a:cxnLst/>
            <a:rect l="l" t="t" r="r" b="b"/>
            <a:pathLst>
              <a:path w="1403350" h="1401445">
                <a:moveTo>
                  <a:pt x="996188" y="64897"/>
                </a:moveTo>
                <a:lnTo>
                  <a:pt x="950660" y="45581"/>
                </a:lnTo>
                <a:lnTo>
                  <a:pt x="903539" y="29501"/>
                </a:lnTo>
                <a:lnTo>
                  <a:pt x="854900" y="16779"/>
                </a:lnTo>
                <a:lnTo>
                  <a:pt x="804822" y="7540"/>
                </a:lnTo>
                <a:lnTo>
                  <a:pt x="753382" y="1905"/>
                </a:lnTo>
                <a:lnTo>
                  <a:pt x="700658" y="0"/>
                </a:lnTo>
                <a:lnTo>
                  <a:pt x="652759" y="1618"/>
                </a:lnTo>
                <a:lnTo>
                  <a:pt x="605715" y="6405"/>
                </a:lnTo>
                <a:lnTo>
                  <a:pt x="559632" y="14255"/>
                </a:lnTo>
                <a:lnTo>
                  <a:pt x="514614" y="25062"/>
                </a:lnTo>
                <a:lnTo>
                  <a:pt x="470767" y="38722"/>
                </a:lnTo>
                <a:lnTo>
                  <a:pt x="428196" y="55129"/>
                </a:lnTo>
                <a:lnTo>
                  <a:pt x="387006" y="74179"/>
                </a:lnTo>
                <a:lnTo>
                  <a:pt x="347302" y="95767"/>
                </a:lnTo>
                <a:lnTo>
                  <a:pt x="309190" y="119787"/>
                </a:lnTo>
                <a:lnTo>
                  <a:pt x="272774" y="146134"/>
                </a:lnTo>
                <a:lnTo>
                  <a:pt x="238161" y="174704"/>
                </a:lnTo>
                <a:lnTo>
                  <a:pt x="205454" y="205390"/>
                </a:lnTo>
                <a:lnTo>
                  <a:pt x="174759" y="238089"/>
                </a:lnTo>
                <a:lnTo>
                  <a:pt x="146182" y="272695"/>
                </a:lnTo>
                <a:lnTo>
                  <a:pt x="119827" y="309103"/>
                </a:lnTo>
                <a:lnTo>
                  <a:pt x="95800" y="347208"/>
                </a:lnTo>
                <a:lnTo>
                  <a:pt x="74206" y="386905"/>
                </a:lnTo>
                <a:lnTo>
                  <a:pt x="55149" y="428089"/>
                </a:lnTo>
                <a:lnTo>
                  <a:pt x="38736" y="470654"/>
                </a:lnTo>
                <a:lnTo>
                  <a:pt x="25071" y="514496"/>
                </a:lnTo>
                <a:lnTo>
                  <a:pt x="14260" y="559510"/>
                </a:lnTo>
                <a:lnTo>
                  <a:pt x="6408" y="605591"/>
                </a:lnTo>
                <a:lnTo>
                  <a:pt x="1619" y="652633"/>
                </a:lnTo>
                <a:lnTo>
                  <a:pt x="0" y="700532"/>
                </a:lnTo>
                <a:lnTo>
                  <a:pt x="1619" y="748590"/>
                </a:lnTo>
                <a:lnTo>
                  <a:pt x="6408" y="795765"/>
                </a:lnTo>
                <a:lnTo>
                  <a:pt x="14260" y="841953"/>
                </a:lnTo>
                <a:lnTo>
                  <a:pt x="25071" y="887050"/>
                </a:lnTo>
                <a:lnTo>
                  <a:pt x="38736" y="930953"/>
                </a:lnTo>
                <a:lnTo>
                  <a:pt x="55149" y="973560"/>
                </a:lnTo>
                <a:lnTo>
                  <a:pt x="74206" y="1014766"/>
                </a:lnTo>
                <a:lnTo>
                  <a:pt x="95800" y="1054469"/>
                </a:lnTo>
                <a:lnTo>
                  <a:pt x="119827" y="1092566"/>
                </a:lnTo>
                <a:lnTo>
                  <a:pt x="146182" y="1128953"/>
                </a:lnTo>
                <a:lnTo>
                  <a:pt x="174759" y="1163526"/>
                </a:lnTo>
                <a:lnTo>
                  <a:pt x="205454" y="1196184"/>
                </a:lnTo>
                <a:lnTo>
                  <a:pt x="238161" y="1226822"/>
                </a:lnTo>
                <a:lnTo>
                  <a:pt x="272774" y="1255338"/>
                </a:lnTo>
                <a:lnTo>
                  <a:pt x="309190" y="1281627"/>
                </a:lnTo>
                <a:lnTo>
                  <a:pt x="347302" y="1305588"/>
                </a:lnTo>
                <a:lnTo>
                  <a:pt x="387006" y="1327116"/>
                </a:lnTo>
                <a:lnTo>
                  <a:pt x="428196" y="1346109"/>
                </a:lnTo>
                <a:lnTo>
                  <a:pt x="470767" y="1362463"/>
                </a:lnTo>
                <a:lnTo>
                  <a:pt x="514614" y="1376074"/>
                </a:lnTo>
                <a:lnTo>
                  <a:pt x="559632" y="1386841"/>
                </a:lnTo>
                <a:lnTo>
                  <a:pt x="605715" y="1394660"/>
                </a:lnTo>
                <a:lnTo>
                  <a:pt x="652759" y="1399426"/>
                </a:lnTo>
                <a:lnTo>
                  <a:pt x="700658" y="1401038"/>
                </a:lnTo>
                <a:lnTo>
                  <a:pt x="748740" y="1399426"/>
                </a:lnTo>
                <a:lnTo>
                  <a:pt x="795952" y="1394660"/>
                </a:lnTo>
                <a:lnTo>
                  <a:pt x="842188" y="1386841"/>
                </a:lnTo>
                <a:lnTo>
                  <a:pt x="887345" y="1376074"/>
                </a:lnTo>
                <a:lnTo>
                  <a:pt x="931318" y="1362463"/>
                </a:lnTo>
                <a:lnTo>
                  <a:pt x="974002" y="1346109"/>
                </a:lnTo>
                <a:lnTo>
                  <a:pt x="1015294" y="1327116"/>
                </a:lnTo>
                <a:lnTo>
                  <a:pt x="1055087" y="1305588"/>
                </a:lnTo>
                <a:lnTo>
                  <a:pt x="1093279" y="1281627"/>
                </a:lnTo>
                <a:lnTo>
                  <a:pt x="1129764" y="1255338"/>
                </a:lnTo>
                <a:lnTo>
                  <a:pt x="1164438" y="1226822"/>
                </a:lnTo>
                <a:lnTo>
                  <a:pt x="1197197" y="1196184"/>
                </a:lnTo>
                <a:lnTo>
                  <a:pt x="1227935" y="1163526"/>
                </a:lnTo>
                <a:lnTo>
                  <a:pt x="1256549" y="1128953"/>
                </a:lnTo>
                <a:lnTo>
                  <a:pt x="1282934" y="1092566"/>
                </a:lnTo>
                <a:lnTo>
                  <a:pt x="1306985" y="1054469"/>
                </a:lnTo>
                <a:lnTo>
                  <a:pt x="1328598" y="1014766"/>
                </a:lnTo>
                <a:lnTo>
                  <a:pt x="1347668" y="973560"/>
                </a:lnTo>
                <a:lnTo>
                  <a:pt x="1364091" y="930953"/>
                </a:lnTo>
                <a:lnTo>
                  <a:pt x="1377763" y="887050"/>
                </a:lnTo>
                <a:lnTo>
                  <a:pt x="1388578" y="841953"/>
                </a:lnTo>
                <a:lnTo>
                  <a:pt x="1396432" y="795765"/>
                </a:lnTo>
                <a:lnTo>
                  <a:pt x="1401222" y="748590"/>
                </a:lnTo>
                <a:lnTo>
                  <a:pt x="1402841" y="700532"/>
                </a:lnTo>
                <a:lnTo>
                  <a:pt x="1401093" y="650333"/>
                </a:lnTo>
                <a:lnTo>
                  <a:pt x="1395915" y="601119"/>
                </a:lnTo>
                <a:lnTo>
                  <a:pt x="1387406" y="552990"/>
                </a:lnTo>
                <a:lnTo>
                  <a:pt x="1375667" y="506047"/>
                </a:lnTo>
                <a:lnTo>
                  <a:pt x="1360798" y="460391"/>
                </a:lnTo>
                <a:lnTo>
                  <a:pt x="1342899" y="416122"/>
                </a:lnTo>
                <a:lnTo>
                  <a:pt x="1322069" y="373341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57827" y="5671820"/>
            <a:ext cx="134810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585858"/>
                </a:solidFill>
                <a:latin typeface="Microsoft Sans Serif"/>
                <a:cs typeface="Microsoft Sans Serif"/>
              </a:rPr>
              <a:t>1</a:t>
            </a:r>
            <a:r>
              <a:rPr sz="2300" spc="55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2300" dirty="0">
                <a:solidFill>
                  <a:srgbClr val="585858"/>
                </a:solidFill>
                <a:latin typeface="Microsoft Sans Serif"/>
                <a:cs typeface="Microsoft Sans Serif"/>
              </a:rPr>
              <a:t>000</a:t>
            </a:r>
            <a:r>
              <a:rPr sz="2300" spc="40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23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000</a:t>
            </a:r>
            <a:endParaRPr sz="23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90896" y="5986678"/>
            <a:ext cx="5651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человек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341429" y="5168455"/>
            <a:ext cx="527685" cy="528320"/>
            <a:chOff x="5341429" y="5168455"/>
            <a:chExt cx="527685" cy="528320"/>
          </a:xfrm>
        </p:grpSpPr>
        <p:sp>
          <p:nvSpPr>
            <p:cNvPr id="16" name="object 16"/>
            <p:cNvSpPr/>
            <p:nvPr/>
          </p:nvSpPr>
          <p:spPr>
            <a:xfrm>
              <a:off x="5355716" y="5182742"/>
              <a:ext cx="499109" cy="499745"/>
            </a:xfrm>
            <a:custGeom>
              <a:avLst/>
              <a:gdLst/>
              <a:ahLst/>
              <a:cxnLst/>
              <a:rect l="l" t="t" r="r" b="b"/>
              <a:pathLst>
                <a:path w="499110" h="499745">
                  <a:moveTo>
                    <a:pt x="249555" y="0"/>
                  </a:moveTo>
                  <a:lnTo>
                    <a:pt x="204705" y="4021"/>
                  </a:lnTo>
                  <a:lnTo>
                    <a:pt x="162489" y="15616"/>
                  </a:lnTo>
                  <a:lnTo>
                    <a:pt x="123613" y="34078"/>
                  </a:lnTo>
                  <a:lnTo>
                    <a:pt x="88782" y="58702"/>
                  </a:lnTo>
                  <a:lnTo>
                    <a:pt x="58702" y="88782"/>
                  </a:lnTo>
                  <a:lnTo>
                    <a:pt x="34078" y="123613"/>
                  </a:lnTo>
                  <a:lnTo>
                    <a:pt x="15616" y="162489"/>
                  </a:lnTo>
                  <a:lnTo>
                    <a:pt x="4021" y="204705"/>
                  </a:lnTo>
                  <a:lnTo>
                    <a:pt x="0" y="249554"/>
                  </a:lnTo>
                  <a:lnTo>
                    <a:pt x="4021" y="294405"/>
                  </a:lnTo>
                  <a:lnTo>
                    <a:pt x="15616" y="336623"/>
                  </a:lnTo>
                  <a:lnTo>
                    <a:pt x="34078" y="375503"/>
                  </a:lnTo>
                  <a:lnTo>
                    <a:pt x="58702" y="410338"/>
                  </a:lnTo>
                  <a:lnTo>
                    <a:pt x="88782" y="440422"/>
                  </a:lnTo>
                  <a:lnTo>
                    <a:pt x="123613" y="465050"/>
                  </a:lnTo>
                  <a:lnTo>
                    <a:pt x="162489" y="483515"/>
                  </a:lnTo>
                  <a:lnTo>
                    <a:pt x="204705" y="495112"/>
                  </a:lnTo>
                  <a:lnTo>
                    <a:pt x="249555" y="499135"/>
                  </a:lnTo>
                  <a:lnTo>
                    <a:pt x="294438" y="495112"/>
                  </a:lnTo>
                  <a:lnTo>
                    <a:pt x="336671" y="483515"/>
                  </a:lnTo>
                  <a:lnTo>
                    <a:pt x="375553" y="465050"/>
                  </a:lnTo>
                  <a:lnTo>
                    <a:pt x="410379" y="440422"/>
                  </a:lnTo>
                  <a:lnTo>
                    <a:pt x="440449" y="410338"/>
                  </a:lnTo>
                  <a:lnTo>
                    <a:pt x="465059" y="375503"/>
                  </a:lnTo>
                  <a:lnTo>
                    <a:pt x="483508" y="336623"/>
                  </a:lnTo>
                  <a:lnTo>
                    <a:pt x="495092" y="294405"/>
                  </a:lnTo>
                  <a:lnTo>
                    <a:pt x="499110" y="249554"/>
                  </a:lnTo>
                  <a:lnTo>
                    <a:pt x="495092" y="204705"/>
                  </a:lnTo>
                  <a:lnTo>
                    <a:pt x="483508" y="162489"/>
                  </a:lnTo>
                  <a:lnTo>
                    <a:pt x="465059" y="123613"/>
                  </a:lnTo>
                  <a:lnTo>
                    <a:pt x="440449" y="88782"/>
                  </a:lnTo>
                  <a:lnTo>
                    <a:pt x="410379" y="58702"/>
                  </a:lnTo>
                  <a:lnTo>
                    <a:pt x="375553" y="34078"/>
                  </a:lnTo>
                  <a:lnTo>
                    <a:pt x="336671" y="15616"/>
                  </a:lnTo>
                  <a:lnTo>
                    <a:pt x="294438" y="4021"/>
                  </a:lnTo>
                  <a:lnTo>
                    <a:pt x="249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55716" y="5182742"/>
              <a:ext cx="499109" cy="499745"/>
            </a:xfrm>
            <a:custGeom>
              <a:avLst/>
              <a:gdLst/>
              <a:ahLst/>
              <a:cxnLst/>
              <a:rect l="l" t="t" r="r" b="b"/>
              <a:pathLst>
                <a:path w="499110" h="499745">
                  <a:moveTo>
                    <a:pt x="0" y="249554"/>
                  </a:moveTo>
                  <a:lnTo>
                    <a:pt x="4021" y="204705"/>
                  </a:lnTo>
                  <a:lnTo>
                    <a:pt x="15616" y="162489"/>
                  </a:lnTo>
                  <a:lnTo>
                    <a:pt x="34078" y="123613"/>
                  </a:lnTo>
                  <a:lnTo>
                    <a:pt x="58702" y="88782"/>
                  </a:lnTo>
                  <a:lnTo>
                    <a:pt x="88782" y="58702"/>
                  </a:lnTo>
                  <a:lnTo>
                    <a:pt x="123613" y="34078"/>
                  </a:lnTo>
                  <a:lnTo>
                    <a:pt x="162489" y="15616"/>
                  </a:lnTo>
                  <a:lnTo>
                    <a:pt x="204705" y="4021"/>
                  </a:lnTo>
                  <a:lnTo>
                    <a:pt x="249555" y="0"/>
                  </a:lnTo>
                  <a:lnTo>
                    <a:pt x="294438" y="4021"/>
                  </a:lnTo>
                  <a:lnTo>
                    <a:pt x="336671" y="15616"/>
                  </a:lnTo>
                  <a:lnTo>
                    <a:pt x="375553" y="34078"/>
                  </a:lnTo>
                  <a:lnTo>
                    <a:pt x="410379" y="58702"/>
                  </a:lnTo>
                  <a:lnTo>
                    <a:pt x="440449" y="88782"/>
                  </a:lnTo>
                  <a:lnTo>
                    <a:pt x="465059" y="123613"/>
                  </a:lnTo>
                  <a:lnTo>
                    <a:pt x="483508" y="162489"/>
                  </a:lnTo>
                  <a:lnTo>
                    <a:pt x="495092" y="204705"/>
                  </a:lnTo>
                  <a:lnTo>
                    <a:pt x="499110" y="249554"/>
                  </a:lnTo>
                  <a:lnTo>
                    <a:pt x="495092" y="294405"/>
                  </a:lnTo>
                  <a:lnTo>
                    <a:pt x="483508" y="336623"/>
                  </a:lnTo>
                  <a:lnTo>
                    <a:pt x="465059" y="375503"/>
                  </a:lnTo>
                  <a:lnTo>
                    <a:pt x="440449" y="410338"/>
                  </a:lnTo>
                  <a:lnTo>
                    <a:pt x="410379" y="440422"/>
                  </a:lnTo>
                  <a:lnTo>
                    <a:pt x="375553" y="465050"/>
                  </a:lnTo>
                  <a:lnTo>
                    <a:pt x="336671" y="483515"/>
                  </a:lnTo>
                  <a:lnTo>
                    <a:pt x="294438" y="495112"/>
                  </a:lnTo>
                  <a:lnTo>
                    <a:pt x="249555" y="499135"/>
                  </a:lnTo>
                  <a:lnTo>
                    <a:pt x="204705" y="495112"/>
                  </a:lnTo>
                  <a:lnTo>
                    <a:pt x="162489" y="483515"/>
                  </a:lnTo>
                  <a:lnTo>
                    <a:pt x="123613" y="465050"/>
                  </a:lnTo>
                  <a:lnTo>
                    <a:pt x="88782" y="440422"/>
                  </a:lnTo>
                  <a:lnTo>
                    <a:pt x="58702" y="410338"/>
                  </a:lnTo>
                  <a:lnTo>
                    <a:pt x="34078" y="375503"/>
                  </a:lnTo>
                  <a:lnTo>
                    <a:pt x="15616" y="336623"/>
                  </a:lnTo>
                  <a:lnTo>
                    <a:pt x="4021" y="294405"/>
                  </a:lnTo>
                  <a:lnTo>
                    <a:pt x="0" y="249554"/>
                  </a:lnTo>
                  <a:close/>
                </a:path>
              </a:pathLst>
            </a:custGeom>
            <a:ln w="2857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73890" y="5279036"/>
              <a:ext cx="236347" cy="24743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108953" y="5472785"/>
            <a:ext cx="137985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В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1941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185" dirty="0">
                <a:latin typeface="Microsoft Sans Serif"/>
                <a:cs typeface="Microsoft Sans Serif"/>
              </a:rPr>
              <a:t>–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1945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гг.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900" spc="-20" dirty="0">
                <a:latin typeface="Microsoft Sans Serif"/>
                <a:cs typeface="Microsoft Sans Serif"/>
              </a:rPr>
              <a:t>Квантунская</a:t>
            </a:r>
            <a:r>
              <a:rPr sz="900" spc="5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армия</a:t>
            </a:r>
            <a:endParaRPr sz="900">
              <a:latin typeface="Microsoft Sans Serif"/>
              <a:cs typeface="Microsoft Sans Serif"/>
            </a:endParaRPr>
          </a:p>
          <a:p>
            <a:pPr marL="12700" marR="25400">
              <a:lnSpc>
                <a:spcPct val="100000"/>
              </a:lnSpc>
            </a:pPr>
            <a:r>
              <a:rPr sz="900" dirty="0">
                <a:latin typeface="Microsoft Sans Serif"/>
                <a:cs typeface="Microsoft Sans Serif"/>
              </a:rPr>
              <a:t>на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границе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Монголией </a:t>
            </a: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100" dirty="0">
                <a:latin typeface="Microsoft Sans Serif"/>
                <a:cs typeface="Microsoft Sans Serif"/>
              </a:rPr>
              <a:t>СССР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насчитывала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Microsoft Sans Serif"/>
                <a:cs typeface="Microsoft Sans Serif"/>
              </a:rPr>
              <a:t>около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000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000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человек.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96003" y="1905457"/>
            <a:ext cx="3524885" cy="2921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95"/>
              </a:spcBef>
              <a:buChar char="•"/>
              <a:tabLst>
                <a:tab pos="184785" algn="l"/>
              </a:tabLst>
            </a:pPr>
            <a:r>
              <a:rPr sz="1000" dirty="0">
                <a:latin typeface="Microsoft Sans Serif"/>
                <a:cs typeface="Microsoft Sans Serif"/>
              </a:rPr>
              <a:t>Cентябрь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1931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Квантунская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армия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выдвинута</a:t>
            </a:r>
            <a:endParaRPr sz="1000">
              <a:latin typeface="Microsoft Sans Serif"/>
              <a:cs typeface="Microsoft Sans Serif"/>
            </a:endParaRPr>
          </a:p>
          <a:p>
            <a:pPr marL="195580" marR="5080">
              <a:lnSpc>
                <a:spcPct val="100000"/>
              </a:lnSpc>
              <a:tabLst>
                <a:tab pos="402590" algn="l"/>
                <a:tab pos="1130935" algn="l"/>
                <a:tab pos="1957070" algn="l"/>
                <a:tab pos="2486025" algn="l"/>
                <a:tab pos="2711450" algn="l"/>
              </a:tabLst>
            </a:pPr>
            <a:r>
              <a:rPr sz="1000" spc="-50" dirty="0">
                <a:latin typeface="Microsoft Sans Serif"/>
                <a:cs typeface="Microsoft Sans Serif"/>
              </a:rPr>
              <a:t>к</a:t>
            </a:r>
            <a:r>
              <a:rPr sz="1000" dirty="0">
                <a:latin typeface="Microsoft Sans Serif"/>
                <a:cs typeface="Microsoft Sans Serif"/>
              </a:rPr>
              <a:t>	</a:t>
            </a:r>
            <a:r>
              <a:rPr sz="1000" spc="-10" dirty="0">
                <a:latin typeface="Microsoft Sans Serif"/>
                <a:cs typeface="Microsoft Sans Serif"/>
              </a:rPr>
              <a:t>границам</a:t>
            </a:r>
            <a:r>
              <a:rPr sz="1000" dirty="0">
                <a:latin typeface="Microsoft Sans Serif"/>
                <a:cs typeface="Microsoft Sans Serif"/>
              </a:rPr>
              <a:t>	</a:t>
            </a:r>
            <a:r>
              <a:rPr sz="1000" spc="-10" dirty="0">
                <a:latin typeface="Microsoft Sans Serif"/>
                <a:cs typeface="Microsoft Sans Serif"/>
              </a:rPr>
              <a:t>Советского</a:t>
            </a:r>
            <a:r>
              <a:rPr sz="1000" dirty="0">
                <a:latin typeface="Microsoft Sans Serif"/>
                <a:cs typeface="Microsoft Sans Serif"/>
              </a:rPr>
              <a:t>	</a:t>
            </a:r>
            <a:r>
              <a:rPr sz="1000" spc="-20" dirty="0">
                <a:latin typeface="Microsoft Sans Serif"/>
                <a:cs typeface="Microsoft Sans Serif"/>
              </a:rPr>
              <a:t>Союза</a:t>
            </a:r>
            <a:r>
              <a:rPr sz="1000" dirty="0">
                <a:latin typeface="Microsoft Sans Serif"/>
                <a:cs typeface="Microsoft Sans Serif"/>
              </a:rPr>
              <a:t>	</a:t>
            </a:r>
            <a:r>
              <a:rPr sz="1000" spc="-50" dirty="0">
                <a:latin typeface="Microsoft Sans Serif"/>
                <a:cs typeface="Microsoft Sans Serif"/>
              </a:rPr>
              <a:t>и</a:t>
            </a:r>
            <a:r>
              <a:rPr sz="1000" dirty="0">
                <a:latin typeface="Microsoft Sans Serif"/>
                <a:cs typeface="Microsoft Sans Serif"/>
              </a:rPr>
              <a:t>	</a:t>
            </a:r>
            <a:r>
              <a:rPr sz="1000" spc="-10" dirty="0">
                <a:latin typeface="Microsoft Sans Serif"/>
                <a:cs typeface="Microsoft Sans Serif"/>
              </a:rPr>
              <a:t>Монгольской </a:t>
            </a:r>
            <a:r>
              <a:rPr sz="1000" dirty="0">
                <a:latin typeface="Microsoft Sans Serif"/>
                <a:cs typeface="Microsoft Sans Serif"/>
              </a:rPr>
              <a:t>Народной</a:t>
            </a:r>
            <a:r>
              <a:rPr sz="1000" spc="1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Республики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84785" marR="374015" indent="-17272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dirty="0">
                <a:latin typeface="Microsoft Sans Serif"/>
                <a:cs typeface="Microsoft Sans Serif"/>
              </a:rPr>
              <a:t>Май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405" dirty="0">
                <a:latin typeface="Microsoft Sans Serif"/>
                <a:cs typeface="Microsoft Sans Serif"/>
              </a:rPr>
              <a:t>—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июнь</a:t>
            </a:r>
            <a:r>
              <a:rPr sz="1000" spc="3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1938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38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правительственные</a:t>
            </a:r>
            <a:r>
              <a:rPr sz="1000" spc="10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круги </a:t>
            </a:r>
            <a:r>
              <a:rPr sz="1000" dirty="0">
                <a:latin typeface="Microsoft Sans Serif"/>
                <a:cs typeface="Microsoft Sans Serif"/>
              </a:rPr>
              <a:t>Японии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развернули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широкую</a:t>
            </a:r>
            <a:r>
              <a:rPr sz="1000" spc="10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пропагандистскую</a:t>
            </a:r>
            <a:endParaRPr sz="1000">
              <a:latin typeface="Microsoft Sans Serif"/>
              <a:cs typeface="Microsoft Sans Serif"/>
            </a:endParaRPr>
          </a:p>
          <a:p>
            <a:pPr marL="184785" marR="17653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кампанию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вокруг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«спорных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территорий»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границе </a:t>
            </a:r>
            <a:r>
              <a:rPr sz="1000" dirty="0">
                <a:latin typeface="Microsoft Sans Serif"/>
                <a:cs typeface="Microsoft Sans Serif"/>
              </a:rPr>
              <a:t>Маньчжоу-Го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советским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Приморьем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84785" marR="10160" indent="-17272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dirty="0">
                <a:latin typeface="Microsoft Sans Serif"/>
                <a:cs typeface="Microsoft Sans Serif"/>
              </a:rPr>
              <a:t>Середина</a:t>
            </a:r>
            <a:r>
              <a:rPr sz="1000" spc="25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июля</a:t>
            </a:r>
            <a:r>
              <a:rPr sz="1000" spc="2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1938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посол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Японии</a:t>
            </a:r>
            <a:r>
              <a:rPr sz="1000" spc="29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Москве М.Сигэмицу</a:t>
            </a:r>
            <a:r>
              <a:rPr sz="1000" dirty="0">
                <a:latin typeface="Microsoft Sans Serif"/>
                <a:cs typeface="Microsoft Sans Serif"/>
              </a:rPr>
              <a:t> предъявил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Советскому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правительству </a:t>
            </a:r>
            <a:r>
              <a:rPr sz="1000" dirty="0">
                <a:latin typeface="Microsoft Sans Serif"/>
                <a:cs typeface="Microsoft Sans Serif"/>
              </a:rPr>
              <a:t>требование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передаче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Японии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«спорных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территорий» </a:t>
            </a:r>
            <a:r>
              <a:rPr sz="1000" dirty="0">
                <a:latin typeface="Microsoft Sans Serif"/>
                <a:cs typeface="Microsoft Sans Serif"/>
              </a:rPr>
              <a:t>под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предлогом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необходимости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выполнения</a:t>
            </a:r>
            <a:endParaRPr sz="1000">
              <a:latin typeface="Microsoft Sans Serif"/>
              <a:cs typeface="Microsoft Sans Serif"/>
            </a:endParaRPr>
          </a:p>
          <a:p>
            <a:pPr marL="184785">
              <a:lnSpc>
                <a:spcPct val="100000"/>
              </a:lnSpc>
            </a:pPr>
            <a:r>
              <a:rPr sz="1000" spc="-10" dirty="0">
                <a:latin typeface="Microsoft Sans Serif"/>
                <a:cs typeface="Microsoft Sans Serif"/>
              </a:rPr>
              <a:t>обязательств</a:t>
            </a:r>
            <a:r>
              <a:rPr sz="1000" spc="1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9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отношении</a:t>
            </a:r>
            <a:r>
              <a:rPr sz="1000" spc="1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Маньчжоу-</a:t>
            </a:r>
            <a:r>
              <a:rPr sz="1000" spc="-25" dirty="0">
                <a:latin typeface="Microsoft Sans Serif"/>
                <a:cs typeface="Microsoft Sans Serif"/>
              </a:rPr>
              <a:t>Го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sz="1000" dirty="0">
                <a:latin typeface="Microsoft Sans Serif"/>
                <a:cs typeface="Microsoft Sans Serif"/>
              </a:rPr>
              <a:t>29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июля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1938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3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японские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войска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вторглись</a:t>
            </a:r>
            <a:endParaRPr sz="1000">
              <a:latin typeface="Microsoft Sans Serif"/>
              <a:cs typeface="Microsoft Sans Serif"/>
            </a:endParaRPr>
          </a:p>
          <a:p>
            <a:pPr marL="212090" marR="20320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пределы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территории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spc="-110" dirty="0">
                <a:latin typeface="Microsoft Sans Serif"/>
                <a:cs typeface="Microsoft Sans Serif"/>
              </a:rPr>
              <a:t>СССР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захватили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выгодные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тактическом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отношении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высоты: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Заозерную</a:t>
            </a:r>
            <a:endParaRPr sz="1000">
              <a:latin typeface="Microsoft Sans Serif"/>
              <a:cs typeface="Microsoft Sans Serif"/>
            </a:endParaRPr>
          </a:p>
          <a:p>
            <a:pPr marL="19558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Безымянную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66329" y="1905457"/>
            <a:ext cx="350647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95"/>
              </a:spcBef>
              <a:buChar char="•"/>
              <a:tabLst>
                <a:tab pos="184785" algn="l"/>
              </a:tabLst>
            </a:pPr>
            <a:r>
              <a:rPr sz="1000" dirty="0">
                <a:latin typeface="Microsoft Sans Serif"/>
                <a:cs typeface="Microsoft Sans Serif"/>
              </a:rPr>
              <a:t>Лето</a:t>
            </a:r>
            <a:r>
              <a:rPr sz="1000" spc="-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1939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2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командование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Квантунской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армии</a:t>
            </a:r>
            <a:endParaRPr sz="1000">
              <a:latin typeface="Microsoft Sans Serif"/>
              <a:cs typeface="Microsoft Sans Serif"/>
            </a:endParaRPr>
          </a:p>
          <a:p>
            <a:pPr marL="184785" marR="246379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подтянуло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границам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30" dirty="0">
                <a:latin typeface="Microsoft Sans Serif"/>
                <a:cs typeface="Microsoft Sans Serif"/>
              </a:rPr>
              <a:t>тамсаг-</a:t>
            </a:r>
            <a:r>
              <a:rPr sz="1000" spc="-10" dirty="0">
                <a:latin typeface="Microsoft Sans Serif"/>
                <a:cs typeface="Microsoft Sans Serif"/>
              </a:rPr>
              <a:t>булакского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выступа </a:t>
            </a:r>
            <a:r>
              <a:rPr sz="1000" dirty="0">
                <a:latin typeface="Microsoft Sans Serif"/>
                <a:cs typeface="Microsoft Sans Serif"/>
              </a:rPr>
              <a:t>(Монгольская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Народная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Республика)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крупные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силы </a:t>
            </a:r>
            <a:r>
              <a:rPr sz="1000" dirty="0">
                <a:latin typeface="Microsoft Sans Serif"/>
                <a:cs typeface="Microsoft Sans Serif"/>
              </a:rPr>
              <a:t>с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целю</a:t>
            </a:r>
            <a:r>
              <a:rPr sz="1000" spc="2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внезапным</a:t>
            </a:r>
            <a:r>
              <a:rPr sz="1000" spc="254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ударом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окружить</a:t>
            </a:r>
            <a:endParaRPr sz="1000">
              <a:latin typeface="Microsoft Sans Serif"/>
              <a:cs typeface="Microsoft Sans Serif"/>
            </a:endParaRPr>
          </a:p>
          <a:p>
            <a:pPr marL="184785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уничтожить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советско-</a:t>
            </a:r>
            <a:r>
              <a:rPr sz="1000" dirty="0">
                <a:latin typeface="Microsoft Sans Serif"/>
                <a:cs typeface="Microsoft Sans Serif"/>
              </a:rPr>
              <a:t>монгольские</a:t>
            </a:r>
            <a:r>
              <a:rPr sz="1000" spc="409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войска;</a:t>
            </a:r>
            <a:endParaRPr sz="1000">
              <a:latin typeface="Microsoft Sans Serif"/>
              <a:cs typeface="Microsoft Sans Serif"/>
            </a:endParaRPr>
          </a:p>
          <a:p>
            <a:pPr marL="184785" marR="508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захватить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оперативный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плацдарм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западном</a:t>
            </a:r>
            <a:r>
              <a:rPr sz="1000" spc="29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берегу </a:t>
            </a:r>
            <a:r>
              <a:rPr sz="1000" dirty="0">
                <a:latin typeface="Microsoft Sans Serif"/>
                <a:cs typeface="Microsoft Sans Serif"/>
              </a:rPr>
              <a:t>реки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Халхин-Гол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84785" marR="85090" indent="-17272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dirty="0">
                <a:latin typeface="Microsoft Sans Serif"/>
                <a:cs typeface="Microsoft Sans Serif"/>
              </a:rPr>
              <a:t>Лето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1941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3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-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Генеральный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штаб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Японии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разработал </a:t>
            </a:r>
            <a:r>
              <a:rPr sz="1000" dirty="0">
                <a:latin typeface="Microsoft Sans Serif"/>
                <a:cs typeface="Microsoft Sans Serif"/>
              </a:rPr>
              <a:t>план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войны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под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кодовым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названием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«Кантокуэн» </a:t>
            </a:r>
            <a:r>
              <a:rPr sz="1000" spc="-30" dirty="0">
                <a:latin typeface="Microsoft Sans Serif"/>
                <a:cs typeface="Microsoft Sans Serif"/>
              </a:rPr>
              <a:t>(«Особые</a:t>
            </a:r>
            <a:r>
              <a:rPr sz="1000" dirty="0">
                <a:latin typeface="Microsoft Sans Serif"/>
                <a:cs typeface="Microsoft Sans Serif"/>
              </a:rPr>
              <a:t> маневры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Квантунской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армии»);</a:t>
            </a:r>
            <a:endParaRPr sz="1000">
              <a:latin typeface="Microsoft Sans Serif"/>
              <a:cs typeface="Microsoft Sans Serif"/>
            </a:endParaRPr>
          </a:p>
          <a:p>
            <a:pPr marL="184785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проведена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мобилизация</a:t>
            </a:r>
            <a:r>
              <a:rPr sz="1000" spc="30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японская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армия</a:t>
            </a:r>
            <a:endParaRPr sz="1000">
              <a:latin typeface="Microsoft Sans Serif"/>
              <a:cs typeface="Microsoft Sans Serif"/>
            </a:endParaRPr>
          </a:p>
          <a:p>
            <a:pPr marL="184785" marR="30226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подготовлена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нападению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советский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Дальний Восток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35493" y="4800371"/>
            <a:ext cx="4057015" cy="1310005"/>
          </a:xfrm>
          <a:custGeom>
            <a:avLst/>
            <a:gdLst/>
            <a:ahLst/>
            <a:cxnLst/>
            <a:rect l="l" t="t" r="r" b="b"/>
            <a:pathLst>
              <a:path w="4057015" h="1310004">
                <a:moveTo>
                  <a:pt x="4056506" y="0"/>
                </a:moveTo>
                <a:lnTo>
                  <a:pt x="0" y="0"/>
                </a:lnTo>
                <a:lnTo>
                  <a:pt x="0" y="1310005"/>
                </a:lnTo>
                <a:lnTo>
                  <a:pt x="4056506" y="1310005"/>
                </a:lnTo>
                <a:lnTo>
                  <a:pt x="4056506" y="0"/>
                </a:lnTo>
                <a:close/>
              </a:path>
            </a:pathLst>
          </a:custGeom>
          <a:solidFill>
            <a:srgbClr val="FF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018018" y="4701794"/>
            <a:ext cx="4133850" cy="1316355"/>
          </a:xfrm>
          <a:prstGeom prst="rect">
            <a:avLst/>
          </a:prstGeom>
          <a:solidFill>
            <a:srgbClr val="FFA300"/>
          </a:solidFill>
          <a:ln w="28575">
            <a:solidFill>
              <a:srgbClr val="C00000"/>
            </a:solidFill>
          </a:ln>
        </p:spPr>
        <p:txBody>
          <a:bodyPr vert="horz" wrap="square" lIns="0" tIns="1092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0"/>
              </a:spcBef>
            </a:pPr>
            <a:endParaRPr sz="1100">
              <a:latin typeface="Times New Roman"/>
              <a:cs typeface="Times New Roman"/>
            </a:endParaRPr>
          </a:p>
          <a:p>
            <a:pPr marL="413384" marR="281305" algn="ctr">
              <a:lnSpc>
                <a:spcPct val="100000"/>
              </a:lnSpc>
            </a:pPr>
            <a:r>
              <a:rPr sz="1100" spc="-35" dirty="0">
                <a:latin typeface="Microsoft Sans Serif"/>
                <a:cs typeface="Microsoft Sans Serif"/>
              </a:rPr>
              <a:t>НА</a:t>
            </a:r>
            <a:r>
              <a:rPr sz="1100" dirty="0">
                <a:latin typeface="Microsoft Sans Serif"/>
                <a:cs typeface="Microsoft Sans Serif"/>
              </a:rPr>
              <a:t> </a:t>
            </a:r>
            <a:r>
              <a:rPr sz="1100" spc="-70" dirty="0">
                <a:latin typeface="Microsoft Sans Serif"/>
                <a:cs typeface="Microsoft Sans Serif"/>
              </a:rPr>
              <a:t>ПРОТЯЖЕНИИ</a:t>
            </a:r>
            <a:r>
              <a:rPr sz="1100" spc="-30" dirty="0">
                <a:latin typeface="Microsoft Sans Serif"/>
                <a:cs typeface="Microsoft Sans Serif"/>
              </a:rPr>
              <a:t> </a:t>
            </a:r>
            <a:r>
              <a:rPr sz="1100" spc="-80" dirty="0">
                <a:latin typeface="Microsoft Sans Serif"/>
                <a:cs typeface="Microsoft Sans Serif"/>
              </a:rPr>
              <a:t>ВСЕЙ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55" dirty="0">
                <a:latin typeface="Microsoft Sans Serif"/>
                <a:cs typeface="Microsoft Sans Serif"/>
              </a:rPr>
              <a:t>ВЕЛИКОЙ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55" dirty="0">
                <a:latin typeface="Microsoft Sans Serif"/>
                <a:cs typeface="Microsoft Sans Serif"/>
              </a:rPr>
              <a:t>ОТЕЧЕСТВЕННОЙ </a:t>
            </a:r>
            <a:r>
              <a:rPr sz="1100" spc="-30" dirty="0">
                <a:latin typeface="Microsoft Sans Serif"/>
                <a:cs typeface="Microsoft Sans Serif"/>
              </a:rPr>
              <a:t>ВОЙНЫ</a:t>
            </a:r>
            <a:r>
              <a:rPr sz="1100" spc="-25" dirty="0">
                <a:latin typeface="Microsoft Sans Serif"/>
                <a:cs typeface="Microsoft Sans Serif"/>
              </a:rPr>
              <a:t> </a:t>
            </a:r>
            <a:r>
              <a:rPr sz="1100" spc="-90" dirty="0">
                <a:latin typeface="Microsoft Sans Serif"/>
                <a:cs typeface="Microsoft Sans Serif"/>
              </a:rPr>
              <a:t>СОХРАНЯЛАСЬ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УГРОЗА</a:t>
            </a:r>
            <a:endParaRPr sz="1100">
              <a:latin typeface="Microsoft Sans Serif"/>
              <a:cs typeface="Microsoft Sans Serif"/>
            </a:endParaRPr>
          </a:p>
          <a:p>
            <a:pPr marL="186055" marR="52705" algn="ctr">
              <a:lnSpc>
                <a:spcPct val="100000"/>
              </a:lnSpc>
            </a:pPr>
            <a:r>
              <a:rPr sz="1100" spc="-55" dirty="0">
                <a:latin typeface="Microsoft Sans Serif"/>
                <a:cs typeface="Microsoft Sans Serif"/>
              </a:rPr>
              <a:t>ТЕРРИТОРИАЛЬНОЙ</a:t>
            </a:r>
            <a:r>
              <a:rPr sz="1100" spc="250" dirty="0">
                <a:latin typeface="Microsoft Sans Serif"/>
                <a:cs typeface="Microsoft Sans Serif"/>
              </a:rPr>
              <a:t> </a:t>
            </a:r>
            <a:r>
              <a:rPr sz="1100" spc="-65" dirty="0">
                <a:latin typeface="Microsoft Sans Serif"/>
                <a:cs typeface="Microsoft Sans Serif"/>
              </a:rPr>
              <a:t>ЦЕЛОСТНОСТИ</a:t>
            </a:r>
            <a:r>
              <a:rPr sz="1100" spc="-30" dirty="0">
                <a:latin typeface="Microsoft Sans Serif"/>
                <a:cs typeface="Microsoft Sans Serif"/>
              </a:rPr>
              <a:t> </a:t>
            </a:r>
            <a:r>
              <a:rPr sz="1100" spc="-80" dirty="0">
                <a:latin typeface="Microsoft Sans Serif"/>
                <a:cs typeface="Microsoft Sans Serif"/>
              </a:rPr>
              <a:t>СОВЕТСКОГО</a:t>
            </a:r>
            <a:r>
              <a:rPr sz="1100" spc="-4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СОЮЗА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-45" dirty="0">
                <a:latin typeface="Microsoft Sans Serif"/>
                <a:cs typeface="Microsoft Sans Serif"/>
              </a:rPr>
              <a:t>ЖИЗНИ</a:t>
            </a:r>
            <a:r>
              <a:rPr sz="1100" spc="-35" dirty="0">
                <a:latin typeface="Microsoft Sans Serif"/>
                <a:cs typeface="Microsoft Sans Serif"/>
              </a:rPr>
              <a:t> </a:t>
            </a:r>
            <a:r>
              <a:rPr sz="1100" spc="-95" dirty="0">
                <a:latin typeface="Microsoft Sans Serif"/>
                <a:cs typeface="Microsoft Sans Serif"/>
              </a:rPr>
              <a:t>СОВЕТСКИХ</a:t>
            </a:r>
            <a:r>
              <a:rPr sz="1100" spc="-25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ЛЮДЕЙ</a:t>
            </a:r>
            <a:endParaRPr sz="1100">
              <a:latin typeface="Microsoft Sans Serif"/>
              <a:cs typeface="Microsoft Sans Serif"/>
            </a:endParaRPr>
          </a:p>
          <a:p>
            <a:pPr marL="127635" algn="ctr">
              <a:lnSpc>
                <a:spcPct val="100000"/>
              </a:lnSpc>
            </a:pPr>
            <a:r>
              <a:rPr sz="1100" spc="-35" dirty="0">
                <a:latin typeface="Microsoft Sans Serif"/>
                <a:cs typeface="Microsoft Sans Serif"/>
              </a:rPr>
              <a:t>НА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spc="-60" dirty="0">
                <a:latin typeface="Microsoft Sans Serif"/>
                <a:cs typeface="Microsoft Sans Serif"/>
              </a:rPr>
              <a:t>ДАЛЬНЕМ</a:t>
            </a:r>
            <a:r>
              <a:rPr sz="1100" spc="-4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ВОСТОКЕ.</a:t>
            </a:r>
            <a:endParaRPr sz="1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6861" y="154292"/>
            <a:ext cx="8702040" cy="988060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14604" algn="ctr">
              <a:lnSpc>
                <a:spcPct val="100000"/>
              </a:lnSpc>
              <a:spcBef>
                <a:spcPts val="715"/>
              </a:spcBef>
            </a:pPr>
            <a:r>
              <a:rPr sz="1400" spc="-114" dirty="0">
                <a:solidFill>
                  <a:srgbClr val="C10000"/>
                </a:solidFill>
                <a:latin typeface="Microsoft Sans Serif"/>
                <a:cs typeface="Microsoft Sans Serif"/>
              </a:rPr>
              <a:t>«ВЕЛИКАЯ</a:t>
            </a:r>
            <a:r>
              <a:rPr sz="1400" spc="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400" spc="-105" dirty="0">
                <a:solidFill>
                  <a:srgbClr val="C10000"/>
                </a:solidFill>
                <a:latin typeface="Microsoft Sans Serif"/>
                <a:cs typeface="Microsoft Sans Serif"/>
              </a:rPr>
              <a:t>ВОСТОЧНОАЗИАТСКАЯ</a:t>
            </a:r>
            <a:r>
              <a:rPr sz="1400" spc="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C10000"/>
                </a:solidFill>
                <a:latin typeface="Microsoft Sans Serif"/>
                <a:cs typeface="Microsoft Sans Serif"/>
              </a:rPr>
              <a:t>ЗОНА</a:t>
            </a:r>
            <a:r>
              <a:rPr sz="1400" spc="1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C10000"/>
                </a:solidFill>
                <a:latin typeface="Microsoft Sans Serif"/>
                <a:cs typeface="Microsoft Sans Serif"/>
              </a:rPr>
              <a:t>СОПРОЦВЕТАНИЯ»</a:t>
            </a:r>
            <a:endParaRPr sz="1400">
              <a:latin typeface="Microsoft Sans Serif"/>
              <a:cs typeface="Microsoft Sans Serif"/>
            </a:endParaRPr>
          </a:p>
          <a:p>
            <a:pPr marL="17145" algn="ctr">
              <a:lnSpc>
                <a:spcPct val="100000"/>
              </a:lnSpc>
            </a:pP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90" dirty="0">
                <a:latin typeface="Microsoft Sans Serif"/>
                <a:cs typeface="Microsoft Sans Serif"/>
              </a:rPr>
              <a:t>ГЕНЕРАЛЬНЫЙ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ПЛАН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«ОСТ»</a:t>
            </a:r>
            <a:endParaRPr sz="1400">
              <a:latin typeface="Microsoft Sans Serif"/>
              <a:cs typeface="Microsoft Sans Serif"/>
            </a:endParaRPr>
          </a:p>
          <a:p>
            <a:pPr marL="384810" marR="360680" algn="ctr">
              <a:lnSpc>
                <a:spcPct val="100000"/>
              </a:lnSpc>
            </a:pPr>
            <a:r>
              <a:rPr sz="1400" spc="-120" dirty="0">
                <a:latin typeface="Microsoft Sans Serif"/>
                <a:cs typeface="Microsoft Sans Serif"/>
              </a:rPr>
              <a:t>ДВА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55" dirty="0">
                <a:latin typeface="Microsoft Sans Serif"/>
                <a:cs typeface="Microsoft Sans Serif"/>
              </a:rPr>
              <a:t>ПЛАНА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85" dirty="0">
                <a:latin typeface="Microsoft Sans Serif"/>
                <a:cs typeface="Microsoft Sans Serif"/>
              </a:rPr>
              <a:t>УНИЧТОЖЕНИЯ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5" dirty="0">
                <a:latin typeface="Microsoft Sans Serif"/>
                <a:cs typeface="Microsoft Sans Serif"/>
              </a:rPr>
              <a:t>НАСЕЛЕНИЯ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5" dirty="0">
                <a:latin typeface="Microsoft Sans Serif"/>
                <a:cs typeface="Microsoft Sans Serif"/>
              </a:rPr>
              <a:t>КОЛОНИЗАЦИИ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85" dirty="0">
                <a:latin typeface="Microsoft Sans Serif"/>
                <a:cs typeface="Microsoft Sans Serif"/>
              </a:rPr>
              <a:t>ТЕРРИТОРИИ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05" dirty="0">
                <a:latin typeface="Microsoft Sans Serif"/>
                <a:cs typeface="Microsoft Sans Serif"/>
              </a:rPr>
              <a:t>СОВЕТСКОГО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СОЮЗА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14" dirty="0">
                <a:latin typeface="Microsoft Sans Serif"/>
                <a:cs typeface="Microsoft Sans Serif"/>
              </a:rPr>
              <a:t>ДРУГИХ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ГОСУДАРСТВ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8962" y="2848355"/>
            <a:ext cx="11803380" cy="1501140"/>
            <a:chOff x="388962" y="2848355"/>
            <a:chExt cx="11803380" cy="1501140"/>
          </a:xfrm>
        </p:grpSpPr>
        <p:sp>
          <p:nvSpPr>
            <p:cNvPr id="4" name="object 4"/>
            <p:cNvSpPr/>
            <p:nvPr/>
          </p:nvSpPr>
          <p:spPr>
            <a:xfrm>
              <a:off x="3908551" y="2848355"/>
              <a:ext cx="127000" cy="1060450"/>
            </a:xfrm>
            <a:custGeom>
              <a:avLst/>
              <a:gdLst/>
              <a:ahLst/>
              <a:cxnLst/>
              <a:rect l="l" t="t" r="r" b="b"/>
              <a:pathLst>
                <a:path w="127000" h="1060450">
                  <a:moveTo>
                    <a:pt x="60325" y="126359"/>
                  </a:moveTo>
                  <a:lnTo>
                    <a:pt x="60325" y="1060450"/>
                  </a:lnTo>
                  <a:lnTo>
                    <a:pt x="66675" y="1060450"/>
                  </a:lnTo>
                  <a:lnTo>
                    <a:pt x="66675" y="127000"/>
                  </a:lnTo>
                  <a:lnTo>
                    <a:pt x="63500" y="127000"/>
                  </a:lnTo>
                  <a:lnTo>
                    <a:pt x="60325" y="126359"/>
                  </a:lnTo>
                  <a:close/>
                </a:path>
                <a:path w="127000" h="1060450">
                  <a:moveTo>
                    <a:pt x="66675" y="63500"/>
                  </a:moveTo>
                  <a:lnTo>
                    <a:pt x="60325" y="63500"/>
                  </a:lnTo>
                  <a:lnTo>
                    <a:pt x="60325" y="126359"/>
                  </a:lnTo>
                  <a:lnTo>
                    <a:pt x="63500" y="127000"/>
                  </a:lnTo>
                  <a:lnTo>
                    <a:pt x="66668" y="126359"/>
                  </a:lnTo>
                  <a:lnTo>
                    <a:pt x="66675" y="63500"/>
                  </a:lnTo>
                  <a:close/>
                </a:path>
                <a:path w="127000" h="1060450">
                  <a:moveTo>
                    <a:pt x="66675" y="126359"/>
                  </a:moveTo>
                  <a:lnTo>
                    <a:pt x="63500" y="127000"/>
                  </a:lnTo>
                  <a:lnTo>
                    <a:pt x="66675" y="127000"/>
                  </a:lnTo>
                  <a:lnTo>
                    <a:pt x="66675" y="126359"/>
                  </a:lnTo>
                  <a:close/>
                </a:path>
                <a:path w="127000" h="1060450">
                  <a:moveTo>
                    <a:pt x="63500" y="0"/>
                  </a:moveTo>
                  <a:lnTo>
                    <a:pt x="38736" y="4992"/>
                  </a:lnTo>
                  <a:lnTo>
                    <a:pt x="18557" y="18605"/>
                  </a:lnTo>
                  <a:lnTo>
                    <a:pt x="4974" y="38790"/>
                  </a:lnTo>
                  <a:lnTo>
                    <a:pt x="0" y="63500"/>
                  </a:lnTo>
                  <a:lnTo>
                    <a:pt x="4974" y="88209"/>
                  </a:lnTo>
                  <a:lnTo>
                    <a:pt x="18557" y="108394"/>
                  </a:lnTo>
                  <a:lnTo>
                    <a:pt x="38736" y="122007"/>
                  </a:lnTo>
                  <a:lnTo>
                    <a:pt x="60325" y="126359"/>
                  </a:lnTo>
                  <a:lnTo>
                    <a:pt x="60325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1060450">
                  <a:moveTo>
                    <a:pt x="127000" y="63500"/>
                  </a:moveTo>
                  <a:lnTo>
                    <a:pt x="66675" y="63500"/>
                  </a:lnTo>
                  <a:lnTo>
                    <a:pt x="66675" y="126359"/>
                  </a:lnTo>
                  <a:lnTo>
                    <a:pt x="88209" y="122007"/>
                  </a:lnTo>
                  <a:lnTo>
                    <a:pt x="108394" y="108394"/>
                  </a:lnTo>
                  <a:lnTo>
                    <a:pt x="122007" y="88209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8962" y="3849242"/>
              <a:ext cx="11803380" cy="500380"/>
            </a:xfrm>
            <a:custGeom>
              <a:avLst/>
              <a:gdLst/>
              <a:ahLst/>
              <a:cxnLst/>
              <a:rect l="l" t="t" r="r" b="b"/>
              <a:pathLst>
                <a:path w="11803380" h="500379">
                  <a:moveTo>
                    <a:pt x="11803037" y="0"/>
                  </a:moveTo>
                  <a:lnTo>
                    <a:pt x="291071" y="0"/>
                  </a:lnTo>
                  <a:lnTo>
                    <a:pt x="238750" y="4030"/>
                  </a:lnTo>
                  <a:lnTo>
                    <a:pt x="189506" y="15651"/>
                  </a:lnTo>
                  <a:lnTo>
                    <a:pt x="144160" y="34153"/>
                  </a:lnTo>
                  <a:lnTo>
                    <a:pt x="103536" y="58830"/>
                  </a:lnTo>
                  <a:lnTo>
                    <a:pt x="68455" y="88974"/>
                  </a:lnTo>
                  <a:lnTo>
                    <a:pt x="39739" y="123876"/>
                  </a:lnTo>
                  <a:lnTo>
                    <a:pt x="18209" y="162830"/>
                  </a:lnTo>
                  <a:lnTo>
                    <a:pt x="4689" y="205128"/>
                  </a:lnTo>
                  <a:lnTo>
                    <a:pt x="0" y="250062"/>
                  </a:lnTo>
                  <a:lnTo>
                    <a:pt x="4689" y="294997"/>
                  </a:lnTo>
                  <a:lnTo>
                    <a:pt x="18209" y="337295"/>
                  </a:lnTo>
                  <a:lnTo>
                    <a:pt x="39739" y="376249"/>
                  </a:lnTo>
                  <a:lnTo>
                    <a:pt x="68455" y="411151"/>
                  </a:lnTo>
                  <a:lnTo>
                    <a:pt x="103536" y="441295"/>
                  </a:lnTo>
                  <a:lnTo>
                    <a:pt x="144160" y="465972"/>
                  </a:lnTo>
                  <a:lnTo>
                    <a:pt x="189506" y="484474"/>
                  </a:lnTo>
                  <a:lnTo>
                    <a:pt x="238750" y="496095"/>
                  </a:lnTo>
                  <a:lnTo>
                    <a:pt x="291071" y="500125"/>
                  </a:lnTo>
                  <a:lnTo>
                    <a:pt x="11803037" y="500125"/>
                  </a:lnTo>
                  <a:lnTo>
                    <a:pt x="11803037" y="0"/>
                  </a:lnTo>
                  <a:close/>
                </a:path>
              </a:pathLst>
            </a:custGeom>
            <a:solidFill>
              <a:srgbClr val="FF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99643" y="3948125"/>
            <a:ext cx="10718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Microsoft Sans Serif"/>
                <a:cs typeface="Microsoft Sans Serif"/>
              </a:rPr>
              <a:t>18.09.1931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г.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7049" y="1444878"/>
            <a:ext cx="8512175" cy="864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81610" algn="just">
              <a:lnSpc>
                <a:spcPct val="100000"/>
              </a:lnSpc>
              <a:spcBef>
                <a:spcPts val="105"/>
              </a:spcBef>
            </a:pPr>
            <a:r>
              <a:rPr sz="1100" spc="-35" dirty="0">
                <a:latin typeface="Microsoft Sans Serif"/>
                <a:cs typeface="Microsoft Sans Serif"/>
              </a:rPr>
              <a:t>«Великая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Восточноазиатская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зона</a:t>
            </a:r>
            <a:r>
              <a:rPr sz="1100" spc="6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сопроцветания»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проходила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по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границам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Тихого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океана,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Центральной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Азии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Индийского океана.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spc="-30" dirty="0">
                <a:latin typeface="Microsoft Sans Serif"/>
                <a:cs typeface="Microsoft Sans Serif"/>
              </a:rPr>
              <a:t>Все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страны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этого</a:t>
            </a:r>
            <a:r>
              <a:rPr sz="1100" spc="4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обширного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региона,</a:t>
            </a:r>
            <a:r>
              <a:rPr sz="1100" spc="45" dirty="0">
                <a:latin typeface="Microsoft Sans Serif"/>
                <a:cs typeface="Microsoft Sans Serif"/>
              </a:rPr>
              <a:t> </a:t>
            </a:r>
            <a:r>
              <a:rPr sz="1100" spc="-30" dirty="0">
                <a:latin typeface="Microsoft Sans Serif"/>
                <a:cs typeface="Microsoft Sans Serif"/>
              </a:rPr>
              <a:t>земли,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их</a:t>
            </a:r>
            <a:r>
              <a:rPr sz="1100" spc="5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народы</a:t>
            </a:r>
            <a:r>
              <a:rPr sz="1100" spc="6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4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ресурсы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должны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были</a:t>
            </a:r>
            <a:r>
              <a:rPr sz="1100" spc="5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быть</a:t>
            </a:r>
            <a:r>
              <a:rPr sz="1100" spc="5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объединены</a:t>
            </a:r>
            <a:r>
              <a:rPr sz="1100" spc="7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под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управлением</a:t>
            </a:r>
            <a:endParaRPr sz="11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1100" dirty="0">
                <a:latin typeface="Microsoft Sans Serif"/>
                <a:cs typeface="Microsoft Sans Serif"/>
              </a:rPr>
              <a:t>Японии.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Колониальная </a:t>
            </a:r>
            <a:r>
              <a:rPr sz="1100" spc="10" dirty="0">
                <a:latin typeface="Microsoft Sans Serif"/>
                <a:cs typeface="Microsoft Sans Serif"/>
              </a:rPr>
              <a:t>империя</a:t>
            </a:r>
            <a:r>
              <a:rPr sz="1100" spc="-15" dirty="0">
                <a:latin typeface="Microsoft Sans Serif"/>
                <a:cs typeface="Microsoft Sans Serif"/>
              </a:rPr>
              <a:t> делилась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на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две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20" dirty="0">
                <a:latin typeface="Microsoft Sans Serif"/>
                <a:cs typeface="Microsoft Sans Serif"/>
              </a:rPr>
              <a:t>основные</a:t>
            </a:r>
            <a:r>
              <a:rPr sz="1100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зоны </a:t>
            </a:r>
            <a:r>
              <a:rPr sz="1100" spc="445" dirty="0">
                <a:latin typeface="Microsoft Sans Serif"/>
                <a:cs typeface="Microsoft Sans Serif"/>
              </a:rPr>
              <a:t>—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центральную</a:t>
            </a:r>
            <a:r>
              <a:rPr sz="1100" spc="-25" dirty="0">
                <a:latin typeface="Microsoft Sans Serif"/>
                <a:cs typeface="Microsoft Sans Serif"/>
              </a:rPr>
              <a:t> </a:t>
            </a:r>
            <a:r>
              <a:rPr sz="1100" spc="45" dirty="0">
                <a:latin typeface="Microsoft Sans Serif"/>
                <a:cs typeface="Microsoft Sans Serif"/>
              </a:rPr>
              <a:t>и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периферийную.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55" dirty="0">
                <a:latin typeface="Microsoft Sans Serif"/>
                <a:cs typeface="Microsoft Sans Serif"/>
              </a:rPr>
              <a:t>В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центральную</a:t>
            </a:r>
            <a:r>
              <a:rPr sz="1100" spc="-25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включались</a:t>
            </a:r>
            <a:r>
              <a:rPr sz="1100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Маньчжурия,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Северный</a:t>
            </a:r>
            <a:r>
              <a:rPr sz="1100" spc="-20" dirty="0">
                <a:latin typeface="Microsoft Sans Serif"/>
                <a:cs typeface="Microsoft Sans Serif"/>
              </a:rPr>
              <a:t> Китай, </a:t>
            </a:r>
            <a:r>
              <a:rPr sz="1100" spc="20" dirty="0">
                <a:latin typeface="Microsoft Sans Serif"/>
                <a:cs typeface="Microsoft Sans Serif"/>
              </a:rPr>
              <a:t>районы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20" dirty="0">
                <a:latin typeface="Microsoft Sans Serif"/>
                <a:cs typeface="Microsoft Sans Serif"/>
              </a:rPr>
              <a:t>нижнего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течения </a:t>
            </a:r>
            <a:r>
              <a:rPr sz="1100" spc="5" dirty="0">
                <a:latin typeface="Microsoft Sans Serif"/>
                <a:cs typeface="Microsoft Sans Serif"/>
              </a:rPr>
              <a:t>реки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spc="-30" dirty="0">
                <a:latin typeface="Microsoft Sans Serif"/>
                <a:cs typeface="Microsoft Sans Serif"/>
              </a:rPr>
              <a:t>Янцзы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45" dirty="0">
                <a:latin typeface="Microsoft Sans Serif"/>
                <a:cs typeface="Microsoft Sans Serif"/>
              </a:rPr>
              <a:t>и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5" dirty="0">
                <a:latin typeface="Microsoft Sans Serif"/>
                <a:cs typeface="Microsoft Sans Serif"/>
              </a:rPr>
              <a:t>Приморская</a:t>
            </a:r>
            <a:r>
              <a:rPr sz="1100" spc="-40" dirty="0">
                <a:latin typeface="Microsoft Sans Serif"/>
                <a:cs typeface="Microsoft Sans Serif"/>
              </a:rPr>
              <a:t> </a:t>
            </a:r>
            <a:r>
              <a:rPr sz="1100" spc="-5" dirty="0">
                <a:latin typeface="Microsoft Sans Serif"/>
                <a:cs typeface="Microsoft Sans Serif"/>
              </a:rPr>
              <a:t>область</a:t>
            </a:r>
            <a:r>
              <a:rPr sz="1100" spc="-25" dirty="0">
                <a:latin typeface="Microsoft Sans Serif"/>
                <a:cs typeface="Microsoft Sans Serif"/>
              </a:rPr>
              <a:t> </a:t>
            </a:r>
            <a:r>
              <a:rPr sz="1100" spc="-105" dirty="0">
                <a:latin typeface="Microsoft Sans Serif"/>
                <a:cs typeface="Microsoft Sans Serif"/>
              </a:rPr>
              <a:t>СССР.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-114" dirty="0">
                <a:latin typeface="Microsoft Sans Serif"/>
                <a:cs typeface="Microsoft Sans Serif"/>
              </a:rPr>
              <a:t>К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периферийной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относились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spc="-5" dirty="0">
                <a:latin typeface="Microsoft Sans Serif"/>
                <a:cs typeface="Microsoft Sans Serif"/>
              </a:rPr>
              <a:t>Восточная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Сибирь,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остальной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Китай, </a:t>
            </a:r>
            <a:r>
              <a:rPr sz="1100" spc="-5" dirty="0">
                <a:latin typeface="Microsoft Sans Serif"/>
                <a:cs typeface="Microsoft Sans Serif"/>
              </a:rPr>
              <a:t>Индокитай, </a:t>
            </a:r>
            <a:r>
              <a:rPr sz="1100" spc="20" dirty="0">
                <a:latin typeface="Microsoft Sans Serif"/>
                <a:cs typeface="Microsoft Sans Serif"/>
              </a:rPr>
              <a:t>районы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Южных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5" dirty="0">
                <a:latin typeface="Microsoft Sans Serif"/>
                <a:cs typeface="Microsoft Sans Serif"/>
              </a:rPr>
              <a:t>морей,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35" dirty="0">
                <a:latin typeface="Microsoft Sans Serif"/>
                <a:cs typeface="Microsoft Sans Serif"/>
              </a:rPr>
              <a:t>а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-35" dirty="0">
                <a:latin typeface="Microsoft Sans Serif"/>
                <a:cs typeface="Microsoft Sans Serif"/>
              </a:rPr>
              <a:t>также</a:t>
            </a:r>
            <a:r>
              <a:rPr sz="1100" spc="-25" dirty="0">
                <a:latin typeface="Microsoft Sans Serif"/>
                <a:cs typeface="Microsoft Sans Serif"/>
              </a:rPr>
              <a:t> </a:t>
            </a:r>
            <a:r>
              <a:rPr sz="1100" spc="-15" dirty="0">
                <a:latin typeface="Microsoft Sans Serif"/>
                <a:cs typeface="Microsoft Sans Serif"/>
              </a:rPr>
              <a:t>Австралия, </a:t>
            </a:r>
            <a:r>
              <a:rPr sz="1100" spc="5" dirty="0">
                <a:latin typeface="Microsoft Sans Serif"/>
                <a:cs typeface="Microsoft Sans Serif"/>
              </a:rPr>
              <a:t>Индия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45" dirty="0">
                <a:latin typeface="Microsoft Sans Serif"/>
                <a:cs typeface="Microsoft Sans Serif"/>
              </a:rPr>
              <a:t>и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острова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Тихого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15" dirty="0">
                <a:latin typeface="Microsoft Sans Serif"/>
                <a:cs typeface="Microsoft Sans Serif"/>
              </a:rPr>
              <a:t>океана.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00062" y="1959482"/>
            <a:ext cx="11492230" cy="4899025"/>
            <a:chOff x="700062" y="1959482"/>
            <a:chExt cx="11492230" cy="4899025"/>
          </a:xfrm>
        </p:grpSpPr>
        <p:sp>
          <p:nvSpPr>
            <p:cNvPr id="9" name="object 9"/>
            <p:cNvSpPr/>
            <p:nvPr/>
          </p:nvSpPr>
          <p:spPr>
            <a:xfrm>
              <a:off x="5689600" y="1959482"/>
              <a:ext cx="6502400" cy="4899025"/>
            </a:xfrm>
            <a:custGeom>
              <a:avLst/>
              <a:gdLst/>
              <a:ahLst/>
              <a:cxnLst/>
              <a:rect l="l" t="t" r="r" b="b"/>
              <a:pathLst>
                <a:path w="6502400" h="4899025">
                  <a:moveTo>
                    <a:pt x="2385695" y="2469641"/>
                  </a:moveTo>
                  <a:lnTo>
                    <a:pt x="0" y="4898516"/>
                  </a:lnTo>
                  <a:lnTo>
                    <a:pt x="4814570" y="4898516"/>
                  </a:lnTo>
                  <a:lnTo>
                    <a:pt x="2385695" y="2469641"/>
                  </a:lnTo>
                  <a:close/>
                </a:path>
                <a:path w="6502400" h="4899025">
                  <a:moveTo>
                    <a:pt x="4811522" y="0"/>
                  </a:moveTo>
                  <a:lnTo>
                    <a:pt x="2472563" y="2381249"/>
                  </a:lnTo>
                  <a:lnTo>
                    <a:pt x="4989830" y="4898516"/>
                  </a:lnTo>
                  <a:lnTo>
                    <a:pt x="5034660" y="4898516"/>
                  </a:lnTo>
                  <a:lnTo>
                    <a:pt x="6502400" y="3430778"/>
                  </a:lnTo>
                  <a:lnTo>
                    <a:pt x="6502400" y="1721484"/>
                  </a:lnTo>
                  <a:lnTo>
                    <a:pt x="4811522" y="0"/>
                  </a:lnTo>
                  <a:close/>
                </a:path>
                <a:path w="6502400" h="4899025">
                  <a:moveTo>
                    <a:pt x="6502400" y="3606038"/>
                  </a:moveTo>
                  <a:lnTo>
                    <a:pt x="5209921" y="4898516"/>
                  </a:lnTo>
                  <a:lnTo>
                    <a:pt x="6502400" y="4898516"/>
                  </a:lnTo>
                  <a:lnTo>
                    <a:pt x="6502400" y="3606038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9600" y="2033777"/>
              <a:ext cx="6502400" cy="48242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00062" y="3198494"/>
              <a:ext cx="127000" cy="650240"/>
            </a:xfrm>
            <a:custGeom>
              <a:avLst/>
              <a:gdLst/>
              <a:ahLst/>
              <a:cxnLst/>
              <a:rect l="l" t="t" r="r" b="b"/>
              <a:pathLst>
                <a:path w="127000" h="650239">
                  <a:moveTo>
                    <a:pt x="60325" y="126361"/>
                  </a:moveTo>
                  <a:lnTo>
                    <a:pt x="60325" y="649985"/>
                  </a:lnTo>
                  <a:lnTo>
                    <a:pt x="66675" y="649985"/>
                  </a:lnTo>
                  <a:lnTo>
                    <a:pt x="66675" y="127000"/>
                  </a:lnTo>
                  <a:lnTo>
                    <a:pt x="63500" y="127000"/>
                  </a:lnTo>
                  <a:lnTo>
                    <a:pt x="60325" y="126361"/>
                  </a:lnTo>
                  <a:close/>
                </a:path>
                <a:path w="127000" h="650239">
                  <a:moveTo>
                    <a:pt x="66675" y="63500"/>
                  </a:moveTo>
                  <a:lnTo>
                    <a:pt x="60325" y="63500"/>
                  </a:lnTo>
                  <a:lnTo>
                    <a:pt x="60325" y="126361"/>
                  </a:lnTo>
                  <a:lnTo>
                    <a:pt x="63500" y="127000"/>
                  </a:lnTo>
                  <a:lnTo>
                    <a:pt x="66674" y="126361"/>
                  </a:lnTo>
                  <a:lnTo>
                    <a:pt x="66675" y="63500"/>
                  </a:lnTo>
                  <a:close/>
                </a:path>
                <a:path w="127000" h="650239">
                  <a:moveTo>
                    <a:pt x="66675" y="126361"/>
                  </a:moveTo>
                  <a:lnTo>
                    <a:pt x="63500" y="127000"/>
                  </a:lnTo>
                  <a:lnTo>
                    <a:pt x="66675" y="127000"/>
                  </a:lnTo>
                  <a:lnTo>
                    <a:pt x="66675" y="126361"/>
                  </a:lnTo>
                  <a:close/>
                </a:path>
                <a:path w="127000" h="650239">
                  <a:moveTo>
                    <a:pt x="63500" y="0"/>
                  </a:moveTo>
                  <a:lnTo>
                    <a:pt x="38779" y="4992"/>
                  </a:lnTo>
                  <a:lnTo>
                    <a:pt x="18595" y="18605"/>
                  </a:lnTo>
                  <a:lnTo>
                    <a:pt x="4989" y="38790"/>
                  </a:lnTo>
                  <a:lnTo>
                    <a:pt x="0" y="63500"/>
                  </a:lnTo>
                  <a:lnTo>
                    <a:pt x="4989" y="88263"/>
                  </a:lnTo>
                  <a:lnTo>
                    <a:pt x="18595" y="108442"/>
                  </a:lnTo>
                  <a:lnTo>
                    <a:pt x="38779" y="122025"/>
                  </a:lnTo>
                  <a:lnTo>
                    <a:pt x="60325" y="126361"/>
                  </a:lnTo>
                  <a:lnTo>
                    <a:pt x="60325" y="63500"/>
                  </a:lnTo>
                  <a:lnTo>
                    <a:pt x="127000" y="63500"/>
                  </a:lnTo>
                  <a:lnTo>
                    <a:pt x="122009" y="38790"/>
                  </a:lnTo>
                  <a:lnTo>
                    <a:pt x="108399" y="18605"/>
                  </a:lnTo>
                  <a:lnTo>
                    <a:pt x="88214" y="4992"/>
                  </a:lnTo>
                  <a:lnTo>
                    <a:pt x="63500" y="0"/>
                  </a:lnTo>
                  <a:close/>
                </a:path>
                <a:path w="127000" h="650239">
                  <a:moveTo>
                    <a:pt x="127000" y="63500"/>
                  </a:moveTo>
                  <a:lnTo>
                    <a:pt x="66675" y="63500"/>
                  </a:lnTo>
                  <a:lnTo>
                    <a:pt x="66675" y="126361"/>
                  </a:lnTo>
                  <a:lnTo>
                    <a:pt x="88214" y="122025"/>
                  </a:lnTo>
                  <a:lnTo>
                    <a:pt x="108399" y="108442"/>
                  </a:lnTo>
                  <a:lnTo>
                    <a:pt x="122009" y="88263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53211" y="3120897"/>
            <a:ext cx="1245870" cy="645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00"/>
              </a:spcBef>
            </a:pPr>
            <a:r>
              <a:rPr sz="1050" dirty="0">
                <a:latin typeface="Microsoft Sans Serif"/>
                <a:cs typeface="Microsoft Sans Serif"/>
              </a:rPr>
              <a:t>18</a:t>
            </a:r>
            <a:r>
              <a:rPr sz="1050" spc="2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сентября</a:t>
            </a:r>
            <a:r>
              <a:rPr sz="1050" spc="-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1931г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1050" spc="-50" dirty="0">
                <a:latin typeface="Microsoft Sans Serif"/>
                <a:cs typeface="Microsoft Sans Serif"/>
              </a:rPr>
              <a:t>. </a:t>
            </a:r>
            <a:r>
              <a:rPr sz="1050" dirty="0">
                <a:latin typeface="Microsoft Sans Serif"/>
                <a:cs typeface="Microsoft Sans Serif"/>
              </a:rPr>
              <a:t>вторжение</a:t>
            </a:r>
            <a:r>
              <a:rPr sz="1050" spc="45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Японии </a:t>
            </a:r>
            <a:r>
              <a:rPr sz="1050" dirty="0">
                <a:latin typeface="Microsoft Sans Serif"/>
                <a:cs typeface="Microsoft Sans Serif"/>
              </a:rPr>
              <a:t>в</a:t>
            </a:r>
            <a:r>
              <a:rPr sz="1050" spc="25" dirty="0">
                <a:latin typeface="Microsoft Sans Serif"/>
                <a:cs typeface="Microsoft Sans Serif"/>
              </a:rPr>
              <a:t> </a:t>
            </a:r>
            <a:r>
              <a:rPr sz="1050" spc="-20" dirty="0">
                <a:latin typeface="Microsoft Sans Serif"/>
                <a:cs typeface="Microsoft Sans Serif"/>
              </a:rPr>
              <a:t>Китай.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Microsoft Sans Serif"/>
                <a:cs typeface="Microsoft Sans Serif"/>
              </a:rPr>
              <a:t>Мукденский инцидент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52192" y="2930398"/>
            <a:ext cx="1090295" cy="834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Microsoft Sans Serif"/>
                <a:cs typeface="Microsoft Sans Serif"/>
              </a:rPr>
              <a:t>1 </a:t>
            </a:r>
            <a:r>
              <a:rPr sz="1100" spc="-10" dirty="0">
                <a:latin typeface="Microsoft Sans Serif"/>
                <a:cs typeface="Microsoft Sans Serif"/>
              </a:rPr>
              <a:t>марта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1932</a:t>
            </a:r>
            <a:r>
              <a:rPr sz="1100" spc="-35" dirty="0">
                <a:latin typeface="Microsoft Sans Serif"/>
                <a:cs typeface="Microsoft Sans Serif"/>
              </a:rPr>
              <a:t> </a:t>
            </a:r>
            <a:r>
              <a:rPr sz="1100" spc="-25" dirty="0">
                <a:latin typeface="Microsoft Sans Serif"/>
                <a:cs typeface="Microsoft Sans Serif"/>
              </a:rPr>
              <a:t>г. </a:t>
            </a:r>
            <a:r>
              <a:rPr sz="1050" spc="-10" dirty="0">
                <a:latin typeface="Microsoft Sans Serif"/>
                <a:cs typeface="Microsoft Sans Serif"/>
              </a:rPr>
              <a:t>образование марионеточного государства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Microsoft Sans Serif"/>
                <a:cs typeface="Microsoft Sans Serif"/>
              </a:rPr>
              <a:t>Маньчжоу-</a:t>
            </a:r>
            <a:r>
              <a:rPr sz="1050" spc="-25" dirty="0">
                <a:latin typeface="Microsoft Sans Serif"/>
                <a:cs typeface="Microsoft Sans Serif"/>
              </a:rPr>
              <a:t>го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33417" y="2809494"/>
            <a:ext cx="1406525" cy="834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Microsoft Sans Serif"/>
                <a:cs typeface="Microsoft Sans Serif"/>
              </a:rPr>
              <a:t>3</a:t>
            </a:r>
            <a:r>
              <a:rPr sz="1100" spc="5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ноября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1938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spc="-25" dirty="0">
                <a:latin typeface="Microsoft Sans Serif"/>
                <a:cs typeface="Microsoft Sans Serif"/>
              </a:rPr>
              <a:t>г.</a:t>
            </a:r>
            <a:endParaRPr sz="1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spc="-10" dirty="0">
                <a:latin typeface="Microsoft Sans Serif"/>
                <a:cs typeface="Microsoft Sans Serif"/>
              </a:rPr>
              <a:t>заявление</a:t>
            </a:r>
            <a:r>
              <a:rPr sz="105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Японии</a:t>
            </a:r>
            <a:endParaRPr sz="1050">
              <a:latin typeface="Microsoft Sans Serif"/>
              <a:cs typeface="Microsoft Sans Serif"/>
            </a:endParaRPr>
          </a:p>
          <a:p>
            <a:pPr marL="12700" marR="28575">
              <a:lnSpc>
                <a:spcPct val="100000"/>
              </a:lnSpc>
            </a:pPr>
            <a:r>
              <a:rPr sz="1050" dirty="0">
                <a:latin typeface="Microsoft Sans Serif"/>
                <a:cs typeface="Microsoft Sans Serif"/>
              </a:rPr>
              <a:t>о</a:t>
            </a:r>
            <a:r>
              <a:rPr sz="1050" spc="-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создании</a:t>
            </a:r>
            <a:r>
              <a:rPr sz="1050" spc="245" dirty="0">
                <a:latin typeface="Microsoft Sans Serif"/>
                <a:cs typeface="Microsoft Sans Serif"/>
              </a:rPr>
              <a:t> </a:t>
            </a:r>
            <a:r>
              <a:rPr sz="1050" spc="-20" dirty="0">
                <a:latin typeface="Microsoft Sans Serif"/>
                <a:cs typeface="Microsoft Sans Serif"/>
              </a:rPr>
              <a:t>«Великой </a:t>
            </a:r>
            <a:r>
              <a:rPr sz="1050" spc="-10" dirty="0">
                <a:latin typeface="Microsoft Sans Serif"/>
                <a:cs typeface="Microsoft Sans Serif"/>
              </a:rPr>
              <a:t>восточноазиатской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Microsoft Sans Serif"/>
                <a:cs typeface="Microsoft Sans Serif"/>
              </a:rPr>
              <a:t>зоны</a:t>
            </a:r>
            <a:r>
              <a:rPr sz="1050" spc="5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сопроцветания»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47942" y="2630551"/>
            <a:ext cx="1649730" cy="1154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Microsoft Sans Serif"/>
                <a:cs typeface="Microsoft Sans Serif"/>
              </a:rPr>
              <a:t>1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августа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1940</a:t>
            </a:r>
            <a:r>
              <a:rPr sz="1100" spc="-25" dirty="0">
                <a:latin typeface="Microsoft Sans Serif"/>
                <a:cs typeface="Microsoft Sans Serif"/>
              </a:rPr>
              <a:t> г.</a:t>
            </a:r>
            <a:endParaRPr sz="1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Microsoft Sans Serif"/>
                <a:cs typeface="Microsoft Sans Serif"/>
              </a:rPr>
              <a:t>план</a:t>
            </a:r>
            <a:r>
              <a:rPr sz="1050" spc="15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«Великая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spc="-10" dirty="0">
                <a:latin typeface="Microsoft Sans Serif"/>
                <a:cs typeface="Microsoft Sans Serif"/>
              </a:rPr>
              <a:t>Восточноазиатская </a:t>
            </a:r>
            <a:r>
              <a:rPr sz="1050" spc="-20" dirty="0">
                <a:latin typeface="Microsoft Sans Serif"/>
                <a:cs typeface="Microsoft Sans Serif"/>
              </a:rPr>
              <a:t>зона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spc="-10" dirty="0">
                <a:latin typeface="Microsoft Sans Serif"/>
                <a:cs typeface="Microsoft Sans Serif"/>
              </a:rPr>
              <a:t>сопроцветания»</a:t>
            </a:r>
            <a:endParaRPr sz="105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050" dirty="0">
                <a:latin typeface="Microsoft Sans Serif"/>
                <a:cs typeface="Microsoft Sans Serif"/>
              </a:rPr>
              <a:t>официально</a:t>
            </a:r>
            <a:r>
              <a:rPr sz="1050" spc="-3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представлен </a:t>
            </a:r>
            <a:r>
              <a:rPr sz="1050" dirty="0">
                <a:latin typeface="Microsoft Sans Serif"/>
                <a:cs typeface="Microsoft Sans Serif"/>
              </a:rPr>
              <a:t>министром</a:t>
            </a:r>
            <a:r>
              <a:rPr sz="1050" spc="15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иностранных дел</a:t>
            </a:r>
            <a:r>
              <a:rPr sz="1050" spc="-60" dirty="0">
                <a:latin typeface="Microsoft Sans Serif"/>
                <a:cs typeface="Microsoft Sans Serif"/>
              </a:rPr>
              <a:t> </a:t>
            </a:r>
            <a:r>
              <a:rPr sz="1050" spc="-50" dirty="0">
                <a:latin typeface="Microsoft Sans Serif"/>
                <a:cs typeface="Microsoft Sans Serif"/>
              </a:rPr>
              <a:t>Ёсукэ</a:t>
            </a:r>
            <a:r>
              <a:rPr sz="1050" spc="-2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Мацуока</a:t>
            </a:r>
            <a:endParaRPr sz="1050">
              <a:latin typeface="Microsoft Sans Serif"/>
              <a:cs typeface="Microsoft Sans Serif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411" y="3150870"/>
            <a:ext cx="222300" cy="2223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325739" y="2599436"/>
            <a:ext cx="1145540" cy="674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Microsoft Sans Serif"/>
                <a:cs typeface="Microsoft Sans Serif"/>
              </a:rPr>
              <a:t>1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октября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1940</a:t>
            </a:r>
            <a:r>
              <a:rPr sz="1100" spc="-30" dirty="0">
                <a:latin typeface="Microsoft Sans Serif"/>
                <a:cs typeface="Microsoft Sans Serif"/>
              </a:rPr>
              <a:t> </a:t>
            </a:r>
            <a:r>
              <a:rPr sz="1100" spc="-25" dirty="0">
                <a:latin typeface="Microsoft Sans Serif"/>
                <a:cs typeface="Microsoft Sans Serif"/>
              </a:rPr>
              <a:t>г. </a:t>
            </a:r>
            <a:r>
              <a:rPr sz="1050" spc="-10" dirty="0">
                <a:latin typeface="Microsoft Sans Serif"/>
                <a:cs typeface="Microsoft Sans Serif"/>
              </a:rPr>
              <a:t>создан</a:t>
            </a:r>
            <a:r>
              <a:rPr sz="1050" spc="-4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«Институт тотальной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spc="-10" dirty="0">
                <a:latin typeface="Microsoft Sans Serif"/>
                <a:cs typeface="Microsoft Sans Serif"/>
              </a:rPr>
              <a:t>войны».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40076" y="3966717"/>
            <a:ext cx="10718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01.03.1932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г.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246248" y="2544826"/>
            <a:ext cx="5859780" cy="1306195"/>
            <a:chOff x="2246248" y="2544826"/>
            <a:chExt cx="5859780" cy="1306195"/>
          </a:xfrm>
        </p:grpSpPr>
        <p:sp>
          <p:nvSpPr>
            <p:cNvPr id="20" name="object 20"/>
            <p:cNvSpPr/>
            <p:nvPr/>
          </p:nvSpPr>
          <p:spPr>
            <a:xfrm>
              <a:off x="2293873" y="3022473"/>
              <a:ext cx="127000" cy="815340"/>
            </a:xfrm>
            <a:custGeom>
              <a:avLst/>
              <a:gdLst/>
              <a:ahLst/>
              <a:cxnLst/>
              <a:rect l="l" t="t" r="r" b="b"/>
              <a:pathLst>
                <a:path w="127000" h="815339">
                  <a:moveTo>
                    <a:pt x="60325" y="126360"/>
                  </a:moveTo>
                  <a:lnTo>
                    <a:pt x="60325" y="815085"/>
                  </a:lnTo>
                  <a:lnTo>
                    <a:pt x="66675" y="815085"/>
                  </a:lnTo>
                  <a:lnTo>
                    <a:pt x="66675" y="127000"/>
                  </a:lnTo>
                  <a:lnTo>
                    <a:pt x="63500" y="127000"/>
                  </a:lnTo>
                  <a:lnTo>
                    <a:pt x="60325" y="126360"/>
                  </a:lnTo>
                  <a:close/>
                </a:path>
                <a:path w="127000" h="815339">
                  <a:moveTo>
                    <a:pt x="66675" y="63500"/>
                  </a:moveTo>
                  <a:lnTo>
                    <a:pt x="60325" y="63500"/>
                  </a:lnTo>
                  <a:lnTo>
                    <a:pt x="60325" y="126360"/>
                  </a:lnTo>
                  <a:lnTo>
                    <a:pt x="63500" y="127000"/>
                  </a:lnTo>
                  <a:lnTo>
                    <a:pt x="66675" y="126360"/>
                  </a:lnTo>
                  <a:lnTo>
                    <a:pt x="66675" y="63500"/>
                  </a:lnTo>
                  <a:close/>
                </a:path>
                <a:path w="127000" h="815339">
                  <a:moveTo>
                    <a:pt x="66675" y="126360"/>
                  </a:moveTo>
                  <a:lnTo>
                    <a:pt x="63500" y="127000"/>
                  </a:lnTo>
                  <a:lnTo>
                    <a:pt x="66675" y="127000"/>
                  </a:lnTo>
                  <a:lnTo>
                    <a:pt x="66675" y="126360"/>
                  </a:lnTo>
                  <a:close/>
                </a:path>
                <a:path w="127000" h="815339">
                  <a:moveTo>
                    <a:pt x="63500" y="0"/>
                  </a:moveTo>
                  <a:lnTo>
                    <a:pt x="38790" y="4992"/>
                  </a:lnTo>
                  <a:lnTo>
                    <a:pt x="18605" y="18605"/>
                  </a:lnTo>
                  <a:lnTo>
                    <a:pt x="4992" y="38790"/>
                  </a:lnTo>
                  <a:lnTo>
                    <a:pt x="0" y="63500"/>
                  </a:lnTo>
                  <a:lnTo>
                    <a:pt x="4992" y="88263"/>
                  </a:lnTo>
                  <a:lnTo>
                    <a:pt x="18605" y="108442"/>
                  </a:lnTo>
                  <a:lnTo>
                    <a:pt x="38790" y="122025"/>
                  </a:lnTo>
                  <a:lnTo>
                    <a:pt x="60325" y="126360"/>
                  </a:lnTo>
                  <a:lnTo>
                    <a:pt x="60325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815339">
                  <a:moveTo>
                    <a:pt x="127000" y="63500"/>
                  </a:moveTo>
                  <a:lnTo>
                    <a:pt x="66675" y="63500"/>
                  </a:lnTo>
                  <a:lnTo>
                    <a:pt x="66675" y="126360"/>
                  </a:lnTo>
                  <a:lnTo>
                    <a:pt x="88209" y="122025"/>
                  </a:lnTo>
                  <a:lnTo>
                    <a:pt x="108394" y="108442"/>
                  </a:lnTo>
                  <a:lnTo>
                    <a:pt x="122007" y="88263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6248" y="2974848"/>
              <a:ext cx="222250" cy="22237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0799" y="2800731"/>
              <a:ext cx="222376" cy="2222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15329" y="2716657"/>
              <a:ext cx="127000" cy="1134110"/>
            </a:xfrm>
            <a:custGeom>
              <a:avLst/>
              <a:gdLst/>
              <a:ahLst/>
              <a:cxnLst/>
              <a:rect l="l" t="t" r="r" b="b"/>
              <a:pathLst>
                <a:path w="127000" h="1134110">
                  <a:moveTo>
                    <a:pt x="60325" y="126358"/>
                  </a:moveTo>
                  <a:lnTo>
                    <a:pt x="60325" y="1133855"/>
                  </a:lnTo>
                  <a:lnTo>
                    <a:pt x="66675" y="1133855"/>
                  </a:lnTo>
                  <a:lnTo>
                    <a:pt x="66675" y="127000"/>
                  </a:lnTo>
                  <a:lnTo>
                    <a:pt x="63500" y="127000"/>
                  </a:lnTo>
                  <a:lnTo>
                    <a:pt x="60325" y="126358"/>
                  </a:lnTo>
                  <a:close/>
                </a:path>
                <a:path w="127000" h="1134110">
                  <a:moveTo>
                    <a:pt x="66675" y="63500"/>
                  </a:moveTo>
                  <a:lnTo>
                    <a:pt x="60325" y="63500"/>
                  </a:lnTo>
                  <a:lnTo>
                    <a:pt x="60325" y="126358"/>
                  </a:lnTo>
                  <a:lnTo>
                    <a:pt x="63500" y="127000"/>
                  </a:lnTo>
                  <a:lnTo>
                    <a:pt x="66675" y="126358"/>
                  </a:lnTo>
                  <a:lnTo>
                    <a:pt x="66675" y="63500"/>
                  </a:lnTo>
                  <a:close/>
                </a:path>
                <a:path w="127000" h="1134110">
                  <a:moveTo>
                    <a:pt x="66675" y="126358"/>
                  </a:moveTo>
                  <a:lnTo>
                    <a:pt x="63500" y="127000"/>
                  </a:lnTo>
                  <a:lnTo>
                    <a:pt x="66675" y="127000"/>
                  </a:lnTo>
                  <a:lnTo>
                    <a:pt x="66675" y="126358"/>
                  </a:lnTo>
                  <a:close/>
                </a:path>
                <a:path w="127000" h="1134110">
                  <a:moveTo>
                    <a:pt x="63500" y="0"/>
                  </a:moveTo>
                  <a:lnTo>
                    <a:pt x="38790" y="4992"/>
                  </a:lnTo>
                  <a:lnTo>
                    <a:pt x="18605" y="18605"/>
                  </a:lnTo>
                  <a:lnTo>
                    <a:pt x="4992" y="38790"/>
                  </a:lnTo>
                  <a:lnTo>
                    <a:pt x="0" y="63500"/>
                  </a:lnTo>
                  <a:lnTo>
                    <a:pt x="4992" y="88209"/>
                  </a:lnTo>
                  <a:lnTo>
                    <a:pt x="18605" y="108394"/>
                  </a:lnTo>
                  <a:lnTo>
                    <a:pt x="38790" y="122007"/>
                  </a:lnTo>
                  <a:lnTo>
                    <a:pt x="60325" y="126358"/>
                  </a:lnTo>
                  <a:lnTo>
                    <a:pt x="60325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1134110">
                  <a:moveTo>
                    <a:pt x="127000" y="63500"/>
                  </a:moveTo>
                  <a:lnTo>
                    <a:pt x="66675" y="63500"/>
                  </a:lnTo>
                  <a:lnTo>
                    <a:pt x="66675" y="126358"/>
                  </a:lnTo>
                  <a:lnTo>
                    <a:pt x="88209" y="122007"/>
                  </a:lnTo>
                  <a:lnTo>
                    <a:pt x="108394" y="108394"/>
                  </a:lnTo>
                  <a:lnTo>
                    <a:pt x="122007" y="88209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67704" y="2669032"/>
              <a:ext cx="222250" cy="22225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925308" y="2592451"/>
              <a:ext cx="127000" cy="1257300"/>
            </a:xfrm>
            <a:custGeom>
              <a:avLst/>
              <a:gdLst/>
              <a:ahLst/>
              <a:cxnLst/>
              <a:rect l="l" t="t" r="r" b="b"/>
              <a:pathLst>
                <a:path w="127000" h="1257300">
                  <a:moveTo>
                    <a:pt x="60325" y="126358"/>
                  </a:moveTo>
                  <a:lnTo>
                    <a:pt x="60325" y="1256792"/>
                  </a:lnTo>
                  <a:lnTo>
                    <a:pt x="66675" y="1256792"/>
                  </a:lnTo>
                  <a:lnTo>
                    <a:pt x="66675" y="127000"/>
                  </a:lnTo>
                  <a:lnTo>
                    <a:pt x="63500" y="127000"/>
                  </a:lnTo>
                  <a:lnTo>
                    <a:pt x="60325" y="126358"/>
                  </a:lnTo>
                  <a:close/>
                </a:path>
                <a:path w="127000" h="1257300">
                  <a:moveTo>
                    <a:pt x="66675" y="63500"/>
                  </a:moveTo>
                  <a:lnTo>
                    <a:pt x="60325" y="63500"/>
                  </a:lnTo>
                  <a:lnTo>
                    <a:pt x="60325" y="126358"/>
                  </a:lnTo>
                  <a:lnTo>
                    <a:pt x="63500" y="127000"/>
                  </a:lnTo>
                  <a:lnTo>
                    <a:pt x="66675" y="126358"/>
                  </a:lnTo>
                  <a:lnTo>
                    <a:pt x="66675" y="63500"/>
                  </a:lnTo>
                  <a:close/>
                </a:path>
                <a:path w="127000" h="1257300">
                  <a:moveTo>
                    <a:pt x="66675" y="126358"/>
                  </a:moveTo>
                  <a:lnTo>
                    <a:pt x="63500" y="127000"/>
                  </a:lnTo>
                  <a:lnTo>
                    <a:pt x="66675" y="127000"/>
                  </a:lnTo>
                  <a:lnTo>
                    <a:pt x="66675" y="126358"/>
                  </a:lnTo>
                  <a:close/>
                </a:path>
                <a:path w="127000" h="1257300">
                  <a:moveTo>
                    <a:pt x="63500" y="0"/>
                  </a:moveTo>
                  <a:lnTo>
                    <a:pt x="38790" y="4992"/>
                  </a:lnTo>
                  <a:lnTo>
                    <a:pt x="18605" y="18605"/>
                  </a:lnTo>
                  <a:lnTo>
                    <a:pt x="4992" y="38790"/>
                  </a:lnTo>
                  <a:lnTo>
                    <a:pt x="0" y="63500"/>
                  </a:lnTo>
                  <a:lnTo>
                    <a:pt x="4992" y="88209"/>
                  </a:lnTo>
                  <a:lnTo>
                    <a:pt x="18605" y="108394"/>
                  </a:lnTo>
                  <a:lnTo>
                    <a:pt x="38790" y="122007"/>
                  </a:lnTo>
                  <a:lnTo>
                    <a:pt x="60325" y="126358"/>
                  </a:lnTo>
                  <a:lnTo>
                    <a:pt x="60325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1257300">
                  <a:moveTo>
                    <a:pt x="127000" y="63500"/>
                  </a:moveTo>
                  <a:lnTo>
                    <a:pt x="66675" y="63500"/>
                  </a:lnTo>
                  <a:lnTo>
                    <a:pt x="66675" y="126358"/>
                  </a:lnTo>
                  <a:lnTo>
                    <a:pt x="88209" y="122007"/>
                  </a:lnTo>
                  <a:lnTo>
                    <a:pt x="108394" y="108394"/>
                  </a:lnTo>
                  <a:lnTo>
                    <a:pt x="122007" y="88209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77683" y="2544826"/>
              <a:ext cx="227838" cy="22225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602228" y="3959097"/>
            <a:ext cx="10795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03.11.1938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г.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72429" y="3969765"/>
            <a:ext cx="27851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18310" algn="l"/>
              </a:tabLst>
            </a:pPr>
            <a:r>
              <a:rPr sz="1400" dirty="0">
                <a:latin typeface="Microsoft Sans Serif"/>
                <a:cs typeface="Microsoft Sans Serif"/>
              </a:rPr>
              <a:t>01.08.1940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г.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2100" baseline="3968" dirty="0">
                <a:latin typeface="Microsoft Sans Serif"/>
                <a:cs typeface="Microsoft Sans Serif"/>
              </a:rPr>
              <a:t>01.10.1940</a:t>
            </a:r>
            <a:r>
              <a:rPr sz="2100" spc="30" baseline="3968" dirty="0">
                <a:latin typeface="Microsoft Sans Serif"/>
                <a:cs typeface="Microsoft Sans Serif"/>
              </a:rPr>
              <a:t> </a:t>
            </a:r>
            <a:r>
              <a:rPr sz="2100" spc="-37" baseline="3968" dirty="0">
                <a:latin typeface="Microsoft Sans Serif"/>
                <a:cs typeface="Microsoft Sans Serif"/>
              </a:rPr>
              <a:t>г.</a:t>
            </a:r>
            <a:endParaRPr sz="2100" baseline="3968">
              <a:latin typeface="Microsoft Sans Serif"/>
              <a:cs typeface="Microsoft Sans Serif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7976" y="4015485"/>
              <a:ext cx="167640" cy="16763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86505" y="4005960"/>
              <a:ext cx="167767" cy="1676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9919" y="4015485"/>
              <a:ext cx="167639" cy="16763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32981" y="4006341"/>
              <a:ext cx="167640" cy="16776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32166" y="2007107"/>
              <a:ext cx="4259833" cy="48508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60004" y="0"/>
              <a:ext cx="4031995" cy="6858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7222" y="545465"/>
              <a:ext cx="148666" cy="14871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59594" y="549275"/>
              <a:ext cx="148589" cy="1487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0" y="5001227"/>
              <a:ext cx="5524500" cy="1856739"/>
            </a:xfrm>
            <a:custGeom>
              <a:avLst/>
              <a:gdLst/>
              <a:ahLst/>
              <a:cxnLst/>
              <a:rect l="l" t="t" r="r" b="b"/>
              <a:pathLst>
                <a:path w="5524500" h="1856740">
                  <a:moveTo>
                    <a:pt x="5524399" y="0"/>
                  </a:moveTo>
                  <a:lnTo>
                    <a:pt x="0" y="0"/>
                  </a:lnTo>
                  <a:lnTo>
                    <a:pt x="0" y="1856486"/>
                  </a:lnTo>
                  <a:lnTo>
                    <a:pt x="5524399" y="1856486"/>
                  </a:lnTo>
                  <a:lnTo>
                    <a:pt x="552439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03200" y="4826457"/>
            <a:ext cx="5497195" cy="1892300"/>
          </a:xfrm>
          <a:prstGeom prst="rect">
            <a:avLst/>
          </a:prstGeom>
          <a:solidFill>
            <a:srgbClr val="C00000"/>
          </a:solidFill>
          <a:ln w="28575">
            <a:solidFill>
              <a:srgbClr val="FFC000"/>
            </a:solidFill>
          </a:ln>
        </p:spPr>
        <p:txBody>
          <a:bodyPr vert="horz" wrap="square" lIns="0" tIns="1270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endParaRPr sz="1100">
              <a:latin typeface="Times New Roman"/>
              <a:cs typeface="Times New Roman"/>
            </a:endParaRPr>
          </a:p>
          <a:p>
            <a:pPr marR="135890" algn="ctr">
              <a:lnSpc>
                <a:spcPct val="100000"/>
              </a:lnSpc>
            </a:pP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МИНИСТР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ИНОСТРАННЫХ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ДЕЛ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ЯПОНИИ</a:t>
            </a:r>
            <a:r>
              <a:rPr sz="1100" spc="2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ЁСУКЭ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МАЦУОКА:</a:t>
            </a:r>
            <a:endParaRPr sz="1100">
              <a:latin typeface="Microsoft Sans Serif"/>
              <a:cs typeface="Microsoft Sans Serif"/>
            </a:endParaRPr>
          </a:p>
          <a:p>
            <a:pPr marL="194945" marR="505459" indent="-1905" algn="ctr">
              <a:lnSpc>
                <a:spcPct val="100000"/>
              </a:lnSpc>
              <a:spcBef>
                <a:spcPts val="980"/>
              </a:spcBef>
            </a:pPr>
            <a:r>
              <a:rPr sz="11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«ЯПОНИЯ,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МАНЬЧЖОУ-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ГО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1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КИТАЙ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БУДУТ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ЛИШЬ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ЯДРОМ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БЛОКА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СТРАН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ВЕЛИКОЙ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ВОСТОЧНО-</a:t>
            </a:r>
            <a:r>
              <a:rPr sz="11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АЗИАТСКОЙ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СФЕРЫ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СОПРОЦВЕТАНИЯ.</a:t>
            </a:r>
            <a:r>
              <a:rPr sz="11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ПОЛНАЯ </a:t>
            </a:r>
            <a:r>
              <a:rPr sz="11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АВТАРКИЯ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445" dirty="0">
                <a:solidFill>
                  <a:srgbClr val="FFFFFF"/>
                </a:solidFill>
                <a:latin typeface="Microsoft Sans Serif"/>
                <a:cs typeface="Microsoft Sans Serif"/>
              </a:rPr>
              <a:t>—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ВОТ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ЦЕЛЬ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БЛОКА,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КОТОРЫЙ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КРОМЕ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ЯПОНИИ,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МАНЬЧЖОУ- 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ГО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И</a:t>
            </a:r>
            <a:r>
              <a:rPr sz="11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КИТАЯ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ВКЛЮЧИТ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ИНДОКИТАЙ,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ГОЛЛАНДСКУЮ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ИНДИЮ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1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ДРУГИЕ </a:t>
            </a:r>
            <a:r>
              <a:rPr sz="11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СТРАНЫ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ЮЖНЫХ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МОРЕЙ.</a:t>
            </a:r>
            <a:r>
              <a:rPr sz="1100" spc="2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ДОСТИЖЕНИЯ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ТАКОЙ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ЦЕЛИ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ЯПОНИЯ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ДОЛЖНА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БЫТЬ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ГОТОВА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ПРЕОДОЛЕНИЮ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ВСЕХ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СТОЯЩИХ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ЕЕ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ПУТИ </a:t>
            </a:r>
            <a:r>
              <a:rPr sz="11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ПРЕПЯТСТВИЙ,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КАК</a:t>
            </a:r>
            <a:r>
              <a:rPr sz="1100" spc="1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МАТЕРИАЛЬНЫХ,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ТАК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ДУХОВНЫХ».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016493" y="5455130"/>
            <a:ext cx="4175760" cy="1403350"/>
          </a:xfrm>
          <a:custGeom>
            <a:avLst/>
            <a:gdLst/>
            <a:ahLst/>
            <a:cxnLst/>
            <a:rect l="l" t="t" r="r" b="b"/>
            <a:pathLst>
              <a:path w="4175759" h="1403350">
                <a:moveTo>
                  <a:pt x="4175505" y="0"/>
                </a:moveTo>
                <a:lnTo>
                  <a:pt x="0" y="0"/>
                </a:lnTo>
                <a:lnTo>
                  <a:pt x="0" y="1402869"/>
                </a:lnTo>
                <a:lnTo>
                  <a:pt x="4175505" y="1402869"/>
                </a:lnTo>
                <a:lnTo>
                  <a:pt x="4175505" y="0"/>
                </a:lnTo>
                <a:close/>
              </a:path>
            </a:pathLst>
          </a:custGeom>
          <a:solidFill>
            <a:srgbClr val="FF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877682" y="5330901"/>
            <a:ext cx="4149090" cy="1388110"/>
          </a:xfrm>
          <a:prstGeom prst="rect">
            <a:avLst/>
          </a:prstGeom>
          <a:solidFill>
            <a:srgbClr val="FFA300"/>
          </a:solidFill>
          <a:ln w="28575">
            <a:solidFill>
              <a:srgbClr val="C00000"/>
            </a:solidFill>
          </a:ln>
        </p:spPr>
        <p:txBody>
          <a:bodyPr vert="horz" wrap="square" lIns="0" tIns="755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95"/>
              </a:spcBef>
            </a:pPr>
            <a:endParaRPr sz="1200">
              <a:latin typeface="Times New Roman"/>
              <a:cs typeface="Times New Roman"/>
            </a:endParaRPr>
          </a:p>
          <a:p>
            <a:pPr marL="923925" marR="354330" indent="-434340">
              <a:lnSpc>
                <a:spcPct val="100000"/>
              </a:lnSpc>
            </a:pPr>
            <a:r>
              <a:rPr sz="1200" spc="-65" dirty="0">
                <a:latin typeface="Microsoft Sans Serif"/>
                <a:cs typeface="Microsoft Sans Serif"/>
              </a:rPr>
              <a:t>ДИРЕКТОР</a:t>
            </a:r>
            <a:r>
              <a:rPr sz="1200" spc="340" dirty="0">
                <a:latin typeface="Microsoft Sans Serif"/>
                <a:cs typeface="Microsoft Sans Serif"/>
              </a:rPr>
              <a:t> </a:t>
            </a:r>
            <a:r>
              <a:rPr sz="1200" spc="-50" dirty="0">
                <a:latin typeface="Microsoft Sans Serif"/>
                <a:cs typeface="Microsoft Sans Serif"/>
              </a:rPr>
              <a:t>ИНСТИТУТА</a:t>
            </a:r>
            <a:r>
              <a:rPr sz="1200" spc="405" dirty="0">
                <a:latin typeface="Microsoft Sans Serif"/>
                <a:cs typeface="Microsoft Sans Serif"/>
              </a:rPr>
              <a:t> </a:t>
            </a:r>
            <a:r>
              <a:rPr sz="1200" spc="-75" dirty="0">
                <a:latin typeface="Microsoft Sans Serif"/>
                <a:cs typeface="Microsoft Sans Serif"/>
              </a:rPr>
              <a:t>ТОТАЛЬНОЙ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ВОЙНЫ </a:t>
            </a:r>
            <a:r>
              <a:rPr sz="1200" spc="-80" dirty="0">
                <a:latin typeface="Microsoft Sans Serif"/>
                <a:cs typeface="Microsoft Sans Serif"/>
              </a:rPr>
              <a:t>ГЕНЕРАЛ-ЛЕЙТЕНАНТ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МУРАКАМИ:</a:t>
            </a:r>
            <a:endParaRPr sz="1200">
              <a:latin typeface="Microsoft Sans Serif"/>
              <a:cs typeface="Microsoft Sans Serif"/>
            </a:endParaRPr>
          </a:p>
          <a:p>
            <a:pPr marL="482600" marR="177165" indent="-116205">
              <a:lnSpc>
                <a:spcPct val="100000"/>
              </a:lnSpc>
              <a:spcBef>
                <a:spcPts val="640"/>
              </a:spcBef>
            </a:pPr>
            <a:r>
              <a:rPr sz="900" spc="-130" dirty="0">
                <a:latin typeface="Microsoft Sans Serif"/>
                <a:cs typeface="Microsoft Sans Serif"/>
              </a:rPr>
              <a:t>«Я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ПОЛУЧАЛ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40" dirty="0">
                <a:latin typeface="Microsoft Sans Serif"/>
                <a:cs typeface="Microsoft Sans Serif"/>
              </a:rPr>
              <a:t>ПРЯМЫЕ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40" dirty="0">
                <a:latin typeface="Microsoft Sans Serif"/>
                <a:cs typeface="Microsoft Sans Serif"/>
              </a:rPr>
              <a:t>УКАЗАНИЯ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40" dirty="0">
                <a:latin typeface="Microsoft Sans Serif"/>
                <a:cs typeface="Microsoft Sans Serif"/>
              </a:rPr>
              <a:t>ПРЕМЬЕР-</a:t>
            </a:r>
            <a:r>
              <a:rPr sz="900" spc="-25" dirty="0">
                <a:latin typeface="Microsoft Sans Serif"/>
                <a:cs typeface="Microsoft Sans Serif"/>
              </a:rPr>
              <a:t>МИНИСТРА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ТОДЗИО, </a:t>
            </a:r>
            <a:r>
              <a:rPr sz="900" spc="-35" dirty="0">
                <a:latin typeface="Microsoft Sans Serif"/>
                <a:cs typeface="Microsoft Sans Serif"/>
              </a:rPr>
              <a:t>КАСАЮЩИЕСЯ</a:t>
            </a:r>
            <a:r>
              <a:rPr sz="900" spc="40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БУДУЩЕГО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АДМИНИСТРАТИВНОГО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РЕЖИМА </a:t>
            </a:r>
            <a:r>
              <a:rPr sz="900" dirty="0">
                <a:latin typeface="Microsoft Sans Serif"/>
                <a:cs typeface="Microsoft Sans Serif"/>
              </a:rPr>
              <a:t>НА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-35" dirty="0">
                <a:latin typeface="Microsoft Sans Serif"/>
                <a:cs typeface="Microsoft Sans Serif"/>
              </a:rPr>
              <a:t>ОККУПИРОВАННЫХ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55" dirty="0">
                <a:latin typeface="Microsoft Sans Serif"/>
                <a:cs typeface="Microsoft Sans Serif"/>
              </a:rPr>
              <a:t>ТЕРРИТОРИЯХ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В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РАЙОНАХ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ВЕЛИКОЙ</a:t>
            </a:r>
            <a:endParaRPr sz="900">
              <a:latin typeface="Microsoft Sans Serif"/>
              <a:cs typeface="Microsoft Sans Serif"/>
            </a:endParaRPr>
          </a:p>
          <a:p>
            <a:pPr marL="1590675">
              <a:lnSpc>
                <a:spcPct val="100000"/>
              </a:lnSpc>
            </a:pPr>
            <a:r>
              <a:rPr sz="900" spc="-10" dirty="0">
                <a:latin typeface="Microsoft Sans Serif"/>
                <a:cs typeface="Microsoft Sans Serif"/>
              </a:rPr>
              <a:t>ВОСТОЧНОЙ</a:t>
            </a:r>
            <a:r>
              <a:rPr sz="900" spc="-3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АЗИИ».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30496" y="1920557"/>
            <a:ext cx="1366520" cy="1420495"/>
            <a:chOff x="10830496" y="1920557"/>
            <a:chExt cx="1366520" cy="1420495"/>
          </a:xfrm>
        </p:grpSpPr>
        <p:sp>
          <p:nvSpPr>
            <p:cNvPr id="3" name="object 3"/>
            <p:cNvSpPr/>
            <p:nvPr/>
          </p:nvSpPr>
          <p:spPr>
            <a:xfrm>
              <a:off x="10845418" y="1932813"/>
              <a:ext cx="1346835" cy="1398905"/>
            </a:xfrm>
            <a:custGeom>
              <a:avLst/>
              <a:gdLst/>
              <a:ahLst/>
              <a:cxnLst/>
              <a:rect l="l" t="t" r="r" b="b"/>
              <a:pathLst>
                <a:path w="1346834" h="1398904">
                  <a:moveTo>
                    <a:pt x="1161923" y="0"/>
                  </a:moveTo>
                  <a:lnTo>
                    <a:pt x="0" y="1398651"/>
                  </a:lnTo>
                  <a:lnTo>
                    <a:pt x="1346580" y="1398651"/>
                  </a:lnTo>
                  <a:lnTo>
                    <a:pt x="1346580" y="222279"/>
                  </a:lnTo>
                  <a:lnTo>
                    <a:pt x="1161923" y="0"/>
                  </a:lnTo>
                  <a:close/>
                </a:path>
              </a:pathLst>
            </a:custGeom>
            <a:solidFill>
              <a:srgbClr val="FF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835258" y="1925320"/>
              <a:ext cx="1356995" cy="1410970"/>
            </a:xfrm>
            <a:custGeom>
              <a:avLst/>
              <a:gdLst/>
              <a:ahLst/>
              <a:cxnLst/>
              <a:rect l="l" t="t" r="r" b="b"/>
              <a:pathLst>
                <a:path w="1356995" h="1410970">
                  <a:moveTo>
                    <a:pt x="1356741" y="1410842"/>
                  </a:moveTo>
                  <a:lnTo>
                    <a:pt x="0" y="1410842"/>
                  </a:lnTo>
                  <a:lnTo>
                    <a:pt x="1172083" y="0"/>
                  </a:lnTo>
                  <a:lnTo>
                    <a:pt x="1356741" y="222273"/>
                  </a:lnTo>
                </a:path>
              </a:pathLst>
            </a:custGeom>
            <a:ln w="952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675691" y="1540192"/>
            <a:ext cx="2836545" cy="1711325"/>
            <a:chOff x="6675691" y="1540192"/>
            <a:chExt cx="2836545" cy="1711325"/>
          </a:xfrm>
        </p:grpSpPr>
        <p:sp>
          <p:nvSpPr>
            <p:cNvPr id="6" name="object 6"/>
            <p:cNvSpPr/>
            <p:nvPr/>
          </p:nvSpPr>
          <p:spPr>
            <a:xfrm>
              <a:off x="6690614" y="1549781"/>
              <a:ext cx="2806700" cy="1689735"/>
            </a:xfrm>
            <a:custGeom>
              <a:avLst/>
              <a:gdLst/>
              <a:ahLst/>
              <a:cxnLst/>
              <a:rect l="l" t="t" r="r" b="b"/>
              <a:pathLst>
                <a:path w="2806700" h="1689735">
                  <a:moveTo>
                    <a:pt x="2806700" y="0"/>
                  </a:moveTo>
                  <a:lnTo>
                    <a:pt x="0" y="0"/>
                  </a:lnTo>
                  <a:lnTo>
                    <a:pt x="1403350" y="1689227"/>
                  </a:lnTo>
                  <a:lnTo>
                    <a:pt x="2806700" y="0"/>
                  </a:lnTo>
                  <a:close/>
                </a:path>
              </a:pathLst>
            </a:custGeom>
            <a:solidFill>
              <a:srgbClr val="FF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80454" y="1544955"/>
              <a:ext cx="2827020" cy="1701800"/>
            </a:xfrm>
            <a:custGeom>
              <a:avLst/>
              <a:gdLst/>
              <a:ahLst/>
              <a:cxnLst/>
              <a:rect l="l" t="t" r="r" b="b"/>
              <a:pathLst>
                <a:path w="2827020" h="1701800">
                  <a:moveTo>
                    <a:pt x="1413510" y="1701546"/>
                  </a:moveTo>
                  <a:lnTo>
                    <a:pt x="0" y="0"/>
                  </a:lnTo>
                  <a:lnTo>
                    <a:pt x="2827020" y="0"/>
                  </a:lnTo>
                  <a:lnTo>
                    <a:pt x="1413510" y="1701546"/>
                  </a:lnTo>
                  <a:close/>
                </a:path>
              </a:pathLst>
            </a:custGeom>
            <a:ln w="952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416867" y="1070800"/>
            <a:ext cx="615315" cy="374015"/>
            <a:chOff x="5416867" y="1070800"/>
            <a:chExt cx="615315" cy="374015"/>
          </a:xfrm>
        </p:grpSpPr>
        <p:sp>
          <p:nvSpPr>
            <p:cNvPr id="9" name="object 9"/>
            <p:cNvSpPr/>
            <p:nvPr/>
          </p:nvSpPr>
          <p:spPr>
            <a:xfrm>
              <a:off x="5431789" y="1083056"/>
              <a:ext cx="585470" cy="352425"/>
            </a:xfrm>
            <a:custGeom>
              <a:avLst/>
              <a:gdLst/>
              <a:ahLst/>
              <a:cxnLst/>
              <a:rect l="l" t="t" r="r" b="b"/>
              <a:pathLst>
                <a:path w="585470" h="352425">
                  <a:moveTo>
                    <a:pt x="292481" y="0"/>
                  </a:moveTo>
                  <a:lnTo>
                    <a:pt x="0" y="352171"/>
                  </a:lnTo>
                  <a:lnTo>
                    <a:pt x="584962" y="352171"/>
                  </a:lnTo>
                  <a:lnTo>
                    <a:pt x="292481" y="0"/>
                  </a:lnTo>
                  <a:close/>
                </a:path>
              </a:pathLst>
            </a:custGeom>
            <a:solidFill>
              <a:srgbClr val="FF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21629" y="1075563"/>
              <a:ext cx="605790" cy="364490"/>
            </a:xfrm>
            <a:custGeom>
              <a:avLst/>
              <a:gdLst/>
              <a:ahLst/>
              <a:cxnLst/>
              <a:rect l="l" t="t" r="r" b="b"/>
              <a:pathLst>
                <a:path w="605789" h="364490">
                  <a:moveTo>
                    <a:pt x="302641" y="0"/>
                  </a:moveTo>
                  <a:lnTo>
                    <a:pt x="605282" y="364363"/>
                  </a:lnTo>
                  <a:lnTo>
                    <a:pt x="0" y="364363"/>
                  </a:lnTo>
                  <a:lnTo>
                    <a:pt x="302641" y="0"/>
                  </a:lnTo>
                  <a:close/>
                </a:path>
              </a:pathLst>
            </a:custGeom>
            <a:ln w="952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-6350" y="5193213"/>
            <a:ext cx="12198350" cy="1668145"/>
            <a:chOff x="-6350" y="5193213"/>
            <a:chExt cx="12198350" cy="166814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856" y="5193213"/>
              <a:ext cx="7121143" cy="16647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5546234"/>
              <a:ext cx="9751060" cy="1308735"/>
            </a:xfrm>
            <a:custGeom>
              <a:avLst/>
              <a:gdLst/>
              <a:ahLst/>
              <a:cxnLst/>
              <a:rect l="l" t="t" r="r" b="b"/>
              <a:pathLst>
                <a:path w="9751060" h="1308734">
                  <a:moveTo>
                    <a:pt x="9750679" y="0"/>
                  </a:moveTo>
                  <a:lnTo>
                    <a:pt x="0" y="0"/>
                  </a:lnTo>
                  <a:lnTo>
                    <a:pt x="0" y="1308227"/>
                  </a:lnTo>
                  <a:lnTo>
                    <a:pt x="9750679" y="1308227"/>
                  </a:lnTo>
                  <a:lnTo>
                    <a:pt x="975067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5546234"/>
              <a:ext cx="9751060" cy="1308735"/>
            </a:xfrm>
            <a:custGeom>
              <a:avLst/>
              <a:gdLst/>
              <a:ahLst/>
              <a:cxnLst/>
              <a:rect l="l" t="t" r="r" b="b"/>
              <a:pathLst>
                <a:path w="9751060" h="1308734">
                  <a:moveTo>
                    <a:pt x="0" y="1308227"/>
                  </a:moveTo>
                  <a:lnTo>
                    <a:pt x="9750679" y="1308227"/>
                  </a:lnTo>
                  <a:lnTo>
                    <a:pt x="9750679" y="0"/>
                  </a:lnTo>
                  <a:lnTo>
                    <a:pt x="0" y="0"/>
                  </a:lnTo>
                  <a:lnTo>
                    <a:pt x="0" y="130822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51" y="5402973"/>
              <a:ext cx="9851390" cy="1302385"/>
            </a:xfrm>
            <a:custGeom>
              <a:avLst/>
              <a:gdLst/>
              <a:ahLst/>
              <a:cxnLst/>
              <a:rect l="l" t="t" r="r" b="b"/>
              <a:pathLst>
                <a:path w="9851390" h="1302384">
                  <a:moveTo>
                    <a:pt x="0" y="1302258"/>
                  </a:moveTo>
                  <a:lnTo>
                    <a:pt x="9851009" y="1302258"/>
                  </a:lnTo>
                  <a:lnTo>
                    <a:pt x="9851009" y="0"/>
                  </a:lnTo>
                  <a:lnTo>
                    <a:pt x="0" y="0"/>
                  </a:lnTo>
                  <a:lnTo>
                    <a:pt x="0" y="1302258"/>
                  </a:lnTo>
                  <a:close/>
                </a:path>
              </a:pathLst>
            </a:custGeom>
            <a:ln w="28575">
              <a:solidFill>
                <a:srgbClr val="FFD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2195" y="728980"/>
            <a:ext cx="148589" cy="14859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40842" y="392823"/>
            <a:ext cx="4302760" cy="983615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R="38100" algn="ctr">
              <a:lnSpc>
                <a:spcPct val="100000"/>
              </a:lnSpc>
              <a:spcBef>
                <a:spcPts val="975"/>
              </a:spcBef>
            </a:pPr>
            <a:r>
              <a:rPr sz="1600" spc="-85" dirty="0">
                <a:latin typeface="Microsoft Sans Serif"/>
                <a:cs typeface="Microsoft Sans Serif"/>
              </a:rPr>
              <a:t>КОЛОНИЗАЦИЯ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ТЕРРИТОРИИ</a:t>
            </a:r>
            <a:endParaRPr sz="1600">
              <a:latin typeface="Microsoft Sans Serif"/>
              <a:cs typeface="Microsoft Sans Serif"/>
            </a:endParaRPr>
          </a:p>
          <a:p>
            <a:pPr marL="1103630" marR="1146810" algn="ctr">
              <a:lnSpc>
                <a:spcPct val="100000"/>
              </a:lnSpc>
            </a:pPr>
            <a:r>
              <a:rPr sz="1600" spc="-120" dirty="0">
                <a:latin typeface="Microsoft Sans Serif"/>
                <a:cs typeface="Microsoft Sans Serif"/>
              </a:rPr>
              <a:t>СОВЕТСКОГО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75" dirty="0">
                <a:latin typeface="Microsoft Sans Serif"/>
                <a:cs typeface="Microsoft Sans Serif"/>
              </a:rPr>
              <a:t>СОЮЗА </a:t>
            </a:r>
            <a:r>
              <a:rPr sz="1600" dirty="0">
                <a:solidFill>
                  <a:srgbClr val="C10000"/>
                </a:solidFill>
                <a:latin typeface="Microsoft Sans Serif"/>
                <a:cs typeface="Microsoft Sans Serif"/>
              </a:rPr>
              <a:t>В</a:t>
            </a:r>
            <a:r>
              <a:rPr sz="1600" spc="-3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C10000"/>
                </a:solidFill>
                <a:latin typeface="Microsoft Sans Serif"/>
                <a:cs typeface="Microsoft Sans Serif"/>
              </a:rPr>
              <a:t>ПЛАНАХ</a:t>
            </a:r>
            <a:r>
              <a:rPr sz="1600" spc="-3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ЯПОНИИ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697" y="728980"/>
            <a:ext cx="148666" cy="14859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6539" y="5552584"/>
            <a:ext cx="9678035" cy="113855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5085" rIns="0" bIns="0" rtlCol="0">
            <a:spAutoFit/>
          </a:bodyPr>
          <a:lstStyle/>
          <a:p>
            <a:pPr marL="322580" algn="ctr">
              <a:lnSpc>
                <a:spcPct val="100000"/>
              </a:lnSpc>
              <a:spcBef>
                <a:spcPts val="355"/>
              </a:spcBef>
            </a:pP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«ПЛАН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АДМИНИСТРАТИВНОГО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УПРАВЛЕНИЯ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РАЙОНАМИ</a:t>
            </a:r>
            <a:r>
              <a:rPr sz="11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ВЕЛИКОЙ</a:t>
            </a:r>
            <a:r>
              <a:rPr sz="11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ВОСТОЧНОЙ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АЗИИ»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(декабрь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1941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г.)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:</a:t>
            </a:r>
            <a:endParaRPr sz="1100">
              <a:latin typeface="Microsoft Sans Serif"/>
              <a:cs typeface="Microsoft Sans Serif"/>
            </a:endParaRPr>
          </a:p>
          <a:p>
            <a:pPr marL="551180" marR="485140" indent="596900">
              <a:lnSpc>
                <a:spcPct val="100000"/>
              </a:lnSpc>
              <a:spcBef>
                <a:spcPts val="735"/>
              </a:spcBef>
            </a:pPr>
            <a:r>
              <a:rPr sz="11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«БУДУЩЕЕ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СОВЕТСКИХ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ТЕРРИТОРИЙ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СЛЕДУЕТ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ОПРЕДЕЛИТЬ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1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ОСНОВЕ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ЯПОНО-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ГЕРМАНСКОГО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СОГЛАШЕНИЯ…</a:t>
            </a:r>
            <a:r>
              <a:rPr sz="1100" spc="500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ОДНАКО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ПРИМОРСКАЯ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ОБЛАСТЬ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БУДЕТ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ПРИСОЕДИНЕНА</a:t>
            </a:r>
            <a:r>
              <a:rPr sz="1100" spc="2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ТЕРРИТОРИИ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ИМПЕРИИ,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РАЙОНЫ,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ГРАНИЧАЩИЕ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МАНЬЧЖУРСКОЙ</a:t>
            </a:r>
            <a:endParaRPr sz="1100">
              <a:latin typeface="Microsoft Sans Serif"/>
              <a:cs typeface="Microsoft Sans Serif"/>
            </a:endParaRPr>
          </a:p>
          <a:p>
            <a:pPr marL="1322705" marR="609600" indent="-646430">
              <a:lnSpc>
                <a:spcPct val="100000"/>
              </a:lnSpc>
            </a:pP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ИМПЕРИЕЙ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ДОЛЖНЫ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НАХОДИТЬСЯ</a:t>
            </a:r>
            <a:r>
              <a:rPr sz="1100" spc="3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ПОД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ЕЕ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ВЛИЯНИЕМ.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УПРАВЛЕНИЕ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СИБИРСКОЙ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ЖЕЛЕЗНОЙ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ДОРОГОЙ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БУДЕТ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ПОЛНОСТЬЮ 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ПОДЧИНЕНО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ЯПОНИИ</a:t>
            </a:r>
            <a:r>
              <a:rPr sz="1100" spc="2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ГЕРМАНИИ.</a:t>
            </a:r>
            <a:r>
              <a:rPr sz="110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ПУНКТОМ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РАЗГРАНИЧЕНИЯ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ЗОН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УПРАВЛЕНИЯ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НАМЕЧАЕТСЯ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ОМСК».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9740" y="4319371"/>
            <a:ext cx="5612130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100" dirty="0">
                <a:latin typeface="Microsoft Sans Serif"/>
                <a:cs typeface="Microsoft Sans Serif"/>
              </a:rPr>
              <a:t>Основные</a:t>
            </a:r>
            <a:r>
              <a:rPr sz="1100" spc="12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принципы</a:t>
            </a:r>
            <a:r>
              <a:rPr sz="1100" spc="15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японского</a:t>
            </a:r>
            <a:r>
              <a:rPr sz="1100" spc="13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оккупационного</a:t>
            </a:r>
            <a:r>
              <a:rPr sz="1100" spc="15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режима</a:t>
            </a:r>
            <a:r>
              <a:rPr sz="1100" spc="12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на</a:t>
            </a:r>
            <a:r>
              <a:rPr sz="1100" spc="14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территории</a:t>
            </a:r>
            <a:r>
              <a:rPr sz="1100" spc="13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Советского </a:t>
            </a:r>
            <a:r>
              <a:rPr sz="1100" dirty="0">
                <a:latin typeface="Microsoft Sans Serif"/>
                <a:cs typeface="Microsoft Sans Serif"/>
              </a:rPr>
              <a:t>Союза</a:t>
            </a:r>
            <a:r>
              <a:rPr sz="1100" spc="12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были</a:t>
            </a:r>
            <a:r>
              <a:rPr sz="1100" spc="12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изложены</a:t>
            </a:r>
            <a:r>
              <a:rPr sz="1100" spc="12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в</a:t>
            </a:r>
            <a:r>
              <a:rPr sz="1100" spc="12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секретном</a:t>
            </a:r>
            <a:r>
              <a:rPr sz="1100" spc="11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документе</a:t>
            </a:r>
            <a:r>
              <a:rPr sz="1100" spc="12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«Сводные</a:t>
            </a:r>
            <a:r>
              <a:rPr sz="1100" spc="120" dirty="0">
                <a:latin typeface="Microsoft Sans Serif"/>
                <a:cs typeface="Microsoft Sans Serif"/>
              </a:rPr>
              <a:t>  </a:t>
            </a:r>
            <a:r>
              <a:rPr sz="1100" spc="-10" dirty="0">
                <a:latin typeface="Microsoft Sans Serif"/>
                <a:cs typeface="Microsoft Sans Serif"/>
              </a:rPr>
              <a:t>исследовательские </a:t>
            </a:r>
            <a:r>
              <a:rPr sz="1100" dirty="0">
                <a:latin typeface="Microsoft Sans Serif"/>
                <a:cs typeface="Microsoft Sans Serif"/>
              </a:rPr>
              <a:t>записки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за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1943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год»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разделе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«Мероприятия по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управлению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Сибирью».</a:t>
            </a:r>
            <a:endParaRPr sz="1100">
              <a:latin typeface="Microsoft Sans Serif"/>
              <a:cs typeface="Microsoft Sans Serif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66917" y="0"/>
            <a:ext cx="6625082" cy="320649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361557" y="3316072"/>
            <a:ext cx="5509895" cy="128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50100"/>
              </a:lnSpc>
              <a:spcBef>
                <a:spcPts val="95"/>
              </a:spcBef>
            </a:pPr>
            <a:r>
              <a:rPr sz="1100" dirty="0">
                <a:latin typeface="Microsoft Sans Serif"/>
                <a:cs typeface="Microsoft Sans Serif"/>
              </a:rPr>
              <a:t>Лето</a:t>
            </a:r>
            <a:r>
              <a:rPr sz="1100" spc="29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1941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г.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spc="220" dirty="0">
                <a:latin typeface="Microsoft Sans Serif"/>
                <a:cs typeface="Microsoft Sans Serif"/>
              </a:rPr>
              <a:t>–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разработан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план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создания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на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восточных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территориях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-130" dirty="0">
                <a:latin typeface="Microsoft Sans Serif"/>
                <a:cs typeface="Microsoft Sans Serif"/>
              </a:rPr>
              <a:t>СССР</a:t>
            </a:r>
            <a:r>
              <a:rPr sz="1100" spc="6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вплоть </a:t>
            </a:r>
            <a:r>
              <a:rPr sz="1100" dirty="0">
                <a:latin typeface="Microsoft Sans Serif"/>
                <a:cs typeface="Microsoft Sans Serif"/>
              </a:rPr>
              <a:t>до</a:t>
            </a:r>
            <a:r>
              <a:rPr sz="1100" spc="40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Урала</a:t>
            </a:r>
            <a:r>
              <a:rPr sz="1100" spc="40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марионеточной</a:t>
            </a:r>
            <a:r>
              <a:rPr sz="1100" spc="409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Дальневосточной</a:t>
            </a:r>
            <a:r>
              <a:rPr sz="1100" spc="40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республики</a:t>
            </a:r>
            <a:r>
              <a:rPr sz="1100" spc="409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под</a:t>
            </a:r>
            <a:r>
              <a:rPr sz="1100" spc="405" dirty="0">
                <a:latin typeface="Microsoft Sans Serif"/>
                <a:cs typeface="Microsoft Sans Serif"/>
              </a:rPr>
              <a:t>  </a:t>
            </a:r>
            <a:r>
              <a:rPr sz="1100" spc="-10" dirty="0">
                <a:latin typeface="Microsoft Sans Serif"/>
                <a:cs typeface="Microsoft Sans Serif"/>
              </a:rPr>
              <a:t>японским протекторатом.</a:t>
            </a:r>
            <a:endParaRPr sz="11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50000"/>
              </a:lnSpc>
            </a:pPr>
            <a:r>
              <a:rPr sz="1100" dirty="0">
                <a:latin typeface="Microsoft Sans Serif"/>
                <a:cs typeface="Microsoft Sans Serif"/>
              </a:rPr>
              <a:t>Лето</a:t>
            </a:r>
            <a:r>
              <a:rPr sz="1100" spc="49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1941</a:t>
            </a:r>
            <a:r>
              <a:rPr sz="1100" spc="10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г.</a:t>
            </a:r>
            <a:r>
              <a:rPr sz="1100" spc="110" dirty="0">
                <a:latin typeface="Microsoft Sans Serif"/>
                <a:cs typeface="Microsoft Sans Serif"/>
              </a:rPr>
              <a:t>  </a:t>
            </a:r>
            <a:r>
              <a:rPr sz="1100" spc="220" dirty="0">
                <a:latin typeface="Microsoft Sans Serif"/>
                <a:cs typeface="Microsoft Sans Serif"/>
              </a:rPr>
              <a:t>–</a:t>
            </a:r>
            <a:r>
              <a:rPr sz="1100" spc="11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в</a:t>
            </a:r>
            <a:r>
              <a:rPr sz="1100" spc="10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штабе</a:t>
            </a:r>
            <a:r>
              <a:rPr sz="1100" spc="11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Квантунской</a:t>
            </a:r>
            <a:r>
              <a:rPr sz="1100" spc="10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армии</a:t>
            </a:r>
            <a:r>
              <a:rPr sz="1100" spc="11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создан</a:t>
            </a:r>
            <a:r>
              <a:rPr sz="1100" spc="11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отдел</a:t>
            </a:r>
            <a:r>
              <a:rPr sz="1100" spc="10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по</a:t>
            </a:r>
            <a:r>
              <a:rPr sz="1100" spc="110" dirty="0">
                <a:latin typeface="Microsoft Sans Serif"/>
                <a:cs typeface="Microsoft Sans Serif"/>
              </a:rPr>
              <a:t>  </a:t>
            </a:r>
            <a:r>
              <a:rPr sz="1100" spc="-10" dirty="0">
                <a:latin typeface="Microsoft Sans Serif"/>
                <a:cs typeface="Microsoft Sans Serif"/>
              </a:rPr>
              <a:t>управлению </a:t>
            </a:r>
            <a:r>
              <a:rPr sz="1100" dirty="0">
                <a:latin typeface="Microsoft Sans Serif"/>
                <a:cs typeface="Microsoft Sans Serif"/>
              </a:rPr>
              <a:t>оккупированными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советскими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территориями.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61557" y="4573625"/>
            <a:ext cx="5509895" cy="780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95"/>
              </a:spcBef>
            </a:pPr>
            <a:r>
              <a:rPr sz="1100" dirty="0">
                <a:latin typeface="Microsoft Sans Serif"/>
                <a:cs typeface="Microsoft Sans Serif"/>
              </a:rPr>
              <a:t>18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февраля</a:t>
            </a:r>
            <a:r>
              <a:rPr sz="1100" spc="20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1942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г.</a:t>
            </a:r>
            <a:r>
              <a:rPr sz="1100" spc="370" dirty="0">
                <a:latin typeface="Microsoft Sans Serif"/>
                <a:cs typeface="Microsoft Sans Serif"/>
              </a:rPr>
              <a:t>   </a:t>
            </a:r>
            <a:r>
              <a:rPr sz="1100" spc="220" dirty="0">
                <a:latin typeface="Microsoft Sans Serif"/>
                <a:cs typeface="Microsoft Sans Serif"/>
              </a:rPr>
              <a:t>–</a:t>
            </a:r>
            <a:r>
              <a:rPr sz="1100" spc="370" dirty="0">
                <a:latin typeface="Microsoft Sans Serif"/>
                <a:cs typeface="Microsoft Sans Serif"/>
              </a:rPr>
              <a:t>   </a:t>
            </a:r>
            <a:r>
              <a:rPr sz="1100" dirty="0">
                <a:latin typeface="Microsoft Sans Serif"/>
                <a:cs typeface="Microsoft Sans Serif"/>
              </a:rPr>
              <a:t>утверждена</a:t>
            </a:r>
            <a:r>
              <a:rPr sz="1100" spc="20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программа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деятельности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spc="-10" dirty="0">
                <a:latin typeface="Microsoft Sans Serif"/>
                <a:cs typeface="Microsoft Sans Serif"/>
              </a:rPr>
              <a:t>военной </a:t>
            </a:r>
            <a:r>
              <a:rPr sz="1100" dirty="0">
                <a:latin typeface="Microsoft Sans Serif"/>
                <a:cs typeface="Microsoft Sans Serif"/>
              </a:rPr>
              <a:t>администрации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в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Восточной</a:t>
            </a:r>
            <a:r>
              <a:rPr sz="1100" spc="21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Азии,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в</a:t>
            </a:r>
            <a:r>
              <a:rPr sz="1100" spc="21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том</a:t>
            </a:r>
            <a:r>
              <a:rPr sz="1100" spc="21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числе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в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советском</a:t>
            </a:r>
            <a:r>
              <a:rPr sz="1100" spc="210" dirty="0">
                <a:latin typeface="Microsoft Sans Serif"/>
                <a:cs typeface="Microsoft Sans Serif"/>
              </a:rPr>
              <a:t>  </a:t>
            </a:r>
            <a:r>
              <a:rPr sz="1100" spc="-10" dirty="0">
                <a:latin typeface="Microsoft Sans Serif"/>
                <a:cs typeface="Microsoft Sans Serif"/>
              </a:rPr>
              <a:t>Приморье, </a:t>
            </a:r>
            <a:r>
              <a:rPr sz="1100" spc="-25" dirty="0">
                <a:latin typeface="Microsoft Sans Serif"/>
                <a:cs typeface="Microsoft Sans Serif"/>
              </a:rPr>
              <a:t>Хабаровском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крае,</a:t>
            </a:r>
            <a:r>
              <a:rPr sz="1100" spc="4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Читинской</a:t>
            </a:r>
            <a:r>
              <a:rPr sz="1100" spc="5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области</a:t>
            </a:r>
            <a:r>
              <a:rPr sz="1100" spc="6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spc="-30" dirty="0">
                <a:latin typeface="Microsoft Sans Serif"/>
                <a:cs typeface="Microsoft Sans Serif"/>
              </a:rPr>
              <a:t>Бурят-</a:t>
            </a:r>
            <a:r>
              <a:rPr sz="1100" dirty="0">
                <a:latin typeface="Microsoft Sans Serif"/>
                <a:cs typeface="Microsoft Sans Serif"/>
              </a:rPr>
              <a:t>Монгольской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АССР.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9740" y="1469110"/>
            <a:ext cx="5614035" cy="2624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100"/>
              </a:spcBef>
            </a:pPr>
            <a:r>
              <a:rPr sz="1100" dirty="0">
                <a:latin typeface="Microsoft Sans Serif"/>
                <a:cs typeface="Microsoft Sans Serif"/>
              </a:rPr>
              <a:t>Третий</a:t>
            </a:r>
            <a:r>
              <a:rPr sz="1100" spc="27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Рейх,</a:t>
            </a:r>
            <a:r>
              <a:rPr sz="1100" spc="29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Япония</a:t>
            </a:r>
            <a:r>
              <a:rPr sz="1100" spc="30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29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Италия</a:t>
            </a:r>
            <a:r>
              <a:rPr sz="1100" spc="29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согласовали</a:t>
            </a:r>
            <a:r>
              <a:rPr sz="1100" spc="29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разделение</a:t>
            </a:r>
            <a:r>
              <a:rPr sz="1100" spc="29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Евразии</a:t>
            </a:r>
            <a:r>
              <a:rPr sz="1100" spc="27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по</a:t>
            </a:r>
            <a:r>
              <a:rPr sz="1100" spc="29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70</a:t>
            </a:r>
            <a:r>
              <a:rPr sz="1100" spc="29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градусу </a:t>
            </a:r>
            <a:r>
              <a:rPr sz="1100" dirty="0">
                <a:latin typeface="Microsoft Sans Serif"/>
                <a:cs typeface="Microsoft Sans Serif"/>
              </a:rPr>
              <a:t>восточной</a:t>
            </a:r>
            <a:r>
              <a:rPr sz="1100" spc="39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долготы</a:t>
            </a:r>
            <a:r>
              <a:rPr sz="1100" spc="405" dirty="0">
                <a:latin typeface="Microsoft Sans Serif"/>
                <a:cs typeface="Microsoft Sans Serif"/>
              </a:rPr>
              <a:t> </a:t>
            </a:r>
            <a:r>
              <a:rPr sz="1100" spc="220" dirty="0">
                <a:latin typeface="Microsoft Sans Serif"/>
                <a:cs typeface="Microsoft Sans Serif"/>
              </a:rPr>
              <a:t>–</a:t>
            </a:r>
            <a:r>
              <a:rPr sz="1100" spc="38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европейская</a:t>
            </a:r>
            <a:r>
              <a:rPr sz="1100" spc="38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часть</a:t>
            </a:r>
            <a:r>
              <a:rPr sz="1100" spc="38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России</a:t>
            </a:r>
            <a:r>
              <a:rPr sz="1100" spc="39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отходила</a:t>
            </a:r>
            <a:r>
              <a:rPr sz="1100" spc="40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Германии,</a:t>
            </a:r>
            <a:r>
              <a:rPr sz="1100" spc="39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а</a:t>
            </a:r>
            <a:r>
              <a:rPr sz="1100" spc="40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то</a:t>
            </a:r>
            <a:r>
              <a:rPr sz="1100" spc="395" dirty="0">
                <a:latin typeface="Microsoft Sans Serif"/>
                <a:cs typeface="Microsoft Sans Serif"/>
              </a:rPr>
              <a:t> </a:t>
            </a:r>
            <a:r>
              <a:rPr sz="1100" spc="-25" dirty="0">
                <a:latin typeface="Microsoft Sans Serif"/>
                <a:cs typeface="Microsoft Sans Serif"/>
              </a:rPr>
              <a:t>что </a:t>
            </a:r>
            <a:r>
              <a:rPr sz="1100" dirty="0">
                <a:latin typeface="Microsoft Sans Serif"/>
                <a:cs typeface="Microsoft Sans Serif"/>
              </a:rPr>
              <a:t>за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Уралом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–Японии.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При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этом за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Урал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по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«Генеральному</a:t>
            </a:r>
            <a:r>
              <a:rPr sz="1100" dirty="0">
                <a:latin typeface="Microsoft Sans Serif"/>
                <a:cs typeface="Microsoft Sans Serif"/>
              </a:rPr>
              <a:t> плану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spc="-105" dirty="0">
                <a:latin typeface="Microsoft Sans Serif"/>
                <a:cs typeface="Microsoft Sans Serif"/>
              </a:rPr>
              <a:t>ОСТ»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принудительно </a:t>
            </a:r>
            <a:r>
              <a:rPr sz="1100" dirty="0">
                <a:latin typeface="Microsoft Sans Serif"/>
                <a:cs typeface="Microsoft Sans Serif"/>
              </a:rPr>
              <a:t>выселялось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85%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населения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европейской части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СССР.</a:t>
            </a:r>
            <a:endParaRPr sz="11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50000"/>
              </a:lnSpc>
              <a:spcBef>
                <a:spcPts val="650"/>
              </a:spcBef>
            </a:pPr>
            <a:r>
              <a:rPr sz="1100" dirty="0">
                <a:latin typeface="Microsoft Sans Serif"/>
                <a:cs typeface="Microsoft Sans Serif"/>
              </a:rPr>
              <a:t>Главная</a:t>
            </a:r>
            <a:r>
              <a:rPr sz="1100" spc="12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цель</a:t>
            </a:r>
            <a:r>
              <a:rPr sz="1100" spc="1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японской</a:t>
            </a:r>
            <a:r>
              <a:rPr sz="1100" spc="11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военной</a:t>
            </a:r>
            <a:r>
              <a:rPr sz="1100" spc="1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администрации</a:t>
            </a:r>
            <a:r>
              <a:rPr sz="1100" spc="12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на</a:t>
            </a:r>
            <a:r>
              <a:rPr sz="1100" spc="12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оккупированной</a:t>
            </a:r>
            <a:r>
              <a:rPr sz="1100" spc="12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территории </a:t>
            </a:r>
            <a:r>
              <a:rPr sz="1100" dirty="0">
                <a:latin typeface="Microsoft Sans Serif"/>
                <a:cs typeface="Microsoft Sans Serif"/>
              </a:rPr>
              <a:t>СССР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-</a:t>
            </a:r>
            <a:r>
              <a:rPr sz="1100" spc="21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«обеспечение</a:t>
            </a:r>
            <a:r>
              <a:rPr sz="1100" spc="20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бесперебойности</a:t>
            </a:r>
            <a:r>
              <a:rPr sz="1100" spc="204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снабжения</a:t>
            </a:r>
            <a:r>
              <a:rPr sz="1100" spc="2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армии»</a:t>
            </a:r>
            <a:r>
              <a:rPr sz="1100" spc="2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204" dirty="0">
                <a:latin typeface="Microsoft Sans Serif"/>
                <a:cs typeface="Microsoft Sans Serif"/>
              </a:rPr>
              <a:t>  </a:t>
            </a:r>
            <a:r>
              <a:rPr sz="1100" spc="-10" dirty="0">
                <a:latin typeface="Microsoft Sans Serif"/>
                <a:cs typeface="Microsoft Sans Serif"/>
              </a:rPr>
              <a:t>«реорганизовать </a:t>
            </a:r>
            <a:r>
              <a:rPr sz="1100" dirty="0">
                <a:latin typeface="Microsoft Sans Serif"/>
                <a:cs typeface="Microsoft Sans Serif"/>
              </a:rPr>
              <a:t>прежнюю</a:t>
            </a:r>
            <a:r>
              <a:rPr sz="1100" spc="5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плановую</a:t>
            </a:r>
            <a:r>
              <a:rPr sz="1100" spc="5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экономику,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сделать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упор</a:t>
            </a:r>
            <a:r>
              <a:rPr sz="1100" spc="4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на</a:t>
            </a:r>
            <a:r>
              <a:rPr sz="1100" spc="6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разработку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естественных</a:t>
            </a:r>
            <a:r>
              <a:rPr sz="1100" spc="6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ресурсов, </a:t>
            </a:r>
            <a:r>
              <a:rPr sz="1100" dirty="0">
                <a:latin typeface="Microsoft Sans Serif"/>
                <a:cs typeface="Microsoft Sans Serif"/>
              </a:rPr>
              <a:t>особенно</a:t>
            </a:r>
            <a:r>
              <a:rPr sz="1100" spc="24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добычу</a:t>
            </a:r>
            <a:r>
              <a:rPr sz="1100" spc="23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необходимых</a:t>
            </a:r>
            <a:r>
              <a:rPr sz="1100" spc="24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металлов</a:t>
            </a:r>
            <a:r>
              <a:rPr sz="1100" spc="240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235" dirty="0">
                <a:latin typeface="Microsoft Sans Serif"/>
                <a:cs typeface="Microsoft Sans Serif"/>
              </a:rPr>
              <a:t>  </a:t>
            </a:r>
            <a:r>
              <a:rPr sz="1100" dirty="0">
                <a:latin typeface="Microsoft Sans Serif"/>
                <a:cs typeface="Microsoft Sans Serif"/>
              </a:rPr>
              <a:t>получение</a:t>
            </a:r>
            <a:r>
              <a:rPr sz="1100" spc="235" dirty="0">
                <a:latin typeface="Microsoft Sans Serif"/>
                <a:cs typeface="Microsoft Sans Serif"/>
              </a:rPr>
              <a:t>  </a:t>
            </a:r>
            <a:r>
              <a:rPr sz="1100" spc="-10" dirty="0">
                <a:latin typeface="Microsoft Sans Serif"/>
                <a:cs typeface="Microsoft Sans Serif"/>
              </a:rPr>
              <a:t>продовольственных </a:t>
            </a:r>
            <a:r>
              <a:rPr sz="1100" dirty="0">
                <a:latin typeface="Microsoft Sans Serif"/>
                <a:cs typeface="Microsoft Sans Serif"/>
              </a:rPr>
              <a:t>ресурсов,</a:t>
            </a:r>
            <a:r>
              <a:rPr sz="1100" spc="10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переселить</a:t>
            </a:r>
            <a:r>
              <a:rPr sz="1100" spc="9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</a:t>
            </a:r>
            <a:r>
              <a:rPr sz="1100" spc="10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оккупированные</a:t>
            </a:r>
            <a:r>
              <a:rPr sz="1100" spc="9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районы</a:t>
            </a:r>
            <a:r>
              <a:rPr sz="1100" spc="114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японцев,</a:t>
            </a:r>
            <a:r>
              <a:rPr sz="1100" spc="1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корейцев</a:t>
            </a:r>
            <a:r>
              <a:rPr sz="1100" spc="1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114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маньчжуров, </a:t>
            </a:r>
            <a:r>
              <a:rPr sz="1100" dirty="0">
                <a:latin typeface="Microsoft Sans Serif"/>
                <a:cs typeface="Microsoft Sans Serif"/>
              </a:rPr>
              <a:t>осуществив принудительное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выселение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местных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жителей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на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север».</a:t>
            </a:r>
            <a:endParaRPr sz="1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84325" cy="6858000"/>
            <a:chOff x="0" y="0"/>
            <a:chExt cx="158432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376314"/>
              <a:ext cx="1567306" cy="14816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83944" cy="564730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721866" y="4004564"/>
            <a:ext cx="2601595" cy="822960"/>
          </a:xfrm>
          <a:custGeom>
            <a:avLst/>
            <a:gdLst/>
            <a:ahLst/>
            <a:cxnLst/>
            <a:rect l="l" t="t" r="r" b="b"/>
            <a:pathLst>
              <a:path w="2601595" h="822960">
                <a:moveTo>
                  <a:pt x="0" y="0"/>
                </a:moveTo>
                <a:lnTo>
                  <a:pt x="1314703" y="822706"/>
                </a:lnTo>
                <a:lnTo>
                  <a:pt x="2601213" y="17653"/>
                </a:lnTo>
                <a:lnTo>
                  <a:pt x="1752726" y="11937"/>
                </a:lnTo>
                <a:lnTo>
                  <a:pt x="1314703" y="286004"/>
                </a:lnTo>
                <a:lnTo>
                  <a:pt x="867028" y="5842"/>
                </a:lnTo>
                <a:lnTo>
                  <a:pt x="0" y="0"/>
                </a:lnTo>
                <a:close/>
              </a:path>
            </a:pathLst>
          </a:custGeom>
          <a:solidFill>
            <a:srgbClr val="FF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963222" y="48793"/>
            <a:ext cx="1229360" cy="5551170"/>
            <a:chOff x="10963222" y="48793"/>
            <a:chExt cx="1229360" cy="55511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63222" y="48793"/>
              <a:ext cx="1228777" cy="5550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03786" y="528954"/>
              <a:ext cx="148590" cy="14871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62393" y="244665"/>
            <a:ext cx="10327640" cy="858519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z="1600" spc="-114" dirty="0">
                <a:latin typeface="Microsoft Sans Serif"/>
                <a:cs typeface="Microsoft Sans Serif"/>
              </a:rPr>
              <a:t>СОВЕТСКОМУ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85" dirty="0">
                <a:latin typeface="Microsoft Sans Serif"/>
                <a:cs typeface="Microsoft Sans Serif"/>
              </a:rPr>
              <a:t>СОЮЗУ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25" dirty="0">
                <a:latin typeface="Microsoft Sans Serif"/>
                <a:cs typeface="Microsoft Sans Serif"/>
              </a:rPr>
              <a:t>БЛАГОДАРЯ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75" dirty="0">
                <a:latin typeface="Microsoft Sans Serif"/>
                <a:cs typeface="Microsoft Sans Serif"/>
              </a:rPr>
              <a:t>ДАЛЬНОВИДНЫМ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60" dirty="0">
                <a:latin typeface="Microsoft Sans Serif"/>
                <a:cs typeface="Microsoft Sans Serif"/>
              </a:rPr>
              <a:t>ВНЕШНЕПОЛИТИЧЕСКИМ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РЕШЕНИЯМ</a:t>
            </a:r>
            <a:endParaRPr sz="16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spc="-120" dirty="0">
                <a:latin typeface="Microsoft Sans Serif"/>
                <a:cs typeface="Microsoft Sans Serif"/>
              </a:rPr>
              <a:t>РУКОВОДСТВА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СТРАНЫ</a:t>
            </a:r>
            <a:endParaRPr sz="16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120" dirty="0">
                <a:solidFill>
                  <a:srgbClr val="C10000"/>
                </a:solidFill>
                <a:latin typeface="Microsoft Sans Serif"/>
                <a:cs typeface="Microsoft Sans Serif"/>
              </a:rPr>
              <a:t>УДАЛОСЬ</a:t>
            </a:r>
            <a:r>
              <a:rPr sz="16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C10000"/>
                </a:solidFill>
                <a:latin typeface="Microsoft Sans Serif"/>
                <a:cs typeface="Microsoft Sans Serif"/>
              </a:rPr>
              <a:t>В</a:t>
            </a:r>
            <a:r>
              <a:rPr sz="1600" spc="459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C10000"/>
                </a:solidFill>
                <a:latin typeface="Microsoft Sans Serif"/>
                <a:cs typeface="Microsoft Sans Serif"/>
              </a:rPr>
              <a:t>КОНЦЕ</a:t>
            </a:r>
            <a:r>
              <a:rPr sz="16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C10000"/>
                </a:solidFill>
                <a:latin typeface="Microsoft Sans Serif"/>
                <a:cs typeface="Microsoft Sans Serif"/>
              </a:rPr>
              <a:t>1930-</a:t>
            </a:r>
            <a:r>
              <a:rPr sz="1600" spc="160" dirty="0">
                <a:solidFill>
                  <a:srgbClr val="C10000"/>
                </a:solidFill>
                <a:latin typeface="Microsoft Sans Serif"/>
                <a:cs typeface="Microsoft Sans Serif"/>
              </a:rPr>
              <a:t>х–</a:t>
            </a:r>
            <a:r>
              <a:rPr sz="16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0" dirty="0">
                <a:solidFill>
                  <a:srgbClr val="C10000"/>
                </a:solidFill>
                <a:latin typeface="Microsoft Sans Serif"/>
                <a:cs typeface="Microsoft Sans Serif"/>
              </a:rPr>
              <a:t>НАЧАЛЕ</a:t>
            </a:r>
            <a:r>
              <a:rPr sz="16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C10000"/>
                </a:solidFill>
                <a:latin typeface="Microsoft Sans Serif"/>
                <a:cs typeface="Microsoft Sans Serif"/>
              </a:rPr>
              <a:t>1940-</a:t>
            </a:r>
            <a:r>
              <a:rPr sz="1600" spc="-3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C10000"/>
                </a:solidFill>
                <a:latin typeface="Microsoft Sans Serif"/>
                <a:cs typeface="Microsoft Sans Serif"/>
              </a:rPr>
              <a:t>х</a:t>
            </a:r>
            <a:r>
              <a:rPr sz="1600" spc="47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C10000"/>
                </a:solidFill>
                <a:latin typeface="Microsoft Sans Serif"/>
                <a:cs typeface="Microsoft Sans Serif"/>
              </a:rPr>
              <a:t>ГОДОВ</a:t>
            </a:r>
            <a:r>
              <a:rPr sz="1600" spc="-3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40" dirty="0">
                <a:solidFill>
                  <a:srgbClr val="C10000"/>
                </a:solidFill>
                <a:latin typeface="Microsoft Sans Serif"/>
                <a:cs typeface="Microsoft Sans Serif"/>
              </a:rPr>
              <a:t>ИЗБЕЖАТЬ</a:t>
            </a:r>
            <a:r>
              <a:rPr sz="1600" spc="-1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C10000"/>
                </a:solidFill>
                <a:latin typeface="Microsoft Sans Serif"/>
                <a:cs typeface="Microsoft Sans Serif"/>
              </a:rPr>
              <a:t>ВОЙНЫ</a:t>
            </a:r>
            <a:r>
              <a:rPr sz="1600" spc="-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C10000"/>
                </a:solidFill>
                <a:latin typeface="Microsoft Sans Serif"/>
                <a:cs typeface="Microsoft Sans Serif"/>
              </a:rPr>
              <a:t>НА</a:t>
            </a:r>
            <a:r>
              <a:rPr sz="1600" spc="-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20" dirty="0">
                <a:solidFill>
                  <a:srgbClr val="C10000"/>
                </a:solidFill>
                <a:latin typeface="Microsoft Sans Serif"/>
                <a:cs typeface="Microsoft Sans Serif"/>
              </a:rPr>
              <a:t>ДВА</a:t>
            </a:r>
            <a:r>
              <a:rPr sz="1600" spc="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ФРОНТА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1634" y="550163"/>
            <a:ext cx="148666" cy="14871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33527" y="1507616"/>
            <a:ext cx="62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80385" y="1227581"/>
            <a:ext cx="6294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25" dirty="0">
                <a:latin typeface="Microsoft Sans Serif"/>
                <a:cs typeface="Microsoft Sans Serif"/>
              </a:rPr>
              <a:t>ДВА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10" dirty="0">
                <a:latin typeface="Microsoft Sans Serif"/>
                <a:cs typeface="Microsoft Sans Serif"/>
              </a:rPr>
              <a:t>ДОГОВОРА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О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75" dirty="0">
                <a:latin typeface="Microsoft Sans Serif"/>
                <a:cs typeface="Microsoft Sans Serif"/>
              </a:rPr>
              <a:t>НЕНАПАДЕНИИ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320" dirty="0">
                <a:latin typeface="Microsoft Sans Serif"/>
                <a:cs typeface="Microsoft Sans Serif"/>
              </a:rPr>
              <a:t>–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общая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стратегическая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задача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50051" y="5840069"/>
            <a:ext cx="5669915" cy="986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188595" algn="ctr">
              <a:lnSpc>
                <a:spcPct val="100000"/>
              </a:lnSpc>
              <a:spcBef>
                <a:spcPts val="100"/>
              </a:spcBef>
            </a:pPr>
            <a:r>
              <a:rPr sz="1150" b="1" dirty="0">
                <a:latin typeface="Arial"/>
                <a:cs typeface="Arial"/>
              </a:rPr>
              <a:t>5</a:t>
            </a:r>
            <a:r>
              <a:rPr sz="1150" b="1" spc="-5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АПРЕЛЯ</a:t>
            </a:r>
            <a:r>
              <a:rPr sz="1150" b="1" spc="-3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1945</a:t>
            </a:r>
            <a:r>
              <a:rPr sz="1150" b="1" spc="-3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ГОДА</a:t>
            </a:r>
            <a:r>
              <a:rPr sz="1150" b="1" spc="-3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СОВЕТСКОЕ</a:t>
            </a:r>
            <a:r>
              <a:rPr sz="1150" b="1" spc="-5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ПРАВИТЕЛЬСТВО</a:t>
            </a:r>
            <a:r>
              <a:rPr sz="1150" b="1" spc="-5" dirty="0">
                <a:latin typeface="Arial"/>
                <a:cs typeface="Arial"/>
              </a:rPr>
              <a:t> </a:t>
            </a:r>
            <a:r>
              <a:rPr sz="1150" b="1" spc="-10" dirty="0">
                <a:latin typeface="Arial"/>
                <a:cs typeface="Arial"/>
              </a:rPr>
              <a:t>ДЕНОНСИРОВАЛО </a:t>
            </a:r>
            <a:r>
              <a:rPr sz="1150" b="1" dirty="0">
                <a:latin typeface="Arial"/>
                <a:cs typeface="Arial"/>
              </a:rPr>
              <a:t>ПАКТ</a:t>
            </a:r>
            <a:r>
              <a:rPr sz="1150" b="1" spc="-4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О</a:t>
            </a:r>
            <a:r>
              <a:rPr sz="1150" b="1" spc="-3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НЕЙТРАЛИТЕТЕ С</a:t>
            </a:r>
            <a:r>
              <a:rPr sz="1150" b="1" spc="-45" dirty="0">
                <a:latin typeface="Arial"/>
                <a:cs typeface="Arial"/>
              </a:rPr>
              <a:t> </a:t>
            </a:r>
            <a:r>
              <a:rPr sz="1150" b="1" spc="-10" dirty="0">
                <a:latin typeface="Arial"/>
                <a:cs typeface="Arial"/>
              </a:rPr>
              <a:t>ЯПОНИЕЙ.</a:t>
            </a:r>
            <a:endParaRPr sz="1150">
              <a:latin typeface="Arial"/>
              <a:cs typeface="Arial"/>
            </a:endParaRPr>
          </a:p>
          <a:p>
            <a:pPr marL="29209" marR="20320"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-3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заявлении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этому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поводу</a:t>
            </a:r>
            <a:r>
              <a:rPr sz="1000" spc="-10" dirty="0">
                <a:latin typeface="Microsoft Sans Serif"/>
                <a:cs typeface="Microsoft Sans Serif"/>
              </a:rPr>
              <a:t> указывалось: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Япония,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будучи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союзницей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фашистской Германии, помогала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ей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 войне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против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СССР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и,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кроме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того,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продолжает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войну с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США</a:t>
            </a:r>
            <a:r>
              <a:rPr sz="1000" spc="2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Англией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355" dirty="0">
                <a:latin typeface="Microsoft Sans Serif"/>
                <a:cs typeface="Microsoft Sans Serif"/>
              </a:rPr>
              <a:t>—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ct val="100000"/>
              </a:lnSpc>
            </a:pPr>
            <a:r>
              <a:rPr sz="1000" spc="-10" dirty="0">
                <a:latin typeface="Microsoft Sans Serif"/>
                <a:cs typeface="Microsoft Sans Serif"/>
              </a:rPr>
              <a:t>союзниками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СССР.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При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таком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положении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пакт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нейтралитете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между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Японией</a:t>
            </a:r>
            <a:r>
              <a:rPr sz="1000" spc="2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СССР</a:t>
            </a:r>
            <a:r>
              <a:rPr sz="1000" spc="-10" dirty="0">
                <a:latin typeface="Microsoft Sans Serif"/>
                <a:cs typeface="Microsoft Sans Serif"/>
              </a:rPr>
              <a:t> теряет </a:t>
            </a:r>
            <a:r>
              <a:rPr sz="1000" dirty="0">
                <a:latin typeface="Microsoft Sans Serif"/>
                <a:cs typeface="Microsoft Sans Serif"/>
              </a:rPr>
              <a:t>смысл,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продление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его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стало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невозможным.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6976" y="5101590"/>
            <a:ext cx="5252085" cy="1052830"/>
          </a:xfrm>
          <a:custGeom>
            <a:avLst/>
            <a:gdLst/>
            <a:ahLst/>
            <a:cxnLst/>
            <a:rect l="l" t="t" r="r" b="b"/>
            <a:pathLst>
              <a:path w="5252085" h="1052829">
                <a:moveTo>
                  <a:pt x="5251831" y="0"/>
                </a:moveTo>
                <a:lnTo>
                  <a:pt x="0" y="0"/>
                </a:lnTo>
                <a:lnTo>
                  <a:pt x="0" y="1052614"/>
                </a:lnTo>
                <a:lnTo>
                  <a:pt x="5251831" y="1052614"/>
                </a:lnTo>
                <a:lnTo>
                  <a:pt x="5251831" y="0"/>
                </a:lnTo>
                <a:close/>
              </a:path>
            </a:pathLst>
          </a:custGeom>
          <a:solidFill>
            <a:srgbClr val="FFA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1700" y="5007279"/>
            <a:ext cx="5243830" cy="1085850"/>
          </a:xfrm>
          <a:prstGeom prst="rect">
            <a:avLst/>
          </a:prstGeom>
          <a:solidFill>
            <a:srgbClr val="FFA300"/>
          </a:solidFill>
          <a:ln w="28575">
            <a:solidFill>
              <a:srgbClr val="C00000"/>
            </a:solidFill>
          </a:ln>
        </p:spPr>
        <p:txBody>
          <a:bodyPr vert="horz" wrap="square" lIns="0" tIns="876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90"/>
              </a:spcBef>
            </a:pPr>
            <a:endParaRPr sz="1100">
              <a:latin typeface="Times New Roman"/>
              <a:cs typeface="Times New Roman"/>
            </a:endParaRPr>
          </a:p>
          <a:p>
            <a:pPr marL="240029" marR="92710" algn="ctr">
              <a:lnSpc>
                <a:spcPct val="100000"/>
              </a:lnSpc>
            </a:pPr>
            <a:r>
              <a:rPr sz="1100" dirty="0">
                <a:latin typeface="Microsoft Sans Serif"/>
                <a:cs typeface="Microsoft Sans Serif"/>
              </a:rPr>
              <a:t>23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85" dirty="0">
                <a:latin typeface="Microsoft Sans Serif"/>
                <a:cs typeface="Microsoft Sans Serif"/>
              </a:rPr>
              <a:t>АВГУСТА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1939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spc="-80" dirty="0">
                <a:latin typeface="Microsoft Sans Serif"/>
                <a:cs typeface="Microsoft Sans Serif"/>
              </a:rPr>
              <a:t>ГОДА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80" dirty="0">
                <a:latin typeface="Microsoft Sans Serif"/>
                <a:cs typeface="Microsoft Sans Serif"/>
              </a:rPr>
              <a:t>МЕЖДУ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60" dirty="0">
                <a:latin typeface="Microsoft Sans Serif"/>
                <a:cs typeface="Microsoft Sans Serif"/>
              </a:rPr>
              <a:t>ГЕРМАНИЕЙ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spc="-120" dirty="0">
                <a:latin typeface="Microsoft Sans Serif"/>
                <a:cs typeface="Microsoft Sans Serif"/>
              </a:rPr>
              <a:t>СССР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spc="-60" dirty="0">
                <a:latin typeface="Microsoft Sans Serif"/>
                <a:cs typeface="Microsoft Sans Serif"/>
              </a:rPr>
              <a:t>БЫЛ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55" dirty="0">
                <a:latin typeface="Microsoft Sans Serif"/>
                <a:cs typeface="Microsoft Sans Serif"/>
              </a:rPr>
              <a:t>ПОДПИСАН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ПАКТ </a:t>
            </a:r>
            <a:r>
              <a:rPr sz="1100" dirty="0">
                <a:latin typeface="Microsoft Sans Serif"/>
                <a:cs typeface="Microsoft Sans Serif"/>
              </a:rPr>
              <a:t>О</a:t>
            </a:r>
            <a:r>
              <a:rPr sz="1100" spc="45" dirty="0">
                <a:latin typeface="Microsoft Sans Serif"/>
                <a:cs typeface="Microsoft Sans Serif"/>
              </a:rPr>
              <a:t> </a:t>
            </a:r>
            <a:r>
              <a:rPr sz="1100" spc="-60" dirty="0">
                <a:latin typeface="Microsoft Sans Serif"/>
                <a:cs typeface="Microsoft Sans Serif"/>
              </a:rPr>
              <a:t>НЕНАПАДЕНИИ.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spc="-85" dirty="0">
                <a:latin typeface="Microsoft Sans Serif"/>
                <a:cs typeface="Microsoft Sans Serif"/>
              </a:rPr>
              <a:t>«ПАКТ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spc="-40" dirty="0">
                <a:latin typeface="Microsoft Sans Serif"/>
                <a:cs typeface="Microsoft Sans Serif"/>
              </a:rPr>
              <a:t>МОЛОТОВА-</a:t>
            </a:r>
            <a:r>
              <a:rPr sz="1100" spc="-80" dirty="0">
                <a:latin typeface="Microsoft Sans Serif"/>
                <a:cs typeface="Microsoft Sans Serif"/>
              </a:rPr>
              <a:t>РИББЕНТРОПА»</a:t>
            </a:r>
            <a:r>
              <a:rPr sz="1100" spc="-10" dirty="0">
                <a:latin typeface="Microsoft Sans Serif"/>
                <a:cs typeface="Microsoft Sans Serif"/>
              </a:rPr>
              <a:t> ОТСРОЧИЛ</a:t>
            </a:r>
            <a:endParaRPr sz="1100">
              <a:latin typeface="Microsoft Sans Serif"/>
              <a:cs typeface="Microsoft Sans Serif"/>
            </a:endParaRPr>
          </a:p>
          <a:p>
            <a:pPr marL="407670" marR="254635" algn="ctr">
              <a:lnSpc>
                <a:spcPct val="100000"/>
              </a:lnSpc>
            </a:pPr>
            <a:r>
              <a:rPr sz="1100" spc="-70" dirty="0">
                <a:latin typeface="Microsoft Sans Serif"/>
                <a:cs typeface="Microsoft Sans Serif"/>
              </a:rPr>
              <a:t>НАПАДЕНИЕ</a:t>
            </a:r>
            <a:r>
              <a:rPr sz="1100" spc="-45" dirty="0">
                <a:latin typeface="Microsoft Sans Serif"/>
                <a:cs typeface="Microsoft Sans Serif"/>
              </a:rPr>
              <a:t> </a:t>
            </a:r>
            <a:r>
              <a:rPr sz="1100" spc="-50" dirty="0">
                <a:latin typeface="Microsoft Sans Serif"/>
                <a:cs typeface="Microsoft Sans Serif"/>
              </a:rPr>
              <a:t>ГЕРМАНИИ</a:t>
            </a:r>
            <a:r>
              <a:rPr sz="1100" spc="-35" dirty="0">
                <a:latin typeface="Microsoft Sans Serif"/>
                <a:cs typeface="Microsoft Sans Serif"/>
              </a:rPr>
              <a:t> НА</a:t>
            </a:r>
            <a:r>
              <a:rPr sz="1100" spc="-40" dirty="0">
                <a:latin typeface="Microsoft Sans Serif"/>
                <a:cs typeface="Microsoft Sans Serif"/>
              </a:rPr>
              <a:t> </a:t>
            </a:r>
            <a:r>
              <a:rPr sz="1100" spc="-65" dirty="0">
                <a:latin typeface="Microsoft Sans Serif"/>
                <a:cs typeface="Microsoft Sans Serif"/>
              </a:rPr>
              <a:t>СССР</a:t>
            </a:r>
            <a:r>
              <a:rPr sz="1100" spc="18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-45" dirty="0">
                <a:latin typeface="Microsoft Sans Serif"/>
                <a:cs typeface="Microsoft Sans Serif"/>
              </a:rPr>
              <a:t> </a:t>
            </a:r>
            <a:r>
              <a:rPr sz="1100" spc="-85" dirty="0">
                <a:latin typeface="Microsoft Sans Serif"/>
                <a:cs typeface="Microsoft Sans Serif"/>
              </a:rPr>
              <a:t>ДАЛ</a:t>
            </a:r>
            <a:r>
              <a:rPr sz="1100" spc="-40" dirty="0">
                <a:latin typeface="Microsoft Sans Serif"/>
                <a:cs typeface="Microsoft Sans Serif"/>
              </a:rPr>
              <a:t> </a:t>
            </a:r>
            <a:r>
              <a:rPr sz="1100" spc="-45" dirty="0">
                <a:latin typeface="Microsoft Sans Serif"/>
                <a:cs typeface="Microsoft Sans Serif"/>
              </a:rPr>
              <a:t>ВОЗМОЖНОСТЬ</a:t>
            </a:r>
            <a:r>
              <a:rPr sz="1100" spc="204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НАКОПИТЬ </a:t>
            </a:r>
            <a:r>
              <a:rPr sz="1100" spc="-60" dirty="0">
                <a:latin typeface="Microsoft Sans Serif"/>
                <a:cs typeface="Microsoft Sans Serif"/>
              </a:rPr>
              <a:t>СИЛЫ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105" dirty="0">
                <a:latin typeface="Microsoft Sans Serif"/>
                <a:cs typeface="Microsoft Sans Serif"/>
              </a:rPr>
              <a:t>ДЛЯ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85" dirty="0">
                <a:latin typeface="Microsoft Sans Serif"/>
                <a:cs typeface="Microsoft Sans Serif"/>
              </a:rPr>
              <a:t>ОТРАЖЕНИЯ</a:t>
            </a:r>
            <a:r>
              <a:rPr sz="1100" spc="-10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УДАРА</a:t>
            </a:r>
            <a:endParaRPr sz="1100">
              <a:latin typeface="Microsoft Sans Serif"/>
              <a:cs typeface="Microsoft Sans Serif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8533" y="1778635"/>
            <a:ext cx="3100196" cy="285496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6600570" y="1756994"/>
            <a:ext cx="4945380" cy="921385"/>
            <a:chOff x="6600570" y="1756994"/>
            <a:chExt cx="4945380" cy="921385"/>
          </a:xfrm>
        </p:grpSpPr>
        <p:sp>
          <p:nvSpPr>
            <p:cNvPr id="18" name="object 18"/>
            <p:cNvSpPr/>
            <p:nvPr/>
          </p:nvSpPr>
          <p:spPr>
            <a:xfrm>
              <a:off x="6606920" y="1763344"/>
              <a:ext cx="4932680" cy="908685"/>
            </a:xfrm>
            <a:custGeom>
              <a:avLst/>
              <a:gdLst/>
              <a:ahLst/>
              <a:cxnLst/>
              <a:rect l="l" t="t" r="r" b="b"/>
              <a:pathLst>
                <a:path w="4932680" h="908685">
                  <a:moveTo>
                    <a:pt x="4932680" y="0"/>
                  </a:moveTo>
                  <a:lnTo>
                    <a:pt x="0" y="0"/>
                  </a:lnTo>
                  <a:lnTo>
                    <a:pt x="0" y="908608"/>
                  </a:lnTo>
                  <a:lnTo>
                    <a:pt x="4932680" y="908608"/>
                  </a:lnTo>
                  <a:lnTo>
                    <a:pt x="493268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06920" y="1763344"/>
              <a:ext cx="4932680" cy="908685"/>
            </a:xfrm>
            <a:custGeom>
              <a:avLst/>
              <a:gdLst/>
              <a:ahLst/>
              <a:cxnLst/>
              <a:rect l="l" t="t" r="r" b="b"/>
              <a:pathLst>
                <a:path w="4932680" h="908685">
                  <a:moveTo>
                    <a:pt x="0" y="908608"/>
                  </a:moveTo>
                  <a:lnTo>
                    <a:pt x="4932680" y="908608"/>
                  </a:lnTo>
                  <a:lnTo>
                    <a:pt x="4932680" y="0"/>
                  </a:lnTo>
                  <a:lnTo>
                    <a:pt x="0" y="0"/>
                  </a:lnTo>
                  <a:lnTo>
                    <a:pt x="0" y="90860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735508" y="1769694"/>
            <a:ext cx="4798060" cy="80581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76835" rIns="0" bIns="0" rtlCol="0">
            <a:spAutoFit/>
          </a:bodyPr>
          <a:lstStyle/>
          <a:p>
            <a:pPr marR="114935" algn="ctr">
              <a:lnSpc>
                <a:spcPct val="100000"/>
              </a:lnSpc>
              <a:spcBef>
                <a:spcPts val="605"/>
              </a:spcBef>
            </a:pP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13</a:t>
            </a:r>
            <a:r>
              <a:rPr sz="10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АПРЕЛЯ</a:t>
            </a:r>
            <a:r>
              <a:rPr sz="10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1941</a:t>
            </a:r>
            <a:r>
              <a:rPr sz="10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ГОДА</a:t>
            </a:r>
            <a:r>
              <a:rPr sz="10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05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МОСКВЕ</a:t>
            </a:r>
            <a:r>
              <a:rPr sz="10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БЫЛ</a:t>
            </a:r>
            <a:r>
              <a:rPr sz="10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ПОДПИСАН</a:t>
            </a:r>
            <a:r>
              <a:rPr sz="10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ПАКТ</a:t>
            </a:r>
            <a:endParaRPr sz="1050">
              <a:latin typeface="Microsoft Sans Serif"/>
              <a:cs typeface="Microsoft Sans Serif"/>
            </a:endParaRPr>
          </a:p>
          <a:p>
            <a:pPr marL="369570" marR="485140" indent="-635" algn="ctr">
              <a:lnSpc>
                <a:spcPct val="100000"/>
              </a:lnSpc>
            </a:pP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05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ВЗАИМНОМ</a:t>
            </a:r>
            <a:r>
              <a:rPr sz="105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НЕЙТРАЛИТЕТЕ</a:t>
            </a:r>
            <a:r>
              <a:rPr sz="10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МЕЖДУ</a:t>
            </a:r>
            <a:r>
              <a:rPr sz="10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СОВЕТСКИМ</a:t>
            </a:r>
            <a:r>
              <a:rPr sz="10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СОЮЗОМ </a:t>
            </a: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05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ЯПОНСКОЙ</a:t>
            </a:r>
            <a:r>
              <a:rPr sz="10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ИМПЕРИЕЙ.</a:t>
            </a:r>
            <a:r>
              <a:rPr sz="105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ПАКТ</a:t>
            </a:r>
            <a:r>
              <a:rPr sz="10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05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НЕЙТРАЛИТЕТЕ</a:t>
            </a:r>
            <a:r>
              <a:rPr sz="105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05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ЯПОНИЕЙ</a:t>
            </a:r>
            <a:endParaRPr sz="1050">
              <a:latin typeface="Microsoft Sans Serif"/>
              <a:cs typeface="Microsoft Sans Serif"/>
            </a:endParaRPr>
          </a:p>
          <a:p>
            <a:pPr marR="114935" algn="ctr">
              <a:lnSpc>
                <a:spcPct val="100000"/>
              </a:lnSpc>
            </a:pPr>
            <a:r>
              <a:rPr sz="105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ГАРАНТИРОВАЛ</a:t>
            </a:r>
            <a:r>
              <a:rPr sz="10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БЕЗОПАСНОСТЬ</a:t>
            </a:r>
            <a:r>
              <a:rPr sz="10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ГРАНИЦ</a:t>
            </a:r>
            <a:r>
              <a:rPr sz="10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СССР</a:t>
            </a:r>
            <a:r>
              <a:rPr sz="10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05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ДАЛЬНЕМ</a:t>
            </a:r>
            <a:r>
              <a:rPr sz="105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ВОСТОКЕ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706933" y="1638554"/>
            <a:ext cx="4953635" cy="4093210"/>
            <a:chOff x="6706933" y="1638554"/>
            <a:chExt cx="4953635" cy="4093210"/>
          </a:xfrm>
        </p:grpSpPr>
        <p:sp>
          <p:nvSpPr>
            <p:cNvPr id="22" name="object 22"/>
            <p:cNvSpPr/>
            <p:nvPr/>
          </p:nvSpPr>
          <p:spPr>
            <a:xfrm>
              <a:off x="6721220" y="1652841"/>
              <a:ext cx="4925060" cy="937260"/>
            </a:xfrm>
            <a:custGeom>
              <a:avLst/>
              <a:gdLst/>
              <a:ahLst/>
              <a:cxnLst/>
              <a:rect l="l" t="t" r="r" b="b"/>
              <a:pathLst>
                <a:path w="4925059" h="937260">
                  <a:moveTo>
                    <a:pt x="0" y="936815"/>
                  </a:moveTo>
                  <a:lnTo>
                    <a:pt x="4924933" y="936815"/>
                  </a:lnTo>
                  <a:lnTo>
                    <a:pt x="4924933" y="0"/>
                  </a:lnTo>
                  <a:lnTo>
                    <a:pt x="0" y="0"/>
                  </a:lnTo>
                  <a:lnTo>
                    <a:pt x="0" y="936815"/>
                  </a:lnTo>
                  <a:close/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35722" y="3031185"/>
              <a:ext cx="3088004" cy="270014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238872" y="2850375"/>
              <a:ext cx="3429635" cy="990600"/>
            </a:xfrm>
            <a:custGeom>
              <a:avLst/>
              <a:gdLst/>
              <a:ahLst/>
              <a:cxnLst/>
              <a:rect l="l" t="t" r="r" b="b"/>
              <a:pathLst>
                <a:path w="3429634" h="990600">
                  <a:moveTo>
                    <a:pt x="3429254" y="0"/>
                  </a:moveTo>
                  <a:lnTo>
                    <a:pt x="0" y="0"/>
                  </a:lnTo>
                  <a:lnTo>
                    <a:pt x="0" y="990104"/>
                  </a:lnTo>
                  <a:lnTo>
                    <a:pt x="3429254" y="990104"/>
                  </a:lnTo>
                  <a:lnTo>
                    <a:pt x="3429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38872" y="2850375"/>
              <a:ext cx="3429635" cy="990600"/>
            </a:xfrm>
            <a:custGeom>
              <a:avLst/>
              <a:gdLst/>
              <a:ahLst/>
              <a:cxnLst/>
              <a:rect l="l" t="t" r="r" b="b"/>
              <a:pathLst>
                <a:path w="3429634" h="990600">
                  <a:moveTo>
                    <a:pt x="0" y="990104"/>
                  </a:moveTo>
                  <a:lnTo>
                    <a:pt x="3429254" y="990104"/>
                  </a:lnTo>
                  <a:lnTo>
                    <a:pt x="3429254" y="0"/>
                  </a:lnTo>
                  <a:lnTo>
                    <a:pt x="0" y="0"/>
                  </a:lnTo>
                  <a:lnTo>
                    <a:pt x="0" y="99010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691373" y="2773045"/>
              <a:ext cx="2588895" cy="798195"/>
            </a:xfrm>
            <a:custGeom>
              <a:avLst/>
              <a:gdLst/>
              <a:ahLst/>
              <a:cxnLst/>
              <a:rect l="l" t="t" r="r" b="b"/>
              <a:pathLst>
                <a:path w="2588895" h="798195">
                  <a:moveTo>
                    <a:pt x="1280414" y="0"/>
                  </a:moveTo>
                  <a:lnTo>
                    <a:pt x="0" y="781050"/>
                  </a:lnTo>
                  <a:lnTo>
                    <a:pt x="844423" y="786638"/>
                  </a:lnTo>
                  <a:lnTo>
                    <a:pt x="1280414" y="520700"/>
                  </a:lnTo>
                  <a:lnTo>
                    <a:pt x="1725929" y="792479"/>
                  </a:lnTo>
                  <a:lnTo>
                    <a:pt x="2588895" y="798194"/>
                  </a:lnTo>
                  <a:lnTo>
                    <a:pt x="128041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482331" y="2937002"/>
              <a:ext cx="3041650" cy="903605"/>
            </a:xfrm>
            <a:custGeom>
              <a:avLst/>
              <a:gdLst/>
              <a:ahLst/>
              <a:cxnLst/>
              <a:rect l="l" t="t" r="r" b="b"/>
              <a:pathLst>
                <a:path w="3041650" h="903604">
                  <a:moveTo>
                    <a:pt x="1504061" y="0"/>
                  </a:moveTo>
                  <a:lnTo>
                    <a:pt x="0" y="903478"/>
                  </a:lnTo>
                  <a:lnTo>
                    <a:pt x="3041396" y="903478"/>
                  </a:lnTo>
                  <a:lnTo>
                    <a:pt x="1504061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482331" y="2937002"/>
              <a:ext cx="3041650" cy="903605"/>
            </a:xfrm>
            <a:custGeom>
              <a:avLst/>
              <a:gdLst/>
              <a:ahLst/>
              <a:cxnLst/>
              <a:rect l="l" t="t" r="r" b="b"/>
              <a:pathLst>
                <a:path w="3041650" h="903604">
                  <a:moveTo>
                    <a:pt x="0" y="903478"/>
                  </a:moveTo>
                  <a:lnTo>
                    <a:pt x="1504061" y="0"/>
                  </a:lnTo>
                  <a:lnTo>
                    <a:pt x="3041396" y="903478"/>
                  </a:lnTo>
                  <a:lnTo>
                    <a:pt x="0" y="903478"/>
                  </a:lnTo>
                  <a:close/>
                </a:path>
              </a:pathLst>
            </a:custGeom>
            <a:ln w="12700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4086" y="6033312"/>
            <a:ext cx="2541904" cy="8246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32375" y="2450083"/>
            <a:ext cx="4855210" cy="1550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Microsoft Sans Serif"/>
                <a:cs typeface="Microsoft Sans Serif"/>
              </a:rPr>
              <a:t>Из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Германии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Японию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декабря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1941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июнь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1943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отправлено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22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«блокадопрорывателя»: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авиационные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двигатели,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системы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наведения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торпед, </a:t>
            </a:r>
            <a:r>
              <a:rPr sz="1000" dirty="0">
                <a:latin typeface="Microsoft Sans Serif"/>
                <a:cs typeface="Microsoft Sans Serif"/>
              </a:rPr>
              <a:t>счетверённые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пулемёты,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авиационные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автоматические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пушки,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оптика,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радиолокационные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станции, </a:t>
            </a:r>
            <a:r>
              <a:rPr sz="1000" spc="-20" dirty="0">
                <a:latin typeface="Microsoft Sans Serif"/>
                <a:cs typeface="Microsoft Sans Serif"/>
              </a:rPr>
              <a:t>самолёты,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сталь,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ртуть,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радиоактивные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материалы.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Используя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немецкие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технологии,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японцы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оснастили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корабли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станциями</a:t>
            </a:r>
            <a:endParaRPr sz="1000">
              <a:latin typeface="Microsoft Sans Serif"/>
              <a:cs typeface="Microsoft Sans Serif"/>
            </a:endParaRPr>
          </a:p>
          <a:p>
            <a:pPr marL="12700" marR="2413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радиотехнической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разведки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FuMb-</a:t>
            </a:r>
            <a:r>
              <a:rPr sz="1000" dirty="0">
                <a:latin typeface="Microsoft Sans Serif"/>
                <a:cs typeface="Microsoft Sans Serif"/>
              </a:rPr>
              <a:t>3,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80" dirty="0">
                <a:latin typeface="Microsoft Sans Serif"/>
                <a:cs typeface="Microsoft Sans Serif"/>
              </a:rPr>
              <a:t>РЛС</a:t>
            </a:r>
            <a:r>
              <a:rPr sz="1000" spc="-10" dirty="0">
                <a:latin typeface="Microsoft Sans Serif"/>
                <a:cs typeface="Microsoft Sans Serif"/>
              </a:rPr>
              <a:t> FuMo-</a:t>
            </a:r>
            <a:r>
              <a:rPr sz="1000" dirty="0">
                <a:latin typeface="Microsoft Sans Serif"/>
                <a:cs typeface="Microsoft Sans Serif"/>
              </a:rPr>
              <a:t>29. На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базе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немецких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самолётов </a:t>
            </a:r>
            <a:r>
              <a:rPr sz="1000" dirty="0">
                <a:latin typeface="Microsoft Sans Serif"/>
                <a:cs typeface="Microsoft Sans Serif"/>
              </a:rPr>
              <a:t>разработали реактивные истребители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55" dirty="0">
                <a:latin typeface="Microsoft Sans Serif"/>
                <a:cs typeface="Microsoft Sans Serif"/>
              </a:rPr>
              <a:t>«Kikka»,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45" dirty="0">
                <a:latin typeface="Microsoft Sans Serif"/>
                <a:cs typeface="Microsoft Sans Serif"/>
              </a:rPr>
              <a:t>«Накадзима»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80" dirty="0">
                <a:latin typeface="Microsoft Sans Serif"/>
                <a:cs typeface="Microsoft Sans Serif"/>
              </a:rPr>
              <a:t>J9N,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«Мицубиси» </a:t>
            </a:r>
            <a:r>
              <a:rPr sz="1000" spc="-45" dirty="0">
                <a:latin typeface="Microsoft Sans Serif"/>
                <a:cs typeface="Microsoft Sans Serif"/>
              </a:rPr>
              <a:t>J8M/Ki-</a:t>
            </a:r>
            <a:r>
              <a:rPr sz="1000" dirty="0">
                <a:latin typeface="Microsoft Sans Serif"/>
                <a:cs typeface="Microsoft Sans Serif"/>
              </a:rPr>
              <a:t>200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40" dirty="0">
                <a:latin typeface="Microsoft Sans Serif"/>
                <a:cs typeface="Microsoft Sans Serif"/>
              </a:rPr>
              <a:t>«Shusui»,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пилотируемую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бомбу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«Ока».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55" dirty="0">
                <a:latin typeface="Microsoft Sans Serif"/>
                <a:cs typeface="Microsoft Sans Serif"/>
              </a:rPr>
              <a:t>За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годы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войны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было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произведено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2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750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самолётов.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7983" y="231203"/>
            <a:ext cx="9387840" cy="858519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146050" rIns="0" bIns="0" rtlCol="0">
            <a:spAutoFit/>
          </a:bodyPr>
          <a:lstStyle/>
          <a:p>
            <a:pPr marL="513715" algn="ctr">
              <a:lnSpc>
                <a:spcPct val="100000"/>
              </a:lnSpc>
              <a:spcBef>
                <a:spcPts val="1150"/>
              </a:spcBef>
            </a:pPr>
            <a:r>
              <a:rPr sz="1600" spc="-114" dirty="0">
                <a:latin typeface="Microsoft Sans Serif"/>
                <a:cs typeface="Microsoft Sans Serif"/>
              </a:rPr>
              <a:t>ПОБЕДА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105" dirty="0">
                <a:latin typeface="Microsoft Sans Serif"/>
                <a:cs typeface="Microsoft Sans Serif"/>
              </a:rPr>
              <a:t>НАД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80" dirty="0">
                <a:latin typeface="Microsoft Sans Serif"/>
                <a:cs typeface="Microsoft Sans Serif"/>
              </a:rPr>
              <a:t>ГЕРМАНИЕЙ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spc="-105" dirty="0">
                <a:latin typeface="Microsoft Sans Serif"/>
                <a:cs typeface="Microsoft Sans Serif"/>
              </a:rPr>
              <a:t>НЕ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70" dirty="0">
                <a:latin typeface="Microsoft Sans Serif"/>
                <a:cs typeface="Microsoft Sans Serif"/>
              </a:rPr>
              <a:t>МОГЛА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90" dirty="0">
                <a:latin typeface="Microsoft Sans Serif"/>
                <a:cs typeface="Microsoft Sans Serif"/>
              </a:rPr>
              <a:t>ПРИВЕСТИ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К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ЗАВЕРШЕНИЮ</a:t>
            </a:r>
            <a:endParaRPr sz="1600">
              <a:latin typeface="Microsoft Sans Serif"/>
              <a:cs typeface="Microsoft Sans Serif"/>
            </a:endParaRPr>
          </a:p>
          <a:p>
            <a:pPr marL="518795" algn="ctr">
              <a:lnSpc>
                <a:spcPct val="100000"/>
              </a:lnSpc>
              <a:spcBef>
                <a:spcPts val="195"/>
              </a:spcBef>
            </a:pPr>
            <a:r>
              <a:rPr sz="1600" spc="-80" dirty="0">
                <a:solidFill>
                  <a:srgbClr val="C10000"/>
                </a:solidFill>
                <a:latin typeface="Microsoft Sans Serif"/>
                <a:cs typeface="Microsoft Sans Serif"/>
              </a:rPr>
              <a:t>ВТОРОЙ</a:t>
            </a:r>
            <a:r>
              <a:rPr sz="1600" spc="-4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C10000"/>
                </a:solidFill>
                <a:latin typeface="Microsoft Sans Serif"/>
                <a:cs typeface="Microsoft Sans Serif"/>
              </a:rPr>
              <a:t>МИРОВОЙ </a:t>
            </a:r>
            <a:r>
              <a:rPr sz="1600" spc="-45" dirty="0">
                <a:solidFill>
                  <a:srgbClr val="C10000"/>
                </a:solidFill>
                <a:latin typeface="Microsoft Sans Serif"/>
                <a:cs typeface="Microsoft Sans Serif"/>
              </a:rPr>
              <a:t>ВОЙНЫ</a:t>
            </a:r>
            <a:r>
              <a:rPr sz="1600" spc="-3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45" dirty="0">
                <a:solidFill>
                  <a:srgbClr val="C10000"/>
                </a:solidFill>
                <a:latin typeface="Microsoft Sans Serif"/>
                <a:cs typeface="Microsoft Sans Serif"/>
              </a:rPr>
              <a:t>БЕЗ</a:t>
            </a:r>
            <a:r>
              <a:rPr sz="1600" spc="-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90" dirty="0">
                <a:solidFill>
                  <a:srgbClr val="C10000"/>
                </a:solidFill>
                <a:latin typeface="Microsoft Sans Serif"/>
                <a:cs typeface="Microsoft Sans Serif"/>
              </a:rPr>
              <a:t>КАПИТУЛЯЦИИ</a:t>
            </a:r>
            <a:r>
              <a:rPr sz="1600" spc="-5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C10000"/>
                </a:solidFill>
                <a:latin typeface="Microsoft Sans Serif"/>
                <a:cs typeface="Microsoft Sans Serif"/>
              </a:rPr>
              <a:t>ЯПОНИИ</a:t>
            </a:r>
            <a:r>
              <a:rPr sz="1600" spc="-1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C10000"/>
                </a:solidFill>
                <a:latin typeface="Microsoft Sans Serif"/>
                <a:cs typeface="Microsoft Sans Serif"/>
              </a:rPr>
              <a:t>-</a:t>
            </a:r>
            <a:r>
              <a:rPr sz="1600" spc="-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C10000"/>
                </a:solidFill>
                <a:latin typeface="Microsoft Sans Serif"/>
                <a:cs typeface="Microsoft Sans Serif"/>
              </a:rPr>
              <a:t>ОДНОЙ</a:t>
            </a:r>
            <a:r>
              <a:rPr sz="1600" spc="-4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C10000"/>
                </a:solidFill>
                <a:latin typeface="Microsoft Sans Serif"/>
                <a:cs typeface="Microsoft Sans Serif"/>
              </a:rPr>
              <a:t>ИЗ</a:t>
            </a:r>
            <a:r>
              <a:rPr sz="1600" spc="-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30" dirty="0">
                <a:solidFill>
                  <a:srgbClr val="C10000"/>
                </a:solidFill>
                <a:latin typeface="Microsoft Sans Serif"/>
                <a:cs typeface="Microsoft Sans Serif"/>
              </a:rPr>
              <a:t>СТРАН</a:t>
            </a:r>
            <a:r>
              <a:rPr sz="1600" spc="-3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«ОСИ»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45829" y="1476755"/>
            <a:ext cx="3146425" cy="500380"/>
            <a:chOff x="9045829" y="1476755"/>
            <a:chExt cx="3146425" cy="500380"/>
          </a:xfrm>
        </p:grpSpPr>
        <p:sp>
          <p:nvSpPr>
            <p:cNvPr id="6" name="object 6"/>
            <p:cNvSpPr/>
            <p:nvPr/>
          </p:nvSpPr>
          <p:spPr>
            <a:xfrm>
              <a:off x="10373868" y="1476755"/>
              <a:ext cx="1818639" cy="500380"/>
            </a:xfrm>
            <a:custGeom>
              <a:avLst/>
              <a:gdLst/>
              <a:ahLst/>
              <a:cxnLst/>
              <a:rect l="l" t="t" r="r" b="b"/>
              <a:pathLst>
                <a:path w="1818640" h="500380">
                  <a:moveTo>
                    <a:pt x="1818131" y="0"/>
                  </a:moveTo>
                  <a:lnTo>
                    <a:pt x="267461" y="0"/>
                  </a:lnTo>
                  <a:lnTo>
                    <a:pt x="219389" y="4030"/>
                  </a:lnTo>
                  <a:lnTo>
                    <a:pt x="174141" y="15651"/>
                  </a:lnTo>
                  <a:lnTo>
                    <a:pt x="132475" y="34153"/>
                  </a:lnTo>
                  <a:lnTo>
                    <a:pt x="95145" y="58830"/>
                  </a:lnTo>
                  <a:lnTo>
                    <a:pt x="62908" y="88974"/>
                  </a:lnTo>
                  <a:lnTo>
                    <a:pt x="36519" y="123876"/>
                  </a:lnTo>
                  <a:lnTo>
                    <a:pt x="16734" y="162830"/>
                  </a:lnTo>
                  <a:lnTo>
                    <a:pt x="4309" y="205128"/>
                  </a:lnTo>
                  <a:lnTo>
                    <a:pt x="0" y="250063"/>
                  </a:lnTo>
                  <a:lnTo>
                    <a:pt x="4309" y="294992"/>
                  </a:lnTo>
                  <a:lnTo>
                    <a:pt x="16734" y="337279"/>
                  </a:lnTo>
                  <a:lnTo>
                    <a:pt x="36519" y="376216"/>
                  </a:lnTo>
                  <a:lnTo>
                    <a:pt x="62908" y="411099"/>
                  </a:lnTo>
                  <a:lnTo>
                    <a:pt x="95145" y="441221"/>
                  </a:lnTo>
                  <a:lnTo>
                    <a:pt x="132475" y="465878"/>
                  </a:lnTo>
                  <a:lnTo>
                    <a:pt x="174141" y="484363"/>
                  </a:lnTo>
                  <a:lnTo>
                    <a:pt x="219389" y="495972"/>
                  </a:lnTo>
                  <a:lnTo>
                    <a:pt x="267461" y="499999"/>
                  </a:lnTo>
                  <a:lnTo>
                    <a:pt x="1818131" y="499999"/>
                  </a:lnTo>
                  <a:lnTo>
                    <a:pt x="181813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45829" y="1664334"/>
              <a:ext cx="1343025" cy="127000"/>
            </a:xfrm>
            <a:custGeom>
              <a:avLst/>
              <a:gdLst/>
              <a:ahLst/>
              <a:cxnLst/>
              <a:rect l="l" t="t" r="r" b="b"/>
              <a:pathLst>
                <a:path w="1343025" h="127000">
                  <a:moveTo>
                    <a:pt x="63373" y="0"/>
                  </a:moveTo>
                  <a:lnTo>
                    <a:pt x="38665" y="4994"/>
                  </a:lnTo>
                  <a:lnTo>
                    <a:pt x="18494" y="18621"/>
                  </a:lnTo>
                  <a:lnTo>
                    <a:pt x="4919" y="38844"/>
                  </a:lnTo>
                  <a:lnTo>
                    <a:pt x="0" y="63626"/>
                  </a:lnTo>
                  <a:lnTo>
                    <a:pt x="4992" y="88316"/>
                  </a:lnTo>
                  <a:lnTo>
                    <a:pt x="18605" y="108457"/>
                  </a:lnTo>
                  <a:lnTo>
                    <a:pt x="38790" y="122027"/>
                  </a:lnTo>
                  <a:lnTo>
                    <a:pt x="63500" y="127000"/>
                  </a:lnTo>
                  <a:lnTo>
                    <a:pt x="88111" y="122027"/>
                  </a:lnTo>
                  <a:lnTo>
                    <a:pt x="108300" y="108457"/>
                  </a:lnTo>
                  <a:lnTo>
                    <a:pt x="121935" y="88316"/>
                  </a:lnTo>
                  <a:lnTo>
                    <a:pt x="126358" y="66675"/>
                  </a:lnTo>
                  <a:lnTo>
                    <a:pt x="63500" y="66675"/>
                  </a:lnTo>
                  <a:lnTo>
                    <a:pt x="63500" y="60325"/>
                  </a:lnTo>
                  <a:lnTo>
                    <a:pt x="126349" y="60325"/>
                  </a:lnTo>
                  <a:lnTo>
                    <a:pt x="121944" y="38844"/>
                  </a:lnTo>
                  <a:lnTo>
                    <a:pt x="108294" y="18621"/>
                  </a:lnTo>
                  <a:lnTo>
                    <a:pt x="88087" y="4994"/>
                  </a:lnTo>
                  <a:lnTo>
                    <a:pt x="63373" y="0"/>
                  </a:lnTo>
                  <a:close/>
                </a:path>
                <a:path w="1343025" h="127000">
                  <a:moveTo>
                    <a:pt x="1342644" y="59309"/>
                  </a:moveTo>
                  <a:lnTo>
                    <a:pt x="63500" y="60325"/>
                  </a:lnTo>
                  <a:lnTo>
                    <a:pt x="63500" y="66675"/>
                  </a:lnTo>
                  <a:lnTo>
                    <a:pt x="126358" y="66675"/>
                  </a:lnTo>
                  <a:lnTo>
                    <a:pt x="126974" y="63626"/>
                  </a:lnTo>
                  <a:lnTo>
                    <a:pt x="126349" y="60325"/>
                  </a:lnTo>
                  <a:lnTo>
                    <a:pt x="1342644" y="60325"/>
                  </a:lnTo>
                  <a:lnTo>
                    <a:pt x="1342644" y="59309"/>
                  </a:lnTo>
                  <a:close/>
                </a:path>
                <a:path w="1343025" h="127000">
                  <a:moveTo>
                    <a:pt x="1342644" y="60325"/>
                  </a:moveTo>
                  <a:lnTo>
                    <a:pt x="126349" y="60325"/>
                  </a:lnTo>
                  <a:lnTo>
                    <a:pt x="126974" y="63626"/>
                  </a:lnTo>
                  <a:lnTo>
                    <a:pt x="126358" y="66675"/>
                  </a:lnTo>
                  <a:lnTo>
                    <a:pt x="63500" y="66675"/>
                  </a:lnTo>
                  <a:lnTo>
                    <a:pt x="1342644" y="65659"/>
                  </a:lnTo>
                  <a:lnTo>
                    <a:pt x="1342644" y="60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784085" y="1414729"/>
            <a:ext cx="24028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Подписание</a:t>
            </a:r>
            <a:r>
              <a:rPr sz="1200" spc="10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Японией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Тройственного</a:t>
            </a:r>
            <a:r>
              <a:rPr sz="1200" spc="13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союза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фашистскими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Италией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Германией,</a:t>
            </a:r>
            <a:r>
              <a:rPr sz="1200" dirty="0">
                <a:latin typeface="Microsoft Sans Serif"/>
                <a:cs typeface="Microsoft Sans Serif"/>
              </a:rPr>
              <a:t> создание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spc="-35" dirty="0">
                <a:latin typeface="Microsoft Sans Serif"/>
                <a:cs typeface="Microsoft Sans Serif"/>
              </a:rPr>
              <a:t>«Оси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spc="-40" dirty="0">
                <a:latin typeface="Microsoft Sans Serif"/>
                <a:cs typeface="Microsoft Sans Serif"/>
              </a:rPr>
              <a:t>зла»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6933" y="1623694"/>
            <a:ext cx="222376" cy="22225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0" y="1476628"/>
            <a:ext cx="3086735" cy="500380"/>
            <a:chOff x="0" y="1476628"/>
            <a:chExt cx="3086735" cy="500380"/>
          </a:xfrm>
        </p:grpSpPr>
        <p:sp>
          <p:nvSpPr>
            <p:cNvPr id="11" name="object 11"/>
            <p:cNvSpPr/>
            <p:nvPr/>
          </p:nvSpPr>
          <p:spPr>
            <a:xfrm>
              <a:off x="0" y="1476628"/>
              <a:ext cx="1631950" cy="500380"/>
            </a:xfrm>
            <a:custGeom>
              <a:avLst/>
              <a:gdLst/>
              <a:ahLst/>
              <a:cxnLst/>
              <a:rect l="l" t="t" r="r" b="b"/>
              <a:pathLst>
                <a:path w="1631950" h="500380">
                  <a:moveTo>
                    <a:pt x="1398016" y="0"/>
                  </a:moveTo>
                  <a:lnTo>
                    <a:pt x="0" y="0"/>
                  </a:lnTo>
                  <a:lnTo>
                    <a:pt x="0" y="500253"/>
                  </a:lnTo>
                  <a:lnTo>
                    <a:pt x="1398016" y="500253"/>
                  </a:lnTo>
                  <a:lnTo>
                    <a:pt x="1445103" y="495175"/>
                  </a:lnTo>
                  <a:lnTo>
                    <a:pt x="1488963" y="480611"/>
                  </a:lnTo>
                  <a:lnTo>
                    <a:pt x="1528657" y="457564"/>
                  </a:lnTo>
                  <a:lnTo>
                    <a:pt x="1563243" y="427037"/>
                  </a:lnTo>
                  <a:lnTo>
                    <a:pt x="1591780" y="390033"/>
                  </a:lnTo>
                  <a:lnTo>
                    <a:pt x="1613328" y="347555"/>
                  </a:lnTo>
                  <a:lnTo>
                    <a:pt x="1626947" y="300606"/>
                  </a:lnTo>
                  <a:lnTo>
                    <a:pt x="1631696" y="250190"/>
                  </a:lnTo>
                  <a:lnTo>
                    <a:pt x="1626947" y="199768"/>
                  </a:lnTo>
                  <a:lnTo>
                    <a:pt x="1613328" y="152804"/>
                  </a:lnTo>
                  <a:lnTo>
                    <a:pt x="1591780" y="110306"/>
                  </a:lnTo>
                  <a:lnTo>
                    <a:pt x="1563242" y="73278"/>
                  </a:lnTo>
                  <a:lnTo>
                    <a:pt x="1528657" y="42728"/>
                  </a:lnTo>
                  <a:lnTo>
                    <a:pt x="1488963" y="19661"/>
                  </a:lnTo>
                  <a:lnTo>
                    <a:pt x="1445103" y="5082"/>
                  </a:lnTo>
                  <a:lnTo>
                    <a:pt x="139801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31695" y="1663318"/>
              <a:ext cx="1441450" cy="127000"/>
            </a:xfrm>
            <a:custGeom>
              <a:avLst/>
              <a:gdLst/>
              <a:ahLst/>
              <a:cxnLst/>
              <a:rect l="l" t="t" r="r" b="b"/>
              <a:pathLst>
                <a:path w="1441450" h="127000">
                  <a:moveTo>
                    <a:pt x="1377950" y="0"/>
                  </a:moveTo>
                  <a:lnTo>
                    <a:pt x="1353240" y="4992"/>
                  </a:lnTo>
                  <a:lnTo>
                    <a:pt x="1333055" y="18605"/>
                  </a:lnTo>
                  <a:lnTo>
                    <a:pt x="1319442" y="38790"/>
                  </a:lnTo>
                  <a:lnTo>
                    <a:pt x="1314450" y="63500"/>
                  </a:lnTo>
                  <a:lnTo>
                    <a:pt x="1319442" y="88209"/>
                  </a:lnTo>
                  <a:lnTo>
                    <a:pt x="1333055" y="108394"/>
                  </a:lnTo>
                  <a:lnTo>
                    <a:pt x="1353240" y="122007"/>
                  </a:lnTo>
                  <a:lnTo>
                    <a:pt x="1377950" y="127000"/>
                  </a:lnTo>
                  <a:lnTo>
                    <a:pt x="1402659" y="122007"/>
                  </a:lnTo>
                  <a:lnTo>
                    <a:pt x="1422844" y="108394"/>
                  </a:lnTo>
                  <a:lnTo>
                    <a:pt x="1436457" y="88209"/>
                  </a:lnTo>
                  <a:lnTo>
                    <a:pt x="1440808" y="66675"/>
                  </a:lnTo>
                  <a:lnTo>
                    <a:pt x="1377950" y="66675"/>
                  </a:lnTo>
                  <a:lnTo>
                    <a:pt x="1377950" y="60325"/>
                  </a:lnTo>
                  <a:lnTo>
                    <a:pt x="1440808" y="60325"/>
                  </a:lnTo>
                  <a:lnTo>
                    <a:pt x="1436457" y="38790"/>
                  </a:lnTo>
                  <a:lnTo>
                    <a:pt x="1422844" y="18605"/>
                  </a:lnTo>
                  <a:lnTo>
                    <a:pt x="1402659" y="4992"/>
                  </a:lnTo>
                  <a:lnTo>
                    <a:pt x="1377950" y="0"/>
                  </a:lnTo>
                  <a:close/>
                </a:path>
                <a:path w="1441450" h="127000">
                  <a:moveTo>
                    <a:pt x="1315091" y="60325"/>
                  </a:moveTo>
                  <a:lnTo>
                    <a:pt x="0" y="60325"/>
                  </a:lnTo>
                  <a:lnTo>
                    <a:pt x="0" y="66675"/>
                  </a:lnTo>
                  <a:lnTo>
                    <a:pt x="1315091" y="66675"/>
                  </a:lnTo>
                  <a:lnTo>
                    <a:pt x="1314450" y="63500"/>
                  </a:lnTo>
                  <a:lnTo>
                    <a:pt x="1315091" y="60325"/>
                  </a:lnTo>
                  <a:close/>
                </a:path>
                <a:path w="1441450" h="127000">
                  <a:moveTo>
                    <a:pt x="1440808" y="60325"/>
                  </a:moveTo>
                  <a:lnTo>
                    <a:pt x="1377950" y="60325"/>
                  </a:lnTo>
                  <a:lnTo>
                    <a:pt x="1377950" y="66675"/>
                  </a:lnTo>
                  <a:lnTo>
                    <a:pt x="1440808" y="66675"/>
                  </a:lnTo>
                  <a:lnTo>
                    <a:pt x="1441450" y="63500"/>
                  </a:lnTo>
                  <a:lnTo>
                    <a:pt x="1440808" y="60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5501" y="1623694"/>
              <a:ext cx="221234" cy="22225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29920" y="1588388"/>
            <a:ext cx="1226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Microsoft Sans Serif"/>
                <a:cs typeface="Microsoft Sans Serif"/>
              </a:rPr>
              <a:t>25.10.1936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г.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80878" y="1588388"/>
            <a:ext cx="12185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Microsoft Sans Serif"/>
                <a:cs typeface="Microsoft Sans Serif"/>
              </a:rPr>
              <a:t>27.09.1940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г.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76544" y="1522602"/>
            <a:ext cx="306070" cy="306070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153034" y="0"/>
                </a:moveTo>
                <a:lnTo>
                  <a:pt x="116966" y="116839"/>
                </a:lnTo>
                <a:lnTo>
                  <a:pt x="0" y="116839"/>
                </a:lnTo>
                <a:lnTo>
                  <a:pt x="94614" y="189102"/>
                </a:lnTo>
                <a:lnTo>
                  <a:pt x="58546" y="306070"/>
                </a:lnTo>
                <a:lnTo>
                  <a:pt x="153034" y="233807"/>
                </a:lnTo>
                <a:lnTo>
                  <a:pt x="247650" y="306070"/>
                </a:lnTo>
                <a:lnTo>
                  <a:pt x="211581" y="189102"/>
                </a:lnTo>
                <a:lnTo>
                  <a:pt x="306069" y="116839"/>
                </a:lnTo>
                <a:lnTo>
                  <a:pt x="189229" y="116839"/>
                </a:lnTo>
                <a:lnTo>
                  <a:pt x="15303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334258" y="1343659"/>
            <a:ext cx="18262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Microsoft Sans Serif"/>
                <a:cs typeface="Microsoft Sans Serif"/>
              </a:rPr>
              <a:t>Подписание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latin typeface="Microsoft Sans Serif"/>
                <a:cs typeface="Microsoft Sans Serif"/>
              </a:rPr>
              <a:t>«антикоминтерновского» пакта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40" dirty="0">
                <a:latin typeface="Microsoft Sans Serif"/>
                <a:cs typeface="Microsoft Sans Serif"/>
              </a:rPr>
              <a:t>между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Японией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Германией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78260" y="562737"/>
            <a:ext cx="148717" cy="14871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6866" y="550163"/>
            <a:ext cx="148666" cy="14871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49300" y="4174693"/>
            <a:ext cx="381635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Microsoft Sans Serif"/>
                <a:cs typeface="Microsoft Sans Serif"/>
              </a:rPr>
              <a:t>Из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Японии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Германию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поставлялись</a:t>
            </a:r>
            <a:r>
              <a:rPr sz="1000" spc="9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ценнейшие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ресурсы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spc="-20" dirty="0">
                <a:latin typeface="Microsoft Sans Serif"/>
                <a:cs typeface="Microsoft Sans Serif"/>
              </a:rPr>
              <a:t>для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обеспечения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захватнической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политики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нацистов.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000" spc="-114" dirty="0">
                <a:latin typeface="Microsoft Sans Serif"/>
                <a:cs typeface="Microsoft Sans Serif"/>
              </a:rPr>
              <a:t>С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декабря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1940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октябрь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1943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г.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направлено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37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кораблей. Среди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доставленных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грузов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материалов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большая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часть </a:t>
            </a:r>
            <a:r>
              <a:rPr sz="1000" dirty="0">
                <a:latin typeface="Microsoft Sans Serif"/>
                <a:cs typeface="Microsoft Sans Serif"/>
              </a:rPr>
              <a:t>приходилась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натуральный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spc="-35" dirty="0">
                <a:latin typeface="Microsoft Sans Serif"/>
                <a:cs typeface="Microsoft Sans Serif"/>
              </a:rPr>
              <a:t>каучук,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йод,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хинин,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опиум,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олово, </a:t>
            </a:r>
            <a:r>
              <a:rPr sz="1000" spc="-25" dirty="0">
                <a:latin typeface="Microsoft Sans Serif"/>
                <a:cs typeface="Microsoft Sans Serif"/>
              </a:rPr>
              <a:t>вольфрам,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редкоземельные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металлы.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3685413"/>
            <a:ext cx="1513966" cy="3172584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9059291" y="3189732"/>
            <a:ext cx="3133090" cy="3668395"/>
            <a:chOff x="9059291" y="3189732"/>
            <a:chExt cx="3133090" cy="366839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60280" y="3189732"/>
              <a:ext cx="2831719" cy="366826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59291" y="4480179"/>
              <a:ext cx="3132708" cy="237781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211072" y="5381625"/>
            <a:ext cx="28200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Только корабль </a:t>
            </a:r>
            <a:r>
              <a:rPr sz="1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«Осорно»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 в</a:t>
            </a:r>
            <a:r>
              <a:rPr sz="10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декабре 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1943</a:t>
            </a:r>
            <a:r>
              <a:rPr sz="10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года 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доставил</a:t>
            </a:r>
            <a:r>
              <a:rPr sz="10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000" spc="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оккупированный порт</a:t>
            </a:r>
            <a:r>
              <a:rPr sz="10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Бордо</a:t>
            </a:r>
            <a:endParaRPr sz="1000">
              <a:latin typeface="Microsoft Sans Serif"/>
              <a:cs typeface="Microsoft Sans Serif"/>
            </a:endParaRPr>
          </a:p>
          <a:p>
            <a:pPr marL="12700" marR="260985">
              <a:lnSpc>
                <a:spcPct val="100000"/>
              </a:lnSpc>
            </a:pP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3944</a:t>
            </a:r>
            <a:r>
              <a:rPr sz="1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тонн</a:t>
            </a:r>
            <a:r>
              <a:rPr sz="1000" spc="8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каучука,</a:t>
            </a:r>
            <a:r>
              <a:rPr sz="1000" spc="5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1826</a:t>
            </a:r>
            <a:r>
              <a:rPr sz="100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тонн</a:t>
            </a:r>
            <a:r>
              <a:rPr sz="1000" spc="6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цинкового</a:t>
            </a:r>
            <a:r>
              <a:rPr sz="1000" spc="500" dirty="0">
                <a:solidFill>
                  <a:srgbClr val="FF0000"/>
                </a:solidFill>
                <a:latin typeface="Microsoft Sans Serif"/>
                <a:cs typeface="Microsoft Sans Serif"/>
              </a:rPr>
              <a:t>  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и</a:t>
            </a:r>
            <a:r>
              <a:rPr sz="1000" spc="9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180</a:t>
            </a:r>
            <a:r>
              <a:rPr sz="1000" spc="8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тонн</a:t>
            </a:r>
            <a:r>
              <a:rPr sz="1000" spc="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0000"/>
                </a:solidFill>
                <a:latin typeface="Microsoft Sans Serif"/>
                <a:cs typeface="Microsoft Sans Serif"/>
              </a:rPr>
              <a:t>вольфрамового</a:t>
            </a:r>
            <a:r>
              <a:rPr sz="1000" spc="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концентратов.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83582" y="3614420"/>
            <a:ext cx="0" cy="1932305"/>
          </a:xfrm>
          <a:custGeom>
            <a:avLst/>
            <a:gdLst/>
            <a:ahLst/>
            <a:cxnLst/>
            <a:rect l="l" t="t" r="r" b="b"/>
            <a:pathLst>
              <a:path h="1932304">
                <a:moveTo>
                  <a:pt x="0" y="0"/>
                </a:moveTo>
                <a:lnTo>
                  <a:pt x="0" y="1066037"/>
                </a:lnTo>
              </a:path>
              <a:path h="1932304">
                <a:moveTo>
                  <a:pt x="0" y="865758"/>
                </a:moveTo>
                <a:lnTo>
                  <a:pt x="0" y="1931796"/>
                </a:lnTo>
              </a:path>
            </a:pathLst>
          </a:custGeom>
          <a:ln w="76200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3985259"/>
            <a:ext cx="4381880" cy="2872739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144665" y="2357869"/>
            <a:ext cx="4675505" cy="973455"/>
            <a:chOff x="144665" y="2357869"/>
            <a:chExt cx="4675505" cy="973455"/>
          </a:xfrm>
        </p:grpSpPr>
        <p:sp>
          <p:nvSpPr>
            <p:cNvPr id="29" name="object 29"/>
            <p:cNvSpPr/>
            <p:nvPr/>
          </p:nvSpPr>
          <p:spPr>
            <a:xfrm>
              <a:off x="151015" y="2364219"/>
              <a:ext cx="4547870" cy="845819"/>
            </a:xfrm>
            <a:custGeom>
              <a:avLst/>
              <a:gdLst/>
              <a:ahLst/>
              <a:cxnLst/>
              <a:rect l="l" t="t" r="r" b="b"/>
              <a:pathLst>
                <a:path w="4547870" h="845819">
                  <a:moveTo>
                    <a:pt x="4547870" y="0"/>
                  </a:moveTo>
                  <a:lnTo>
                    <a:pt x="0" y="0"/>
                  </a:lnTo>
                  <a:lnTo>
                    <a:pt x="0" y="845197"/>
                  </a:lnTo>
                  <a:lnTo>
                    <a:pt x="4547870" y="845197"/>
                  </a:lnTo>
                  <a:lnTo>
                    <a:pt x="454787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1015" y="2364219"/>
              <a:ext cx="4547870" cy="845819"/>
            </a:xfrm>
            <a:custGeom>
              <a:avLst/>
              <a:gdLst/>
              <a:ahLst/>
              <a:cxnLst/>
              <a:rect l="l" t="t" r="r" b="b"/>
              <a:pathLst>
                <a:path w="4547870" h="845819">
                  <a:moveTo>
                    <a:pt x="0" y="845197"/>
                  </a:moveTo>
                  <a:lnTo>
                    <a:pt x="4547870" y="845197"/>
                  </a:lnTo>
                  <a:lnTo>
                    <a:pt x="4547870" y="0"/>
                  </a:lnTo>
                  <a:lnTo>
                    <a:pt x="0" y="0"/>
                  </a:lnTo>
                  <a:lnTo>
                    <a:pt x="0" y="845197"/>
                  </a:lnTo>
                  <a:close/>
                </a:path>
              </a:pathLst>
            </a:custGeom>
            <a:ln w="126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68630" y="2452230"/>
              <a:ext cx="4537075" cy="864869"/>
            </a:xfrm>
            <a:custGeom>
              <a:avLst/>
              <a:gdLst/>
              <a:ahLst/>
              <a:cxnLst/>
              <a:rect l="l" t="t" r="r" b="b"/>
              <a:pathLst>
                <a:path w="4537075" h="864870">
                  <a:moveTo>
                    <a:pt x="0" y="864755"/>
                  </a:moveTo>
                  <a:lnTo>
                    <a:pt x="4536694" y="864755"/>
                  </a:lnTo>
                  <a:lnTo>
                    <a:pt x="4536694" y="0"/>
                  </a:lnTo>
                  <a:lnTo>
                    <a:pt x="0" y="0"/>
                  </a:lnTo>
                  <a:lnTo>
                    <a:pt x="0" y="864755"/>
                  </a:lnTo>
                  <a:close/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2917" y="2466517"/>
            <a:ext cx="4410075" cy="73660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66040" rIns="0" bIns="0" rtlCol="0">
            <a:spAutoFit/>
          </a:bodyPr>
          <a:lstStyle/>
          <a:p>
            <a:pPr marL="814705" marR="708660" indent="-4445" algn="ctr">
              <a:lnSpc>
                <a:spcPct val="100000"/>
              </a:lnSpc>
              <a:spcBef>
                <a:spcPts val="520"/>
              </a:spcBef>
            </a:pP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МИНИСТР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ИНОСТРАННЫХ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ДЕЛ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ГЕРМАНИИ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1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ЗАКЛЮЧЕНИИ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ТРОЙСТВЕННОГО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СОЮЗА:</a:t>
            </a:r>
            <a:endParaRPr sz="1100">
              <a:latin typeface="Microsoft Sans Serif"/>
              <a:cs typeface="Microsoft Sans Serif"/>
            </a:endParaRPr>
          </a:p>
          <a:p>
            <a:pPr marL="359410" marR="219075" algn="ctr">
              <a:lnSpc>
                <a:spcPct val="100000"/>
              </a:lnSpc>
            </a:pPr>
            <a:r>
              <a:rPr sz="11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«ЭТА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ПАЛКА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БУДЕТ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ИМЕТЬ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ДВА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КОНЦА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22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ПРОТИВ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РОССИИ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1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ПРОТИВ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АМЕРИКИ.»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032375" y="4196841"/>
            <a:ext cx="459295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1944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году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японская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подводная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лодка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приняла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свой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борт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два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комплекта </a:t>
            </a:r>
            <a:r>
              <a:rPr sz="1000" dirty="0">
                <a:latin typeface="Microsoft Sans Serif"/>
                <a:cs typeface="Microsoft Sans Serif"/>
              </a:rPr>
              <a:t>производственной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документации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основных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узлов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Me-262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Ме-</a:t>
            </a:r>
            <a:r>
              <a:rPr sz="1000" spc="-25" dirty="0">
                <a:latin typeface="Microsoft Sans Serif"/>
                <a:cs typeface="Microsoft Sans Serif"/>
              </a:rPr>
              <a:t>163</a:t>
            </a:r>
            <a:r>
              <a:rPr sz="1000" spc="50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Komet, рабочие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образцы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20" dirty="0">
                <a:latin typeface="Microsoft Sans Serif"/>
                <a:cs typeface="Microsoft Sans Serif"/>
              </a:rPr>
              <a:t>ЖРД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70" dirty="0">
                <a:latin typeface="Microsoft Sans Serif"/>
                <a:cs typeface="Microsoft Sans Serif"/>
              </a:rPr>
              <a:t>«HWK-</a:t>
            </a:r>
            <a:r>
              <a:rPr sz="1000" spc="-20" dirty="0">
                <a:latin typeface="Microsoft Sans Serif"/>
                <a:cs typeface="Microsoft Sans Serif"/>
              </a:rPr>
              <a:t>509»,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spc="-114" dirty="0">
                <a:latin typeface="Microsoft Sans Serif"/>
                <a:cs typeface="Microsoft Sans Serif"/>
              </a:rPr>
              <a:t>ТРД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0" dirty="0">
                <a:latin typeface="Microsoft Sans Serif"/>
                <a:cs typeface="Microsoft Sans Serif"/>
              </a:rPr>
              <a:t>«BMW-</a:t>
            </a:r>
            <a:r>
              <a:rPr sz="1000" dirty="0">
                <a:latin typeface="Microsoft Sans Serif"/>
                <a:cs typeface="Microsoft Sans Serif"/>
              </a:rPr>
              <a:t>003»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новейшего</a:t>
            </a:r>
            <a:endParaRPr sz="1000">
              <a:latin typeface="Microsoft Sans Serif"/>
              <a:cs typeface="Microsoft Sans Serif"/>
            </a:endParaRPr>
          </a:p>
          <a:p>
            <a:pPr marL="12700" marR="172085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вооружения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(крылатую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ракету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spc="-70" dirty="0">
                <a:latin typeface="Microsoft Sans Serif"/>
                <a:cs typeface="Microsoft Sans Serif"/>
              </a:rPr>
              <a:t>«Фау-</a:t>
            </a:r>
            <a:r>
              <a:rPr sz="1000" spc="-45" dirty="0">
                <a:latin typeface="Microsoft Sans Serif"/>
                <a:cs typeface="Microsoft Sans Serif"/>
              </a:rPr>
              <a:t>1»,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гироскопы,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блоки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новейшей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РЛС </a:t>
            </a:r>
            <a:r>
              <a:rPr sz="1000" spc="-20" dirty="0">
                <a:latin typeface="Microsoft Sans Serif"/>
                <a:cs typeface="Microsoft Sans Serif"/>
              </a:rPr>
              <a:t>ПВО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систем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самонаведения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торпед),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также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до 10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тонн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стратегических материалов.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59171" y="5309057"/>
            <a:ext cx="422402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Летом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1945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г.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Япония,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несмотря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на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возросшие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экономические трудности</a:t>
            </a:r>
            <a:r>
              <a:rPr sz="1050" b="1" spc="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и </a:t>
            </a:r>
            <a:r>
              <a:rPr sz="1050" b="1" spc="-10" dirty="0">
                <a:latin typeface="Arial"/>
                <a:cs typeface="Arial"/>
              </a:rPr>
              <a:t>нарушение</a:t>
            </a:r>
            <a:r>
              <a:rPr sz="1050" b="1" spc="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морских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коммуникаций,</a:t>
            </a:r>
            <a:r>
              <a:rPr sz="1050" b="1" spc="-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ещё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обладала </a:t>
            </a:r>
            <a:r>
              <a:rPr sz="1050" b="1" dirty="0">
                <a:latin typeface="Arial"/>
                <a:cs typeface="Arial"/>
              </a:rPr>
              <a:t>значительным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экономическим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и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военным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потенциалом.</a:t>
            </a:r>
            <a:endParaRPr sz="10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2132" y="3372992"/>
            <a:ext cx="40036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Microsoft Sans Serif"/>
                <a:cs typeface="Microsoft Sans Serif"/>
              </a:rPr>
              <a:t>Сотрудничество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Берлина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Токио</a:t>
            </a:r>
            <a:r>
              <a:rPr sz="1000" spc="2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позволило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за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годы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войны </a:t>
            </a:r>
            <a:r>
              <a:rPr sz="1000" dirty="0">
                <a:latin typeface="Microsoft Sans Serif"/>
                <a:cs typeface="Microsoft Sans Serif"/>
              </a:rPr>
              <a:t>сформировать</a:t>
            </a:r>
            <a:r>
              <a:rPr sz="1000" spc="20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значительный</a:t>
            </a:r>
            <a:r>
              <a:rPr sz="1000" spc="1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военно-промышленный</a:t>
            </a:r>
            <a:r>
              <a:rPr sz="1000" spc="17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потенциал, </a:t>
            </a:r>
            <a:r>
              <a:rPr sz="1000" dirty="0">
                <a:latin typeface="Microsoft Sans Serif"/>
                <a:cs typeface="Microsoft Sans Serif"/>
              </a:rPr>
              <a:t>начать</a:t>
            </a:r>
            <a:r>
              <a:rPr sz="1000" spc="9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испытания</a:t>
            </a:r>
            <a:r>
              <a:rPr sz="1000" spc="10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производство</a:t>
            </a:r>
            <a:r>
              <a:rPr sz="1000" spc="10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новейших</a:t>
            </a:r>
            <a:r>
              <a:rPr sz="1000" spc="9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видов</a:t>
            </a:r>
            <a:r>
              <a:rPr sz="1000" spc="8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вооружения, </a:t>
            </a:r>
            <a:r>
              <a:rPr sz="1000" dirty="0">
                <a:latin typeface="Microsoft Sans Serif"/>
                <a:cs typeface="Microsoft Sans Serif"/>
              </a:rPr>
              <a:t>включая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бактериологическое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химическое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оружие.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42001" y="5901537"/>
            <a:ext cx="809625" cy="777240"/>
          </a:xfrm>
          <a:custGeom>
            <a:avLst/>
            <a:gdLst/>
            <a:ahLst/>
            <a:cxnLst/>
            <a:rect l="l" t="t" r="r" b="b"/>
            <a:pathLst>
              <a:path w="809625" h="777240">
                <a:moveTo>
                  <a:pt x="574928" y="35953"/>
                </a:moveTo>
                <a:lnTo>
                  <a:pt x="535187" y="20563"/>
                </a:lnTo>
                <a:lnTo>
                  <a:pt x="493410" y="9290"/>
                </a:lnTo>
                <a:lnTo>
                  <a:pt x="449752" y="2360"/>
                </a:lnTo>
                <a:lnTo>
                  <a:pt x="404368" y="0"/>
                </a:lnTo>
                <a:lnTo>
                  <a:pt x="357268" y="2617"/>
                </a:lnTo>
                <a:lnTo>
                  <a:pt x="311749" y="10273"/>
                </a:lnTo>
                <a:lnTo>
                  <a:pt x="268116" y="22675"/>
                </a:lnTo>
                <a:lnTo>
                  <a:pt x="226674" y="39528"/>
                </a:lnTo>
                <a:lnTo>
                  <a:pt x="187730" y="60540"/>
                </a:lnTo>
                <a:lnTo>
                  <a:pt x="151588" y="85417"/>
                </a:lnTo>
                <a:lnTo>
                  <a:pt x="118554" y="113865"/>
                </a:lnTo>
                <a:lnTo>
                  <a:pt x="88934" y="145590"/>
                </a:lnTo>
                <a:lnTo>
                  <a:pt x="63032" y="180300"/>
                </a:lnTo>
                <a:lnTo>
                  <a:pt x="41155" y="217701"/>
                </a:lnTo>
                <a:lnTo>
                  <a:pt x="23608" y="257499"/>
                </a:lnTo>
                <a:lnTo>
                  <a:pt x="10696" y="299400"/>
                </a:lnTo>
                <a:lnTo>
                  <a:pt x="2724" y="343112"/>
                </a:lnTo>
                <a:lnTo>
                  <a:pt x="0" y="388340"/>
                </a:lnTo>
                <a:lnTo>
                  <a:pt x="2724" y="433719"/>
                </a:lnTo>
                <a:lnTo>
                  <a:pt x="10696" y="477537"/>
                </a:lnTo>
                <a:lnTo>
                  <a:pt x="23608" y="519506"/>
                </a:lnTo>
                <a:lnTo>
                  <a:pt x="41155" y="559337"/>
                </a:lnTo>
                <a:lnTo>
                  <a:pt x="63032" y="596744"/>
                </a:lnTo>
                <a:lnTo>
                  <a:pt x="88934" y="631436"/>
                </a:lnTo>
                <a:lnTo>
                  <a:pt x="118554" y="663127"/>
                </a:lnTo>
                <a:lnTo>
                  <a:pt x="151588" y="691527"/>
                </a:lnTo>
                <a:lnTo>
                  <a:pt x="187730" y="716349"/>
                </a:lnTo>
                <a:lnTo>
                  <a:pt x="226674" y="737304"/>
                </a:lnTo>
                <a:lnTo>
                  <a:pt x="268116" y="754105"/>
                </a:lnTo>
                <a:lnTo>
                  <a:pt x="311749" y="766462"/>
                </a:lnTo>
                <a:lnTo>
                  <a:pt x="357268" y="774087"/>
                </a:lnTo>
                <a:lnTo>
                  <a:pt x="404368" y="776693"/>
                </a:lnTo>
                <a:lnTo>
                  <a:pt x="451621" y="774087"/>
                </a:lnTo>
                <a:lnTo>
                  <a:pt x="497276" y="766462"/>
                </a:lnTo>
                <a:lnTo>
                  <a:pt x="541027" y="754105"/>
                </a:lnTo>
                <a:lnTo>
                  <a:pt x="582570" y="737304"/>
                </a:lnTo>
                <a:lnTo>
                  <a:pt x="621602" y="716349"/>
                </a:lnTo>
                <a:lnTo>
                  <a:pt x="657817" y="691527"/>
                </a:lnTo>
                <a:lnTo>
                  <a:pt x="690911" y="663127"/>
                </a:lnTo>
                <a:lnTo>
                  <a:pt x="720580" y="631436"/>
                </a:lnTo>
                <a:lnTo>
                  <a:pt x="746520" y="596744"/>
                </a:lnTo>
                <a:lnTo>
                  <a:pt x="768426" y="559337"/>
                </a:lnTo>
                <a:lnTo>
                  <a:pt x="785994" y="519506"/>
                </a:lnTo>
                <a:lnTo>
                  <a:pt x="798919" y="477537"/>
                </a:lnTo>
                <a:lnTo>
                  <a:pt x="806897" y="433719"/>
                </a:lnTo>
                <a:lnTo>
                  <a:pt x="809625" y="388340"/>
                </a:lnTo>
                <a:lnTo>
                  <a:pt x="806557" y="339999"/>
                </a:lnTo>
                <a:lnTo>
                  <a:pt x="797560" y="293454"/>
                </a:lnTo>
                <a:lnTo>
                  <a:pt x="782943" y="249007"/>
                </a:lnTo>
                <a:lnTo>
                  <a:pt x="763015" y="206959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387085" y="6042152"/>
            <a:ext cx="719455" cy="532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" algn="ctr">
              <a:lnSpc>
                <a:spcPts val="1875"/>
              </a:lnSpc>
              <a:spcBef>
                <a:spcPts val="95"/>
              </a:spcBef>
            </a:pPr>
            <a:r>
              <a:rPr sz="1600" dirty="0">
                <a:solidFill>
                  <a:srgbClr val="585858"/>
                </a:solidFill>
                <a:latin typeface="Microsoft Sans Serif"/>
                <a:cs typeface="Microsoft Sans Serif"/>
              </a:rPr>
              <a:t>7,2</a:t>
            </a:r>
            <a:r>
              <a:rPr sz="1600" spc="-80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585858"/>
                </a:solidFill>
                <a:latin typeface="Microsoft Sans Serif"/>
                <a:cs typeface="Microsoft Sans Serif"/>
              </a:rPr>
              <a:t>млн.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ts val="1035"/>
              </a:lnSpc>
            </a:pPr>
            <a:r>
              <a:rPr sz="9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численность</a:t>
            </a:r>
            <a:endParaRPr sz="900">
              <a:latin typeface="Microsoft Sans Serif"/>
              <a:cs typeface="Microsoft Sans Serif"/>
            </a:endParaRPr>
          </a:p>
          <a:p>
            <a:pPr marL="635" algn="ctr">
              <a:lnSpc>
                <a:spcPct val="100000"/>
              </a:lnSpc>
            </a:pPr>
            <a:r>
              <a:rPr sz="900" spc="-20" dirty="0">
                <a:solidFill>
                  <a:srgbClr val="585858"/>
                </a:solidFill>
                <a:latin typeface="Microsoft Sans Serif"/>
                <a:cs typeface="Microsoft Sans Serif"/>
              </a:rPr>
              <a:t>армии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852096" y="5852452"/>
            <a:ext cx="316865" cy="305435"/>
            <a:chOff x="5852096" y="5852452"/>
            <a:chExt cx="316865" cy="305435"/>
          </a:xfrm>
        </p:grpSpPr>
        <p:sp>
          <p:nvSpPr>
            <p:cNvPr id="39" name="object 39"/>
            <p:cNvSpPr/>
            <p:nvPr/>
          </p:nvSpPr>
          <p:spPr>
            <a:xfrm>
              <a:off x="5866384" y="5866739"/>
              <a:ext cx="288290" cy="276860"/>
            </a:xfrm>
            <a:custGeom>
              <a:avLst/>
              <a:gdLst/>
              <a:ahLst/>
              <a:cxnLst/>
              <a:rect l="l" t="t" r="r" b="b"/>
              <a:pathLst>
                <a:path w="288289" h="276860">
                  <a:moveTo>
                    <a:pt x="144144" y="0"/>
                  </a:moveTo>
                  <a:lnTo>
                    <a:pt x="98576" y="7052"/>
                  </a:lnTo>
                  <a:lnTo>
                    <a:pt x="59006" y="26692"/>
                  </a:lnTo>
                  <a:lnTo>
                    <a:pt x="27805" y="56641"/>
                  </a:lnTo>
                  <a:lnTo>
                    <a:pt x="7346" y="94621"/>
                  </a:lnTo>
                  <a:lnTo>
                    <a:pt x="0" y="138353"/>
                  </a:lnTo>
                  <a:lnTo>
                    <a:pt x="7346" y="182086"/>
                  </a:lnTo>
                  <a:lnTo>
                    <a:pt x="27805" y="220066"/>
                  </a:lnTo>
                  <a:lnTo>
                    <a:pt x="59006" y="250014"/>
                  </a:lnTo>
                  <a:lnTo>
                    <a:pt x="98576" y="269654"/>
                  </a:lnTo>
                  <a:lnTo>
                    <a:pt x="144144" y="276707"/>
                  </a:lnTo>
                  <a:lnTo>
                    <a:pt x="189651" y="269654"/>
                  </a:lnTo>
                  <a:lnTo>
                    <a:pt x="229184" y="250014"/>
                  </a:lnTo>
                  <a:lnTo>
                    <a:pt x="260365" y="220066"/>
                  </a:lnTo>
                  <a:lnTo>
                    <a:pt x="280817" y="182086"/>
                  </a:lnTo>
                  <a:lnTo>
                    <a:pt x="288163" y="138353"/>
                  </a:lnTo>
                  <a:lnTo>
                    <a:pt x="280817" y="94621"/>
                  </a:lnTo>
                  <a:lnTo>
                    <a:pt x="260365" y="56641"/>
                  </a:lnTo>
                  <a:lnTo>
                    <a:pt x="229184" y="26692"/>
                  </a:lnTo>
                  <a:lnTo>
                    <a:pt x="189651" y="7052"/>
                  </a:lnTo>
                  <a:lnTo>
                    <a:pt x="144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66384" y="5866739"/>
              <a:ext cx="288290" cy="276860"/>
            </a:xfrm>
            <a:custGeom>
              <a:avLst/>
              <a:gdLst/>
              <a:ahLst/>
              <a:cxnLst/>
              <a:rect l="l" t="t" r="r" b="b"/>
              <a:pathLst>
                <a:path w="288289" h="276860">
                  <a:moveTo>
                    <a:pt x="0" y="138353"/>
                  </a:moveTo>
                  <a:lnTo>
                    <a:pt x="7346" y="94621"/>
                  </a:lnTo>
                  <a:lnTo>
                    <a:pt x="27805" y="56641"/>
                  </a:lnTo>
                  <a:lnTo>
                    <a:pt x="59006" y="26692"/>
                  </a:lnTo>
                  <a:lnTo>
                    <a:pt x="98576" y="7052"/>
                  </a:lnTo>
                  <a:lnTo>
                    <a:pt x="144144" y="0"/>
                  </a:lnTo>
                  <a:lnTo>
                    <a:pt x="189651" y="7052"/>
                  </a:lnTo>
                  <a:lnTo>
                    <a:pt x="229184" y="26692"/>
                  </a:lnTo>
                  <a:lnTo>
                    <a:pt x="260365" y="56641"/>
                  </a:lnTo>
                  <a:lnTo>
                    <a:pt x="280817" y="94621"/>
                  </a:lnTo>
                  <a:lnTo>
                    <a:pt x="288163" y="138353"/>
                  </a:lnTo>
                  <a:lnTo>
                    <a:pt x="280817" y="182086"/>
                  </a:lnTo>
                  <a:lnTo>
                    <a:pt x="260365" y="220066"/>
                  </a:lnTo>
                  <a:lnTo>
                    <a:pt x="229184" y="250014"/>
                  </a:lnTo>
                  <a:lnTo>
                    <a:pt x="189651" y="269654"/>
                  </a:lnTo>
                  <a:lnTo>
                    <a:pt x="144144" y="276707"/>
                  </a:lnTo>
                  <a:lnTo>
                    <a:pt x="98576" y="269654"/>
                  </a:lnTo>
                  <a:lnTo>
                    <a:pt x="59006" y="250014"/>
                  </a:lnTo>
                  <a:lnTo>
                    <a:pt x="27805" y="220066"/>
                  </a:lnTo>
                  <a:lnTo>
                    <a:pt x="7346" y="182086"/>
                  </a:lnTo>
                  <a:lnTo>
                    <a:pt x="0" y="138353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45060" y="5935103"/>
              <a:ext cx="140462" cy="143408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6681406" y="5867818"/>
            <a:ext cx="863600" cy="831215"/>
            <a:chOff x="6681406" y="5867818"/>
            <a:chExt cx="863600" cy="831215"/>
          </a:xfrm>
        </p:grpSpPr>
        <p:sp>
          <p:nvSpPr>
            <p:cNvPr id="43" name="object 43"/>
            <p:cNvSpPr/>
            <p:nvPr/>
          </p:nvSpPr>
          <p:spPr>
            <a:xfrm>
              <a:off x="6695693" y="5893752"/>
              <a:ext cx="814705" cy="791210"/>
            </a:xfrm>
            <a:custGeom>
              <a:avLst/>
              <a:gdLst/>
              <a:ahLst/>
              <a:cxnLst/>
              <a:rect l="l" t="t" r="r" b="b"/>
              <a:pathLst>
                <a:path w="814704" h="791209">
                  <a:moveTo>
                    <a:pt x="578357" y="36601"/>
                  </a:moveTo>
                  <a:lnTo>
                    <a:pt x="538351" y="20927"/>
                  </a:lnTo>
                  <a:lnTo>
                    <a:pt x="496331" y="9451"/>
                  </a:lnTo>
                  <a:lnTo>
                    <a:pt x="452431" y="2400"/>
                  </a:lnTo>
                  <a:lnTo>
                    <a:pt x="406780" y="0"/>
                  </a:lnTo>
                  <a:lnTo>
                    <a:pt x="359411" y="2664"/>
                  </a:lnTo>
                  <a:lnTo>
                    <a:pt x="313628" y="10457"/>
                  </a:lnTo>
                  <a:lnTo>
                    <a:pt x="269740" y="23081"/>
                  </a:lnTo>
                  <a:lnTo>
                    <a:pt x="228053" y="40237"/>
                  </a:lnTo>
                  <a:lnTo>
                    <a:pt x="188877" y="61626"/>
                  </a:lnTo>
                  <a:lnTo>
                    <a:pt x="152518" y="86948"/>
                  </a:lnTo>
                  <a:lnTo>
                    <a:pt x="119284" y="115906"/>
                  </a:lnTo>
                  <a:lnTo>
                    <a:pt x="89483" y="148200"/>
                  </a:lnTo>
                  <a:lnTo>
                    <a:pt x="63423" y="183532"/>
                  </a:lnTo>
                  <a:lnTo>
                    <a:pt x="41411" y="221603"/>
                  </a:lnTo>
                  <a:lnTo>
                    <a:pt x="23755" y="262114"/>
                  </a:lnTo>
                  <a:lnTo>
                    <a:pt x="10763" y="304767"/>
                  </a:lnTo>
                  <a:lnTo>
                    <a:pt x="2742" y="349261"/>
                  </a:lnTo>
                  <a:lnTo>
                    <a:pt x="0" y="395300"/>
                  </a:lnTo>
                  <a:lnTo>
                    <a:pt x="2742" y="441491"/>
                  </a:lnTo>
                  <a:lnTo>
                    <a:pt x="10763" y="486093"/>
                  </a:lnTo>
                  <a:lnTo>
                    <a:pt x="23755" y="528814"/>
                  </a:lnTo>
                  <a:lnTo>
                    <a:pt x="41411" y="569360"/>
                  </a:lnTo>
                  <a:lnTo>
                    <a:pt x="63423" y="607436"/>
                  </a:lnTo>
                  <a:lnTo>
                    <a:pt x="89483" y="642751"/>
                  </a:lnTo>
                  <a:lnTo>
                    <a:pt x="119284" y="675009"/>
                  </a:lnTo>
                  <a:lnTo>
                    <a:pt x="152518" y="703919"/>
                  </a:lnTo>
                  <a:lnTo>
                    <a:pt x="188877" y="729186"/>
                  </a:lnTo>
                  <a:lnTo>
                    <a:pt x="228053" y="750517"/>
                  </a:lnTo>
                  <a:lnTo>
                    <a:pt x="269740" y="767619"/>
                  </a:lnTo>
                  <a:lnTo>
                    <a:pt x="313628" y="780197"/>
                  </a:lnTo>
                  <a:lnTo>
                    <a:pt x="359411" y="787960"/>
                  </a:lnTo>
                  <a:lnTo>
                    <a:pt x="406780" y="790613"/>
                  </a:lnTo>
                  <a:lnTo>
                    <a:pt x="454325" y="787960"/>
                  </a:lnTo>
                  <a:lnTo>
                    <a:pt x="500255" y="780197"/>
                  </a:lnTo>
                  <a:lnTo>
                    <a:pt x="544264" y="767619"/>
                  </a:lnTo>
                  <a:lnTo>
                    <a:pt x="586047" y="750517"/>
                  </a:lnTo>
                  <a:lnTo>
                    <a:pt x="625300" y="729186"/>
                  </a:lnTo>
                  <a:lnTo>
                    <a:pt x="661716" y="703919"/>
                  </a:lnTo>
                  <a:lnTo>
                    <a:pt x="694991" y="675009"/>
                  </a:lnTo>
                  <a:lnTo>
                    <a:pt x="724820" y="642751"/>
                  </a:lnTo>
                  <a:lnTo>
                    <a:pt x="750896" y="607436"/>
                  </a:lnTo>
                  <a:lnTo>
                    <a:pt x="772916" y="569360"/>
                  </a:lnTo>
                  <a:lnTo>
                    <a:pt x="790574" y="528814"/>
                  </a:lnTo>
                  <a:lnTo>
                    <a:pt x="803565" y="486093"/>
                  </a:lnTo>
                  <a:lnTo>
                    <a:pt x="811583" y="441491"/>
                  </a:lnTo>
                  <a:lnTo>
                    <a:pt x="814324" y="395300"/>
                  </a:lnTo>
                  <a:lnTo>
                    <a:pt x="811234" y="346095"/>
                  </a:lnTo>
                  <a:lnTo>
                    <a:pt x="802179" y="298716"/>
                  </a:lnTo>
                  <a:lnTo>
                    <a:pt x="787481" y="253471"/>
                  </a:lnTo>
                  <a:lnTo>
                    <a:pt x="767460" y="210667"/>
                  </a:lnTo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259065" y="5882106"/>
              <a:ext cx="271780" cy="277495"/>
            </a:xfrm>
            <a:custGeom>
              <a:avLst/>
              <a:gdLst/>
              <a:ahLst/>
              <a:cxnLst/>
              <a:rect l="l" t="t" r="r" b="b"/>
              <a:pathLst>
                <a:path w="271779" h="277495">
                  <a:moveTo>
                    <a:pt x="135762" y="0"/>
                  </a:moveTo>
                  <a:lnTo>
                    <a:pt x="92821" y="7067"/>
                  </a:lnTo>
                  <a:lnTo>
                    <a:pt x="55549" y="26746"/>
                  </a:lnTo>
                  <a:lnTo>
                    <a:pt x="26172" y="56754"/>
                  </a:lnTo>
                  <a:lnTo>
                    <a:pt x="6913" y="94806"/>
                  </a:lnTo>
                  <a:lnTo>
                    <a:pt x="0" y="138620"/>
                  </a:lnTo>
                  <a:lnTo>
                    <a:pt x="6913" y="182434"/>
                  </a:lnTo>
                  <a:lnTo>
                    <a:pt x="26172" y="220486"/>
                  </a:lnTo>
                  <a:lnTo>
                    <a:pt x="55549" y="250494"/>
                  </a:lnTo>
                  <a:lnTo>
                    <a:pt x="92821" y="270173"/>
                  </a:lnTo>
                  <a:lnTo>
                    <a:pt x="135762" y="277240"/>
                  </a:lnTo>
                  <a:lnTo>
                    <a:pt x="178642" y="270173"/>
                  </a:lnTo>
                  <a:lnTo>
                    <a:pt x="215876" y="250494"/>
                  </a:lnTo>
                  <a:lnTo>
                    <a:pt x="245234" y="220486"/>
                  </a:lnTo>
                  <a:lnTo>
                    <a:pt x="264486" y="182434"/>
                  </a:lnTo>
                  <a:lnTo>
                    <a:pt x="271399" y="138620"/>
                  </a:lnTo>
                  <a:lnTo>
                    <a:pt x="264486" y="94806"/>
                  </a:lnTo>
                  <a:lnTo>
                    <a:pt x="245234" y="56754"/>
                  </a:lnTo>
                  <a:lnTo>
                    <a:pt x="215876" y="26746"/>
                  </a:lnTo>
                  <a:lnTo>
                    <a:pt x="178642" y="7067"/>
                  </a:lnTo>
                  <a:lnTo>
                    <a:pt x="1357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259065" y="5882106"/>
              <a:ext cx="271780" cy="277495"/>
            </a:xfrm>
            <a:custGeom>
              <a:avLst/>
              <a:gdLst/>
              <a:ahLst/>
              <a:cxnLst/>
              <a:rect l="l" t="t" r="r" b="b"/>
              <a:pathLst>
                <a:path w="271779" h="277495">
                  <a:moveTo>
                    <a:pt x="0" y="138620"/>
                  </a:moveTo>
                  <a:lnTo>
                    <a:pt x="6913" y="94806"/>
                  </a:lnTo>
                  <a:lnTo>
                    <a:pt x="26172" y="56754"/>
                  </a:lnTo>
                  <a:lnTo>
                    <a:pt x="55549" y="26746"/>
                  </a:lnTo>
                  <a:lnTo>
                    <a:pt x="92821" y="7067"/>
                  </a:lnTo>
                  <a:lnTo>
                    <a:pt x="135762" y="0"/>
                  </a:lnTo>
                  <a:lnTo>
                    <a:pt x="178642" y="7067"/>
                  </a:lnTo>
                  <a:lnTo>
                    <a:pt x="215876" y="26746"/>
                  </a:lnTo>
                  <a:lnTo>
                    <a:pt x="245234" y="56754"/>
                  </a:lnTo>
                  <a:lnTo>
                    <a:pt x="264486" y="94806"/>
                  </a:lnTo>
                  <a:lnTo>
                    <a:pt x="271399" y="138620"/>
                  </a:lnTo>
                  <a:lnTo>
                    <a:pt x="264486" y="182434"/>
                  </a:lnTo>
                  <a:lnTo>
                    <a:pt x="245234" y="220486"/>
                  </a:lnTo>
                  <a:lnTo>
                    <a:pt x="215876" y="250494"/>
                  </a:lnTo>
                  <a:lnTo>
                    <a:pt x="178642" y="270173"/>
                  </a:lnTo>
                  <a:lnTo>
                    <a:pt x="135762" y="277240"/>
                  </a:lnTo>
                  <a:lnTo>
                    <a:pt x="92821" y="270173"/>
                  </a:lnTo>
                  <a:lnTo>
                    <a:pt x="55549" y="250494"/>
                  </a:lnTo>
                  <a:lnTo>
                    <a:pt x="26172" y="220486"/>
                  </a:lnTo>
                  <a:lnTo>
                    <a:pt x="6913" y="182434"/>
                  </a:lnTo>
                  <a:lnTo>
                    <a:pt x="0" y="138620"/>
                  </a:lnTo>
                  <a:close/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6801993" y="5947176"/>
            <a:ext cx="608330" cy="54546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600" dirty="0">
                <a:solidFill>
                  <a:srgbClr val="585858"/>
                </a:solidFill>
                <a:latin typeface="Microsoft Sans Serif"/>
                <a:cs typeface="Microsoft Sans Serif"/>
              </a:rPr>
              <a:t>11</a:t>
            </a:r>
            <a:r>
              <a:rPr sz="1600" spc="-80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585858"/>
                </a:solidFill>
                <a:latin typeface="Microsoft Sans Serif"/>
                <a:cs typeface="Microsoft Sans Serif"/>
              </a:rPr>
              <a:t>тыс.</a:t>
            </a:r>
            <a:endParaRPr sz="1200">
              <a:latin typeface="Microsoft Sans Serif"/>
              <a:cs typeface="Microsoft Sans Serif"/>
            </a:endParaRPr>
          </a:p>
          <a:p>
            <a:pPr marL="24765">
              <a:lnSpc>
                <a:spcPct val="100000"/>
              </a:lnSpc>
              <a:spcBef>
                <a:spcPts val="395"/>
              </a:spcBef>
            </a:pPr>
            <a:r>
              <a:rPr sz="9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самолётов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8000682" y="5858522"/>
            <a:ext cx="841375" cy="840105"/>
            <a:chOff x="8000682" y="5858522"/>
            <a:chExt cx="841375" cy="840105"/>
          </a:xfrm>
        </p:grpSpPr>
        <p:sp>
          <p:nvSpPr>
            <p:cNvPr id="48" name="object 48"/>
            <p:cNvSpPr/>
            <p:nvPr/>
          </p:nvSpPr>
          <p:spPr>
            <a:xfrm>
              <a:off x="8014969" y="5907620"/>
              <a:ext cx="809625" cy="777240"/>
            </a:xfrm>
            <a:custGeom>
              <a:avLst/>
              <a:gdLst/>
              <a:ahLst/>
              <a:cxnLst/>
              <a:rect l="l" t="t" r="r" b="b"/>
              <a:pathLst>
                <a:path w="809625" h="777240">
                  <a:moveTo>
                    <a:pt x="574928" y="35953"/>
                  </a:moveTo>
                  <a:lnTo>
                    <a:pt x="535187" y="20557"/>
                  </a:lnTo>
                  <a:lnTo>
                    <a:pt x="493410" y="9285"/>
                  </a:lnTo>
                  <a:lnTo>
                    <a:pt x="449752" y="2358"/>
                  </a:lnTo>
                  <a:lnTo>
                    <a:pt x="404368" y="0"/>
                  </a:lnTo>
                  <a:lnTo>
                    <a:pt x="357268" y="2617"/>
                  </a:lnTo>
                  <a:lnTo>
                    <a:pt x="311749" y="10273"/>
                  </a:lnTo>
                  <a:lnTo>
                    <a:pt x="268116" y="22675"/>
                  </a:lnTo>
                  <a:lnTo>
                    <a:pt x="226674" y="39528"/>
                  </a:lnTo>
                  <a:lnTo>
                    <a:pt x="187730" y="60540"/>
                  </a:lnTo>
                  <a:lnTo>
                    <a:pt x="151588" y="85417"/>
                  </a:lnTo>
                  <a:lnTo>
                    <a:pt x="118554" y="113865"/>
                  </a:lnTo>
                  <a:lnTo>
                    <a:pt x="88934" y="145590"/>
                  </a:lnTo>
                  <a:lnTo>
                    <a:pt x="63032" y="180300"/>
                  </a:lnTo>
                  <a:lnTo>
                    <a:pt x="41155" y="217701"/>
                  </a:lnTo>
                  <a:lnTo>
                    <a:pt x="23608" y="257499"/>
                  </a:lnTo>
                  <a:lnTo>
                    <a:pt x="10696" y="299400"/>
                  </a:lnTo>
                  <a:lnTo>
                    <a:pt x="2724" y="343112"/>
                  </a:lnTo>
                  <a:lnTo>
                    <a:pt x="0" y="388340"/>
                  </a:lnTo>
                  <a:lnTo>
                    <a:pt x="2724" y="433716"/>
                  </a:lnTo>
                  <a:lnTo>
                    <a:pt x="10696" y="477533"/>
                  </a:lnTo>
                  <a:lnTo>
                    <a:pt x="23608" y="519501"/>
                  </a:lnTo>
                  <a:lnTo>
                    <a:pt x="41155" y="559332"/>
                  </a:lnTo>
                  <a:lnTo>
                    <a:pt x="63032" y="596738"/>
                  </a:lnTo>
                  <a:lnTo>
                    <a:pt x="88934" y="631431"/>
                  </a:lnTo>
                  <a:lnTo>
                    <a:pt x="118554" y="663122"/>
                  </a:lnTo>
                  <a:lnTo>
                    <a:pt x="151588" y="691523"/>
                  </a:lnTo>
                  <a:lnTo>
                    <a:pt x="187730" y="716346"/>
                  </a:lnTo>
                  <a:lnTo>
                    <a:pt x="226674" y="737302"/>
                  </a:lnTo>
                  <a:lnTo>
                    <a:pt x="268116" y="754103"/>
                  </a:lnTo>
                  <a:lnTo>
                    <a:pt x="311749" y="766461"/>
                  </a:lnTo>
                  <a:lnTo>
                    <a:pt x="357268" y="774087"/>
                  </a:lnTo>
                  <a:lnTo>
                    <a:pt x="404368" y="776693"/>
                  </a:lnTo>
                  <a:lnTo>
                    <a:pt x="451644" y="774087"/>
                  </a:lnTo>
                  <a:lnTo>
                    <a:pt x="497316" y="766461"/>
                  </a:lnTo>
                  <a:lnTo>
                    <a:pt x="541077" y="754103"/>
                  </a:lnTo>
                  <a:lnTo>
                    <a:pt x="582626" y="737302"/>
                  </a:lnTo>
                  <a:lnTo>
                    <a:pt x="621658" y="716346"/>
                  </a:lnTo>
                  <a:lnTo>
                    <a:pt x="657870" y="691523"/>
                  </a:lnTo>
                  <a:lnTo>
                    <a:pt x="690959" y="663122"/>
                  </a:lnTo>
                  <a:lnTo>
                    <a:pt x="720620" y="631431"/>
                  </a:lnTo>
                  <a:lnTo>
                    <a:pt x="746551" y="596738"/>
                  </a:lnTo>
                  <a:lnTo>
                    <a:pt x="768448" y="559332"/>
                  </a:lnTo>
                  <a:lnTo>
                    <a:pt x="786008" y="519501"/>
                  </a:lnTo>
                  <a:lnTo>
                    <a:pt x="798926" y="477533"/>
                  </a:lnTo>
                  <a:lnTo>
                    <a:pt x="806899" y="433716"/>
                  </a:lnTo>
                  <a:lnTo>
                    <a:pt x="809625" y="388340"/>
                  </a:lnTo>
                  <a:lnTo>
                    <a:pt x="806557" y="339999"/>
                  </a:lnTo>
                  <a:lnTo>
                    <a:pt x="797559" y="293454"/>
                  </a:lnTo>
                  <a:lnTo>
                    <a:pt x="782943" y="249007"/>
                  </a:lnTo>
                  <a:lnTo>
                    <a:pt x="763015" y="206959"/>
                  </a:lnTo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539479" y="5872810"/>
              <a:ext cx="288290" cy="276860"/>
            </a:xfrm>
            <a:custGeom>
              <a:avLst/>
              <a:gdLst/>
              <a:ahLst/>
              <a:cxnLst/>
              <a:rect l="l" t="t" r="r" b="b"/>
              <a:pathLst>
                <a:path w="288290" h="276860">
                  <a:moveTo>
                    <a:pt x="144018" y="0"/>
                  </a:moveTo>
                  <a:lnTo>
                    <a:pt x="98511" y="7054"/>
                  </a:lnTo>
                  <a:lnTo>
                    <a:pt x="58978" y="26697"/>
                  </a:lnTo>
                  <a:lnTo>
                    <a:pt x="27797" y="56649"/>
                  </a:lnTo>
                  <a:lnTo>
                    <a:pt x="7345" y="94632"/>
                  </a:lnTo>
                  <a:lnTo>
                    <a:pt x="0" y="138366"/>
                  </a:lnTo>
                  <a:lnTo>
                    <a:pt x="7345" y="182094"/>
                  </a:lnTo>
                  <a:lnTo>
                    <a:pt x="27797" y="220073"/>
                  </a:lnTo>
                  <a:lnTo>
                    <a:pt x="58978" y="250023"/>
                  </a:lnTo>
                  <a:lnTo>
                    <a:pt x="98511" y="269666"/>
                  </a:lnTo>
                  <a:lnTo>
                    <a:pt x="144018" y="276720"/>
                  </a:lnTo>
                  <a:lnTo>
                    <a:pt x="189524" y="269666"/>
                  </a:lnTo>
                  <a:lnTo>
                    <a:pt x="229057" y="250023"/>
                  </a:lnTo>
                  <a:lnTo>
                    <a:pt x="260238" y="220073"/>
                  </a:lnTo>
                  <a:lnTo>
                    <a:pt x="280690" y="182094"/>
                  </a:lnTo>
                  <a:lnTo>
                    <a:pt x="288036" y="138366"/>
                  </a:lnTo>
                  <a:lnTo>
                    <a:pt x="280690" y="94632"/>
                  </a:lnTo>
                  <a:lnTo>
                    <a:pt x="260238" y="56649"/>
                  </a:lnTo>
                  <a:lnTo>
                    <a:pt x="229057" y="26697"/>
                  </a:lnTo>
                  <a:lnTo>
                    <a:pt x="189524" y="7054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539479" y="5872810"/>
              <a:ext cx="288290" cy="276860"/>
            </a:xfrm>
            <a:custGeom>
              <a:avLst/>
              <a:gdLst/>
              <a:ahLst/>
              <a:cxnLst/>
              <a:rect l="l" t="t" r="r" b="b"/>
              <a:pathLst>
                <a:path w="288290" h="276860">
                  <a:moveTo>
                    <a:pt x="0" y="138366"/>
                  </a:moveTo>
                  <a:lnTo>
                    <a:pt x="7345" y="94632"/>
                  </a:lnTo>
                  <a:lnTo>
                    <a:pt x="27797" y="56649"/>
                  </a:lnTo>
                  <a:lnTo>
                    <a:pt x="58978" y="26697"/>
                  </a:lnTo>
                  <a:lnTo>
                    <a:pt x="98511" y="7054"/>
                  </a:lnTo>
                  <a:lnTo>
                    <a:pt x="144018" y="0"/>
                  </a:lnTo>
                  <a:lnTo>
                    <a:pt x="189524" y="7054"/>
                  </a:lnTo>
                  <a:lnTo>
                    <a:pt x="229057" y="26697"/>
                  </a:lnTo>
                  <a:lnTo>
                    <a:pt x="260238" y="56649"/>
                  </a:lnTo>
                  <a:lnTo>
                    <a:pt x="280690" y="94632"/>
                  </a:lnTo>
                  <a:lnTo>
                    <a:pt x="288036" y="138366"/>
                  </a:lnTo>
                  <a:lnTo>
                    <a:pt x="280690" y="182094"/>
                  </a:lnTo>
                  <a:lnTo>
                    <a:pt x="260238" y="220073"/>
                  </a:lnTo>
                  <a:lnTo>
                    <a:pt x="229057" y="250023"/>
                  </a:lnTo>
                  <a:lnTo>
                    <a:pt x="189524" y="269666"/>
                  </a:lnTo>
                  <a:lnTo>
                    <a:pt x="144018" y="276720"/>
                  </a:lnTo>
                  <a:lnTo>
                    <a:pt x="98511" y="269666"/>
                  </a:lnTo>
                  <a:lnTo>
                    <a:pt x="58978" y="250023"/>
                  </a:lnTo>
                  <a:lnTo>
                    <a:pt x="27797" y="220073"/>
                  </a:lnTo>
                  <a:lnTo>
                    <a:pt x="7345" y="182094"/>
                  </a:lnTo>
                  <a:lnTo>
                    <a:pt x="0" y="138366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85326" y="5908954"/>
              <a:ext cx="196405" cy="196405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06309" y="5942304"/>
            <a:ext cx="183896" cy="160045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8058150" y="6069584"/>
            <a:ext cx="727710" cy="572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ts val="1670"/>
              </a:lnSpc>
              <a:spcBef>
                <a:spcPts val="105"/>
              </a:spcBef>
            </a:pPr>
            <a:r>
              <a:rPr sz="14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500</a:t>
            </a:r>
            <a:endParaRPr sz="1400">
              <a:latin typeface="Microsoft Sans Serif"/>
              <a:cs typeface="Microsoft Sans Serif"/>
            </a:endParaRPr>
          </a:p>
          <a:p>
            <a:pPr marL="19050" algn="ctr">
              <a:lnSpc>
                <a:spcPts val="830"/>
              </a:lnSpc>
            </a:pPr>
            <a:r>
              <a:rPr sz="7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боевых</a:t>
            </a:r>
            <a:endParaRPr sz="7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585858"/>
                </a:solidFill>
                <a:latin typeface="Microsoft Sans Serif"/>
                <a:cs typeface="Microsoft Sans Serif"/>
              </a:rPr>
              <a:t>кораблей</a:t>
            </a:r>
            <a:r>
              <a:rPr sz="800" spc="125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585858"/>
                </a:solidFill>
                <a:latin typeface="Microsoft Sans Serif"/>
                <a:cs typeface="Microsoft Sans Serif"/>
              </a:rPr>
              <a:t>и</a:t>
            </a:r>
            <a:r>
              <a:rPr sz="700" spc="10" dirty="0">
                <a:solidFill>
                  <a:srgbClr val="585858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585858"/>
                </a:solidFill>
                <a:latin typeface="Microsoft Sans Serif"/>
                <a:cs typeface="Microsoft Sans Serif"/>
              </a:rPr>
              <a:t>др.</a:t>
            </a:r>
            <a:endParaRPr sz="700">
              <a:latin typeface="Microsoft Sans Serif"/>
              <a:cs typeface="Microsoft Sans Serif"/>
            </a:endParaRPr>
          </a:p>
          <a:p>
            <a:pPr marL="17780" algn="ctr">
              <a:lnSpc>
                <a:spcPct val="100000"/>
              </a:lnSpc>
              <a:spcBef>
                <a:spcPts val="5"/>
              </a:spcBef>
            </a:pPr>
            <a:r>
              <a:rPr sz="700" spc="-10" dirty="0">
                <a:solidFill>
                  <a:srgbClr val="585858"/>
                </a:solidFill>
                <a:latin typeface="Microsoft Sans Serif"/>
                <a:cs typeface="Microsoft Sans Serif"/>
              </a:rPr>
              <a:t>техники</a:t>
            </a:r>
            <a:endParaRPr sz="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7269" y="4404664"/>
            <a:ext cx="5100320" cy="2453640"/>
            <a:chOff x="4057269" y="4404664"/>
            <a:chExt cx="5100320" cy="2453640"/>
          </a:xfrm>
        </p:grpSpPr>
        <p:sp>
          <p:nvSpPr>
            <p:cNvPr id="3" name="object 3"/>
            <p:cNvSpPr/>
            <p:nvPr/>
          </p:nvSpPr>
          <p:spPr>
            <a:xfrm>
              <a:off x="4650994" y="4513579"/>
              <a:ext cx="4481830" cy="2071370"/>
            </a:xfrm>
            <a:custGeom>
              <a:avLst/>
              <a:gdLst/>
              <a:ahLst/>
              <a:cxnLst/>
              <a:rect l="l" t="t" r="r" b="b"/>
              <a:pathLst>
                <a:path w="4481830" h="2071370">
                  <a:moveTo>
                    <a:pt x="2260346" y="828040"/>
                  </a:moveTo>
                  <a:lnTo>
                    <a:pt x="0" y="828040"/>
                  </a:lnTo>
                  <a:lnTo>
                    <a:pt x="1130173" y="2070760"/>
                  </a:lnTo>
                  <a:lnTo>
                    <a:pt x="2260346" y="828040"/>
                  </a:lnTo>
                  <a:close/>
                </a:path>
                <a:path w="4481830" h="2071370">
                  <a:moveTo>
                    <a:pt x="4481703" y="0"/>
                  </a:moveTo>
                  <a:lnTo>
                    <a:pt x="2279904" y="0"/>
                  </a:lnTo>
                  <a:lnTo>
                    <a:pt x="3380740" y="1326807"/>
                  </a:lnTo>
                  <a:lnTo>
                    <a:pt x="448170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7269" y="4404664"/>
              <a:ext cx="5100065" cy="245333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6149" y="695833"/>
            <a:ext cx="148589" cy="1487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7981" y="0"/>
            <a:ext cx="5354018" cy="11199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720341" cy="263829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75111" y="726186"/>
            <a:ext cx="148717" cy="14858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748789" y="364401"/>
            <a:ext cx="8395335" cy="923290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1169670" marR="606425" indent="83820" algn="ctr">
              <a:lnSpc>
                <a:spcPct val="100000"/>
              </a:lnSpc>
              <a:spcBef>
                <a:spcPts val="700"/>
              </a:spcBef>
            </a:pPr>
            <a:r>
              <a:rPr sz="1600" spc="-114" dirty="0">
                <a:latin typeface="Microsoft Sans Serif"/>
                <a:cs typeface="Microsoft Sans Serif"/>
              </a:rPr>
              <a:t>ПОБЕДА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spc="-100" dirty="0">
                <a:latin typeface="Microsoft Sans Serif"/>
                <a:cs typeface="Microsoft Sans Serif"/>
              </a:rPr>
              <a:t>НАД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ЯПОНИЕЙ</a:t>
            </a:r>
            <a:r>
              <a:rPr sz="1600" spc="28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70" dirty="0">
                <a:latin typeface="Microsoft Sans Serif"/>
                <a:cs typeface="Microsoft Sans Serif"/>
              </a:rPr>
              <a:t>ОКОНЧАНИЕ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80" dirty="0">
                <a:latin typeface="Microsoft Sans Serif"/>
                <a:cs typeface="Microsoft Sans Serif"/>
              </a:rPr>
              <a:t>ВТОРОЙ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МИРОВОЙ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ВОЙНЫ </a:t>
            </a:r>
            <a:r>
              <a:rPr sz="1600" spc="-114" dirty="0">
                <a:solidFill>
                  <a:srgbClr val="C10000"/>
                </a:solidFill>
                <a:latin typeface="Microsoft Sans Serif"/>
                <a:cs typeface="Microsoft Sans Serif"/>
              </a:rPr>
              <a:t>СТАЛИ</a:t>
            </a:r>
            <a:r>
              <a:rPr sz="1600" spc="-4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C10000"/>
                </a:solidFill>
                <a:latin typeface="Microsoft Sans Serif"/>
                <a:cs typeface="Microsoft Sans Serif"/>
              </a:rPr>
              <a:t>ВОЗМОЖНЫ</a:t>
            </a:r>
            <a:r>
              <a:rPr sz="1600" spc="-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25" dirty="0">
                <a:solidFill>
                  <a:srgbClr val="C10000"/>
                </a:solidFill>
                <a:latin typeface="Microsoft Sans Serif"/>
                <a:cs typeface="Microsoft Sans Serif"/>
              </a:rPr>
              <a:t>БЛАГОДАРЯ</a:t>
            </a:r>
            <a:r>
              <a:rPr sz="16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C10000"/>
                </a:solidFill>
                <a:latin typeface="Microsoft Sans Serif"/>
                <a:cs typeface="Microsoft Sans Serif"/>
              </a:rPr>
              <a:t>БОЕВОМУ</a:t>
            </a:r>
            <a:r>
              <a:rPr sz="1600" spc="-4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C10000"/>
                </a:solidFill>
                <a:latin typeface="Microsoft Sans Serif"/>
                <a:cs typeface="Microsoft Sans Serif"/>
              </a:rPr>
              <a:t>ОПЫТУ</a:t>
            </a:r>
            <a:r>
              <a:rPr sz="1600" spc="-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95" dirty="0">
                <a:solidFill>
                  <a:srgbClr val="C10000"/>
                </a:solidFill>
                <a:latin typeface="Microsoft Sans Serif"/>
                <a:cs typeface="Microsoft Sans Serif"/>
              </a:rPr>
              <a:t>КРАСНОЙ</a:t>
            </a:r>
            <a:r>
              <a:rPr sz="1600" spc="-3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АРМИИ, </a:t>
            </a:r>
            <a:r>
              <a:rPr sz="1600" spc="-50" dirty="0">
                <a:solidFill>
                  <a:srgbClr val="C10000"/>
                </a:solidFill>
                <a:latin typeface="Microsoft Sans Serif"/>
                <a:cs typeface="Microsoft Sans Serif"/>
              </a:rPr>
              <a:t>ПОЛУЧЕННОМУ</a:t>
            </a:r>
            <a:r>
              <a:rPr sz="1600" spc="-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C10000"/>
                </a:solidFill>
                <a:latin typeface="Microsoft Sans Serif"/>
                <a:cs typeface="Microsoft Sans Serif"/>
              </a:rPr>
              <a:t>В</a:t>
            </a:r>
            <a:r>
              <a:rPr sz="1600" spc="3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80" dirty="0">
                <a:solidFill>
                  <a:srgbClr val="C10000"/>
                </a:solidFill>
                <a:latin typeface="Microsoft Sans Serif"/>
                <a:cs typeface="Microsoft Sans Serif"/>
              </a:rPr>
              <a:t>ВЕЛИКОЙ</a:t>
            </a:r>
            <a:r>
              <a:rPr sz="1600" spc="-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C10000"/>
                </a:solidFill>
                <a:latin typeface="Microsoft Sans Serif"/>
                <a:cs typeface="Microsoft Sans Serif"/>
              </a:rPr>
              <a:t>ОТЕЧЕСТВЕННОЙ</a:t>
            </a:r>
            <a:r>
              <a:rPr sz="1600" spc="1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ВОЙНЕ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772" y="3438525"/>
            <a:ext cx="428688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Microsoft Sans Serif"/>
                <a:cs typeface="Microsoft Sans Serif"/>
              </a:rPr>
              <a:t>Воинские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формирования,</a:t>
            </a:r>
            <a:r>
              <a:rPr sz="1000" spc="2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укомплектованные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Дальнем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Востоке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принимали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участие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боях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фронтах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Великой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Отечественной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войны, </a:t>
            </a:r>
            <a:r>
              <a:rPr sz="1000" dirty="0">
                <a:latin typeface="Microsoft Sans Serif"/>
                <a:cs typeface="Microsoft Sans Serif"/>
              </a:rPr>
              <a:t>а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затем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участвовали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войне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против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милитаристской</a:t>
            </a:r>
            <a:r>
              <a:rPr sz="1000" spc="9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Японии.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114" dirty="0">
                <a:latin typeface="Microsoft Sans Serif"/>
                <a:cs typeface="Microsoft Sans Serif"/>
              </a:rPr>
              <a:t>С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Востока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30" dirty="0">
                <a:latin typeface="Microsoft Sans Serif"/>
                <a:cs typeface="Microsoft Sans Serif"/>
              </a:rPr>
              <a:t>Запад,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</a:t>
            </a:r>
            <a:r>
              <a:rPr sz="1000" spc="-25" dirty="0">
                <a:latin typeface="Microsoft Sans Serif"/>
                <a:cs typeface="Microsoft Sans Serif"/>
              </a:rPr>
              <a:t> затем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</a:t>
            </a:r>
            <a:r>
              <a:rPr sz="1000" spc="-25" dirty="0">
                <a:latin typeface="Microsoft Sans Serif"/>
                <a:cs typeface="Microsoft Sans Serif"/>
              </a:rPr>
              <a:t> Запада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Восток прошли:</a:t>
            </a:r>
            <a:endParaRPr sz="1000">
              <a:latin typeface="Microsoft Sans Serif"/>
              <a:cs typeface="Microsoft Sans Serif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spc="-10" dirty="0">
                <a:latin typeface="Microsoft Sans Serif"/>
                <a:cs typeface="Microsoft Sans Serif"/>
              </a:rPr>
              <a:t>6-</a:t>
            </a:r>
            <a:r>
              <a:rPr sz="1000" dirty="0">
                <a:latin typeface="Microsoft Sans Serif"/>
                <a:cs typeface="Microsoft Sans Serif"/>
              </a:rPr>
              <a:t>я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гвардейская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танковая </a:t>
            </a:r>
            <a:r>
              <a:rPr sz="1000" spc="-10" dirty="0">
                <a:latin typeface="Microsoft Sans Serif"/>
                <a:cs typeface="Microsoft Sans Serif"/>
              </a:rPr>
              <a:t>армия,</a:t>
            </a:r>
            <a:endParaRPr sz="1000">
              <a:latin typeface="Microsoft Sans Serif"/>
              <a:cs typeface="Microsoft Sans Serif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spc="-10" dirty="0">
                <a:latin typeface="Microsoft Sans Serif"/>
                <a:cs typeface="Microsoft Sans Serif"/>
              </a:rPr>
              <a:t>65-</a:t>
            </a:r>
            <a:r>
              <a:rPr sz="1000" dirty="0">
                <a:latin typeface="Microsoft Sans Serif"/>
                <a:cs typeface="Microsoft Sans Serif"/>
              </a:rPr>
              <a:t>я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стрелковая</a:t>
            </a:r>
            <a:r>
              <a:rPr sz="1000" spc="-10" dirty="0">
                <a:latin typeface="Microsoft Sans Serif"/>
                <a:cs typeface="Microsoft Sans Serif"/>
              </a:rPr>
              <a:t> дивизия,</a:t>
            </a:r>
            <a:endParaRPr sz="1000">
              <a:latin typeface="Microsoft Sans Serif"/>
              <a:cs typeface="Microsoft Sans Serif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dirty="0">
                <a:latin typeface="Microsoft Sans Serif"/>
                <a:cs typeface="Microsoft Sans Serif"/>
              </a:rPr>
              <a:t>93-я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стрелковая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дивизия,</a:t>
            </a:r>
            <a:endParaRPr sz="1000">
              <a:latin typeface="Microsoft Sans Serif"/>
              <a:cs typeface="Microsoft Sans Serif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dirty="0">
                <a:latin typeface="Microsoft Sans Serif"/>
                <a:cs typeface="Microsoft Sans Serif"/>
              </a:rPr>
              <a:t>10-й</a:t>
            </a:r>
            <a:r>
              <a:rPr sz="1000" spc="1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механизированный</a:t>
            </a:r>
            <a:r>
              <a:rPr sz="1000" spc="13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корпус,</a:t>
            </a:r>
            <a:endParaRPr sz="1000">
              <a:latin typeface="Microsoft Sans Serif"/>
              <a:cs typeface="Microsoft Sans Serif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000" dirty="0">
                <a:latin typeface="Microsoft Sans Serif"/>
                <a:cs typeface="Microsoft Sans Serif"/>
              </a:rPr>
              <a:t>53-я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армия.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 marR="46355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Основной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вклад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разгром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Кватунской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армии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внесла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техника</a:t>
            </a:r>
            <a:r>
              <a:rPr sz="1000" spc="4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Великой </a:t>
            </a:r>
            <a:r>
              <a:rPr sz="1000" dirty="0">
                <a:latin typeface="Microsoft Sans Serif"/>
                <a:cs typeface="Microsoft Sans Serif"/>
              </a:rPr>
              <a:t>Отечественной</a:t>
            </a:r>
            <a:r>
              <a:rPr sz="1000" spc="13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войны: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spc="-20" dirty="0">
                <a:latin typeface="Microsoft Sans Serif"/>
                <a:cs typeface="Microsoft Sans Serif"/>
              </a:rPr>
              <a:t>Танк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70" dirty="0">
                <a:latin typeface="Microsoft Sans Serif"/>
                <a:cs typeface="Microsoft Sans Serif"/>
              </a:rPr>
              <a:t>БТ-</a:t>
            </a:r>
            <a:r>
              <a:rPr sz="1000" dirty="0">
                <a:latin typeface="Microsoft Sans Serif"/>
                <a:cs typeface="Microsoft Sans Serif"/>
              </a:rPr>
              <a:t>7, </a:t>
            </a:r>
            <a:r>
              <a:rPr sz="1000" spc="-20" dirty="0">
                <a:latin typeface="Microsoft Sans Serif"/>
                <a:cs typeface="Microsoft Sans Serif"/>
              </a:rPr>
              <a:t>Танк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65" dirty="0">
                <a:latin typeface="Microsoft Sans Serif"/>
                <a:cs typeface="Microsoft Sans Serif"/>
              </a:rPr>
              <a:t>Т-</a:t>
            </a:r>
            <a:r>
              <a:rPr sz="1000" dirty="0">
                <a:latin typeface="Microsoft Sans Serif"/>
                <a:cs typeface="Microsoft Sans Serif"/>
              </a:rPr>
              <a:t>34,</a:t>
            </a:r>
            <a:r>
              <a:rPr sz="1000" spc="250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Ил-</a:t>
            </a:r>
            <a:r>
              <a:rPr sz="1000" dirty="0">
                <a:latin typeface="Microsoft Sans Serif"/>
                <a:cs typeface="Microsoft Sans Serif"/>
              </a:rPr>
              <a:t>2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(штурмовик).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83648" y="3432759"/>
            <a:ext cx="2348865" cy="2420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Microsoft Sans Serif"/>
                <a:cs typeface="Microsoft Sans Serif"/>
              </a:rPr>
              <a:t>На</a:t>
            </a:r>
            <a:r>
              <a:rPr sz="1100" spc="-5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Дальнем</a:t>
            </a:r>
            <a:r>
              <a:rPr sz="1100" spc="-1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Востоке</a:t>
            </a:r>
            <a:r>
              <a:rPr sz="1100" spc="-3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свой</a:t>
            </a:r>
            <a:r>
              <a:rPr sz="1100" spc="-10" dirty="0">
                <a:latin typeface="Microsoft Sans Serif"/>
                <a:cs typeface="Microsoft Sans Serif"/>
              </a:rPr>
              <a:t> талант </a:t>
            </a:r>
            <a:r>
              <a:rPr sz="1100" dirty="0">
                <a:latin typeface="Microsoft Sans Serif"/>
                <a:cs typeface="Microsoft Sans Serif"/>
              </a:rPr>
              <a:t>продемонстрировали</a:t>
            </a:r>
            <a:r>
              <a:rPr sz="1100" spc="459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полководцы </a:t>
            </a:r>
            <a:r>
              <a:rPr sz="1100" dirty="0">
                <a:latin typeface="Microsoft Sans Serif"/>
                <a:cs typeface="Microsoft Sans Serif"/>
              </a:rPr>
              <a:t>Великой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Отечественной</a:t>
            </a:r>
            <a:r>
              <a:rPr sz="1100" spc="4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войны:</a:t>
            </a:r>
            <a:endParaRPr sz="1100">
              <a:latin typeface="Microsoft Sans Serif"/>
              <a:cs typeface="Microsoft Sans Serif"/>
            </a:endParaRPr>
          </a:p>
          <a:p>
            <a:pPr marL="36195" algn="ctr">
              <a:lnSpc>
                <a:spcPct val="100000"/>
              </a:lnSpc>
              <a:spcBef>
                <a:spcPts val="489"/>
              </a:spcBef>
            </a:pPr>
            <a:r>
              <a:rPr sz="1200" spc="-75" dirty="0">
                <a:latin typeface="Microsoft Sans Serif"/>
                <a:cs typeface="Microsoft Sans Serif"/>
              </a:rPr>
              <a:t>А.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М.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Василевский</a:t>
            </a:r>
            <a:endParaRPr sz="1200">
              <a:latin typeface="Microsoft Sans Serif"/>
              <a:cs typeface="Microsoft Sans Serif"/>
            </a:endParaRPr>
          </a:p>
          <a:p>
            <a:pPr marL="544195" marR="504825">
              <a:lnSpc>
                <a:spcPct val="150000"/>
              </a:lnSpc>
            </a:pPr>
            <a:r>
              <a:rPr sz="1200" spc="-170" dirty="0">
                <a:latin typeface="Microsoft Sans Serif"/>
                <a:cs typeface="Microsoft Sans Serif"/>
              </a:rPr>
              <a:t>Р.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Я.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Малиновский </a:t>
            </a:r>
            <a:r>
              <a:rPr sz="1200" spc="-80" dirty="0">
                <a:latin typeface="Microsoft Sans Serif"/>
                <a:cs typeface="Microsoft Sans Serif"/>
              </a:rPr>
              <a:t>К.А.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Мерецков</a:t>
            </a:r>
            <a:endParaRPr sz="1200">
              <a:latin typeface="Microsoft Sans Serif"/>
              <a:cs typeface="Microsoft Sans Serif"/>
            </a:endParaRPr>
          </a:p>
          <a:p>
            <a:pPr marL="544195" marR="869315">
              <a:lnSpc>
                <a:spcPct val="150000"/>
              </a:lnSpc>
            </a:pPr>
            <a:r>
              <a:rPr sz="1200" spc="-30" dirty="0">
                <a:latin typeface="Microsoft Sans Serif"/>
                <a:cs typeface="Microsoft Sans Serif"/>
              </a:rPr>
              <a:t>М.А.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Пуркаев </a:t>
            </a:r>
            <a:r>
              <a:rPr sz="1200" spc="-30" dirty="0">
                <a:latin typeface="Microsoft Sans Serif"/>
                <a:cs typeface="Microsoft Sans Serif"/>
              </a:rPr>
              <a:t>М.А.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Гареев </a:t>
            </a:r>
            <a:r>
              <a:rPr sz="1200" spc="-45" dirty="0">
                <a:latin typeface="Microsoft Sans Serif"/>
                <a:cs typeface="Microsoft Sans Serif"/>
              </a:rPr>
              <a:t>И.А.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Плиев</a:t>
            </a:r>
            <a:endParaRPr sz="1200">
              <a:latin typeface="Microsoft Sans Serif"/>
              <a:cs typeface="Microsoft Sans Serif"/>
            </a:endParaRPr>
          </a:p>
          <a:p>
            <a:pPr marL="544195">
              <a:lnSpc>
                <a:spcPct val="100000"/>
              </a:lnSpc>
              <a:spcBef>
                <a:spcPts val="720"/>
              </a:spcBef>
            </a:pPr>
            <a:r>
              <a:rPr sz="1200" spc="-60" dirty="0">
                <a:latin typeface="Microsoft Sans Serif"/>
                <a:cs typeface="Microsoft Sans Serif"/>
              </a:rPr>
              <a:t>К.Н.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Деревянко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57460" y="4048125"/>
            <a:ext cx="148590" cy="14871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57460" y="4281932"/>
            <a:ext cx="148590" cy="14859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52000" y="4590288"/>
            <a:ext cx="148590" cy="14858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2000" y="4858384"/>
            <a:ext cx="148590" cy="14871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61017" y="5121528"/>
            <a:ext cx="148716" cy="14858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651492" y="5399785"/>
            <a:ext cx="148716" cy="14871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655682" y="5678830"/>
            <a:ext cx="148590" cy="148666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-6350" y="5741226"/>
            <a:ext cx="5210175" cy="1123315"/>
            <a:chOff x="-6350" y="5741226"/>
            <a:chExt cx="5210175" cy="1123315"/>
          </a:xfrm>
        </p:grpSpPr>
        <p:sp>
          <p:nvSpPr>
            <p:cNvPr id="20" name="object 20"/>
            <p:cNvSpPr/>
            <p:nvPr/>
          </p:nvSpPr>
          <p:spPr>
            <a:xfrm>
              <a:off x="0" y="5867497"/>
              <a:ext cx="5074920" cy="990600"/>
            </a:xfrm>
            <a:custGeom>
              <a:avLst/>
              <a:gdLst/>
              <a:ahLst/>
              <a:cxnLst/>
              <a:rect l="l" t="t" r="r" b="b"/>
              <a:pathLst>
                <a:path w="5074920" h="990600">
                  <a:moveTo>
                    <a:pt x="5074407" y="990502"/>
                  </a:moveTo>
                  <a:lnTo>
                    <a:pt x="5074407" y="0"/>
                  </a:lnTo>
                  <a:lnTo>
                    <a:pt x="0" y="0"/>
                  </a:lnTo>
                  <a:lnTo>
                    <a:pt x="0" y="990502"/>
                  </a:lnTo>
                  <a:lnTo>
                    <a:pt x="5074407" y="99050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5867497"/>
              <a:ext cx="5074920" cy="990600"/>
            </a:xfrm>
            <a:custGeom>
              <a:avLst/>
              <a:gdLst/>
              <a:ahLst/>
              <a:cxnLst/>
              <a:rect l="l" t="t" r="r" b="b"/>
              <a:pathLst>
                <a:path w="5074920" h="990600">
                  <a:moveTo>
                    <a:pt x="5074407" y="990502"/>
                  </a:moveTo>
                  <a:lnTo>
                    <a:pt x="5074407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6169" y="5755514"/>
              <a:ext cx="5063490" cy="1033780"/>
            </a:xfrm>
            <a:custGeom>
              <a:avLst/>
              <a:gdLst/>
              <a:ahLst/>
              <a:cxnLst/>
              <a:rect l="l" t="t" r="r" b="b"/>
              <a:pathLst>
                <a:path w="5063490" h="1033779">
                  <a:moveTo>
                    <a:pt x="0" y="1033652"/>
                  </a:moveTo>
                  <a:lnTo>
                    <a:pt x="5063363" y="1033652"/>
                  </a:lnTo>
                  <a:lnTo>
                    <a:pt x="5063363" y="0"/>
                  </a:lnTo>
                  <a:lnTo>
                    <a:pt x="0" y="0"/>
                  </a:lnTo>
                  <a:lnTo>
                    <a:pt x="0" y="1033652"/>
                  </a:lnTo>
                  <a:close/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40456" y="5873847"/>
            <a:ext cx="4927600" cy="90106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96520" rIns="0" bIns="0" rtlCol="0">
            <a:spAutoFit/>
          </a:bodyPr>
          <a:lstStyle/>
          <a:p>
            <a:pPr marL="173990" algn="ctr">
              <a:lnSpc>
                <a:spcPct val="100000"/>
              </a:lnSpc>
              <a:spcBef>
                <a:spcPts val="760"/>
              </a:spcBef>
            </a:pP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ПРЕМЬЕР-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МИНИСТР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ЯПОНИИ</a:t>
            </a:r>
            <a:r>
              <a:rPr sz="11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КАНТАРО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СУДЗУКИ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(9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августа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1945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г.)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:</a:t>
            </a:r>
            <a:endParaRPr sz="1100">
              <a:latin typeface="Microsoft Sans Serif"/>
              <a:cs typeface="Microsoft Sans Serif"/>
            </a:endParaRPr>
          </a:p>
          <a:p>
            <a:pPr marL="400050" marR="498475" algn="ctr">
              <a:lnSpc>
                <a:spcPct val="100000"/>
              </a:lnSpc>
              <a:spcBef>
                <a:spcPts val="595"/>
              </a:spcBef>
            </a:pP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«ВСТУПЛЕНИЕ…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В ВОЙНУ</a:t>
            </a:r>
            <a:r>
              <a:rPr sz="1100" spc="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СОВЕТСКОГО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СОЮЗА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СТАВИТ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НАС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ОКОНЧАТЕЛЬНО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БЕЗВЫХОДНОЕ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ПОЛОЖЕНИЕ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ДЕЛАЕТ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НЕВОЗМОЖНЫМ</a:t>
            </a:r>
            <a:r>
              <a:rPr sz="11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ДАЛЬНЕЙШЕЕ</a:t>
            </a:r>
            <a:r>
              <a:rPr sz="11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ПРОДОЛЖЕНИЕ»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42513" y="2349830"/>
            <a:ext cx="848360" cy="669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4765" algn="ctr">
              <a:lnSpc>
                <a:spcPts val="2715"/>
              </a:lnSpc>
              <a:spcBef>
                <a:spcPts val="105"/>
              </a:spcBef>
            </a:pPr>
            <a:r>
              <a:rPr sz="2300" spc="-50" dirty="0">
                <a:latin typeface="Microsoft Sans Serif"/>
                <a:cs typeface="Microsoft Sans Serif"/>
              </a:rPr>
              <a:t>5</a:t>
            </a:r>
            <a:endParaRPr sz="2300">
              <a:latin typeface="Microsoft Sans Serif"/>
              <a:cs typeface="Microsoft Sans Serif"/>
            </a:endParaRPr>
          </a:p>
          <a:p>
            <a:pPr algn="ctr">
              <a:lnSpc>
                <a:spcPts val="1155"/>
              </a:lnSpc>
            </a:pPr>
            <a:r>
              <a:rPr sz="1000" spc="-10" dirty="0">
                <a:latin typeface="Microsoft Sans Serif"/>
                <a:cs typeface="Microsoft Sans Serif"/>
              </a:rPr>
              <a:t>авиационных</a:t>
            </a:r>
            <a:endParaRPr sz="1000">
              <a:latin typeface="Microsoft Sans Serif"/>
              <a:cs typeface="Microsoft Sans Serif"/>
            </a:endParaRPr>
          </a:p>
          <a:p>
            <a:pPr marL="635" algn="ctr">
              <a:lnSpc>
                <a:spcPct val="100000"/>
              </a:lnSpc>
            </a:pPr>
            <a:r>
              <a:rPr sz="1000" spc="-10" dirty="0">
                <a:latin typeface="Microsoft Sans Serif"/>
                <a:cs typeface="Microsoft Sans Serif"/>
              </a:rPr>
              <a:t>дивизий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42357" y="2349830"/>
            <a:ext cx="19304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50" dirty="0">
                <a:latin typeface="Microsoft Sans Serif"/>
                <a:cs typeface="Microsoft Sans Serif"/>
              </a:rPr>
              <a:t>3</a:t>
            </a:r>
            <a:endParaRPr sz="23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00013" y="2346147"/>
            <a:ext cx="110490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Microsoft Sans Serif"/>
                <a:cs typeface="Microsoft Sans Serif"/>
              </a:rPr>
              <a:t>400</a:t>
            </a:r>
            <a:r>
              <a:rPr sz="2300" spc="75" dirty="0">
                <a:latin typeface="Microsoft Sans Serif"/>
                <a:cs typeface="Microsoft Sans Serif"/>
              </a:rPr>
              <a:t> </a:t>
            </a:r>
            <a:r>
              <a:rPr sz="2300" spc="-25" dirty="0">
                <a:latin typeface="Microsoft Sans Serif"/>
                <a:cs typeface="Microsoft Sans Serif"/>
              </a:rPr>
              <a:t>000</a:t>
            </a:r>
            <a:endParaRPr sz="23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66380" y="2345817"/>
            <a:ext cx="7708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700"/>
              </a:lnSpc>
              <a:spcBef>
                <a:spcPts val="105"/>
              </a:spcBef>
            </a:pPr>
            <a:r>
              <a:rPr sz="2300" dirty="0">
                <a:latin typeface="Microsoft Sans Serif"/>
                <a:cs typeface="Microsoft Sans Serif"/>
              </a:rPr>
              <a:t>7</a:t>
            </a:r>
            <a:r>
              <a:rPr sz="2300" spc="10" dirty="0">
                <a:latin typeface="Microsoft Sans Serif"/>
                <a:cs typeface="Microsoft Sans Serif"/>
              </a:rPr>
              <a:t> </a:t>
            </a:r>
            <a:r>
              <a:rPr sz="2300" spc="-25" dirty="0">
                <a:latin typeface="Microsoft Sans Serif"/>
                <a:cs typeface="Microsoft Sans Serif"/>
              </a:rPr>
              <a:t>000</a:t>
            </a:r>
            <a:endParaRPr sz="2300">
              <a:latin typeface="Microsoft Sans Serif"/>
              <a:cs typeface="Microsoft Sans Serif"/>
            </a:endParaRPr>
          </a:p>
          <a:p>
            <a:pPr marL="29209" algn="ctr">
              <a:lnSpc>
                <a:spcPts val="1140"/>
              </a:lnSpc>
            </a:pPr>
            <a:r>
              <a:rPr sz="1000" spc="-10" dirty="0">
                <a:latin typeface="Microsoft Sans Serif"/>
                <a:cs typeface="Microsoft Sans Serif"/>
              </a:rPr>
              <a:t>орудий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355963" y="2325751"/>
            <a:ext cx="770890" cy="530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Microsoft Sans Serif"/>
                <a:cs typeface="Microsoft Sans Serif"/>
              </a:rPr>
              <a:t>2</a:t>
            </a:r>
            <a:r>
              <a:rPr sz="2300" spc="10" dirty="0">
                <a:latin typeface="Microsoft Sans Serif"/>
                <a:cs typeface="Microsoft Sans Serif"/>
              </a:rPr>
              <a:t> </a:t>
            </a:r>
            <a:r>
              <a:rPr sz="2300" spc="-25" dirty="0">
                <a:latin typeface="Microsoft Sans Serif"/>
                <a:cs typeface="Microsoft Sans Serif"/>
              </a:rPr>
              <a:t>000</a:t>
            </a:r>
            <a:endParaRPr sz="2300">
              <a:latin typeface="Microsoft Sans Serif"/>
              <a:cs typeface="Microsoft Sans Serif"/>
            </a:endParaRPr>
          </a:p>
          <a:p>
            <a:pPr marL="62230" algn="ctr">
              <a:lnSpc>
                <a:spcPct val="100000"/>
              </a:lnSpc>
              <a:spcBef>
                <a:spcPts val="10"/>
              </a:spcBef>
            </a:pPr>
            <a:r>
              <a:rPr sz="1000" spc="-10" dirty="0">
                <a:latin typeface="Microsoft Sans Serif"/>
                <a:cs typeface="Microsoft Sans Serif"/>
              </a:rPr>
              <a:t>танков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759185" y="2334006"/>
            <a:ext cx="93789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Microsoft Sans Serif"/>
                <a:cs typeface="Microsoft Sans Serif"/>
              </a:rPr>
              <a:t>17</a:t>
            </a:r>
            <a:r>
              <a:rPr sz="2300" spc="50" dirty="0">
                <a:latin typeface="Microsoft Sans Serif"/>
                <a:cs typeface="Microsoft Sans Serif"/>
              </a:rPr>
              <a:t> </a:t>
            </a:r>
            <a:r>
              <a:rPr sz="2300" spc="-25" dirty="0">
                <a:latin typeface="Microsoft Sans Serif"/>
                <a:cs typeface="Microsoft Sans Serif"/>
              </a:rPr>
              <a:t>000</a:t>
            </a:r>
            <a:endParaRPr sz="23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5524" y="2690875"/>
            <a:ext cx="1014094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635" marR="5080" indent="-24257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Microsoft Sans Serif"/>
                <a:cs typeface="Microsoft Sans Serif"/>
              </a:rPr>
              <a:t>мотострелковых дивизий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70277" y="2361438"/>
            <a:ext cx="537210" cy="516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2710">
              <a:lnSpc>
                <a:spcPts val="2710"/>
              </a:lnSpc>
              <a:spcBef>
                <a:spcPts val="105"/>
              </a:spcBef>
            </a:pPr>
            <a:r>
              <a:rPr sz="2300" spc="25" dirty="0">
                <a:latin typeface="Microsoft Sans Serif"/>
                <a:cs typeface="Microsoft Sans Serif"/>
              </a:rPr>
              <a:t>53</a:t>
            </a:r>
            <a:endParaRPr sz="2300">
              <a:latin typeface="Microsoft Sans Serif"/>
              <a:cs typeface="Microsoft Sans Serif"/>
            </a:endParaRPr>
          </a:p>
          <a:p>
            <a:pPr marL="12700">
              <a:lnSpc>
                <a:spcPts val="1150"/>
              </a:lnSpc>
            </a:pPr>
            <a:r>
              <a:rPr sz="1000" spc="-10" dirty="0">
                <a:latin typeface="Microsoft Sans Serif"/>
                <a:cs typeface="Microsoft Sans Serif"/>
              </a:rPr>
              <a:t>бригады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87544" y="2679954"/>
            <a:ext cx="50038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205" marR="5080" indent="-104139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Microsoft Sans Serif"/>
                <a:cs typeface="Microsoft Sans Serif"/>
              </a:rPr>
              <a:t>корпуса </a:t>
            </a:r>
            <a:r>
              <a:rPr sz="1000" spc="-25" dirty="0">
                <a:latin typeface="Microsoft Sans Serif"/>
                <a:cs typeface="Microsoft Sans Serif"/>
              </a:rPr>
              <a:t>ПВО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97192" y="2668269"/>
            <a:ext cx="52895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15" algn="just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Microsoft Sans Serif"/>
                <a:cs typeface="Microsoft Sans Serif"/>
              </a:rPr>
              <a:t>человек личного состава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75644" y="2656712"/>
            <a:ext cx="7029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Microsoft Sans Serif"/>
                <a:cs typeface="Microsoft Sans Serif"/>
              </a:rPr>
              <a:t>грузовиков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42176" y="2006980"/>
            <a:ext cx="1225550" cy="1223645"/>
          </a:xfrm>
          <a:custGeom>
            <a:avLst/>
            <a:gdLst/>
            <a:ahLst/>
            <a:cxnLst/>
            <a:rect l="l" t="t" r="r" b="b"/>
            <a:pathLst>
              <a:path w="1225550" h="1223645">
                <a:moveTo>
                  <a:pt x="869911" y="56642"/>
                </a:moveTo>
                <a:lnTo>
                  <a:pt x="822041" y="36706"/>
                </a:lnTo>
                <a:lnTo>
                  <a:pt x="772177" y="20903"/>
                </a:lnTo>
                <a:lnTo>
                  <a:pt x="720441" y="9404"/>
                </a:lnTo>
                <a:lnTo>
                  <a:pt x="666953" y="2379"/>
                </a:lnTo>
                <a:lnTo>
                  <a:pt x="611835" y="0"/>
                </a:lnTo>
                <a:lnTo>
                  <a:pt x="564087" y="1843"/>
                </a:lnTo>
                <a:lnTo>
                  <a:pt x="517333" y="7281"/>
                </a:lnTo>
                <a:lnTo>
                  <a:pt x="471710" y="16178"/>
                </a:lnTo>
                <a:lnTo>
                  <a:pt x="427354" y="28397"/>
                </a:lnTo>
                <a:lnTo>
                  <a:pt x="384402" y="43800"/>
                </a:lnTo>
                <a:lnTo>
                  <a:pt x="342992" y="62251"/>
                </a:lnTo>
                <a:lnTo>
                  <a:pt x="303260" y="83613"/>
                </a:lnTo>
                <a:lnTo>
                  <a:pt x="265344" y="107748"/>
                </a:lnTo>
                <a:lnTo>
                  <a:pt x="229381" y="134520"/>
                </a:lnTo>
                <a:lnTo>
                  <a:pt x="195507" y="163793"/>
                </a:lnTo>
                <a:lnTo>
                  <a:pt x="163860" y="195428"/>
                </a:lnTo>
                <a:lnTo>
                  <a:pt x="134576" y="229290"/>
                </a:lnTo>
                <a:lnTo>
                  <a:pt x="107793" y="265241"/>
                </a:lnTo>
                <a:lnTo>
                  <a:pt x="83648" y="303144"/>
                </a:lnTo>
                <a:lnTo>
                  <a:pt x="62278" y="342862"/>
                </a:lnTo>
                <a:lnTo>
                  <a:pt x="43819" y="384260"/>
                </a:lnTo>
                <a:lnTo>
                  <a:pt x="28410" y="427198"/>
                </a:lnTo>
                <a:lnTo>
                  <a:pt x="16186" y="471542"/>
                </a:lnTo>
                <a:lnTo>
                  <a:pt x="7285" y="517153"/>
                </a:lnTo>
                <a:lnTo>
                  <a:pt x="1844" y="563895"/>
                </a:lnTo>
                <a:lnTo>
                  <a:pt x="0" y="611632"/>
                </a:lnTo>
                <a:lnTo>
                  <a:pt x="1844" y="659532"/>
                </a:lnTo>
                <a:lnTo>
                  <a:pt x="7285" y="706407"/>
                </a:lnTo>
                <a:lnTo>
                  <a:pt x="16186" y="752121"/>
                </a:lnTo>
                <a:lnTo>
                  <a:pt x="28410" y="796540"/>
                </a:lnTo>
                <a:lnTo>
                  <a:pt x="43819" y="839530"/>
                </a:lnTo>
                <a:lnTo>
                  <a:pt x="62278" y="880956"/>
                </a:lnTo>
                <a:lnTo>
                  <a:pt x="83648" y="920684"/>
                </a:lnTo>
                <a:lnTo>
                  <a:pt x="107793" y="958579"/>
                </a:lnTo>
                <a:lnTo>
                  <a:pt x="134576" y="994507"/>
                </a:lnTo>
                <a:lnTo>
                  <a:pt x="163860" y="1028333"/>
                </a:lnTo>
                <a:lnTo>
                  <a:pt x="195507" y="1059923"/>
                </a:lnTo>
                <a:lnTo>
                  <a:pt x="229381" y="1089143"/>
                </a:lnTo>
                <a:lnTo>
                  <a:pt x="265344" y="1115857"/>
                </a:lnTo>
                <a:lnTo>
                  <a:pt x="303260" y="1139933"/>
                </a:lnTo>
                <a:lnTo>
                  <a:pt x="342992" y="1161234"/>
                </a:lnTo>
                <a:lnTo>
                  <a:pt x="384402" y="1179627"/>
                </a:lnTo>
                <a:lnTo>
                  <a:pt x="427354" y="1194978"/>
                </a:lnTo>
                <a:lnTo>
                  <a:pt x="471710" y="1207151"/>
                </a:lnTo>
                <a:lnTo>
                  <a:pt x="517333" y="1216013"/>
                </a:lnTo>
                <a:lnTo>
                  <a:pt x="564087" y="1221428"/>
                </a:lnTo>
                <a:lnTo>
                  <a:pt x="611835" y="1223264"/>
                </a:lnTo>
                <a:lnTo>
                  <a:pt x="659754" y="1221428"/>
                </a:lnTo>
                <a:lnTo>
                  <a:pt x="706663" y="1216013"/>
                </a:lnTo>
                <a:lnTo>
                  <a:pt x="752428" y="1207151"/>
                </a:lnTo>
                <a:lnTo>
                  <a:pt x="796911" y="1194978"/>
                </a:lnTo>
                <a:lnTo>
                  <a:pt x="839976" y="1179627"/>
                </a:lnTo>
                <a:lnTo>
                  <a:pt x="881487" y="1161234"/>
                </a:lnTo>
                <a:lnTo>
                  <a:pt x="921307" y="1139933"/>
                </a:lnTo>
                <a:lnTo>
                  <a:pt x="959301" y="1115857"/>
                </a:lnTo>
                <a:lnTo>
                  <a:pt x="995331" y="1089143"/>
                </a:lnTo>
                <a:lnTo>
                  <a:pt x="1029263" y="1059923"/>
                </a:lnTo>
                <a:lnTo>
                  <a:pt x="1060958" y="1028333"/>
                </a:lnTo>
                <a:lnTo>
                  <a:pt x="1090282" y="994507"/>
                </a:lnTo>
                <a:lnTo>
                  <a:pt x="1117098" y="958579"/>
                </a:lnTo>
                <a:lnTo>
                  <a:pt x="1141269" y="920684"/>
                </a:lnTo>
                <a:lnTo>
                  <a:pt x="1162660" y="880956"/>
                </a:lnTo>
                <a:lnTo>
                  <a:pt x="1181134" y="839530"/>
                </a:lnTo>
                <a:lnTo>
                  <a:pt x="1196554" y="796540"/>
                </a:lnTo>
                <a:lnTo>
                  <a:pt x="1208785" y="752121"/>
                </a:lnTo>
                <a:lnTo>
                  <a:pt x="1217690" y="706407"/>
                </a:lnTo>
                <a:lnTo>
                  <a:pt x="1223133" y="659532"/>
                </a:lnTo>
                <a:lnTo>
                  <a:pt x="1224978" y="611632"/>
                </a:lnTo>
                <a:lnTo>
                  <a:pt x="1222896" y="560558"/>
                </a:lnTo>
                <a:lnTo>
                  <a:pt x="1216747" y="510681"/>
                </a:lnTo>
                <a:lnTo>
                  <a:pt x="1206674" y="462137"/>
                </a:lnTo>
                <a:lnTo>
                  <a:pt x="1192823" y="415064"/>
                </a:lnTo>
                <a:lnTo>
                  <a:pt x="1175339" y="369599"/>
                </a:lnTo>
                <a:lnTo>
                  <a:pt x="1154366" y="325882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70382" y="2365629"/>
            <a:ext cx="36385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25" dirty="0">
                <a:latin typeface="Microsoft Sans Serif"/>
                <a:cs typeface="Microsoft Sans Serif"/>
              </a:rPr>
              <a:t>36</a:t>
            </a:r>
            <a:endParaRPr sz="2300">
              <a:latin typeface="Microsoft Sans Serif"/>
              <a:cs typeface="Microsoft Sans Serif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21385" y="1937829"/>
            <a:ext cx="464820" cy="464820"/>
            <a:chOff x="921385" y="1937829"/>
            <a:chExt cx="464820" cy="464820"/>
          </a:xfrm>
        </p:grpSpPr>
        <p:sp>
          <p:nvSpPr>
            <p:cNvPr id="38" name="object 38"/>
            <p:cNvSpPr/>
            <p:nvPr/>
          </p:nvSpPr>
          <p:spPr>
            <a:xfrm>
              <a:off x="935672" y="1952117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4" h="436244">
                  <a:moveTo>
                    <a:pt x="217919" y="0"/>
                  </a:moveTo>
                  <a:lnTo>
                    <a:pt x="167951" y="5753"/>
                  </a:lnTo>
                  <a:lnTo>
                    <a:pt x="122081" y="22144"/>
                  </a:lnTo>
                  <a:lnTo>
                    <a:pt x="81620" y="47866"/>
                  </a:lnTo>
                  <a:lnTo>
                    <a:pt x="47873" y="81611"/>
                  </a:lnTo>
                  <a:lnTo>
                    <a:pt x="22148" y="122075"/>
                  </a:lnTo>
                  <a:lnTo>
                    <a:pt x="5755" y="167951"/>
                  </a:lnTo>
                  <a:lnTo>
                    <a:pt x="0" y="217932"/>
                  </a:lnTo>
                  <a:lnTo>
                    <a:pt x="5755" y="267912"/>
                  </a:lnTo>
                  <a:lnTo>
                    <a:pt x="22148" y="313788"/>
                  </a:lnTo>
                  <a:lnTo>
                    <a:pt x="47873" y="354252"/>
                  </a:lnTo>
                  <a:lnTo>
                    <a:pt x="81620" y="387997"/>
                  </a:lnTo>
                  <a:lnTo>
                    <a:pt x="122081" y="413719"/>
                  </a:lnTo>
                  <a:lnTo>
                    <a:pt x="167951" y="430110"/>
                  </a:lnTo>
                  <a:lnTo>
                    <a:pt x="217919" y="435863"/>
                  </a:lnTo>
                  <a:lnTo>
                    <a:pt x="267881" y="430110"/>
                  </a:lnTo>
                  <a:lnTo>
                    <a:pt x="313743" y="413719"/>
                  </a:lnTo>
                  <a:lnTo>
                    <a:pt x="354198" y="387997"/>
                  </a:lnTo>
                  <a:lnTo>
                    <a:pt x="387938" y="354252"/>
                  </a:lnTo>
                  <a:lnTo>
                    <a:pt x="413657" y="313788"/>
                  </a:lnTo>
                  <a:lnTo>
                    <a:pt x="430046" y="267912"/>
                  </a:lnTo>
                  <a:lnTo>
                    <a:pt x="435800" y="217932"/>
                  </a:lnTo>
                  <a:lnTo>
                    <a:pt x="430046" y="167951"/>
                  </a:lnTo>
                  <a:lnTo>
                    <a:pt x="413657" y="122075"/>
                  </a:lnTo>
                  <a:lnTo>
                    <a:pt x="387938" y="81611"/>
                  </a:lnTo>
                  <a:lnTo>
                    <a:pt x="354198" y="47866"/>
                  </a:lnTo>
                  <a:lnTo>
                    <a:pt x="313743" y="22144"/>
                  </a:lnTo>
                  <a:lnTo>
                    <a:pt x="267881" y="5753"/>
                  </a:lnTo>
                  <a:lnTo>
                    <a:pt x="217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35672" y="1952117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4" h="436244">
                  <a:moveTo>
                    <a:pt x="0" y="217932"/>
                  </a:moveTo>
                  <a:lnTo>
                    <a:pt x="5755" y="167951"/>
                  </a:lnTo>
                  <a:lnTo>
                    <a:pt x="22148" y="122075"/>
                  </a:lnTo>
                  <a:lnTo>
                    <a:pt x="47873" y="81611"/>
                  </a:lnTo>
                  <a:lnTo>
                    <a:pt x="81620" y="47866"/>
                  </a:lnTo>
                  <a:lnTo>
                    <a:pt x="122081" y="22144"/>
                  </a:lnTo>
                  <a:lnTo>
                    <a:pt x="167951" y="5753"/>
                  </a:lnTo>
                  <a:lnTo>
                    <a:pt x="217919" y="0"/>
                  </a:lnTo>
                  <a:lnTo>
                    <a:pt x="267881" y="5753"/>
                  </a:lnTo>
                  <a:lnTo>
                    <a:pt x="313743" y="22144"/>
                  </a:lnTo>
                  <a:lnTo>
                    <a:pt x="354198" y="47866"/>
                  </a:lnTo>
                  <a:lnTo>
                    <a:pt x="387938" y="81611"/>
                  </a:lnTo>
                  <a:lnTo>
                    <a:pt x="413657" y="122075"/>
                  </a:lnTo>
                  <a:lnTo>
                    <a:pt x="430046" y="167951"/>
                  </a:lnTo>
                  <a:lnTo>
                    <a:pt x="435800" y="217932"/>
                  </a:lnTo>
                  <a:lnTo>
                    <a:pt x="430046" y="267912"/>
                  </a:lnTo>
                  <a:lnTo>
                    <a:pt x="413657" y="313788"/>
                  </a:lnTo>
                  <a:lnTo>
                    <a:pt x="387938" y="354252"/>
                  </a:lnTo>
                  <a:lnTo>
                    <a:pt x="354198" y="387997"/>
                  </a:lnTo>
                  <a:lnTo>
                    <a:pt x="313743" y="413719"/>
                  </a:lnTo>
                  <a:lnTo>
                    <a:pt x="267881" y="430110"/>
                  </a:lnTo>
                  <a:lnTo>
                    <a:pt x="217919" y="435863"/>
                  </a:lnTo>
                  <a:lnTo>
                    <a:pt x="167951" y="430110"/>
                  </a:lnTo>
                  <a:lnTo>
                    <a:pt x="122081" y="413719"/>
                  </a:lnTo>
                  <a:lnTo>
                    <a:pt x="81620" y="387997"/>
                  </a:lnTo>
                  <a:lnTo>
                    <a:pt x="47873" y="354252"/>
                  </a:lnTo>
                  <a:lnTo>
                    <a:pt x="22148" y="313788"/>
                  </a:lnTo>
                  <a:lnTo>
                    <a:pt x="5755" y="267912"/>
                  </a:lnTo>
                  <a:lnTo>
                    <a:pt x="0" y="217932"/>
                  </a:lnTo>
                  <a:close/>
                </a:path>
              </a:pathLst>
            </a:custGeom>
            <a:ln w="28575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0277" y="2115553"/>
              <a:ext cx="212090" cy="17108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84148" y="2042350"/>
              <a:ext cx="131724" cy="139573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628711" y="1937829"/>
            <a:ext cx="1257935" cy="1306830"/>
            <a:chOff x="1628711" y="1937829"/>
            <a:chExt cx="1257935" cy="1306830"/>
          </a:xfrm>
        </p:grpSpPr>
        <p:sp>
          <p:nvSpPr>
            <p:cNvPr id="43" name="object 43"/>
            <p:cNvSpPr/>
            <p:nvPr/>
          </p:nvSpPr>
          <p:spPr>
            <a:xfrm>
              <a:off x="1642998" y="2006981"/>
              <a:ext cx="1224915" cy="1223645"/>
            </a:xfrm>
            <a:custGeom>
              <a:avLst/>
              <a:gdLst/>
              <a:ahLst/>
              <a:cxnLst/>
              <a:rect l="l" t="t" r="r" b="b"/>
              <a:pathLst>
                <a:path w="1224914" h="1223645">
                  <a:moveTo>
                    <a:pt x="869823" y="56642"/>
                  </a:moveTo>
                  <a:lnTo>
                    <a:pt x="821989" y="36706"/>
                  </a:lnTo>
                  <a:lnTo>
                    <a:pt x="772144" y="20903"/>
                  </a:lnTo>
                  <a:lnTo>
                    <a:pt x="720410" y="9404"/>
                  </a:lnTo>
                  <a:lnTo>
                    <a:pt x="666907" y="2379"/>
                  </a:lnTo>
                  <a:lnTo>
                    <a:pt x="611758" y="0"/>
                  </a:lnTo>
                  <a:lnTo>
                    <a:pt x="564022" y="1843"/>
                  </a:lnTo>
                  <a:lnTo>
                    <a:pt x="517277" y="7281"/>
                  </a:lnTo>
                  <a:lnTo>
                    <a:pt x="471662" y="16178"/>
                  </a:lnTo>
                  <a:lnTo>
                    <a:pt x="427313" y="28397"/>
                  </a:lnTo>
                  <a:lnTo>
                    <a:pt x="384369" y="43800"/>
                  </a:lnTo>
                  <a:lnTo>
                    <a:pt x="342964" y="62251"/>
                  </a:lnTo>
                  <a:lnTo>
                    <a:pt x="303238" y="83613"/>
                  </a:lnTo>
                  <a:lnTo>
                    <a:pt x="265326" y="107748"/>
                  </a:lnTo>
                  <a:lnTo>
                    <a:pt x="229367" y="134520"/>
                  </a:lnTo>
                  <a:lnTo>
                    <a:pt x="195496" y="163793"/>
                  </a:lnTo>
                  <a:lnTo>
                    <a:pt x="163852" y="195428"/>
                  </a:lnTo>
                  <a:lnTo>
                    <a:pt x="134570" y="229290"/>
                  </a:lnTo>
                  <a:lnTo>
                    <a:pt x="107789" y="265241"/>
                  </a:lnTo>
                  <a:lnTo>
                    <a:pt x="83645" y="303144"/>
                  </a:lnTo>
                  <a:lnTo>
                    <a:pt x="62276" y="342862"/>
                  </a:lnTo>
                  <a:lnTo>
                    <a:pt x="43818" y="384260"/>
                  </a:lnTo>
                  <a:lnTo>
                    <a:pt x="28409" y="427198"/>
                  </a:lnTo>
                  <a:lnTo>
                    <a:pt x="16186" y="471542"/>
                  </a:lnTo>
                  <a:lnTo>
                    <a:pt x="7285" y="517153"/>
                  </a:lnTo>
                  <a:lnTo>
                    <a:pt x="1844" y="563895"/>
                  </a:lnTo>
                  <a:lnTo>
                    <a:pt x="0" y="611632"/>
                  </a:lnTo>
                  <a:lnTo>
                    <a:pt x="1844" y="659532"/>
                  </a:lnTo>
                  <a:lnTo>
                    <a:pt x="7285" y="706407"/>
                  </a:lnTo>
                  <a:lnTo>
                    <a:pt x="16186" y="752121"/>
                  </a:lnTo>
                  <a:lnTo>
                    <a:pt x="28409" y="796540"/>
                  </a:lnTo>
                  <a:lnTo>
                    <a:pt x="43818" y="839530"/>
                  </a:lnTo>
                  <a:lnTo>
                    <a:pt x="62276" y="880956"/>
                  </a:lnTo>
                  <a:lnTo>
                    <a:pt x="83645" y="920684"/>
                  </a:lnTo>
                  <a:lnTo>
                    <a:pt x="107789" y="958579"/>
                  </a:lnTo>
                  <a:lnTo>
                    <a:pt x="134570" y="994507"/>
                  </a:lnTo>
                  <a:lnTo>
                    <a:pt x="163852" y="1028333"/>
                  </a:lnTo>
                  <a:lnTo>
                    <a:pt x="195496" y="1059923"/>
                  </a:lnTo>
                  <a:lnTo>
                    <a:pt x="229367" y="1089143"/>
                  </a:lnTo>
                  <a:lnTo>
                    <a:pt x="265326" y="1115857"/>
                  </a:lnTo>
                  <a:lnTo>
                    <a:pt x="303238" y="1139933"/>
                  </a:lnTo>
                  <a:lnTo>
                    <a:pt x="342964" y="1161234"/>
                  </a:lnTo>
                  <a:lnTo>
                    <a:pt x="384369" y="1179627"/>
                  </a:lnTo>
                  <a:lnTo>
                    <a:pt x="427313" y="1194978"/>
                  </a:lnTo>
                  <a:lnTo>
                    <a:pt x="471662" y="1207151"/>
                  </a:lnTo>
                  <a:lnTo>
                    <a:pt x="517277" y="1216013"/>
                  </a:lnTo>
                  <a:lnTo>
                    <a:pt x="564022" y="1221428"/>
                  </a:lnTo>
                  <a:lnTo>
                    <a:pt x="611758" y="1223264"/>
                  </a:lnTo>
                  <a:lnTo>
                    <a:pt x="659686" y="1221428"/>
                  </a:lnTo>
                  <a:lnTo>
                    <a:pt x="706602" y="1216013"/>
                  </a:lnTo>
                  <a:lnTo>
                    <a:pt x="752372" y="1207151"/>
                  </a:lnTo>
                  <a:lnTo>
                    <a:pt x="796859" y="1194978"/>
                  </a:lnTo>
                  <a:lnTo>
                    <a:pt x="839928" y="1179627"/>
                  </a:lnTo>
                  <a:lnTo>
                    <a:pt x="881441" y="1161234"/>
                  </a:lnTo>
                  <a:lnTo>
                    <a:pt x="921262" y="1139933"/>
                  </a:lnTo>
                  <a:lnTo>
                    <a:pt x="959256" y="1115857"/>
                  </a:lnTo>
                  <a:lnTo>
                    <a:pt x="995287" y="1089143"/>
                  </a:lnTo>
                  <a:lnTo>
                    <a:pt x="1029217" y="1059923"/>
                  </a:lnTo>
                  <a:lnTo>
                    <a:pt x="1060912" y="1028333"/>
                  </a:lnTo>
                  <a:lnTo>
                    <a:pt x="1090234" y="994507"/>
                  </a:lnTo>
                  <a:lnTo>
                    <a:pt x="1117048" y="958579"/>
                  </a:lnTo>
                  <a:lnTo>
                    <a:pt x="1141217" y="920684"/>
                  </a:lnTo>
                  <a:lnTo>
                    <a:pt x="1162605" y="880956"/>
                  </a:lnTo>
                  <a:lnTo>
                    <a:pt x="1181077" y="839530"/>
                  </a:lnTo>
                  <a:lnTo>
                    <a:pt x="1196495" y="796540"/>
                  </a:lnTo>
                  <a:lnTo>
                    <a:pt x="1208724" y="752121"/>
                  </a:lnTo>
                  <a:lnTo>
                    <a:pt x="1217628" y="706407"/>
                  </a:lnTo>
                  <a:lnTo>
                    <a:pt x="1223070" y="659532"/>
                  </a:lnTo>
                  <a:lnTo>
                    <a:pt x="1224914" y="611632"/>
                  </a:lnTo>
                  <a:lnTo>
                    <a:pt x="1222833" y="560558"/>
                  </a:lnTo>
                  <a:lnTo>
                    <a:pt x="1216688" y="510681"/>
                  </a:lnTo>
                  <a:lnTo>
                    <a:pt x="1206627" y="462137"/>
                  </a:lnTo>
                  <a:lnTo>
                    <a:pt x="1192798" y="415064"/>
                  </a:lnTo>
                  <a:lnTo>
                    <a:pt x="1175349" y="369599"/>
                  </a:lnTo>
                  <a:lnTo>
                    <a:pt x="1154430" y="325882"/>
                  </a:lnTo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36494" y="1952117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4" h="436244">
                  <a:moveTo>
                    <a:pt x="217805" y="0"/>
                  </a:moveTo>
                  <a:lnTo>
                    <a:pt x="167871" y="5753"/>
                  </a:lnTo>
                  <a:lnTo>
                    <a:pt x="122029" y="22144"/>
                  </a:lnTo>
                  <a:lnTo>
                    <a:pt x="81588" y="47866"/>
                  </a:lnTo>
                  <a:lnTo>
                    <a:pt x="47856" y="81611"/>
                  </a:lnTo>
                  <a:lnTo>
                    <a:pt x="22141" y="122075"/>
                  </a:lnTo>
                  <a:lnTo>
                    <a:pt x="5753" y="167951"/>
                  </a:lnTo>
                  <a:lnTo>
                    <a:pt x="0" y="217932"/>
                  </a:lnTo>
                  <a:lnTo>
                    <a:pt x="5753" y="267912"/>
                  </a:lnTo>
                  <a:lnTo>
                    <a:pt x="22141" y="313788"/>
                  </a:lnTo>
                  <a:lnTo>
                    <a:pt x="47856" y="354252"/>
                  </a:lnTo>
                  <a:lnTo>
                    <a:pt x="81588" y="387997"/>
                  </a:lnTo>
                  <a:lnTo>
                    <a:pt x="122029" y="413719"/>
                  </a:lnTo>
                  <a:lnTo>
                    <a:pt x="167871" y="430110"/>
                  </a:lnTo>
                  <a:lnTo>
                    <a:pt x="217805" y="435863"/>
                  </a:lnTo>
                  <a:lnTo>
                    <a:pt x="267785" y="430110"/>
                  </a:lnTo>
                  <a:lnTo>
                    <a:pt x="313661" y="413719"/>
                  </a:lnTo>
                  <a:lnTo>
                    <a:pt x="354125" y="387997"/>
                  </a:lnTo>
                  <a:lnTo>
                    <a:pt x="387870" y="354252"/>
                  </a:lnTo>
                  <a:lnTo>
                    <a:pt x="413592" y="313788"/>
                  </a:lnTo>
                  <a:lnTo>
                    <a:pt x="429983" y="267912"/>
                  </a:lnTo>
                  <a:lnTo>
                    <a:pt x="435737" y="217932"/>
                  </a:lnTo>
                  <a:lnTo>
                    <a:pt x="429983" y="167951"/>
                  </a:lnTo>
                  <a:lnTo>
                    <a:pt x="413592" y="122075"/>
                  </a:lnTo>
                  <a:lnTo>
                    <a:pt x="387870" y="81611"/>
                  </a:lnTo>
                  <a:lnTo>
                    <a:pt x="354125" y="47866"/>
                  </a:lnTo>
                  <a:lnTo>
                    <a:pt x="313661" y="22144"/>
                  </a:lnTo>
                  <a:lnTo>
                    <a:pt x="267785" y="5753"/>
                  </a:lnTo>
                  <a:lnTo>
                    <a:pt x="2178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36494" y="1952117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4" h="436244">
                  <a:moveTo>
                    <a:pt x="0" y="217932"/>
                  </a:moveTo>
                  <a:lnTo>
                    <a:pt x="5753" y="167951"/>
                  </a:lnTo>
                  <a:lnTo>
                    <a:pt x="22141" y="122075"/>
                  </a:lnTo>
                  <a:lnTo>
                    <a:pt x="47856" y="81611"/>
                  </a:lnTo>
                  <a:lnTo>
                    <a:pt x="81588" y="47866"/>
                  </a:lnTo>
                  <a:lnTo>
                    <a:pt x="122029" y="22144"/>
                  </a:lnTo>
                  <a:lnTo>
                    <a:pt x="167871" y="5753"/>
                  </a:lnTo>
                  <a:lnTo>
                    <a:pt x="217805" y="0"/>
                  </a:lnTo>
                  <a:lnTo>
                    <a:pt x="267785" y="5753"/>
                  </a:lnTo>
                  <a:lnTo>
                    <a:pt x="313661" y="22144"/>
                  </a:lnTo>
                  <a:lnTo>
                    <a:pt x="354125" y="47866"/>
                  </a:lnTo>
                  <a:lnTo>
                    <a:pt x="387870" y="81611"/>
                  </a:lnTo>
                  <a:lnTo>
                    <a:pt x="413592" y="122075"/>
                  </a:lnTo>
                  <a:lnTo>
                    <a:pt x="429983" y="167951"/>
                  </a:lnTo>
                  <a:lnTo>
                    <a:pt x="435737" y="217932"/>
                  </a:lnTo>
                  <a:lnTo>
                    <a:pt x="429983" y="267912"/>
                  </a:lnTo>
                  <a:lnTo>
                    <a:pt x="413592" y="313788"/>
                  </a:lnTo>
                  <a:lnTo>
                    <a:pt x="387870" y="354252"/>
                  </a:lnTo>
                  <a:lnTo>
                    <a:pt x="354125" y="387997"/>
                  </a:lnTo>
                  <a:lnTo>
                    <a:pt x="313661" y="413719"/>
                  </a:lnTo>
                  <a:lnTo>
                    <a:pt x="267785" y="430110"/>
                  </a:lnTo>
                  <a:lnTo>
                    <a:pt x="217805" y="435863"/>
                  </a:lnTo>
                  <a:lnTo>
                    <a:pt x="167871" y="430110"/>
                  </a:lnTo>
                  <a:lnTo>
                    <a:pt x="122029" y="413719"/>
                  </a:lnTo>
                  <a:lnTo>
                    <a:pt x="81588" y="387997"/>
                  </a:lnTo>
                  <a:lnTo>
                    <a:pt x="47856" y="354252"/>
                  </a:lnTo>
                  <a:lnTo>
                    <a:pt x="22141" y="313788"/>
                  </a:lnTo>
                  <a:lnTo>
                    <a:pt x="5753" y="267912"/>
                  </a:lnTo>
                  <a:lnTo>
                    <a:pt x="0" y="217932"/>
                  </a:lnTo>
                  <a:close/>
                </a:path>
              </a:pathLst>
            </a:custGeom>
            <a:ln w="28575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15742" y="2056003"/>
              <a:ext cx="283337" cy="161417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3124390" y="1937829"/>
            <a:ext cx="1257935" cy="1306830"/>
            <a:chOff x="3124390" y="1937829"/>
            <a:chExt cx="1257935" cy="1306830"/>
          </a:xfrm>
        </p:grpSpPr>
        <p:sp>
          <p:nvSpPr>
            <p:cNvPr id="48" name="object 48"/>
            <p:cNvSpPr/>
            <p:nvPr/>
          </p:nvSpPr>
          <p:spPr>
            <a:xfrm>
              <a:off x="3138677" y="2006981"/>
              <a:ext cx="1224915" cy="1223645"/>
            </a:xfrm>
            <a:custGeom>
              <a:avLst/>
              <a:gdLst/>
              <a:ahLst/>
              <a:cxnLst/>
              <a:rect l="l" t="t" r="r" b="b"/>
              <a:pathLst>
                <a:path w="1224914" h="1223645">
                  <a:moveTo>
                    <a:pt x="869950" y="56642"/>
                  </a:moveTo>
                  <a:lnTo>
                    <a:pt x="822055" y="36706"/>
                  </a:lnTo>
                  <a:lnTo>
                    <a:pt x="772180" y="20903"/>
                  </a:lnTo>
                  <a:lnTo>
                    <a:pt x="720445" y="9404"/>
                  </a:lnTo>
                  <a:lnTo>
                    <a:pt x="666973" y="2379"/>
                  </a:lnTo>
                  <a:lnTo>
                    <a:pt x="611886" y="0"/>
                  </a:lnTo>
                  <a:lnTo>
                    <a:pt x="564131" y="1843"/>
                  </a:lnTo>
                  <a:lnTo>
                    <a:pt x="517371" y="7281"/>
                  </a:lnTo>
                  <a:lnTo>
                    <a:pt x="471742" y="16178"/>
                  </a:lnTo>
                  <a:lnTo>
                    <a:pt x="427381" y="28397"/>
                  </a:lnTo>
                  <a:lnTo>
                    <a:pt x="384425" y="43800"/>
                  </a:lnTo>
                  <a:lnTo>
                    <a:pt x="343011" y="62251"/>
                  </a:lnTo>
                  <a:lnTo>
                    <a:pt x="303275" y="83613"/>
                  </a:lnTo>
                  <a:lnTo>
                    <a:pt x="265356" y="107748"/>
                  </a:lnTo>
                  <a:lnTo>
                    <a:pt x="229390" y="134520"/>
                  </a:lnTo>
                  <a:lnTo>
                    <a:pt x="195514" y="163793"/>
                  </a:lnTo>
                  <a:lnTo>
                    <a:pt x="163865" y="195428"/>
                  </a:lnTo>
                  <a:lnTo>
                    <a:pt x="134580" y="229290"/>
                  </a:lnTo>
                  <a:lnTo>
                    <a:pt x="107796" y="265241"/>
                  </a:lnTo>
                  <a:lnTo>
                    <a:pt x="83650" y="303144"/>
                  </a:lnTo>
                  <a:lnTo>
                    <a:pt x="62279" y="342862"/>
                  </a:lnTo>
                  <a:lnTo>
                    <a:pt x="43820" y="384260"/>
                  </a:lnTo>
                  <a:lnTo>
                    <a:pt x="28410" y="427198"/>
                  </a:lnTo>
                  <a:lnTo>
                    <a:pt x="16186" y="471542"/>
                  </a:lnTo>
                  <a:lnTo>
                    <a:pt x="7285" y="517153"/>
                  </a:lnTo>
                  <a:lnTo>
                    <a:pt x="1844" y="563895"/>
                  </a:lnTo>
                  <a:lnTo>
                    <a:pt x="0" y="611632"/>
                  </a:lnTo>
                  <a:lnTo>
                    <a:pt x="1844" y="659532"/>
                  </a:lnTo>
                  <a:lnTo>
                    <a:pt x="7285" y="706407"/>
                  </a:lnTo>
                  <a:lnTo>
                    <a:pt x="16186" y="752121"/>
                  </a:lnTo>
                  <a:lnTo>
                    <a:pt x="28410" y="796540"/>
                  </a:lnTo>
                  <a:lnTo>
                    <a:pt x="43820" y="839530"/>
                  </a:lnTo>
                  <a:lnTo>
                    <a:pt x="62279" y="880956"/>
                  </a:lnTo>
                  <a:lnTo>
                    <a:pt x="83650" y="920684"/>
                  </a:lnTo>
                  <a:lnTo>
                    <a:pt x="107796" y="958579"/>
                  </a:lnTo>
                  <a:lnTo>
                    <a:pt x="134580" y="994507"/>
                  </a:lnTo>
                  <a:lnTo>
                    <a:pt x="163865" y="1028333"/>
                  </a:lnTo>
                  <a:lnTo>
                    <a:pt x="195514" y="1059923"/>
                  </a:lnTo>
                  <a:lnTo>
                    <a:pt x="229390" y="1089143"/>
                  </a:lnTo>
                  <a:lnTo>
                    <a:pt x="265356" y="1115857"/>
                  </a:lnTo>
                  <a:lnTo>
                    <a:pt x="303275" y="1139933"/>
                  </a:lnTo>
                  <a:lnTo>
                    <a:pt x="343011" y="1161234"/>
                  </a:lnTo>
                  <a:lnTo>
                    <a:pt x="384425" y="1179627"/>
                  </a:lnTo>
                  <a:lnTo>
                    <a:pt x="427381" y="1194978"/>
                  </a:lnTo>
                  <a:lnTo>
                    <a:pt x="471742" y="1207151"/>
                  </a:lnTo>
                  <a:lnTo>
                    <a:pt x="517371" y="1216013"/>
                  </a:lnTo>
                  <a:lnTo>
                    <a:pt x="564131" y="1221428"/>
                  </a:lnTo>
                  <a:lnTo>
                    <a:pt x="611886" y="1223264"/>
                  </a:lnTo>
                  <a:lnTo>
                    <a:pt x="659795" y="1221428"/>
                  </a:lnTo>
                  <a:lnTo>
                    <a:pt x="706696" y="1216013"/>
                  </a:lnTo>
                  <a:lnTo>
                    <a:pt x="752452" y="1207151"/>
                  </a:lnTo>
                  <a:lnTo>
                    <a:pt x="796927" y="1194978"/>
                  </a:lnTo>
                  <a:lnTo>
                    <a:pt x="839984" y="1179627"/>
                  </a:lnTo>
                  <a:lnTo>
                    <a:pt x="881487" y="1161234"/>
                  </a:lnTo>
                  <a:lnTo>
                    <a:pt x="921300" y="1139933"/>
                  </a:lnTo>
                  <a:lnTo>
                    <a:pt x="959286" y="1115857"/>
                  </a:lnTo>
                  <a:lnTo>
                    <a:pt x="995310" y="1089143"/>
                  </a:lnTo>
                  <a:lnTo>
                    <a:pt x="1029235" y="1059923"/>
                  </a:lnTo>
                  <a:lnTo>
                    <a:pt x="1060925" y="1028333"/>
                  </a:lnTo>
                  <a:lnTo>
                    <a:pt x="1090244" y="994507"/>
                  </a:lnTo>
                  <a:lnTo>
                    <a:pt x="1117055" y="958579"/>
                  </a:lnTo>
                  <a:lnTo>
                    <a:pt x="1141221" y="920684"/>
                  </a:lnTo>
                  <a:lnTo>
                    <a:pt x="1162608" y="880956"/>
                  </a:lnTo>
                  <a:lnTo>
                    <a:pt x="1181079" y="839530"/>
                  </a:lnTo>
                  <a:lnTo>
                    <a:pt x="1196496" y="796540"/>
                  </a:lnTo>
                  <a:lnTo>
                    <a:pt x="1208725" y="752121"/>
                  </a:lnTo>
                  <a:lnTo>
                    <a:pt x="1217628" y="706407"/>
                  </a:lnTo>
                  <a:lnTo>
                    <a:pt x="1223070" y="659532"/>
                  </a:lnTo>
                  <a:lnTo>
                    <a:pt x="1224914" y="611632"/>
                  </a:lnTo>
                  <a:lnTo>
                    <a:pt x="1222842" y="560558"/>
                  </a:lnTo>
                  <a:lnTo>
                    <a:pt x="1216716" y="510681"/>
                  </a:lnTo>
                  <a:lnTo>
                    <a:pt x="1206674" y="462137"/>
                  </a:lnTo>
                  <a:lnTo>
                    <a:pt x="1192854" y="415064"/>
                  </a:lnTo>
                  <a:lnTo>
                    <a:pt x="1175393" y="369599"/>
                  </a:lnTo>
                  <a:lnTo>
                    <a:pt x="1154430" y="325882"/>
                  </a:lnTo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932173" y="1952117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217931" y="0"/>
                  </a:moveTo>
                  <a:lnTo>
                    <a:pt x="167951" y="5753"/>
                  </a:lnTo>
                  <a:lnTo>
                    <a:pt x="122075" y="22144"/>
                  </a:lnTo>
                  <a:lnTo>
                    <a:pt x="81611" y="47866"/>
                  </a:lnTo>
                  <a:lnTo>
                    <a:pt x="47866" y="81611"/>
                  </a:lnTo>
                  <a:lnTo>
                    <a:pt x="22144" y="122075"/>
                  </a:lnTo>
                  <a:lnTo>
                    <a:pt x="5753" y="167951"/>
                  </a:lnTo>
                  <a:lnTo>
                    <a:pt x="0" y="217932"/>
                  </a:lnTo>
                  <a:lnTo>
                    <a:pt x="5753" y="267912"/>
                  </a:lnTo>
                  <a:lnTo>
                    <a:pt x="22144" y="313788"/>
                  </a:lnTo>
                  <a:lnTo>
                    <a:pt x="47866" y="354252"/>
                  </a:lnTo>
                  <a:lnTo>
                    <a:pt x="81611" y="387997"/>
                  </a:lnTo>
                  <a:lnTo>
                    <a:pt x="122075" y="413719"/>
                  </a:lnTo>
                  <a:lnTo>
                    <a:pt x="167951" y="430110"/>
                  </a:lnTo>
                  <a:lnTo>
                    <a:pt x="217931" y="435863"/>
                  </a:lnTo>
                  <a:lnTo>
                    <a:pt x="267912" y="430110"/>
                  </a:lnTo>
                  <a:lnTo>
                    <a:pt x="313788" y="413719"/>
                  </a:lnTo>
                  <a:lnTo>
                    <a:pt x="354252" y="387997"/>
                  </a:lnTo>
                  <a:lnTo>
                    <a:pt x="387997" y="354252"/>
                  </a:lnTo>
                  <a:lnTo>
                    <a:pt x="413719" y="313788"/>
                  </a:lnTo>
                  <a:lnTo>
                    <a:pt x="430110" y="267912"/>
                  </a:lnTo>
                  <a:lnTo>
                    <a:pt x="435863" y="217932"/>
                  </a:lnTo>
                  <a:lnTo>
                    <a:pt x="430110" y="167951"/>
                  </a:lnTo>
                  <a:lnTo>
                    <a:pt x="413719" y="122075"/>
                  </a:lnTo>
                  <a:lnTo>
                    <a:pt x="387997" y="81611"/>
                  </a:lnTo>
                  <a:lnTo>
                    <a:pt x="354252" y="47866"/>
                  </a:lnTo>
                  <a:lnTo>
                    <a:pt x="313788" y="22144"/>
                  </a:lnTo>
                  <a:lnTo>
                    <a:pt x="267912" y="5753"/>
                  </a:lnTo>
                  <a:lnTo>
                    <a:pt x="217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32173" y="1952117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0" y="217932"/>
                  </a:moveTo>
                  <a:lnTo>
                    <a:pt x="5753" y="167951"/>
                  </a:lnTo>
                  <a:lnTo>
                    <a:pt x="22144" y="122075"/>
                  </a:lnTo>
                  <a:lnTo>
                    <a:pt x="47866" y="81611"/>
                  </a:lnTo>
                  <a:lnTo>
                    <a:pt x="81611" y="47866"/>
                  </a:lnTo>
                  <a:lnTo>
                    <a:pt x="122075" y="22144"/>
                  </a:lnTo>
                  <a:lnTo>
                    <a:pt x="167951" y="5753"/>
                  </a:lnTo>
                  <a:lnTo>
                    <a:pt x="217931" y="0"/>
                  </a:lnTo>
                  <a:lnTo>
                    <a:pt x="267912" y="5753"/>
                  </a:lnTo>
                  <a:lnTo>
                    <a:pt x="313788" y="22144"/>
                  </a:lnTo>
                  <a:lnTo>
                    <a:pt x="354252" y="47866"/>
                  </a:lnTo>
                  <a:lnTo>
                    <a:pt x="387997" y="81611"/>
                  </a:lnTo>
                  <a:lnTo>
                    <a:pt x="413719" y="122075"/>
                  </a:lnTo>
                  <a:lnTo>
                    <a:pt x="430110" y="167951"/>
                  </a:lnTo>
                  <a:lnTo>
                    <a:pt x="435863" y="217932"/>
                  </a:lnTo>
                  <a:lnTo>
                    <a:pt x="430110" y="267912"/>
                  </a:lnTo>
                  <a:lnTo>
                    <a:pt x="413719" y="313788"/>
                  </a:lnTo>
                  <a:lnTo>
                    <a:pt x="387997" y="354252"/>
                  </a:lnTo>
                  <a:lnTo>
                    <a:pt x="354252" y="387997"/>
                  </a:lnTo>
                  <a:lnTo>
                    <a:pt x="313788" y="413719"/>
                  </a:lnTo>
                  <a:lnTo>
                    <a:pt x="267912" y="430110"/>
                  </a:lnTo>
                  <a:lnTo>
                    <a:pt x="217931" y="435863"/>
                  </a:lnTo>
                  <a:lnTo>
                    <a:pt x="167951" y="430110"/>
                  </a:lnTo>
                  <a:lnTo>
                    <a:pt x="122075" y="413719"/>
                  </a:lnTo>
                  <a:lnTo>
                    <a:pt x="81611" y="387997"/>
                  </a:lnTo>
                  <a:lnTo>
                    <a:pt x="47866" y="354252"/>
                  </a:lnTo>
                  <a:lnTo>
                    <a:pt x="22144" y="313788"/>
                  </a:lnTo>
                  <a:lnTo>
                    <a:pt x="5753" y="267912"/>
                  </a:lnTo>
                  <a:lnTo>
                    <a:pt x="0" y="217932"/>
                  </a:lnTo>
                  <a:close/>
                </a:path>
              </a:pathLst>
            </a:custGeom>
            <a:ln w="28575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76814" y="2042350"/>
              <a:ext cx="131699" cy="13957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42486" y="2118106"/>
              <a:ext cx="177546" cy="170434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4621466" y="1937829"/>
            <a:ext cx="1257935" cy="1306830"/>
            <a:chOff x="4621466" y="1937829"/>
            <a:chExt cx="1257935" cy="1306830"/>
          </a:xfrm>
        </p:grpSpPr>
        <p:sp>
          <p:nvSpPr>
            <p:cNvPr id="54" name="object 54"/>
            <p:cNvSpPr/>
            <p:nvPr/>
          </p:nvSpPr>
          <p:spPr>
            <a:xfrm>
              <a:off x="4635753" y="2006981"/>
              <a:ext cx="1224915" cy="1223645"/>
            </a:xfrm>
            <a:custGeom>
              <a:avLst/>
              <a:gdLst/>
              <a:ahLst/>
              <a:cxnLst/>
              <a:rect l="l" t="t" r="r" b="b"/>
              <a:pathLst>
                <a:path w="1224914" h="1223645">
                  <a:moveTo>
                    <a:pt x="869950" y="56642"/>
                  </a:moveTo>
                  <a:lnTo>
                    <a:pt x="822055" y="36706"/>
                  </a:lnTo>
                  <a:lnTo>
                    <a:pt x="772180" y="20903"/>
                  </a:lnTo>
                  <a:lnTo>
                    <a:pt x="720445" y="9404"/>
                  </a:lnTo>
                  <a:lnTo>
                    <a:pt x="666973" y="2379"/>
                  </a:lnTo>
                  <a:lnTo>
                    <a:pt x="611886" y="0"/>
                  </a:lnTo>
                  <a:lnTo>
                    <a:pt x="564131" y="1843"/>
                  </a:lnTo>
                  <a:lnTo>
                    <a:pt x="517371" y="7281"/>
                  </a:lnTo>
                  <a:lnTo>
                    <a:pt x="471742" y="16178"/>
                  </a:lnTo>
                  <a:lnTo>
                    <a:pt x="427381" y="28397"/>
                  </a:lnTo>
                  <a:lnTo>
                    <a:pt x="384425" y="43800"/>
                  </a:lnTo>
                  <a:lnTo>
                    <a:pt x="343011" y="62251"/>
                  </a:lnTo>
                  <a:lnTo>
                    <a:pt x="303275" y="83613"/>
                  </a:lnTo>
                  <a:lnTo>
                    <a:pt x="265356" y="107748"/>
                  </a:lnTo>
                  <a:lnTo>
                    <a:pt x="229390" y="134520"/>
                  </a:lnTo>
                  <a:lnTo>
                    <a:pt x="195514" y="163793"/>
                  </a:lnTo>
                  <a:lnTo>
                    <a:pt x="163865" y="195428"/>
                  </a:lnTo>
                  <a:lnTo>
                    <a:pt x="134580" y="229290"/>
                  </a:lnTo>
                  <a:lnTo>
                    <a:pt x="107796" y="265241"/>
                  </a:lnTo>
                  <a:lnTo>
                    <a:pt x="83650" y="303144"/>
                  </a:lnTo>
                  <a:lnTo>
                    <a:pt x="62279" y="342862"/>
                  </a:lnTo>
                  <a:lnTo>
                    <a:pt x="43820" y="384260"/>
                  </a:lnTo>
                  <a:lnTo>
                    <a:pt x="28410" y="427198"/>
                  </a:lnTo>
                  <a:lnTo>
                    <a:pt x="16186" y="471542"/>
                  </a:lnTo>
                  <a:lnTo>
                    <a:pt x="7285" y="517153"/>
                  </a:lnTo>
                  <a:lnTo>
                    <a:pt x="1844" y="563895"/>
                  </a:lnTo>
                  <a:lnTo>
                    <a:pt x="0" y="611632"/>
                  </a:lnTo>
                  <a:lnTo>
                    <a:pt x="1844" y="659532"/>
                  </a:lnTo>
                  <a:lnTo>
                    <a:pt x="7285" y="706407"/>
                  </a:lnTo>
                  <a:lnTo>
                    <a:pt x="16186" y="752121"/>
                  </a:lnTo>
                  <a:lnTo>
                    <a:pt x="28410" y="796540"/>
                  </a:lnTo>
                  <a:lnTo>
                    <a:pt x="43820" y="839530"/>
                  </a:lnTo>
                  <a:lnTo>
                    <a:pt x="62279" y="880956"/>
                  </a:lnTo>
                  <a:lnTo>
                    <a:pt x="83650" y="920684"/>
                  </a:lnTo>
                  <a:lnTo>
                    <a:pt x="107796" y="958579"/>
                  </a:lnTo>
                  <a:lnTo>
                    <a:pt x="134580" y="994507"/>
                  </a:lnTo>
                  <a:lnTo>
                    <a:pt x="163865" y="1028333"/>
                  </a:lnTo>
                  <a:lnTo>
                    <a:pt x="195514" y="1059923"/>
                  </a:lnTo>
                  <a:lnTo>
                    <a:pt x="229390" y="1089143"/>
                  </a:lnTo>
                  <a:lnTo>
                    <a:pt x="265356" y="1115857"/>
                  </a:lnTo>
                  <a:lnTo>
                    <a:pt x="303275" y="1139933"/>
                  </a:lnTo>
                  <a:lnTo>
                    <a:pt x="343011" y="1161234"/>
                  </a:lnTo>
                  <a:lnTo>
                    <a:pt x="384425" y="1179627"/>
                  </a:lnTo>
                  <a:lnTo>
                    <a:pt x="427381" y="1194978"/>
                  </a:lnTo>
                  <a:lnTo>
                    <a:pt x="471742" y="1207151"/>
                  </a:lnTo>
                  <a:lnTo>
                    <a:pt x="517371" y="1216013"/>
                  </a:lnTo>
                  <a:lnTo>
                    <a:pt x="564131" y="1221428"/>
                  </a:lnTo>
                  <a:lnTo>
                    <a:pt x="611886" y="1223264"/>
                  </a:lnTo>
                  <a:lnTo>
                    <a:pt x="659795" y="1221428"/>
                  </a:lnTo>
                  <a:lnTo>
                    <a:pt x="706696" y="1216013"/>
                  </a:lnTo>
                  <a:lnTo>
                    <a:pt x="752452" y="1207151"/>
                  </a:lnTo>
                  <a:lnTo>
                    <a:pt x="796927" y="1194978"/>
                  </a:lnTo>
                  <a:lnTo>
                    <a:pt x="839984" y="1179627"/>
                  </a:lnTo>
                  <a:lnTo>
                    <a:pt x="881487" y="1161234"/>
                  </a:lnTo>
                  <a:lnTo>
                    <a:pt x="921300" y="1139933"/>
                  </a:lnTo>
                  <a:lnTo>
                    <a:pt x="959286" y="1115857"/>
                  </a:lnTo>
                  <a:lnTo>
                    <a:pt x="995310" y="1089143"/>
                  </a:lnTo>
                  <a:lnTo>
                    <a:pt x="1029235" y="1059923"/>
                  </a:lnTo>
                  <a:lnTo>
                    <a:pt x="1060925" y="1028333"/>
                  </a:lnTo>
                  <a:lnTo>
                    <a:pt x="1090244" y="994507"/>
                  </a:lnTo>
                  <a:lnTo>
                    <a:pt x="1117055" y="958579"/>
                  </a:lnTo>
                  <a:lnTo>
                    <a:pt x="1141222" y="920684"/>
                  </a:lnTo>
                  <a:lnTo>
                    <a:pt x="1162608" y="880956"/>
                  </a:lnTo>
                  <a:lnTo>
                    <a:pt x="1181079" y="839530"/>
                  </a:lnTo>
                  <a:lnTo>
                    <a:pt x="1196496" y="796540"/>
                  </a:lnTo>
                  <a:lnTo>
                    <a:pt x="1208725" y="752121"/>
                  </a:lnTo>
                  <a:lnTo>
                    <a:pt x="1217628" y="706407"/>
                  </a:lnTo>
                  <a:lnTo>
                    <a:pt x="1223070" y="659532"/>
                  </a:lnTo>
                  <a:lnTo>
                    <a:pt x="1224915" y="611632"/>
                  </a:lnTo>
                  <a:lnTo>
                    <a:pt x="1222842" y="560558"/>
                  </a:lnTo>
                  <a:lnTo>
                    <a:pt x="1216716" y="510681"/>
                  </a:lnTo>
                  <a:lnTo>
                    <a:pt x="1206674" y="462137"/>
                  </a:lnTo>
                  <a:lnTo>
                    <a:pt x="1192854" y="415064"/>
                  </a:lnTo>
                  <a:lnTo>
                    <a:pt x="1175393" y="369599"/>
                  </a:lnTo>
                  <a:lnTo>
                    <a:pt x="1154430" y="325882"/>
                  </a:lnTo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429249" y="1952117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217932" y="0"/>
                  </a:moveTo>
                  <a:lnTo>
                    <a:pt x="167991" y="5753"/>
                  </a:lnTo>
                  <a:lnTo>
                    <a:pt x="122131" y="22144"/>
                  </a:lnTo>
                  <a:lnTo>
                    <a:pt x="81665" y="47866"/>
                  </a:lnTo>
                  <a:lnTo>
                    <a:pt x="47906" y="81611"/>
                  </a:lnTo>
                  <a:lnTo>
                    <a:pt x="22166" y="122075"/>
                  </a:lnTo>
                  <a:lnTo>
                    <a:pt x="5760" y="167951"/>
                  </a:lnTo>
                  <a:lnTo>
                    <a:pt x="0" y="217932"/>
                  </a:lnTo>
                  <a:lnTo>
                    <a:pt x="5760" y="267912"/>
                  </a:lnTo>
                  <a:lnTo>
                    <a:pt x="22166" y="313788"/>
                  </a:lnTo>
                  <a:lnTo>
                    <a:pt x="47906" y="354252"/>
                  </a:lnTo>
                  <a:lnTo>
                    <a:pt x="81665" y="387997"/>
                  </a:lnTo>
                  <a:lnTo>
                    <a:pt x="122131" y="413719"/>
                  </a:lnTo>
                  <a:lnTo>
                    <a:pt x="167991" y="430110"/>
                  </a:lnTo>
                  <a:lnTo>
                    <a:pt x="217932" y="435863"/>
                  </a:lnTo>
                  <a:lnTo>
                    <a:pt x="267912" y="430110"/>
                  </a:lnTo>
                  <a:lnTo>
                    <a:pt x="313788" y="413719"/>
                  </a:lnTo>
                  <a:lnTo>
                    <a:pt x="354252" y="387997"/>
                  </a:lnTo>
                  <a:lnTo>
                    <a:pt x="387997" y="354252"/>
                  </a:lnTo>
                  <a:lnTo>
                    <a:pt x="413719" y="313788"/>
                  </a:lnTo>
                  <a:lnTo>
                    <a:pt x="430110" y="267912"/>
                  </a:lnTo>
                  <a:lnTo>
                    <a:pt x="435863" y="217932"/>
                  </a:lnTo>
                  <a:lnTo>
                    <a:pt x="430110" y="167951"/>
                  </a:lnTo>
                  <a:lnTo>
                    <a:pt x="413719" y="122075"/>
                  </a:lnTo>
                  <a:lnTo>
                    <a:pt x="387997" y="81611"/>
                  </a:lnTo>
                  <a:lnTo>
                    <a:pt x="354252" y="47866"/>
                  </a:lnTo>
                  <a:lnTo>
                    <a:pt x="313788" y="22144"/>
                  </a:lnTo>
                  <a:lnTo>
                    <a:pt x="267912" y="5753"/>
                  </a:lnTo>
                  <a:lnTo>
                    <a:pt x="2179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429249" y="1952117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0" y="217932"/>
                  </a:moveTo>
                  <a:lnTo>
                    <a:pt x="5760" y="167951"/>
                  </a:lnTo>
                  <a:lnTo>
                    <a:pt x="22166" y="122075"/>
                  </a:lnTo>
                  <a:lnTo>
                    <a:pt x="47906" y="81611"/>
                  </a:lnTo>
                  <a:lnTo>
                    <a:pt x="81665" y="47866"/>
                  </a:lnTo>
                  <a:lnTo>
                    <a:pt x="122131" y="22144"/>
                  </a:lnTo>
                  <a:lnTo>
                    <a:pt x="167991" y="5753"/>
                  </a:lnTo>
                  <a:lnTo>
                    <a:pt x="217932" y="0"/>
                  </a:lnTo>
                  <a:lnTo>
                    <a:pt x="267912" y="5753"/>
                  </a:lnTo>
                  <a:lnTo>
                    <a:pt x="313788" y="22144"/>
                  </a:lnTo>
                  <a:lnTo>
                    <a:pt x="354252" y="47866"/>
                  </a:lnTo>
                  <a:lnTo>
                    <a:pt x="387997" y="81611"/>
                  </a:lnTo>
                  <a:lnTo>
                    <a:pt x="413719" y="122075"/>
                  </a:lnTo>
                  <a:lnTo>
                    <a:pt x="430110" y="167951"/>
                  </a:lnTo>
                  <a:lnTo>
                    <a:pt x="435863" y="217932"/>
                  </a:lnTo>
                  <a:lnTo>
                    <a:pt x="430110" y="267912"/>
                  </a:lnTo>
                  <a:lnTo>
                    <a:pt x="413719" y="313788"/>
                  </a:lnTo>
                  <a:lnTo>
                    <a:pt x="387997" y="354252"/>
                  </a:lnTo>
                  <a:lnTo>
                    <a:pt x="354252" y="387997"/>
                  </a:lnTo>
                  <a:lnTo>
                    <a:pt x="313788" y="413719"/>
                  </a:lnTo>
                  <a:lnTo>
                    <a:pt x="267912" y="430110"/>
                  </a:lnTo>
                  <a:lnTo>
                    <a:pt x="217932" y="435863"/>
                  </a:lnTo>
                  <a:lnTo>
                    <a:pt x="167991" y="430110"/>
                  </a:lnTo>
                  <a:lnTo>
                    <a:pt x="122131" y="413719"/>
                  </a:lnTo>
                  <a:lnTo>
                    <a:pt x="81665" y="387997"/>
                  </a:lnTo>
                  <a:lnTo>
                    <a:pt x="47906" y="354252"/>
                  </a:lnTo>
                  <a:lnTo>
                    <a:pt x="22166" y="313788"/>
                  </a:lnTo>
                  <a:lnTo>
                    <a:pt x="5760" y="267912"/>
                  </a:lnTo>
                  <a:lnTo>
                    <a:pt x="0" y="217932"/>
                  </a:lnTo>
                  <a:close/>
                </a:path>
              </a:pathLst>
            </a:custGeom>
            <a:ln w="28575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04687" y="2021600"/>
              <a:ext cx="285495" cy="273036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6134290" y="1883092"/>
            <a:ext cx="1257935" cy="1306830"/>
            <a:chOff x="6134290" y="1883092"/>
            <a:chExt cx="1257935" cy="1306830"/>
          </a:xfrm>
        </p:grpSpPr>
        <p:sp>
          <p:nvSpPr>
            <p:cNvPr id="59" name="object 59"/>
            <p:cNvSpPr/>
            <p:nvPr/>
          </p:nvSpPr>
          <p:spPr>
            <a:xfrm>
              <a:off x="6148578" y="1952116"/>
              <a:ext cx="1224915" cy="1223645"/>
            </a:xfrm>
            <a:custGeom>
              <a:avLst/>
              <a:gdLst/>
              <a:ahLst/>
              <a:cxnLst/>
              <a:rect l="l" t="t" r="r" b="b"/>
              <a:pathLst>
                <a:path w="1224915" h="1223645">
                  <a:moveTo>
                    <a:pt x="869823" y="56642"/>
                  </a:moveTo>
                  <a:lnTo>
                    <a:pt x="821989" y="36754"/>
                  </a:lnTo>
                  <a:lnTo>
                    <a:pt x="772144" y="20958"/>
                  </a:lnTo>
                  <a:lnTo>
                    <a:pt x="720410" y="9440"/>
                  </a:lnTo>
                  <a:lnTo>
                    <a:pt x="666907" y="2391"/>
                  </a:lnTo>
                  <a:lnTo>
                    <a:pt x="611758" y="0"/>
                  </a:lnTo>
                  <a:lnTo>
                    <a:pt x="564022" y="1844"/>
                  </a:lnTo>
                  <a:lnTo>
                    <a:pt x="517277" y="7285"/>
                  </a:lnTo>
                  <a:lnTo>
                    <a:pt x="471662" y="16185"/>
                  </a:lnTo>
                  <a:lnTo>
                    <a:pt x="427313" y="28408"/>
                  </a:lnTo>
                  <a:lnTo>
                    <a:pt x="384369" y="43817"/>
                  </a:lnTo>
                  <a:lnTo>
                    <a:pt x="342964" y="62273"/>
                  </a:lnTo>
                  <a:lnTo>
                    <a:pt x="303238" y="83641"/>
                  </a:lnTo>
                  <a:lnTo>
                    <a:pt x="265326" y="107782"/>
                  </a:lnTo>
                  <a:lnTo>
                    <a:pt x="229367" y="134560"/>
                  </a:lnTo>
                  <a:lnTo>
                    <a:pt x="195496" y="163838"/>
                  </a:lnTo>
                  <a:lnTo>
                    <a:pt x="163852" y="195478"/>
                  </a:lnTo>
                  <a:lnTo>
                    <a:pt x="134570" y="229343"/>
                  </a:lnTo>
                  <a:lnTo>
                    <a:pt x="107789" y="265296"/>
                  </a:lnTo>
                  <a:lnTo>
                    <a:pt x="83645" y="303200"/>
                  </a:lnTo>
                  <a:lnTo>
                    <a:pt x="62276" y="342918"/>
                  </a:lnTo>
                  <a:lnTo>
                    <a:pt x="43818" y="384312"/>
                  </a:lnTo>
                  <a:lnTo>
                    <a:pt x="28409" y="427246"/>
                  </a:lnTo>
                  <a:lnTo>
                    <a:pt x="16186" y="471582"/>
                  </a:lnTo>
                  <a:lnTo>
                    <a:pt x="7285" y="517183"/>
                  </a:lnTo>
                  <a:lnTo>
                    <a:pt x="1844" y="563912"/>
                  </a:lnTo>
                  <a:lnTo>
                    <a:pt x="0" y="611632"/>
                  </a:lnTo>
                  <a:lnTo>
                    <a:pt x="1844" y="659533"/>
                  </a:lnTo>
                  <a:lnTo>
                    <a:pt x="7285" y="706410"/>
                  </a:lnTo>
                  <a:lnTo>
                    <a:pt x="16186" y="752128"/>
                  </a:lnTo>
                  <a:lnTo>
                    <a:pt x="28409" y="796552"/>
                  </a:lnTo>
                  <a:lnTo>
                    <a:pt x="43818" y="839548"/>
                  </a:lnTo>
                  <a:lnTo>
                    <a:pt x="62276" y="880981"/>
                  </a:lnTo>
                  <a:lnTo>
                    <a:pt x="83645" y="920717"/>
                  </a:lnTo>
                  <a:lnTo>
                    <a:pt x="107789" y="958620"/>
                  </a:lnTo>
                  <a:lnTo>
                    <a:pt x="134570" y="994556"/>
                  </a:lnTo>
                  <a:lnTo>
                    <a:pt x="163852" y="1028392"/>
                  </a:lnTo>
                  <a:lnTo>
                    <a:pt x="195496" y="1059991"/>
                  </a:lnTo>
                  <a:lnTo>
                    <a:pt x="229367" y="1089220"/>
                  </a:lnTo>
                  <a:lnTo>
                    <a:pt x="265326" y="1115943"/>
                  </a:lnTo>
                  <a:lnTo>
                    <a:pt x="303238" y="1140027"/>
                  </a:lnTo>
                  <a:lnTo>
                    <a:pt x="342964" y="1161336"/>
                  </a:lnTo>
                  <a:lnTo>
                    <a:pt x="384369" y="1179736"/>
                  </a:lnTo>
                  <a:lnTo>
                    <a:pt x="427313" y="1195093"/>
                  </a:lnTo>
                  <a:lnTo>
                    <a:pt x="471662" y="1207271"/>
                  </a:lnTo>
                  <a:lnTo>
                    <a:pt x="517277" y="1216137"/>
                  </a:lnTo>
                  <a:lnTo>
                    <a:pt x="564022" y="1221555"/>
                  </a:lnTo>
                  <a:lnTo>
                    <a:pt x="611758" y="1223391"/>
                  </a:lnTo>
                  <a:lnTo>
                    <a:pt x="659686" y="1221555"/>
                  </a:lnTo>
                  <a:lnTo>
                    <a:pt x="706602" y="1216137"/>
                  </a:lnTo>
                  <a:lnTo>
                    <a:pt x="752372" y="1207271"/>
                  </a:lnTo>
                  <a:lnTo>
                    <a:pt x="796859" y="1195093"/>
                  </a:lnTo>
                  <a:lnTo>
                    <a:pt x="839928" y="1179736"/>
                  </a:lnTo>
                  <a:lnTo>
                    <a:pt x="881441" y="1161336"/>
                  </a:lnTo>
                  <a:lnTo>
                    <a:pt x="921262" y="1140027"/>
                  </a:lnTo>
                  <a:lnTo>
                    <a:pt x="959256" y="1115943"/>
                  </a:lnTo>
                  <a:lnTo>
                    <a:pt x="995287" y="1089220"/>
                  </a:lnTo>
                  <a:lnTo>
                    <a:pt x="1029217" y="1059991"/>
                  </a:lnTo>
                  <a:lnTo>
                    <a:pt x="1060912" y="1028392"/>
                  </a:lnTo>
                  <a:lnTo>
                    <a:pt x="1090234" y="994556"/>
                  </a:lnTo>
                  <a:lnTo>
                    <a:pt x="1117048" y="958620"/>
                  </a:lnTo>
                  <a:lnTo>
                    <a:pt x="1141217" y="920717"/>
                  </a:lnTo>
                  <a:lnTo>
                    <a:pt x="1162605" y="880981"/>
                  </a:lnTo>
                  <a:lnTo>
                    <a:pt x="1181077" y="839548"/>
                  </a:lnTo>
                  <a:lnTo>
                    <a:pt x="1196495" y="796552"/>
                  </a:lnTo>
                  <a:lnTo>
                    <a:pt x="1208724" y="752128"/>
                  </a:lnTo>
                  <a:lnTo>
                    <a:pt x="1217628" y="706410"/>
                  </a:lnTo>
                  <a:lnTo>
                    <a:pt x="1223070" y="659533"/>
                  </a:lnTo>
                  <a:lnTo>
                    <a:pt x="1224915" y="611632"/>
                  </a:lnTo>
                  <a:lnTo>
                    <a:pt x="1222833" y="560612"/>
                  </a:lnTo>
                  <a:lnTo>
                    <a:pt x="1216688" y="510770"/>
                  </a:lnTo>
                  <a:lnTo>
                    <a:pt x="1206627" y="462248"/>
                  </a:lnTo>
                  <a:lnTo>
                    <a:pt x="1192798" y="415186"/>
                  </a:lnTo>
                  <a:lnTo>
                    <a:pt x="1175349" y="369726"/>
                  </a:lnTo>
                  <a:lnTo>
                    <a:pt x="1154429" y="326009"/>
                  </a:lnTo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942074" y="1897379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217931" y="0"/>
                  </a:moveTo>
                  <a:lnTo>
                    <a:pt x="167951" y="5753"/>
                  </a:lnTo>
                  <a:lnTo>
                    <a:pt x="122075" y="22141"/>
                  </a:lnTo>
                  <a:lnTo>
                    <a:pt x="81611" y="47856"/>
                  </a:lnTo>
                  <a:lnTo>
                    <a:pt x="47866" y="81588"/>
                  </a:lnTo>
                  <a:lnTo>
                    <a:pt x="22144" y="122029"/>
                  </a:lnTo>
                  <a:lnTo>
                    <a:pt x="5753" y="167871"/>
                  </a:lnTo>
                  <a:lnTo>
                    <a:pt x="0" y="217805"/>
                  </a:lnTo>
                  <a:lnTo>
                    <a:pt x="5753" y="267785"/>
                  </a:lnTo>
                  <a:lnTo>
                    <a:pt x="22144" y="313661"/>
                  </a:lnTo>
                  <a:lnTo>
                    <a:pt x="47866" y="354125"/>
                  </a:lnTo>
                  <a:lnTo>
                    <a:pt x="81611" y="387870"/>
                  </a:lnTo>
                  <a:lnTo>
                    <a:pt x="122075" y="413592"/>
                  </a:lnTo>
                  <a:lnTo>
                    <a:pt x="167951" y="429983"/>
                  </a:lnTo>
                  <a:lnTo>
                    <a:pt x="217931" y="435737"/>
                  </a:lnTo>
                  <a:lnTo>
                    <a:pt x="267865" y="429983"/>
                  </a:lnTo>
                  <a:lnTo>
                    <a:pt x="313707" y="413592"/>
                  </a:lnTo>
                  <a:lnTo>
                    <a:pt x="354148" y="387870"/>
                  </a:lnTo>
                  <a:lnTo>
                    <a:pt x="387880" y="354125"/>
                  </a:lnTo>
                  <a:lnTo>
                    <a:pt x="413595" y="313661"/>
                  </a:lnTo>
                  <a:lnTo>
                    <a:pt x="429983" y="267785"/>
                  </a:lnTo>
                  <a:lnTo>
                    <a:pt x="435736" y="217805"/>
                  </a:lnTo>
                  <a:lnTo>
                    <a:pt x="429983" y="167871"/>
                  </a:lnTo>
                  <a:lnTo>
                    <a:pt x="413595" y="122029"/>
                  </a:lnTo>
                  <a:lnTo>
                    <a:pt x="387880" y="81588"/>
                  </a:lnTo>
                  <a:lnTo>
                    <a:pt x="354148" y="47856"/>
                  </a:lnTo>
                  <a:lnTo>
                    <a:pt x="313707" y="22141"/>
                  </a:lnTo>
                  <a:lnTo>
                    <a:pt x="267865" y="5753"/>
                  </a:lnTo>
                  <a:lnTo>
                    <a:pt x="217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942074" y="1897379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0" y="217805"/>
                  </a:moveTo>
                  <a:lnTo>
                    <a:pt x="5753" y="167871"/>
                  </a:lnTo>
                  <a:lnTo>
                    <a:pt x="22144" y="122029"/>
                  </a:lnTo>
                  <a:lnTo>
                    <a:pt x="47866" y="81588"/>
                  </a:lnTo>
                  <a:lnTo>
                    <a:pt x="81611" y="47856"/>
                  </a:lnTo>
                  <a:lnTo>
                    <a:pt x="122075" y="22141"/>
                  </a:lnTo>
                  <a:lnTo>
                    <a:pt x="167951" y="5753"/>
                  </a:lnTo>
                  <a:lnTo>
                    <a:pt x="217931" y="0"/>
                  </a:lnTo>
                  <a:lnTo>
                    <a:pt x="267865" y="5753"/>
                  </a:lnTo>
                  <a:lnTo>
                    <a:pt x="313707" y="22141"/>
                  </a:lnTo>
                  <a:lnTo>
                    <a:pt x="354148" y="47856"/>
                  </a:lnTo>
                  <a:lnTo>
                    <a:pt x="387880" y="81588"/>
                  </a:lnTo>
                  <a:lnTo>
                    <a:pt x="413595" y="122029"/>
                  </a:lnTo>
                  <a:lnTo>
                    <a:pt x="429983" y="167871"/>
                  </a:lnTo>
                  <a:lnTo>
                    <a:pt x="435736" y="217805"/>
                  </a:lnTo>
                  <a:lnTo>
                    <a:pt x="429983" y="267785"/>
                  </a:lnTo>
                  <a:lnTo>
                    <a:pt x="413595" y="313661"/>
                  </a:lnTo>
                  <a:lnTo>
                    <a:pt x="387880" y="354125"/>
                  </a:lnTo>
                  <a:lnTo>
                    <a:pt x="354148" y="387870"/>
                  </a:lnTo>
                  <a:lnTo>
                    <a:pt x="313707" y="413592"/>
                  </a:lnTo>
                  <a:lnTo>
                    <a:pt x="267865" y="429983"/>
                  </a:lnTo>
                  <a:lnTo>
                    <a:pt x="217931" y="435737"/>
                  </a:lnTo>
                  <a:lnTo>
                    <a:pt x="167951" y="429983"/>
                  </a:lnTo>
                  <a:lnTo>
                    <a:pt x="122075" y="413592"/>
                  </a:lnTo>
                  <a:lnTo>
                    <a:pt x="81611" y="387870"/>
                  </a:lnTo>
                  <a:lnTo>
                    <a:pt x="47866" y="354125"/>
                  </a:lnTo>
                  <a:lnTo>
                    <a:pt x="22144" y="313661"/>
                  </a:lnTo>
                  <a:lnTo>
                    <a:pt x="5753" y="267785"/>
                  </a:lnTo>
                  <a:lnTo>
                    <a:pt x="0" y="217805"/>
                  </a:lnTo>
                  <a:close/>
                </a:path>
              </a:pathLst>
            </a:custGeom>
            <a:ln w="28574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58469" y="1990310"/>
              <a:ext cx="207645" cy="217267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7635049" y="1883092"/>
            <a:ext cx="1257935" cy="1306830"/>
            <a:chOff x="7635049" y="1883092"/>
            <a:chExt cx="1257935" cy="1306830"/>
          </a:xfrm>
        </p:grpSpPr>
        <p:sp>
          <p:nvSpPr>
            <p:cNvPr id="64" name="object 64"/>
            <p:cNvSpPr/>
            <p:nvPr/>
          </p:nvSpPr>
          <p:spPr>
            <a:xfrm>
              <a:off x="7649336" y="1952116"/>
              <a:ext cx="1224915" cy="1223645"/>
            </a:xfrm>
            <a:custGeom>
              <a:avLst/>
              <a:gdLst/>
              <a:ahLst/>
              <a:cxnLst/>
              <a:rect l="l" t="t" r="r" b="b"/>
              <a:pathLst>
                <a:path w="1224915" h="1223645">
                  <a:moveTo>
                    <a:pt x="869823" y="56642"/>
                  </a:moveTo>
                  <a:lnTo>
                    <a:pt x="821989" y="36754"/>
                  </a:lnTo>
                  <a:lnTo>
                    <a:pt x="772144" y="20958"/>
                  </a:lnTo>
                  <a:lnTo>
                    <a:pt x="720410" y="9440"/>
                  </a:lnTo>
                  <a:lnTo>
                    <a:pt x="666907" y="2391"/>
                  </a:lnTo>
                  <a:lnTo>
                    <a:pt x="611759" y="0"/>
                  </a:lnTo>
                  <a:lnTo>
                    <a:pt x="564022" y="1844"/>
                  </a:lnTo>
                  <a:lnTo>
                    <a:pt x="517277" y="7285"/>
                  </a:lnTo>
                  <a:lnTo>
                    <a:pt x="471662" y="16185"/>
                  </a:lnTo>
                  <a:lnTo>
                    <a:pt x="427313" y="28408"/>
                  </a:lnTo>
                  <a:lnTo>
                    <a:pt x="384369" y="43817"/>
                  </a:lnTo>
                  <a:lnTo>
                    <a:pt x="342964" y="62273"/>
                  </a:lnTo>
                  <a:lnTo>
                    <a:pt x="303238" y="83641"/>
                  </a:lnTo>
                  <a:lnTo>
                    <a:pt x="265326" y="107782"/>
                  </a:lnTo>
                  <a:lnTo>
                    <a:pt x="229367" y="134560"/>
                  </a:lnTo>
                  <a:lnTo>
                    <a:pt x="195496" y="163838"/>
                  </a:lnTo>
                  <a:lnTo>
                    <a:pt x="163852" y="195478"/>
                  </a:lnTo>
                  <a:lnTo>
                    <a:pt x="134570" y="229343"/>
                  </a:lnTo>
                  <a:lnTo>
                    <a:pt x="107789" y="265296"/>
                  </a:lnTo>
                  <a:lnTo>
                    <a:pt x="83645" y="303200"/>
                  </a:lnTo>
                  <a:lnTo>
                    <a:pt x="62276" y="342918"/>
                  </a:lnTo>
                  <a:lnTo>
                    <a:pt x="43818" y="384312"/>
                  </a:lnTo>
                  <a:lnTo>
                    <a:pt x="28409" y="427246"/>
                  </a:lnTo>
                  <a:lnTo>
                    <a:pt x="16186" y="471582"/>
                  </a:lnTo>
                  <a:lnTo>
                    <a:pt x="7285" y="517183"/>
                  </a:lnTo>
                  <a:lnTo>
                    <a:pt x="1844" y="563912"/>
                  </a:lnTo>
                  <a:lnTo>
                    <a:pt x="0" y="611632"/>
                  </a:lnTo>
                  <a:lnTo>
                    <a:pt x="1844" y="659533"/>
                  </a:lnTo>
                  <a:lnTo>
                    <a:pt x="7285" y="706410"/>
                  </a:lnTo>
                  <a:lnTo>
                    <a:pt x="16186" y="752128"/>
                  </a:lnTo>
                  <a:lnTo>
                    <a:pt x="28409" y="796552"/>
                  </a:lnTo>
                  <a:lnTo>
                    <a:pt x="43818" y="839548"/>
                  </a:lnTo>
                  <a:lnTo>
                    <a:pt x="62276" y="880981"/>
                  </a:lnTo>
                  <a:lnTo>
                    <a:pt x="83645" y="920717"/>
                  </a:lnTo>
                  <a:lnTo>
                    <a:pt x="107789" y="958620"/>
                  </a:lnTo>
                  <a:lnTo>
                    <a:pt x="134570" y="994556"/>
                  </a:lnTo>
                  <a:lnTo>
                    <a:pt x="163852" y="1028392"/>
                  </a:lnTo>
                  <a:lnTo>
                    <a:pt x="195496" y="1059991"/>
                  </a:lnTo>
                  <a:lnTo>
                    <a:pt x="229367" y="1089220"/>
                  </a:lnTo>
                  <a:lnTo>
                    <a:pt x="265326" y="1115943"/>
                  </a:lnTo>
                  <a:lnTo>
                    <a:pt x="303238" y="1140027"/>
                  </a:lnTo>
                  <a:lnTo>
                    <a:pt x="342964" y="1161336"/>
                  </a:lnTo>
                  <a:lnTo>
                    <a:pt x="384369" y="1179736"/>
                  </a:lnTo>
                  <a:lnTo>
                    <a:pt x="427313" y="1195093"/>
                  </a:lnTo>
                  <a:lnTo>
                    <a:pt x="471662" y="1207271"/>
                  </a:lnTo>
                  <a:lnTo>
                    <a:pt x="517277" y="1216137"/>
                  </a:lnTo>
                  <a:lnTo>
                    <a:pt x="564022" y="1221555"/>
                  </a:lnTo>
                  <a:lnTo>
                    <a:pt x="611759" y="1223391"/>
                  </a:lnTo>
                  <a:lnTo>
                    <a:pt x="659686" y="1221555"/>
                  </a:lnTo>
                  <a:lnTo>
                    <a:pt x="706602" y="1216137"/>
                  </a:lnTo>
                  <a:lnTo>
                    <a:pt x="752372" y="1207271"/>
                  </a:lnTo>
                  <a:lnTo>
                    <a:pt x="796859" y="1195093"/>
                  </a:lnTo>
                  <a:lnTo>
                    <a:pt x="839928" y="1179736"/>
                  </a:lnTo>
                  <a:lnTo>
                    <a:pt x="881441" y="1161336"/>
                  </a:lnTo>
                  <a:lnTo>
                    <a:pt x="921262" y="1140027"/>
                  </a:lnTo>
                  <a:lnTo>
                    <a:pt x="959256" y="1115943"/>
                  </a:lnTo>
                  <a:lnTo>
                    <a:pt x="995287" y="1089220"/>
                  </a:lnTo>
                  <a:lnTo>
                    <a:pt x="1029217" y="1059991"/>
                  </a:lnTo>
                  <a:lnTo>
                    <a:pt x="1060912" y="1028392"/>
                  </a:lnTo>
                  <a:lnTo>
                    <a:pt x="1090234" y="994556"/>
                  </a:lnTo>
                  <a:lnTo>
                    <a:pt x="1117048" y="958620"/>
                  </a:lnTo>
                  <a:lnTo>
                    <a:pt x="1141217" y="920717"/>
                  </a:lnTo>
                  <a:lnTo>
                    <a:pt x="1162605" y="880981"/>
                  </a:lnTo>
                  <a:lnTo>
                    <a:pt x="1181077" y="839548"/>
                  </a:lnTo>
                  <a:lnTo>
                    <a:pt x="1196495" y="796552"/>
                  </a:lnTo>
                  <a:lnTo>
                    <a:pt x="1208724" y="752128"/>
                  </a:lnTo>
                  <a:lnTo>
                    <a:pt x="1217628" y="706410"/>
                  </a:lnTo>
                  <a:lnTo>
                    <a:pt x="1223070" y="659533"/>
                  </a:lnTo>
                  <a:lnTo>
                    <a:pt x="1224915" y="611632"/>
                  </a:lnTo>
                  <a:lnTo>
                    <a:pt x="1222842" y="560612"/>
                  </a:lnTo>
                  <a:lnTo>
                    <a:pt x="1216716" y="510770"/>
                  </a:lnTo>
                  <a:lnTo>
                    <a:pt x="1206674" y="462248"/>
                  </a:lnTo>
                  <a:lnTo>
                    <a:pt x="1192854" y="415186"/>
                  </a:lnTo>
                  <a:lnTo>
                    <a:pt x="1175393" y="369726"/>
                  </a:lnTo>
                  <a:lnTo>
                    <a:pt x="1154430" y="326009"/>
                  </a:lnTo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442832" y="1897379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217932" y="0"/>
                  </a:moveTo>
                  <a:lnTo>
                    <a:pt x="167951" y="5753"/>
                  </a:lnTo>
                  <a:lnTo>
                    <a:pt x="122075" y="22141"/>
                  </a:lnTo>
                  <a:lnTo>
                    <a:pt x="81611" y="47856"/>
                  </a:lnTo>
                  <a:lnTo>
                    <a:pt x="47866" y="81588"/>
                  </a:lnTo>
                  <a:lnTo>
                    <a:pt x="22144" y="122029"/>
                  </a:lnTo>
                  <a:lnTo>
                    <a:pt x="5753" y="167871"/>
                  </a:lnTo>
                  <a:lnTo>
                    <a:pt x="0" y="217805"/>
                  </a:lnTo>
                  <a:lnTo>
                    <a:pt x="5753" y="267785"/>
                  </a:lnTo>
                  <a:lnTo>
                    <a:pt x="22144" y="313661"/>
                  </a:lnTo>
                  <a:lnTo>
                    <a:pt x="47866" y="354125"/>
                  </a:lnTo>
                  <a:lnTo>
                    <a:pt x="81611" y="387870"/>
                  </a:lnTo>
                  <a:lnTo>
                    <a:pt x="122075" y="413592"/>
                  </a:lnTo>
                  <a:lnTo>
                    <a:pt x="167951" y="429983"/>
                  </a:lnTo>
                  <a:lnTo>
                    <a:pt x="217932" y="435737"/>
                  </a:lnTo>
                  <a:lnTo>
                    <a:pt x="267865" y="429983"/>
                  </a:lnTo>
                  <a:lnTo>
                    <a:pt x="313707" y="413592"/>
                  </a:lnTo>
                  <a:lnTo>
                    <a:pt x="354148" y="387870"/>
                  </a:lnTo>
                  <a:lnTo>
                    <a:pt x="387880" y="354125"/>
                  </a:lnTo>
                  <a:lnTo>
                    <a:pt x="413595" y="313661"/>
                  </a:lnTo>
                  <a:lnTo>
                    <a:pt x="429983" y="267785"/>
                  </a:lnTo>
                  <a:lnTo>
                    <a:pt x="435737" y="217805"/>
                  </a:lnTo>
                  <a:lnTo>
                    <a:pt x="429983" y="167871"/>
                  </a:lnTo>
                  <a:lnTo>
                    <a:pt x="413595" y="122029"/>
                  </a:lnTo>
                  <a:lnTo>
                    <a:pt x="387880" y="81588"/>
                  </a:lnTo>
                  <a:lnTo>
                    <a:pt x="354148" y="47856"/>
                  </a:lnTo>
                  <a:lnTo>
                    <a:pt x="313707" y="22141"/>
                  </a:lnTo>
                  <a:lnTo>
                    <a:pt x="267865" y="5753"/>
                  </a:lnTo>
                  <a:lnTo>
                    <a:pt x="2179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442832" y="1897379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0" y="217805"/>
                  </a:moveTo>
                  <a:lnTo>
                    <a:pt x="5753" y="167871"/>
                  </a:lnTo>
                  <a:lnTo>
                    <a:pt x="22144" y="122029"/>
                  </a:lnTo>
                  <a:lnTo>
                    <a:pt x="47866" y="81588"/>
                  </a:lnTo>
                  <a:lnTo>
                    <a:pt x="81611" y="47856"/>
                  </a:lnTo>
                  <a:lnTo>
                    <a:pt x="122075" y="22141"/>
                  </a:lnTo>
                  <a:lnTo>
                    <a:pt x="167951" y="5753"/>
                  </a:lnTo>
                  <a:lnTo>
                    <a:pt x="217932" y="0"/>
                  </a:lnTo>
                  <a:lnTo>
                    <a:pt x="267865" y="5753"/>
                  </a:lnTo>
                  <a:lnTo>
                    <a:pt x="313707" y="22141"/>
                  </a:lnTo>
                  <a:lnTo>
                    <a:pt x="354148" y="47856"/>
                  </a:lnTo>
                  <a:lnTo>
                    <a:pt x="387880" y="81588"/>
                  </a:lnTo>
                  <a:lnTo>
                    <a:pt x="413595" y="122029"/>
                  </a:lnTo>
                  <a:lnTo>
                    <a:pt x="429983" y="167871"/>
                  </a:lnTo>
                  <a:lnTo>
                    <a:pt x="435737" y="217805"/>
                  </a:lnTo>
                  <a:lnTo>
                    <a:pt x="429983" y="267785"/>
                  </a:lnTo>
                  <a:lnTo>
                    <a:pt x="413595" y="313661"/>
                  </a:lnTo>
                  <a:lnTo>
                    <a:pt x="387880" y="354125"/>
                  </a:lnTo>
                  <a:lnTo>
                    <a:pt x="354148" y="387870"/>
                  </a:lnTo>
                  <a:lnTo>
                    <a:pt x="313707" y="413592"/>
                  </a:lnTo>
                  <a:lnTo>
                    <a:pt x="267865" y="429983"/>
                  </a:lnTo>
                  <a:lnTo>
                    <a:pt x="217932" y="435737"/>
                  </a:lnTo>
                  <a:lnTo>
                    <a:pt x="167951" y="429983"/>
                  </a:lnTo>
                  <a:lnTo>
                    <a:pt x="122075" y="413592"/>
                  </a:lnTo>
                  <a:lnTo>
                    <a:pt x="81611" y="387870"/>
                  </a:lnTo>
                  <a:lnTo>
                    <a:pt x="47866" y="354125"/>
                  </a:lnTo>
                  <a:lnTo>
                    <a:pt x="22144" y="313661"/>
                  </a:lnTo>
                  <a:lnTo>
                    <a:pt x="5753" y="267785"/>
                  </a:lnTo>
                  <a:lnTo>
                    <a:pt x="0" y="217805"/>
                  </a:lnTo>
                  <a:close/>
                </a:path>
              </a:pathLst>
            </a:custGeom>
            <a:ln w="28575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18778" y="1966696"/>
              <a:ext cx="285019" cy="278734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9130728" y="1883092"/>
            <a:ext cx="1257935" cy="1306830"/>
            <a:chOff x="9130728" y="1883092"/>
            <a:chExt cx="1257935" cy="1306830"/>
          </a:xfrm>
        </p:grpSpPr>
        <p:sp>
          <p:nvSpPr>
            <p:cNvPr id="69" name="object 69"/>
            <p:cNvSpPr/>
            <p:nvPr/>
          </p:nvSpPr>
          <p:spPr>
            <a:xfrm>
              <a:off x="9145016" y="1952116"/>
              <a:ext cx="1224915" cy="1223645"/>
            </a:xfrm>
            <a:custGeom>
              <a:avLst/>
              <a:gdLst/>
              <a:ahLst/>
              <a:cxnLst/>
              <a:rect l="l" t="t" r="r" b="b"/>
              <a:pathLst>
                <a:path w="1224915" h="1223645">
                  <a:moveTo>
                    <a:pt x="869950" y="56642"/>
                  </a:moveTo>
                  <a:lnTo>
                    <a:pt x="822116" y="36754"/>
                  </a:lnTo>
                  <a:lnTo>
                    <a:pt x="772271" y="20958"/>
                  </a:lnTo>
                  <a:lnTo>
                    <a:pt x="720537" y="9440"/>
                  </a:lnTo>
                  <a:lnTo>
                    <a:pt x="667034" y="2391"/>
                  </a:lnTo>
                  <a:lnTo>
                    <a:pt x="611885" y="0"/>
                  </a:lnTo>
                  <a:lnTo>
                    <a:pt x="564131" y="1844"/>
                  </a:lnTo>
                  <a:lnTo>
                    <a:pt x="517371" y="7285"/>
                  </a:lnTo>
                  <a:lnTo>
                    <a:pt x="471742" y="16185"/>
                  </a:lnTo>
                  <a:lnTo>
                    <a:pt x="427381" y="28408"/>
                  </a:lnTo>
                  <a:lnTo>
                    <a:pt x="384425" y="43817"/>
                  </a:lnTo>
                  <a:lnTo>
                    <a:pt x="343011" y="62273"/>
                  </a:lnTo>
                  <a:lnTo>
                    <a:pt x="303275" y="83641"/>
                  </a:lnTo>
                  <a:lnTo>
                    <a:pt x="265356" y="107782"/>
                  </a:lnTo>
                  <a:lnTo>
                    <a:pt x="229390" y="134560"/>
                  </a:lnTo>
                  <a:lnTo>
                    <a:pt x="195514" y="163838"/>
                  </a:lnTo>
                  <a:lnTo>
                    <a:pt x="163865" y="195478"/>
                  </a:lnTo>
                  <a:lnTo>
                    <a:pt x="134580" y="229343"/>
                  </a:lnTo>
                  <a:lnTo>
                    <a:pt x="107796" y="265296"/>
                  </a:lnTo>
                  <a:lnTo>
                    <a:pt x="83650" y="303200"/>
                  </a:lnTo>
                  <a:lnTo>
                    <a:pt x="62279" y="342918"/>
                  </a:lnTo>
                  <a:lnTo>
                    <a:pt x="43820" y="384312"/>
                  </a:lnTo>
                  <a:lnTo>
                    <a:pt x="28410" y="427246"/>
                  </a:lnTo>
                  <a:lnTo>
                    <a:pt x="16186" y="471582"/>
                  </a:lnTo>
                  <a:lnTo>
                    <a:pt x="7285" y="517183"/>
                  </a:lnTo>
                  <a:lnTo>
                    <a:pt x="1844" y="563912"/>
                  </a:lnTo>
                  <a:lnTo>
                    <a:pt x="0" y="611632"/>
                  </a:lnTo>
                  <a:lnTo>
                    <a:pt x="1844" y="659533"/>
                  </a:lnTo>
                  <a:lnTo>
                    <a:pt x="7285" y="706410"/>
                  </a:lnTo>
                  <a:lnTo>
                    <a:pt x="16186" y="752128"/>
                  </a:lnTo>
                  <a:lnTo>
                    <a:pt x="28410" y="796552"/>
                  </a:lnTo>
                  <a:lnTo>
                    <a:pt x="43820" y="839548"/>
                  </a:lnTo>
                  <a:lnTo>
                    <a:pt x="62279" y="880981"/>
                  </a:lnTo>
                  <a:lnTo>
                    <a:pt x="83650" y="920717"/>
                  </a:lnTo>
                  <a:lnTo>
                    <a:pt x="107796" y="958620"/>
                  </a:lnTo>
                  <a:lnTo>
                    <a:pt x="134580" y="994556"/>
                  </a:lnTo>
                  <a:lnTo>
                    <a:pt x="163865" y="1028392"/>
                  </a:lnTo>
                  <a:lnTo>
                    <a:pt x="195514" y="1059991"/>
                  </a:lnTo>
                  <a:lnTo>
                    <a:pt x="229390" y="1089220"/>
                  </a:lnTo>
                  <a:lnTo>
                    <a:pt x="265356" y="1115943"/>
                  </a:lnTo>
                  <a:lnTo>
                    <a:pt x="303276" y="1140027"/>
                  </a:lnTo>
                  <a:lnTo>
                    <a:pt x="343011" y="1161336"/>
                  </a:lnTo>
                  <a:lnTo>
                    <a:pt x="384425" y="1179736"/>
                  </a:lnTo>
                  <a:lnTo>
                    <a:pt x="427381" y="1195093"/>
                  </a:lnTo>
                  <a:lnTo>
                    <a:pt x="471742" y="1207271"/>
                  </a:lnTo>
                  <a:lnTo>
                    <a:pt x="517371" y="1216137"/>
                  </a:lnTo>
                  <a:lnTo>
                    <a:pt x="564131" y="1221555"/>
                  </a:lnTo>
                  <a:lnTo>
                    <a:pt x="611885" y="1223391"/>
                  </a:lnTo>
                  <a:lnTo>
                    <a:pt x="659812" y="1221555"/>
                  </a:lnTo>
                  <a:lnTo>
                    <a:pt x="706726" y="1216137"/>
                  </a:lnTo>
                  <a:lnTo>
                    <a:pt x="752492" y="1207271"/>
                  </a:lnTo>
                  <a:lnTo>
                    <a:pt x="796974" y="1195093"/>
                  </a:lnTo>
                  <a:lnTo>
                    <a:pt x="840036" y="1179736"/>
                  </a:lnTo>
                  <a:lnTo>
                    <a:pt x="881542" y="1161336"/>
                  </a:lnTo>
                  <a:lnTo>
                    <a:pt x="921356" y="1140027"/>
                  </a:lnTo>
                  <a:lnTo>
                    <a:pt x="959342" y="1115943"/>
                  </a:lnTo>
                  <a:lnTo>
                    <a:pt x="995364" y="1089220"/>
                  </a:lnTo>
                  <a:lnTo>
                    <a:pt x="1029285" y="1059991"/>
                  </a:lnTo>
                  <a:lnTo>
                    <a:pt x="1060971" y="1028392"/>
                  </a:lnTo>
                  <a:lnTo>
                    <a:pt x="1090284" y="994556"/>
                  </a:lnTo>
                  <a:lnTo>
                    <a:pt x="1117089" y="958620"/>
                  </a:lnTo>
                  <a:lnTo>
                    <a:pt x="1141250" y="920717"/>
                  </a:lnTo>
                  <a:lnTo>
                    <a:pt x="1162630" y="880981"/>
                  </a:lnTo>
                  <a:lnTo>
                    <a:pt x="1181095" y="839548"/>
                  </a:lnTo>
                  <a:lnTo>
                    <a:pt x="1196507" y="796552"/>
                  </a:lnTo>
                  <a:lnTo>
                    <a:pt x="1208731" y="752128"/>
                  </a:lnTo>
                  <a:lnTo>
                    <a:pt x="1217631" y="706410"/>
                  </a:lnTo>
                  <a:lnTo>
                    <a:pt x="1223071" y="659533"/>
                  </a:lnTo>
                  <a:lnTo>
                    <a:pt x="1224914" y="611632"/>
                  </a:lnTo>
                  <a:lnTo>
                    <a:pt x="1222842" y="560612"/>
                  </a:lnTo>
                  <a:lnTo>
                    <a:pt x="1216716" y="510770"/>
                  </a:lnTo>
                  <a:lnTo>
                    <a:pt x="1206674" y="462248"/>
                  </a:lnTo>
                  <a:lnTo>
                    <a:pt x="1192854" y="415186"/>
                  </a:lnTo>
                  <a:lnTo>
                    <a:pt x="1175393" y="369726"/>
                  </a:lnTo>
                  <a:lnTo>
                    <a:pt x="1154429" y="326009"/>
                  </a:lnTo>
                </a:path>
              </a:pathLst>
            </a:custGeom>
            <a:ln w="28575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938512" y="1897379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217932" y="0"/>
                  </a:moveTo>
                  <a:lnTo>
                    <a:pt x="167991" y="5753"/>
                  </a:lnTo>
                  <a:lnTo>
                    <a:pt x="122131" y="22141"/>
                  </a:lnTo>
                  <a:lnTo>
                    <a:pt x="81665" y="47856"/>
                  </a:lnTo>
                  <a:lnTo>
                    <a:pt x="47906" y="81588"/>
                  </a:lnTo>
                  <a:lnTo>
                    <a:pt x="22166" y="122029"/>
                  </a:lnTo>
                  <a:lnTo>
                    <a:pt x="5760" y="167871"/>
                  </a:lnTo>
                  <a:lnTo>
                    <a:pt x="0" y="217805"/>
                  </a:lnTo>
                  <a:lnTo>
                    <a:pt x="5760" y="267785"/>
                  </a:lnTo>
                  <a:lnTo>
                    <a:pt x="22166" y="313661"/>
                  </a:lnTo>
                  <a:lnTo>
                    <a:pt x="47906" y="354125"/>
                  </a:lnTo>
                  <a:lnTo>
                    <a:pt x="81665" y="387870"/>
                  </a:lnTo>
                  <a:lnTo>
                    <a:pt x="122131" y="413592"/>
                  </a:lnTo>
                  <a:lnTo>
                    <a:pt x="167991" y="429983"/>
                  </a:lnTo>
                  <a:lnTo>
                    <a:pt x="217932" y="435737"/>
                  </a:lnTo>
                  <a:lnTo>
                    <a:pt x="267912" y="429983"/>
                  </a:lnTo>
                  <a:lnTo>
                    <a:pt x="313788" y="413592"/>
                  </a:lnTo>
                  <a:lnTo>
                    <a:pt x="354252" y="387870"/>
                  </a:lnTo>
                  <a:lnTo>
                    <a:pt x="387997" y="354125"/>
                  </a:lnTo>
                  <a:lnTo>
                    <a:pt x="413719" y="313661"/>
                  </a:lnTo>
                  <a:lnTo>
                    <a:pt x="430110" y="267785"/>
                  </a:lnTo>
                  <a:lnTo>
                    <a:pt x="435864" y="217805"/>
                  </a:lnTo>
                  <a:lnTo>
                    <a:pt x="430110" y="167871"/>
                  </a:lnTo>
                  <a:lnTo>
                    <a:pt x="413719" y="122029"/>
                  </a:lnTo>
                  <a:lnTo>
                    <a:pt x="387997" y="81588"/>
                  </a:lnTo>
                  <a:lnTo>
                    <a:pt x="354252" y="47856"/>
                  </a:lnTo>
                  <a:lnTo>
                    <a:pt x="313788" y="22141"/>
                  </a:lnTo>
                  <a:lnTo>
                    <a:pt x="267912" y="5753"/>
                  </a:lnTo>
                  <a:lnTo>
                    <a:pt x="2179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938512" y="1897379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0" y="217805"/>
                  </a:moveTo>
                  <a:lnTo>
                    <a:pt x="5760" y="167871"/>
                  </a:lnTo>
                  <a:lnTo>
                    <a:pt x="22166" y="122029"/>
                  </a:lnTo>
                  <a:lnTo>
                    <a:pt x="47906" y="81588"/>
                  </a:lnTo>
                  <a:lnTo>
                    <a:pt x="81665" y="47856"/>
                  </a:lnTo>
                  <a:lnTo>
                    <a:pt x="122131" y="22141"/>
                  </a:lnTo>
                  <a:lnTo>
                    <a:pt x="167991" y="5753"/>
                  </a:lnTo>
                  <a:lnTo>
                    <a:pt x="217932" y="0"/>
                  </a:lnTo>
                  <a:lnTo>
                    <a:pt x="267912" y="5753"/>
                  </a:lnTo>
                  <a:lnTo>
                    <a:pt x="313788" y="22141"/>
                  </a:lnTo>
                  <a:lnTo>
                    <a:pt x="354252" y="47856"/>
                  </a:lnTo>
                  <a:lnTo>
                    <a:pt x="387997" y="81588"/>
                  </a:lnTo>
                  <a:lnTo>
                    <a:pt x="413719" y="122029"/>
                  </a:lnTo>
                  <a:lnTo>
                    <a:pt x="430110" y="167871"/>
                  </a:lnTo>
                  <a:lnTo>
                    <a:pt x="435864" y="217805"/>
                  </a:lnTo>
                  <a:lnTo>
                    <a:pt x="430110" y="267785"/>
                  </a:lnTo>
                  <a:lnTo>
                    <a:pt x="413719" y="313661"/>
                  </a:lnTo>
                  <a:lnTo>
                    <a:pt x="387997" y="354125"/>
                  </a:lnTo>
                  <a:lnTo>
                    <a:pt x="354252" y="387870"/>
                  </a:lnTo>
                  <a:lnTo>
                    <a:pt x="313788" y="413592"/>
                  </a:lnTo>
                  <a:lnTo>
                    <a:pt x="267912" y="429983"/>
                  </a:lnTo>
                  <a:lnTo>
                    <a:pt x="217932" y="435737"/>
                  </a:lnTo>
                  <a:lnTo>
                    <a:pt x="167991" y="429983"/>
                  </a:lnTo>
                  <a:lnTo>
                    <a:pt x="122131" y="413592"/>
                  </a:lnTo>
                  <a:lnTo>
                    <a:pt x="81665" y="387870"/>
                  </a:lnTo>
                  <a:lnTo>
                    <a:pt x="47906" y="354125"/>
                  </a:lnTo>
                  <a:lnTo>
                    <a:pt x="22166" y="313661"/>
                  </a:lnTo>
                  <a:lnTo>
                    <a:pt x="5760" y="267785"/>
                  </a:lnTo>
                  <a:lnTo>
                    <a:pt x="0" y="217805"/>
                  </a:lnTo>
                  <a:close/>
                </a:path>
              </a:pathLst>
            </a:custGeom>
            <a:ln w="28575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033381" y="1993709"/>
              <a:ext cx="265264" cy="240855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10627804" y="1883092"/>
            <a:ext cx="1257935" cy="1306830"/>
            <a:chOff x="10627804" y="1883092"/>
            <a:chExt cx="1257935" cy="1306830"/>
          </a:xfrm>
        </p:grpSpPr>
        <p:sp>
          <p:nvSpPr>
            <p:cNvPr id="74" name="object 74"/>
            <p:cNvSpPr/>
            <p:nvPr/>
          </p:nvSpPr>
          <p:spPr>
            <a:xfrm>
              <a:off x="10642092" y="1952116"/>
              <a:ext cx="1225550" cy="1223645"/>
            </a:xfrm>
            <a:custGeom>
              <a:avLst/>
              <a:gdLst/>
              <a:ahLst/>
              <a:cxnLst/>
              <a:rect l="l" t="t" r="r" b="b"/>
              <a:pathLst>
                <a:path w="1225550" h="1223645">
                  <a:moveTo>
                    <a:pt x="869950" y="56642"/>
                  </a:moveTo>
                  <a:lnTo>
                    <a:pt x="822116" y="36754"/>
                  </a:lnTo>
                  <a:lnTo>
                    <a:pt x="772271" y="20958"/>
                  </a:lnTo>
                  <a:lnTo>
                    <a:pt x="720537" y="9440"/>
                  </a:lnTo>
                  <a:lnTo>
                    <a:pt x="667034" y="2391"/>
                  </a:lnTo>
                  <a:lnTo>
                    <a:pt x="611885" y="0"/>
                  </a:lnTo>
                  <a:lnTo>
                    <a:pt x="564131" y="1844"/>
                  </a:lnTo>
                  <a:lnTo>
                    <a:pt x="517371" y="7285"/>
                  </a:lnTo>
                  <a:lnTo>
                    <a:pt x="471742" y="16185"/>
                  </a:lnTo>
                  <a:lnTo>
                    <a:pt x="427381" y="28408"/>
                  </a:lnTo>
                  <a:lnTo>
                    <a:pt x="384425" y="43817"/>
                  </a:lnTo>
                  <a:lnTo>
                    <a:pt x="343011" y="62273"/>
                  </a:lnTo>
                  <a:lnTo>
                    <a:pt x="303275" y="83641"/>
                  </a:lnTo>
                  <a:lnTo>
                    <a:pt x="265356" y="107782"/>
                  </a:lnTo>
                  <a:lnTo>
                    <a:pt x="229390" y="134560"/>
                  </a:lnTo>
                  <a:lnTo>
                    <a:pt x="195514" y="163838"/>
                  </a:lnTo>
                  <a:lnTo>
                    <a:pt x="163865" y="195478"/>
                  </a:lnTo>
                  <a:lnTo>
                    <a:pt x="134580" y="229343"/>
                  </a:lnTo>
                  <a:lnTo>
                    <a:pt x="107796" y="265296"/>
                  </a:lnTo>
                  <a:lnTo>
                    <a:pt x="83650" y="303200"/>
                  </a:lnTo>
                  <a:lnTo>
                    <a:pt x="62279" y="342918"/>
                  </a:lnTo>
                  <a:lnTo>
                    <a:pt x="43820" y="384312"/>
                  </a:lnTo>
                  <a:lnTo>
                    <a:pt x="28410" y="427246"/>
                  </a:lnTo>
                  <a:lnTo>
                    <a:pt x="16186" y="471582"/>
                  </a:lnTo>
                  <a:lnTo>
                    <a:pt x="7285" y="517183"/>
                  </a:lnTo>
                  <a:lnTo>
                    <a:pt x="1844" y="563912"/>
                  </a:lnTo>
                  <a:lnTo>
                    <a:pt x="0" y="611632"/>
                  </a:lnTo>
                  <a:lnTo>
                    <a:pt x="1844" y="659533"/>
                  </a:lnTo>
                  <a:lnTo>
                    <a:pt x="7285" y="706410"/>
                  </a:lnTo>
                  <a:lnTo>
                    <a:pt x="16186" y="752128"/>
                  </a:lnTo>
                  <a:lnTo>
                    <a:pt x="28410" y="796552"/>
                  </a:lnTo>
                  <a:lnTo>
                    <a:pt x="43820" y="839548"/>
                  </a:lnTo>
                  <a:lnTo>
                    <a:pt x="62279" y="880981"/>
                  </a:lnTo>
                  <a:lnTo>
                    <a:pt x="83650" y="920717"/>
                  </a:lnTo>
                  <a:lnTo>
                    <a:pt x="107796" y="958620"/>
                  </a:lnTo>
                  <a:lnTo>
                    <a:pt x="134580" y="994556"/>
                  </a:lnTo>
                  <a:lnTo>
                    <a:pt x="163865" y="1028392"/>
                  </a:lnTo>
                  <a:lnTo>
                    <a:pt x="195514" y="1059991"/>
                  </a:lnTo>
                  <a:lnTo>
                    <a:pt x="229390" y="1089220"/>
                  </a:lnTo>
                  <a:lnTo>
                    <a:pt x="265356" y="1115943"/>
                  </a:lnTo>
                  <a:lnTo>
                    <a:pt x="303276" y="1140027"/>
                  </a:lnTo>
                  <a:lnTo>
                    <a:pt x="343011" y="1161336"/>
                  </a:lnTo>
                  <a:lnTo>
                    <a:pt x="384425" y="1179736"/>
                  </a:lnTo>
                  <a:lnTo>
                    <a:pt x="427381" y="1195093"/>
                  </a:lnTo>
                  <a:lnTo>
                    <a:pt x="471742" y="1207271"/>
                  </a:lnTo>
                  <a:lnTo>
                    <a:pt x="517371" y="1216137"/>
                  </a:lnTo>
                  <a:lnTo>
                    <a:pt x="564131" y="1221555"/>
                  </a:lnTo>
                  <a:lnTo>
                    <a:pt x="611885" y="1223391"/>
                  </a:lnTo>
                  <a:lnTo>
                    <a:pt x="659813" y="1221555"/>
                  </a:lnTo>
                  <a:lnTo>
                    <a:pt x="706729" y="1216137"/>
                  </a:lnTo>
                  <a:lnTo>
                    <a:pt x="752499" y="1207271"/>
                  </a:lnTo>
                  <a:lnTo>
                    <a:pt x="796986" y="1195093"/>
                  </a:lnTo>
                  <a:lnTo>
                    <a:pt x="840055" y="1179736"/>
                  </a:lnTo>
                  <a:lnTo>
                    <a:pt x="881568" y="1161336"/>
                  </a:lnTo>
                  <a:lnTo>
                    <a:pt x="921389" y="1140027"/>
                  </a:lnTo>
                  <a:lnTo>
                    <a:pt x="959383" y="1115943"/>
                  </a:lnTo>
                  <a:lnTo>
                    <a:pt x="995414" y="1089220"/>
                  </a:lnTo>
                  <a:lnTo>
                    <a:pt x="1029344" y="1059991"/>
                  </a:lnTo>
                  <a:lnTo>
                    <a:pt x="1061039" y="1028392"/>
                  </a:lnTo>
                  <a:lnTo>
                    <a:pt x="1090361" y="994556"/>
                  </a:lnTo>
                  <a:lnTo>
                    <a:pt x="1117175" y="958620"/>
                  </a:lnTo>
                  <a:lnTo>
                    <a:pt x="1141344" y="920717"/>
                  </a:lnTo>
                  <a:lnTo>
                    <a:pt x="1162732" y="880981"/>
                  </a:lnTo>
                  <a:lnTo>
                    <a:pt x="1181204" y="839548"/>
                  </a:lnTo>
                  <a:lnTo>
                    <a:pt x="1196622" y="796552"/>
                  </a:lnTo>
                  <a:lnTo>
                    <a:pt x="1208851" y="752128"/>
                  </a:lnTo>
                  <a:lnTo>
                    <a:pt x="1217755" y="706410"/>
                  </a:lnTo>
                  <a:lnTo>
                    <a:pt x="1223197" y="659533"/>
                  </a:lnTo>
                  <a:lnTo>
                    <a:pt x="1225041" y="611632"/>
                  </a:lnTo>
                  <a:lnTo>
                    <a:pt x="1222960" y="560612"/>
                  </a:lnTo>
                  <a:lnTo>
                    <a:pt x="1216810" y="510770"/>
                  </a:lnTo>
                  <a:lnTo>
                    <a:pt x="1206738" y="462248"/>
                  </a:lnTo>
                  <a:lnTo>
                    <a:pt x="1192887" y="415186"/>
                  </a:lnTo>
                  <a:lnTo>
                    <a:pt x="1175403" y="369726"/>
                  </a:lnTo>
                  <a:lnTo>
                    <a:pt x="1154429" y="326009"/>
                  </a:lnTo>
                </a:path>
              </a:pathLst>
            </a:custGeom>
            <a:ln w="28574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435588" y="1897379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217931" y="0"/>
                  </a:moveTo>
                  <a:lnTo>
                    <a:pt x="167991" y="5753"/>
                  </a:lnTo>
                  <a:lnTo>
                    <a:pt x="122131" y="22141"/>
                  </a:lnTo>
                  <a:lnTo>
                    <a:pt x="81665" y="47856"/>
                  </a:lnTo>
                  <a:lnTo>
                    <a:pt x="47906" y="81588"/>
                  </a:lnTo>
                  <a:lnTo>
                    <a:pt x="22166" y="122029"/>
                  </a:lnTo>
                  <a:lnTo>
                    <a:pt x="5760" y="167871"/>
                  </a:lnTo>
                  <a:lnTo>
                    <a:pt x="0" y="217805"/>
                  </a:lnTo>
                  <a:lnTo>
                    <a:pt x="5760" y="267785"/>
                  </a:lnTo>
                  <a:lnTo>
                    <a:pt x="22166" y="313661"/>
                  </a:lnTo>
                  <a:lnTo>
                    <a:pt x="47906" y="354125"/>
                  </a:lnTo>
                  <a:lnTo>
                    <a:pt x="81665" y="387870"/>
                  </a:lnTo>
                  <a:lnTo>
                    <a:pt x="122131" y="413592"/>
                  </a:lnTo>
                  <a:lnTo>
                    <a:pt x="167991" y="429983"/>
                  </a:lnTo>
                  <a:lnTo>
                    <a:pt x="217931" y="435737"/>
                  </a:lnTo>
                  <a:lnTo>
                    <a:pt x="267912" y="429983"/>
                  </a:lnTo>
                  <a:lnTo>
                    <a:pt x="313788" y="413592"/>
                  </a:lnTo>
                  <a:lnTo>
                    <a:pt x="354252" y="387870"/>
                  </a:lnTo>
                  <a:lnTo>
                    <a:pt x="387997" y="354125"/>
                  </a:lnTo>
                  <a:lnTo>
                    <a:pt x="413719" y="313661"/>
                  </a:lnTo>
                  <a:lnTo>
                    <a:pt x="430110" y="267785"/>
                  </a:lnTo>
                  <a:lnTo>
                    <a:pt x="435863" y="217805"/>
                  </a:lnTo>
                  <a:lnTo>
                    <a:pt x="430110" y="167871"/>
                  </a:lnTo>
                  <a:lnTo>
                    <a:pt x="413719" y="122029"/>
                  </a:lnTo>
                  <a:lnTo>
                    <a:pt x="387997" y="81588"/>
                  </a:lnTo>
                  <a:lnTo>
                    <a:pt x="354252" y="47856"/>
                  </a:lnTo>
                  <a:lnTo>
                    <a:pt x="313788" y="22141"/>
                  </a:lnTo>
                  <a:lnTo>
                    <a:pt x="267912" y="5753"/>
                  </a:lnTo>
                  <a:lnTo>
                    <a:pt x="217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435588" y="1897379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0" y="217805"/>
                  </a:moveTo>
                  <a:lnTo>
                    <a:pt x="5760" y="167871"/>
                  </a:lnTo>
                  <a:lnTo>
                    <a:pt x="22166" y="122029"/>
                  </a:lnTo>
                  <a:lnTo>
                    <a:pt x="47906" y="81588"/>
                  </a:lnTo>
                  <a:lnTo>
                    <a:pt x="81665" y="47856"/>
                  </a:lnTo>
                  <a:lnTo>
                    <a:pt x="122131" y="22141"/>
                  </a:lnTo>
                  <a:lnTo>
                    <a:pt x="167991" y="5753"/>
                  </a:lnTo>
                  <a:lnTo>
                    <a:pt x="217931" y="0"/>
                  </a:lnTo>
                  <a:lnTo>
                    <a:pt x="267912" y="5753"/>
                  </a:lnTo>
                  <a:lnTo>
                    <a:pt x="313788" y="22141"/>
                  </a:lnTo>
                  <a:lnTo>
                    <a:pt x="354252" y="47856"/>
                  </a:lnTo>
                  <a:lnTo>
                    <a:pt x="387997" y="81588"/>
                  </a:lnTo>
                  <a:lnTo>
                    <a:pt x="413719" y="122029"/>
                  </a:lnTo>
                  <a:lnTo>
                    <a:pt x="430110" y="167871"/>
                  </a:lnTo>
                  <a:lnTo>
                    <a:pt x="435863" y="217805"/>
                  </a:lnTo>
                  <a:lnTo>
                    <a:pt x="430110" y="267785"/>
                  </a:lnTo>
                  <a:lnTo>
                    <a:pt x="413719" y="313661"/>
                  </a:lnTo>
                  <a:lnTo>
                    <a:pt x="387997" y="354125"/>
                  </a:lnTo>
                  <a:lnTo>
                    <a:pt x="354252" y="387870"/>
                  </a:lnTo>
                  <a:lnTo>
                    <a:pt x="313788" y="413592"/>
                  </a:lnTo>
                  <a:lnTo>
                    <a:pt x="267912" y="429983"/>
                  </a:lnTo>
                  <a:lnTo>
                    <a:pt x="217931" y="435737"/>
                  </a:lnTo>
                  <a:lnTo>
                    <a:pt x="167991" y="429983"/>
                  </a:lnTo>
                  <a:lnTo>
                    <a:pt x="122131" y="413592"/>
                  </a:lnTo>
                  <a:lnTo>
                    <a:pt x="81665" y="387870"/>
                  </a:lnTo>
                  <a:lnTo>
                    <a:pt x="47906" y="354125"/>
                  </a:lnTo>
                  <a:lnTo>
                    <a:pt x="22166" y="313661"/>
                  </a:lnTo>
                  <a:lnTo>
                    <a:pt x="5760" y="267785"/>
                  </a:lnTo>
                  <a:lnTo>
                    <a:pt x="0" y="217805"/>
                  </a:lnTo>
                  <a:close/>
                </a:path>
              </a:pathLst>
            </a:custGeom>
            <a:ln w="28574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476545" y="2026856"/>
              <a:ext cx="315849" cy="162305"/>
            </a:xfrm>
            <a:prstGeom prst="rect">
              <a:avLst/>
            </a:prstGeom>
          </p:spPr>
        </p:pic>
      </p:grpSp>
      <p:sp>
        <p:nvSpPr>
          <p:cNvPr id="78" name="object 78"/>
          <p:cNvSpPr txBox="1"/>
          <p:nvPr/>
        </p:nvSpPr>
        <p:spPr>
          <a:xfrm>
            <a:off x="1976754" y="1421638"/>
            <a:ext cx="80867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кратчайшие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сроки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на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Дальний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Восток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удалось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перебросить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колоссальную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группировку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войск: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892166" y="3456813"/>
            <a:ext cx="2072639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Microsoft Sans Serif"/>
                <a:cs typeface="Microsoft Sans Serif"/>
              </a:rPr>
              <a:t>Общая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протяженность дальневосточного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театра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военных </a:t>
            </a:r>
            <a:r>
              <a:rPr sz="1000" dirty="0">
                <a:latin typeface="Microsoft Sans Serif"/>
                <a:cs typeface="Microsoft Sans Serif"/>
              </a:rPr>
              <a:t>действий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составляла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более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10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тыс.</a:t>
            </a:r>
            <a:r>
              <a:rPr sz="1000" spc="-10" dirty="0">
                <a:latin typeface="Microsoft Sans Serif"/>
                <a:cs typeface="Microsoft Sans Serif"/>
              </a:rPr>
              <a:t> км.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405" dirty="0">
                <a:latin typeface="Microsoft Sans Serif"/>
                <a:cs typeface="Microsoft Sans Serif"/>
              </a:rPr>
              <a:t>—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что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 </a:t>
            </a:r>
            <a:r>
              <a:rPr sz="1000" spc="-25" dirty="0">
                <a:latin typeface="Microsoft Sans Serif"/>
                <a:cs typeface="Microsoft Sans Serif"/>
              </a:rPr>
              <a:t>три</a:t>
            </a:r>
            <a:endParaRPr sz="1000">
              <a:latin typeface="Microsoft Sans Serif"/>
              <a:cs typeface="Microsoft Sans Serif"/>
            </a:endParaRPr>
          </a:p>
          <a:p>
            <a:pPr marL="12700" marR="2159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с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половиной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раза</a:t>
            </a:r>
            <a:r>
              <a:rPr sz="1000" spc="-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больше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фронта </a:t>
            </a:r>
            <a:r>
              <a:rPr sz="1000" dirty="0">
                <a:latin typeface="Microsoft Sans Serif"/>
                <a:cs typeface="Microsoft Sans Serif"/>
              </a:rPr>
              <a:t>от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Балтийского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до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Чёрного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морей.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80" name="object 8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902579" y="5260847"/>
            <a:ext cx="6289420" cy="15971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8909" y="607694"/>
            <a:ext cx="1863090" cy="341591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6964" y="4136644"/>
            <a:ext cx="12051665" cy="586740"/>
            <a:chOff x="146964" y="4136644"/>
            <a:chExt cx="12051665" cy="586740"/>
          </a:xfrm>
        </p:grpSpPr>
        <p:sp>
          <p:nvSpPr>
            <p:cNvPr id="4" name="object 4"/>
            <p:cNvSpPr/>
            <p:nvPr/>
          </p:nvSpPr>
          <p:spPr>
            <a:xfrm>
              <a:off x="153314" y="4142994"/>
              <a:ext cx="12038965" cy="500380"/>
            </a:xfrm>
            <a:custGeom>
              <a:avLst/>
              <a:gdLst/>
              <a:ahLst/>
              <a:cxnLst/>
              <a:rect l="l" t="t" r="r" b="b"/>
              <a:pathLst>
                <a:path w="12038965" h="500379">
                  <a:moveTo>
                    <a:pt x="12038685" y="0"/>
                  </a:moveTo>
                  <a:lnTo>
                    <a:pt x="267500" y="0"/>
                  </a:lnTo>
                  <a:lnTo>
                    <a:pt x="219415" y="4026"/>
                  </a:lnTo>
                  <a:lnTo>
                    <a:pt x="174159" y="15636"/>
                  </a:lnTo>
                  <a:lnTo>
                    <a:pt x="132486" y="34125"/>
                  </a:lnTo>
                  <a:lnTo>
                    <a:pt x="95152" y="58788"/>
                  </a:lnTo>
                  <a:lnTo>
                    <a:pt x="62911" y="88921"/>
                  </a:lnTo>
                  <a:lnTo>
                    <a:pt x="36520" y="123820"/>
                  </a:lnTo>
                  <a:lnTo>
                    <a:pt x="16735" y="162779"/>
                  </a:lnTo>
                  <a:lnTo>
                    <a:pt x="4309" y="205095"/>
                  </a:lnTo>
                  <a:lnTo>
                    <a:pt x="0" y="250062"/>
                  </a:lnTo>
                  <a:lnTo>
                    <a:pt x="4309" y="294992"/>
                  </a:lnTo>
                  <a:lnTo>
                    <a:pt x="16735" y="337279"/>
                  </a:lnTo>
                  <a:lnTo>
                    <a:pt x="36520" y="376216"/>
                  </a:lnTo>
                  <a:lnTo>
                    <a:pt x="62911" y="411098"/>
                  </a:lnTo>
                  <a:lnTo>
                    <a:pt x="95152" y="441221"/>
                  </a:lnTo>
                  <a:lnTo>
                    <a:pt x="132486" y="465878"/>
                  </a:lnTo>
                  <a:lnTo>
                    <a:pt x="174159" y="484363"/>
                  </a:lnTo>
                  <a:lnTo>
                    <a:pt x="219415" y="495972"/>
                  </a:lnTo>
                  <a:lnTo>
                    <a:pt x="267500" y="499998"/>
                  </a:lnTo>
                  <a:lnTo>
                    <a:pt x="12038685" y="499998"/>
                  </a:lnTo>
                  <a:lnTo>
                    <a:pt x="1203868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3314" y="4142994"/>
              <a:ext cx="12038965" cy="500380"/>
            </a:xfrm>
            <a:custGeom>
              <a:avLst/>
              <a:gdLst/>
              <a:ahLst/>
              <a:cxnLst/>
              <a:rect l="l" t="t" r="r" b="b"/>
              <a:pathLst>
                <a:path w="12038965" h="500379">
                  <a:moveTo>
                    <a:pt x="12038685" y="499998"/>
                  </a:moveTo>
                  <a:lnTo>
                    <a:pt x="267500" y="499998"/>
                  </a:lnTo>
                  <a:lnTo>
                    <a:pt x="219415" y="495972"/>
                  </a:lnTo>
                  <a:lnTo>
                    <a:pt x="174159" y="484363"/>
                  </a:lnTo>
                  <a:lnTo>
                    <a:pt x="132486" y="465878"/>
                  </a:lnTo>
                  <a:lnTo>
                    <a:pt x="95152" y="441221"/>
                  </a:lnTo>
                  <a:lnTo>
                    <a:pt x="62911" y="411098"/>
                  </a:lnTo>
                  <a:lnTo>
                    <a:pt x="36520" y="376216"/>
                  </a:lnTo>
                  <a:lnTo>
                    <a:pt x="16735" y="337279"/>
                  </a:lnTo>
                  <a:lnTo>
                    <a:pt x="4309" y="294992"/>
                  </a:lnTo>
                  <a:lnTo>
                    <a:pt x="0" y="250062"/>
                  </a:lnTo>
                  <a:lnTo>
                    <a:pt x="4309" y="205095"/>
                  </a:lnTo>
                  <a:lnTo>
                    <a:pt x="16735" y="162779"/>
                  </a:lnTo>
                  <a:lnTo>
                    <a:pt x="36520" y="123820"/>
                  </a:lnTo>
                  <a:lnTo>
                    <a:pt x="62911" y="88921"/>
                  </a:lnTo>
                  <a:lnTo>
                    <a:pt x="95152" y="58788"/>
                  </a:lnTo>
                  <a:lnTo>
                    <a:pt x="132486" y="34125"/>
                  </a:lnTo>
                  <a:lnTo>
                    <a:pt x="174159" y="15636"/>
                  </a:lnTo>
                  <a:lnTo>
                    <a:pt x="219415" y="4026"/>
                  </a:lnTo>
                  <a:lnTo>
                    <a:pt x="267500" y="0"/>
                  </a:lnTo>
                  <a:lnTo>
                    <a:pt x="12038685" y="0"/>
                  </a:lnTo>
                </a:path>
              </a:pathLst>
            </a:custGeom>
            <a:ln w="12700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9655" y="4192524"/>
              <a:ext cx="635507" cy="3474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4852" y="4192524"/>
              <a:ext cx="288036" cy="347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9655" y="4375404"/>
              <a:ext cx="600456" cy="3474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905126" y="4223384"/>
            <a:ext cx="527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09.08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195" dirty="0">
                <a:latin typeface="Microsoft Sans Serif"/>
                <a:cs typeface="Microsoft Sans Serif"/>
              </a:rPr>
              <a:t>–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Microsoft Sans Serif"/>
                <a:cs typeface="Microsoft Sans Serif"/>
              </a:rPr>
              <a:t>20.08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3056" y="2784601"/>
            <a:ext cx="1082040" cy="2734310"/>
          </a:xfrm>
          <a:custGeom>
            <a:avLst/>
            <a:gdLst/>
            <a:ahLst/>
            <a:cxnLst/>
            <a:rect l="l" t="t" r="r" b="b"/>
            <a:pathLst>
              <a:path w="1082039" h="2734310">
                <a:moveTo>
                  <a:pt x="66586" y="127000"/>
                </a:moveTo>
                <a:lnTo>
                  <a:pt x="63423" y="127000"/>
                </a:lnTo>
                <a:lnTo>
                  <a:pt x="60236" y="127000"/>
                </a:lnTo>
                <a:lnTo>
                  <a:pt x="59169" y="1358392"/>
                </a:lnTo>
                <a:lnTo>
                  <a:pt x="65519" y="1358392"/>
                </a:lnTo>
                <a:lnTo>
                  <a:pt x="66586" y="127000"/>
                </a:lnTo>
                <a:close/>
              </a:path>
              <a:path w="1082039" h="2734310">
                <a:moveTo>
                  <a:pt x="126974" y="63500"/>
                </a:moveTo>
                <a:lnTo>
                  <a:pt x="121996" y="38798"/>
                </a:lnTo>
                <a:lnTo>
                  <a:pt x="108407" y="18605"/>
                </a:lnTo>
                <a:lnTo>
                  <a:pt x="88239" y="5003"/>
                </a:lnTo>
                <a:lnTo>
                  <a:pt x="63525" y="0"/>
                </a:lnTo>
                <a:lnTo>
                  <a:pt x="38773" y="5003"/>
                </a:lnTo>
                <a:lnTo>
                  <a:pt x="18554" y="18605"/>
                </a:lnTo>
                <a:lnTo>
                  <a:pt x="4953" y="38798"/>
                </a:lnTo>
                <a:lnTo>
                  <a:pt x="0" y="63500"/>
                </a:lnTo>
                <a:lnTo>
                  <a:pt x="4965" y="88214"/>
                </a:lnTo>
                <a:lnTo>
                  <a:pt x="18542" y="108394"/>
                </a:lnTo>
                <a:lnTo>
                  <a:pt x="38709" y="122008"/>
                </a:lnTo>
                <a:lnTo>
                  <a:pt x="60248" y="126365"/>
                </a:lnTo>
                <a:lnTo>
                  <a:pt x="66586" y="126365"/>
                </a:lnTo>
                <a:lnTo>
                  <a:pt x="88138" y="122008"/>
                </a:lnTo>
                <a:lnTo>
                  <a:pt x="108331" y="108394"/>
                </a:lnTo>
                <a:lnTo>
                  <a:pt x="121958" y="88214"/>
                </a:lnTo>
                <a:lnTo>
                  <a:pt x="126974" y="63500"/>
                </a:lnTo>
                <a:close/>
              </a:path>
              <a:path w="1082039" h="2734310">
                <a:moveTo>
                  <a:pt x="1081532" y="2670810"/>
                </a:moveTo>
                <a:lnTo>
                  <a:pt x="1076528" y="2646108"/>
                </a:lnTo>
                <a:lnTo>
                  <a:pt x="1062926" y="2625915"/>
                </a:lnTo>
                <a:lnTo>
                  <a:pt x="1042733" y="2612313"/>
                </a:lnTo>
                <a:lnTo>
                  <a:pt x="1021207" y="2607957"/>
                </a:lnTo>
                <a:lnTo>
                  <a:pt x="1021207" y="2607310"/>
                </a:lnTo>
                <a:lnTo>
                  <a:pt x="1021207" y="1868678"/>
                </a:lnTo>
                <a:lnTo>
                  <a:pt x="1014857" y="1868678"/>
                </a:lnTo>
                <a:lnTo>
                  <a:pt x="1014857" y="2607957"/>
                </a:lnTo>
                <a:lnTo>
                  <a:pt x="993317" y="2612313"/>
                </a:lnTo>
                <a:lnTo>
                  <a:pt x="973137" y="2625915"/>
                </a:lnTo>
                <a:lnTo>
                  <a:pt x="959523" y="2646108"/>
                </a:lnTo>
                <a:lnTo>
                  <a:pt x="954532" y="2670810"/>
                </a:lnTo>
                <a:lnTo>
                  <a:pt x="959523" y="2695524"/>
                </a:lnTo>
                <a:lnTo>
                  <a:pt x="973137" y="2715704"/>
                </a:lnTo>
                <a:lnTo>
                  <a:pt x="993317" y="2729319"/>
                </a:lnTo>
                <a:lnTo>
                  <a:pt x="1018032" y="2734310"/>
                </a:lnTo>
                <a:lnTo>
                  <a:pt x="1042733" y="2729319"/>
                </a:lnTo>
                <a:lnTo>
                  <a:pt x="1062926" y="2715704"/>
                </a:lnTo>
                <a:lnTo>
                  <a:pt x="1076528" y="2695524"/>
                </a:lnTo>
                <a:lnTo>
                  <a:pt x="1081532" y="2670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02255" y="4811395"/>
            <a:ext cx="1315720" cy="90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9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spc="-25" dirty="0">
                <a:latin typeface="Microsoft Sans Serif"/>
                <a:cs typeface="Microsoft Sans Serif"/>
              </a:rPr>
              <a:t> </a:t>
            </a:r>
            <a:r>
              <a:rPr sz="1150" spc="185" dirty="0">
                <a:latin typeface="Microsoft Sans Serif"/>
                <a:cs typeface="Microsoft Sans Serif"/>
              </a:rPr>
              <a:t>–</a:t>
            </a:r>
            <a:endParaRPr sz="1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50" dirty="0">
                <a:latin typeface="Microsoft Sans Serif"/>
                <a:cs typeface="Microsoft Sans Serif"/>
              </a:rPr>
              <a:t>20</a:t>
            </a:r>
            <a:r>
              <a:rPr sz="1150" spc="4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25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</a:t>
            </a:r>
            <a:endParaRPr sz="1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50" spc="-10" dirty="0">
                <a:latin typeface="Microsoft Sans Serif"/>
                <a:cs typeface="Microsoft Sans Serif"/>
              </a:rPr>
              <a:t>Маньчжурская</a:t>
            </a:r>
            <a:endParaRPr sz="115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150" dirty="0">
                <a:latin typeface="Microsoft Sans Serif"/>
                <a:cs typeface="Microsoft Sans Serif"/>
              </a:rPr>
              <a:t>операция</a:t>
            </a:r>
            <a:r>
              <a:rPr sz="1150" spc="114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Красной армии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22446" y="2816479"/>
            <a:ext cx="1339850" cy="1077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11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dirty="0">
                <a:latin typeface="Microsoft Sans Serif"/>
                <a:cs typeface="Microsoft Sans Serif"/>
              </a:rPr>
              <a:t> </a:t>
            </a:r>
            <a:r>
              <a:rPr sz="1150" spc="185" dirty="0">
                <a:latin typeface="Microsoft Sans Serif"/>
                <a:cs typeface="Microsoft Sans Serif"/>
              </a:rPr>
              <a:t>–</a:t>
            </a:r>
            <a:endParaRPr sz="115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150" dirty="0">
                <a:latin typeface="Microsoft Sans Serif"/>
                <a:cs typeface="Microsoft Sans Serif"/>
              </a:rPr>
              <a:t>25</a:t>
            </a:r>
            <a:r>
              <a:rPr sz="1150" spc="4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 </a:t>
            </a:r>
            <a:r>
              <a:rPr sz="1150" dirty="0">
                <a:latin typeface="Microsoft Sans Serif"/>
                <a:cs typeface="Microsoft Sans Serif"/>
              </a:rPr>
              <a:t>Операция</a:t>
            </a:r>
            <a:r>
              <a:rPr sz="1150" spc="3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Красной армии</a:t>
            </a:r>
            <a:endParaRPr sz="1150">
              <a:latin typeface="Microsoft Sans Serif"/>
              <a:cs typeface="Microsoft Sans Serif"/>
            </a:endParaRPr>
          </a:p>
          <a:p>
            <a:pPr marL="12700" marR="56515">
              <a:lnSpc>
                <a:spcPct val="100000"/>
              </a:lnSpc>
            </a:pPr>
            <a:r>
              <a:rPr sz="1150" dirty="0">
                <a:latin typeface="Microsoft Sans Serif"/>
                <a:cs typeface="Microsoft Sans Serif"/>
              </a:rPr>
              <a:t>по</a:t>
            </a:r>
            <a:r>
              <a:rPr sz="1150" spc="7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освобождению </a:t>
            </a:r>
            <a:r>
              <a:rPr sz="1150" dirty="0">
                <a:latin typeface="Microsoft Sans Serif"/>
                <a:cs typeface="Microsoft Sans Serif"/>
              </a:rPr>
              <a:t>Южного</a:t>
            </a:r>
            <a:r>
              <a:rPr sz="1150" spc="110" dirty="0">
                <a:latin typeface="Microsoft Sans Serif"/>
                <a:cs typeface="Microsoft Sans Serif"/>
              </a:rPr>
              <a:t> </a:t>
            </a:r>
            <a:r>
              <a:rPr sz="1150" spc="-20" dirty="0">
                <a:latin typeface="Microsoft Sans Serif"/>
                <a:cs typeface="Microsoft Sans Serif"/>
              </a:rPr>
              <a:t>Сахалина</a:t>
            </a:r>
            <a:endParaRPr sz="115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854451" y="4171188"/>
            <a:ext cx="713740" cy="530860"/>
            <a:chOff x="2854451" y="4171188"/>
            <a:chExt cx="713740" cy="53086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4451" y="4171188"/>
              <a:ext cx="635508" cy="3474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9647" y="4171188"/>
              <a:ext cx="288036" cy="3474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54451" y="4354068"/>
              <a:ext cx="600455" cy="34747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939923" y="4202938"/>
            <a:ext cx="527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11.08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195" dirty="0">
                <a:latin typeface="Microsoft Sans Serif"/>
                <a:cs typeface="Microsoft Sans Serif"/>
              </a:rPr>
              <a:t>–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Microsoft Sans Serif"/>
                <a:cs typeface="Microsoft Sans Serif"/>
              </a:rPr>
              <a:t>25.08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06011" y="4233671"/>
            <a:ext cx="600456" cy="34747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992117" y="4264532"/>
            <a:ext cx="415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Microsoft Sans Serif"/>
                <a:cs typeface="Microsoft Sans Serif"/>
              </a:rPr>
              <a:t>15.08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03038" y="2795270"/>
            <a:ext cx="127000" cy="1348105"/>
          </a:xfrm>
          <a:custGeom>
            <a:avLst/>
            <a:gdLst/>
            <a:ahLst/>
            <a:cxnLst/>
            <a:rect l="l" t="t" r="r" b="b"/>
            <a:pathLst>
              <a:path w="127000" h="1348104">
                <a:moveTo>
                  <a:pt x="60325" y="126358"/>
                </a:moveTo>
                <a:lnTo>
                  <a:pt x="60325" y="1347723"/>
                </a:lnTo>
                <a:lnTo>
                  <a:pt x="66675" y="1347723"/>
                </a:lnTo>
                <a:lnTo>
                  <a:pt x="66675" y="127000"/>
                </a:lnTo>
                <a:lnTo>
                  <a:pt x="63500" y="127000"/>
                </a:lnTo>
                <a:lnTo>
                  <a:pt x="60325" y="126358"/>
                </a:lnTo>
                <a:close/>
              </a:path>
              <a:path w="127000" h="1348104">
                <a:moveTo>
                  <a:pt x="66675" y="63500"/>
                </a:moveTo>
                <a:lnTo>
                  <a:pt x="60325" y="63500"/>
                </a:lnTo>
                <a:lnTo>
                  <a:pt x="60325" y="126358"/>
                </a:lnTo>
                <a:lnTo>
                  <a:pt x="63500" y="127000"/>
                </a:lnTo>
                <a:lnTo>
                  <a:pt x="66675" y="126358"/>
                </a:lnTo>
                <a:lnTo>
                  <a:pt x="66675" y="63500"/>
                </a:lnTo>
                <a:close/>
              </a:path>
              <a:path w="127000" h="1348104">
                <a:moveTo>
                  <a:pt x="66675" y="126358"/>
                </a:moveTo>
                <a:lnTo>
                  <a:pt x="63500" y="127000"/>
                </a:lnTo>
                <a:lnTo>
                  <a:pt x="66675" y="127000"/>
                </a:lnTo>
                <a:lnTo>
                  <a:pt x="66675" y="126358"/>
                </a:lnTo>
                <a:close/>
              </a:path>
              <a:path w="127000" h="1348104">
                <a:moveTo>
                  <a:pt x="63500" y="0"/>
                </a:move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500"/>
                </a:lnTo>
                <a:lnTo>
                  <a:pt x="4992" y="88209"/>
                </a:lnTo>
                <a:lnTo>
                  <a:pt x="18605" y="108394"/>
                </a:lnTo>
                <a:lnTo>
                  <a:pt x="38790" y="122007"/>
                </a:lnTo>
                <a:lnTo>
                  <a:pt x="60325" y="126358"/>
                </a:lnTo>
                <a:lnTo>
                  <a:pt x="60325" y="63500"/>
                </a:lnTo>
                <a:lnTo>
                  <a:pt x="127000" y="63500"/>
                </a:lnTo>
                <a:lnTo>
                  <a:pt x="122007" y="38790"/>
                </a:lnTo>
                <a:lnTo>
                  <a:pt x="108394" y="18605"/>
                </a:lnTo>
                <a:lnTo>
                  <a:pt x="88209" y="4992"/>
                </a:lnTo>
                <a:lnTo>
                  <a:pt x="63500" y="0"/>
                </a:lnTo>
                <a:close/>
              </a:path>
              <a:path w="127000" h="1348104">
                <a:moveTo>
                  <a:pt x="127000" y="63500"/>
                </a:moveTo>
                <a:lnTo>
                  <a:pt x="66675" y="63500"/>
                </a:lnTo>
                <a:lnTo>
                  <a:pt x="66675" y="126358"/>
                </a:lnTo>
                <a:lnTo>
                  <a:pt x="88209" y="122007"/>
                </a:lnTo>
                <a:lnTo>
                  <a:pt x="108394" y="108394"/>
                </a:lnTo>
                <a:lnTo>
                  <a:pt x="122007" y="88209"/>
                </a:lnTo>
                <a:lnTo>
                  <a:pt x="12700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434332" y="4807711"/>
            <a:ext cx="1670050" cy="90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15</a:t>
            </a:r>
            <a:r>
              <a:rPr sz="1150" spc="4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</a:t>
            </a:r>
            <a:endParaRPr sz="115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150" spc="-10" dirty="0">
                <a:latin typeface="Microsoft Sans Serif"/>
                <a:cs typeface="Microsoft Sans Serif"/>
              </a:rPr>
              <a:t>Советские</a:t>
            </a:r>
            <a:r>
              <a:rPr sz="1150" spc="-5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войска</a:t>
            </a:r>
            <a:r>
              <a:rPr sz="1150" spc="-30" dirty="0">
                <a:latin typeface="Microsoft Sans Serif"/>
                <a:cs typeface="Microsoft Sans Serif"/>
              </a:rPr>
              <a:t> </a:t>
            </a:r>
            <a:r>
              <a:rPr sz="1150" spc="-20" dirty="0">
                <a:latin typeface="Microsoft Sans Serif"/>
                <a:cs typeface="Microsoft Sans Serif"/>
              </a:rPr>
              <a:t>взяли </a:t>
            </a:r>
            <a:r>
              <a:rPr sz="1150" dirty="0">
                <a:latin typeface="Microsoft Sans Serif"/>
                <a:cs typeface="Microsoft Sans Serif"/>
              </a:rPr>
              <a:t>городок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Котон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spc="235" dirty="0">
                <a:latin typeface="Microsoft Sans Serif"/>
                <a:cs typeface="Microsoft Sans Serif"/>
              </a:rPr>
              <a:t>–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spc="-20" dirty="0">
                <a:latin typeface="Microsoft Sans Serif"/>
                <a:cs typeface="Microsoft Sans Serif"/>
              </a:rPr>
              <a:t>центр </a:t>
            </a:r>
            <a:r>
              <a:rPr sz="1150" dirty="0">
                <a:latin typeface="Microsoft Sans Serif"/>
                <a:cs typeface="Microsoft Sans Serif"/>
              </a:rPr>
              <a:t>японского</a:t>
            </a:r>
            <a:r>
              <a:rPr sz="1150" spc="14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укрепрайона </a:t>
            </a:r>
            <a:r>
              <a:rPr sz="1150" dirty="0">
                <a:latin typeface="Microsoft Sans Serif"/>
                <a:cs typeface="Microsoft Sans Serif"/>
              </a:rPr>
              <a:t>Южного</a:t>
            </a:r>
            <a:r>
              <a:rPr sz="1150" spc="11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Сахалина</a:t>
            </a:r>
            <a:endParaRPr sz="1150">
              <a:latin typeface="Microsoft Sans Serif"/>
              <a:cs typeface="Microsoft Sans Serif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74691" y="4226052"/>
            <a:ext cx="600456" cy="347472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860163" y="4257294"/>
            <a:ext cx="415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Microsoft Sans Serif"/>
                <a:cs typeface="Microsoft Sans Serif"/>
              </a:rPr>
              <a:t>16.08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44898" y="4642992"/>
            <a:ext cx="127000" cy="866140"/>
          </a:xfrm>
          <a:custGeom>
            <a:avLst/>
            <a:gdLst/>
            <a:ahLst/>
            <a:cxnLst/>
            <a:rect l="l" t="t" r="r" b="b"/>
            <a:pathLst>
              <a:path w="127000" h="866139">
                <a:moveTo>
                  <a:pt x="60325" y="739400"/>
                </a:moveTo>
                <a:lnTo>
                  <a:pt x="38790" y="743751"/>
                </a:lnTo>
                <a:lnTo>
                  <a:pt x="18605" y="757364"/>
                </a:lnTo>
                <a:lnTo>
                  <a:pt x="4992" y="777549"/>
                </a:lnTo>
                <a:lnTo>
                  <a:pt x="0" y="802258"/>
                </a:lnTo>
                <a:lnTo>
                  <a:pt x="4992" y="826968"/>
                </a:lnTo>
                <a:lnTo>
                  <a:pt x="18605" y="847153"/>
                </a:lnTo>
                <a:lnTo>
                  <a:pt x="38790" y="860766"/>
                </a:lnTo>
                <a:lnTo>
                  <a:pt x="63500" y="865758"/>
                </a:lnTo>
                <a:lnTo>
                  <a:pt x="88209" y="860766"/>
                </a:lnTo>
                <a:lnTo>
                  <a:pt x="108394" y="847153"/>
                </a:lnTo>
                <a:lnTo>
                  <a:pt x="122007" y="826968"/>
                </a:lnTo>
                <a:lnTo>
                  <a:pt x="127000" y="802258"/>
                </a:lnTo>
                <a:lnTo>
                  <a:pt x="60325" y="802258"/>
                </a:lnTo>
                <a:lnTo>
                  <a:pt x="60325" y="739400"/>
                </a:lnTo>
                <a:close/>
              </a:path>
              <a:path w="127000" h="866139">
                <a:moveTo>
                  <a:pt x="63500" y="738758"/>
                </a:moveTo>
                <a:lnTo>
                  <a:pt x="60325" y="739400"/>
                </a:lnTo>
                <a:lnTo>
                  <a:pt x="60325" y="802258"/>
                </a:lnTo>
                <a:lnTo>
                  <a:pt x="66675" y="802258"/>
                </a:lnTo>
                <a:lnTo>
                  <a:pt x="66675" y="739400"/>
                </a:lnTo>
                <a:lnTo>
                  <a:pt x="63500" y="738758"/>
                </a:lnTo>
                <a:close/>
              </a:path>
              <a:path w="127000" h="866139">
                <a:moveTo>
                  <a:pt x="66675" y="739400"/>
                </a:moveTo>
                <a:lnTo>
                  <a:pt x="66675" y="802258"/>
                </a:lnTo>
                <a:lnTo>
                  <a:pt x="127000" y="802258"/>
                </a:lnTo>
                <a:lnTo>
                  <a:pt x="122007" y="777549"/>
                </a:lnTo>
                <a:lnTo>
                  <a:pt x="108394" y="757364"/>
                </a:lnTo>
                <a:lnTo>
                  <a:pt x="88209" y="743751"/>
                </a:lnTo>
                <a:lnTo>
                  <a:pt x="66675" y="739400"/>
                </a:lnTo>
                <a:close/>
              </a:path>
              <a:path w="127000" h="866139">
                <a:moveTo>
                  <a:pt x="66675" y="0"/>
                </a:moveTo>
                <a:lnTo>
                  <a:pt x="60325" y="0"/>
                </a:lnTo>
                <a:lnTo>
                  <a:pt x="60325" y="739400"/>
                </a:lnTo>
                <a:lnTo>
                  <a:pt x="63500" y="738758"/>
                </a:lnTo>
                <a:lnTo>
                  <a:pt x="66675" y="738758"/>
                </a:lnTo>
                <a:lnTo>
                  <a:pt x="66675" y="0"/>
                </a:lnTo>
                <a:close/>
              </a:path>
              <a:path w="127000" h="866139">
                <a:moveTo>
                  <a:pt x="66675" y="738758"/>
                </a:moveTo>
                <a:lnTo>
                  <a:pt x="63500" y="738758"/>
                </a:lnTo>
                <a:lnTo>
                  <a:pt x="66675" y="739400"/>
                </a:lnTo>
                <a:lnTo>
                  <a:pt x="66675" y="7387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294503" y="2804541"/>
            <a:ext cx="1741805" cy="1078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16</a:t>
            </a:r>
            <a:r>
              <a:rPr sz="1150" spc="4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</a:t>
            </a:r>
            <a:endParaRPr sz="115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150" dirty="0">
                <a:latin typeface="Microsoft Sans Serif"/>
                <a:cs typeface="Microsoft Sans Serif"/>
              </a:rPr>
              <a:t>Корабли</a:t>
            </a:r>
            <a:r>
              <a:rPr sz="1150" spc="-7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Тихоокеанского </a:t>
            </a:r>
            <a:r>
              <a:rPr sz="1150" spc="-50" dirty="0">
                <a:latin typeface="Microsoft Sans Serif"/>
                <a:cs typeface="Microsoft Sans Serif"/>
              </a:rPr>
              <a:t>флота</a:t>
            </a:r>
            <a:r>
              <a:rPr sz="1150" spc="-1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высадили</a:t>
            </a:r>
            <a:r>
              <a:rPr sz="1150" spc="-3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первый десант</a:t>
            </a:r>
            <a:r>
              <a:rPr sz="1150" spc="-2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морской</a:t>
            </a:r>
            <a:r>
              <a:rPr sz="1150" spc="-1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пехоты</a:t>
            </a:r>
            <a:r>
              <a:rPr sz="1150" spc="50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в</a:t>
            </a:r>
            <a:r>
              <a:rPr sz="1150" spc="2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порту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spc="-20" dirty="0">
                <a:latin typeface="Microsoft Sans Serif"/>
                <a:cs typeface="Microsoft Sans Serif"/>
              </a:rPr>
              <a:t>Торо</a:t>
            </a:r>
            <a:endParaRPr sz="1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50" dirty="0">
                <a:latin typeface="Microsoft Sans Serif"/>
                <a:cs typeface="Microsoft Sans Serif"/>
              </a:rPr>
              <a:t>(ныне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Шахтёрск)</a:t>
            </a:r>
            <a:endParaRPr sz="1150">
              <a:latin typeface="Microsoft Sans Serif"/>
              <a:cs typeface="Microsoft Sans Serif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871716" y="4172711"/>
            <a:ext cx="749935" cy="530860"/>
            <a:chOff x="6871716" y="4172711"/>
            <a:chExt cx="749935" cy="530860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71716" y="4172711"/>
              <a:ext cx="672083" cy="3474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3488" y="4172711"/>
              <a:ext cx="288035" cy="3474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71716" y="4355591"/>
              <a:ext cx="600455" cy="34747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6958076" y="4203319"/>
            <a:ext cx="5638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18.08.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195" dirty="0">
                <a:latin typeface="Microsoft Sans Serif"/>
                <a:cs typeface="Microsoft Sans Serif"/>
              </a:rPr>
              <a:t>–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Microsoft Sans Serif"/>
                <a:cs typeface="Microsoft Sans Serif"/>
              </a:rPr>
              <a:t>01.09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580258" y="2786379"/>
            <a:ext cx="6610984" cy="2733040"/>
            <a:chOff x="2580258" y="2786379"/>
            <a:chExt cx="6610984" cy="2733040"/>
          </a:xfrm>
        </p:grpSpPr>
        <p:sp>
          <p:nvSpPr>
            <p:cNvPr id="32" name="object 32"/>
            <p:cNvSpPr/>
            <p:nvPr/>
          </p:nvSpPr>
          <p:spPr>
            <a:xfrm>
              <a:off x="7090537" y="2786379"/>
              <a:ext cx="1833880" cy="2733040"/>
            </a:xfrm>
            <a:custGeom>
              <a:avLst/>
              <a:gdLst/>
              <a:ahLst/>
              <a:cxnLst/>
              <a:rect l="l" t="t" r="r" b="b"/>
              <a:pathLst>
                <a:path w="1833879" h="2733040">
                  <a:moveTo>
                    <a:pt x="127000" y="63500"/>
                  </a:moveTo>
                  <a:lnTo>
                    <a:pt x="121996" y="38747"/>
                  </a:lnTo>
                  <a:lnTo>
                    <a:pt x="108394" y="18567"/>
                  </a:lnTo>
                  <a:lnTo>
                    <a:pt x="88201" y="4978"/>
                  </a:lnTo>
                  <a:lnTo>
                    <a:pt x="63500" y="0"/>
                  </a:lnTo>
                  <a:lnTo>
                    <a:pt x="38785" y="4978"/>
                  </a:lnTo>
                  <a:lnTo>
                    <a:pt x="18605" y="18567"/>
                  </a:lnTo>
                  <a:lnTo>
                    <a:pt x="4991" y="38747"/>
                  </a:lnTo>
                  <a:lnTo>
                    <a:pt x="0" y="63500"/>
                  </a:lnTo>
                  <a:lnTo>
                    <a:pt x="4991" y="88214"/>
                  </a:lnTo>
                  <a:lnTo>
                    <a:pt x="18605" y="108394"/>
                  </a:lnTo>
                  <a:lnTo>
                    <a:pt x="38785" y="122008"/>
                  </a:lnTo>
                  <a:lnTo>
                    <a:pt x="60325" y="126365"/>
                  </a:lnTo>
                  <a:lnTo>
                    <a:pt x="60325" y="1356614"/>
                  </a:lnTo>
                  <a:lnTo>
                    <a:pt x="66675" y="1356614"/>
                  </a:lnTo>
                  <a:lnTo>
                    <a:pt x="66675" y="127000"/>
                  </a:lnTo>
                  <a:lnTo>
                    <a:pt x="66675" y="126365"/>
                  </a:lnTo>
                  <a:lnTo>
                    <a:pt x="88201" y="122008"/>
                  </a:lnTo>
                  <a:lnTo>
                    <a:pt x="108394" y="108394"/>
                  </a:lnTo>
                  <a:lnTo>
                    <a:pt x="121996" y="88214"/>
                  </a:lnTo>
                  <a:lnTo>
                    <a:pt x="127000" y="63500"/>
                  </a:lnTo>
                  <a:close/>
                </a:path>
                <a:path w="1833879" h="2733040">
                  <a:moveTo>
                    <a:pt x="1833372" y="2669032"/>
                  </a:moveTo>
                  <a:lnTo>
                    <a:pt x="1828368" y="2644330"/>
                  </a:lnTo>
                  <a:lnTo>
                    <a:pt x="1814753" y="2624137"/>
                  </a:lnTo>
                  <a:lnTo>
                    <a:pt x="1794573" y="2610535"/>
                  </a:lnTo>
                  <a:lnTo>
                    <a:pt x="1773047" y="2606179"/>
                  </a:lnTo>
                  <a:lnTo>
                    <a:pt x="1773047" y="2605532"/>
                  </a:lnTo>
                  <a:lnTo>
                    <a:pt x="1773047" y="1866900"/>
                  </a:lnTo>
                  <a:lnTo>
                    <a:pt x="1766697" y="1866900"/>
                  </a:lnTo>
                  <a:lnTo>
                    <a:pt x="1766697" y="2606179"/>
                  </a:lnTo>
                  <a:lnTo>
                    <a:pt x="1745157" y="2610535"/>
                  </a:lnTo>
                  <a:lnTo>
                    <a:pt x="1724977" y="2624137"/>
                  </a:lnTo>
                  <a:lnTo>
                    <a:pt x="1711363" y="2644330"/>
                  </a:lnTo>
                  <a:lnTo>
                    <a:pt x="1706372" y="2669032"/>
                  </a:lnTo>
                  <a:lnTo>
                    <a:pt x="1711363" y="2693746"/>
                  </a:lnTo>
                  <a:lnTo>
                    <a:pt x="1724977" y="2713926"/>
                  </a:lnTo>
                  <a:lnTo>
                    <a:pt x="1745157" y="2727541"/>
                  </a:lnTo>
                  <a:lnTo>
                    <a:pt x="1769872" y="2732532"/>
                  </a:lnTo>
                  <a:lnTo>
                    <a:pt x="1794573" y="2727541"/>
                  </a:lnTo>
                  <a:lnTo>
                    <a:pt x="1814753" y="2713926"/>
                  </a:lnTo>
                  <a:lnTo>
                    <a:pt x="1828368" y="2693746"/>
                  </a:lnTo>
                  <a:lnTo>
                    <a:pt x="1833372" y="26690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80258" y="4276724"/>
              <a:ext cx="167640" cy="1677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79444" y="4278502"/>
              <a:ext cx="167639" cy="16764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72888" y="4289043"/>
              <a:ext cx="167766" cy="1676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16498" y="4289043"/>
              <a:ext cx="167766" cy="16763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800464" y="2792856"/>
              <a:ext cx="127000" cy="1350645"/>
            </a:xfrm>
            <a:custGeom>
              <a:avLst/>
              <a:gdLst/>
              <a:ahLst/>
              <a:cxnLst/>
              <a:rect l="l" t="t" r="r" b="b"/>
              <a:pathLst>
                <a:path w="127000" h="1350645">
                  <a:moveTo>
                    <a:pt x="60325" y="126358"/>
                  </a:moveTo>
                  <a:lnTo>
                    <a:pt x="60325" y="1350136"/>
                  </a:lnTo>
                  <a:lnTo>
                    <a:pt x="66675" y="1350136"/>
                  </a:lnTo>
                  <a:lnTo>
                    <a:pt x="66675" y="127000"/>
                  </a:lnTo>
                  <a:lnTo>
                    <a:pt x="63500" y="127000"/>
                  </a:lnTo>
                  <a:lnTo>
                    <a:pt x="60325" y="126358"/>
                  </a:lnTo>
                  <a:close/>
                </a:path>
                <a:path w="127000" h="1350645">
                  <a:moveTo>
                    <a:pt x="66675" y="63500"/>
                  </a:moveTo>
                  <a:lnTo>
                    <a:pt x="60325" y="63500"/>
                  </a:lnTo>
                  <a:lnTo>
                    <a:pt x="60325" y="126358"/>
                  </a:lnTo>
                  <a:lnTo>
                    <a:pt x="63500" y="127000"/>
                  </a:lnTo>
                  <a:lnTo>
                    <a:pt x="66675" y="126358"/>
                  </a:lnTo>
                  <a:lnTo>
                    <a:pt x="66675" y="63500"/>
                  </a:lnTo>
                  <a:close/>
                </a:path>
                <a:path w="127000" h="1350645">
                  <a:moveTo>
                    <a:pt x="66675" y="126358"/>
                  </a:moveTo>
                  <a:lnTo>
                    <a:pt x="63500" y="127000"/>
                  </a:lnTo>
                  <a:lnTo>
                    <a:pt x="66675" y="127000"/>
                  </a:lnTo>
                  <a:lnTo>
                    <a:pt x="66675" y="126358"/>
                  </a:lnTo>
                  <a:close/>
                </a:path>
                <a:path w="127000" h="1350645">
                  <a:moveTo>
                    <a:pt x="63500" y="0"/>
                  </a:moveTo>
                  <a:lnTo>
                    <a:pt x="38790" y="4992"/>
                  </a:lnTo>
                  <a:lnTo>
                    <a:pt x="18605" y="18605"/>
                  </a:lnTo>
                  <a:lnTo>
                    <a:pt x="4992" y="38790"/>
                  </a:lnTo>
                  <a:lnTo>
                    <a:pt x="0" y="63500"/>
                  </a:lnTo>
                  <a:lnTo>
                    <a:pt x="4992" y="88209"/>
                  </a:lnTo>
                  <a:lnTo>
                    <a:pt x="18605" y="108394"/>
                  </a:lnTo>
                  <a:lnTo>
                    <a:pt x="38790" y="122007"/>
                  </a:lnTo>
                  <a:lnTo>
                    <a:pt x="60325" y="126358"/>
                  </a:lnTo>
                  <a:lnTo>
                    <a:pt x="60325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1350645">
                  <a:moveTo>
                    <a:pt x="127000" y="63500"/>
                  </a:moveTo>
                  <a:lnTo>
                    <a:pt x="66675" y="63500"/>
                  </a:lnTo>
                  <a:lnTo>
                    <a:pt x="66675" y="126358"/>
                  </a:lnTo>
                  <a:lnTo>
                    <a:pt x="88209" y="122007"/>
                  </a:lnTo>
                  <a:lnTo>
                    <a:pt x="108394" y="108394"/>
                  </a:lnTo>
                  <a:lnTo>
                    <a:pt x="122007" y="88209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90787" y="4232147"/>
              <a:ext cx="600455" cy="347471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9068181" y="2794761"/>
            <a:ext cx="1243330" cy="72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20</a:t>
            </a:r>
            <a:r>
              <a:rPr sz="1150" spc="4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25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 </a:t>
            </a:r>
            <a:r>
              <a:rPr sz="1150" dirty="0">
                <a:latin typeface="Microsoft Sans Serif"/>
                <a:cs typeface="Microsoft Sans Serif"/>
              </a:rPr>
              <a:t>советские</a:t>
            </a:r>
            <a:r>
              <a:rPr sz="1150" spc="-7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войска </a:t>
            </a:r>
            <a:r>
              <a:rPr sz="1150" dirty="0">
                <a:latin typeface="Microsoft Sans Serif"/>
                <a:cs typeface="Microsoft Sans Serif"/>
              </a:rPr>
              <a:t>заняли</a:t>
            </a:r>
            <a:r>
              <a:rPr sz="1150" spc="-4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Харбин</a:t>
            </a:r>
            <a:endParaRPr sz="1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50" spc="-10" dirty="0">
                <a:latin typeface="Microsoft Sans Serif"/>
                <a:cs typeface="Microsoft Sans Serif"/>
              </a:rPr>
              <a:t>(Маньчжурия)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064243" y="4798567"/>
            <a:ext cx="1243330" cy="1252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20</a:t>
            </a:r>
            <a:r>
              <a:rPr sz="1150" spc="4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</a:t>
            </a:r>
            <a:endParaRPr sz="1150">
              <a:latin typeface="Microsoft Sans Serif"/>
              <a:cs typeface="Microsoft Sans Serif"/>
            </a:endParaRPr>
          </a:p>
          <a:p>
            <a:pPr marL="12700" marR="293370">
              <a:lnSpc>
                <a:spcPct val="100000"/>
              </a:lnSpc>
            </a:pPr>
            <a:r>
              <a:rPr sz="1150" spc="-10" dirty="0">
                <a:latin typeface="Microsoft Sans Serif"/>
                <a:cs typeface="Microsoft Sans Serif"/>
              </a:rPr>
              <a:t>Советские десантники высадились </a:t>
            </a:r>
            <a:r>
              <a:rPr sz="1150" dirty="0">
                <a:latin typeface="Microsoft Sans Serif"/>
                <a:cs typeface="Microsoft Sans Serif"/>
              </a:rPr>
              <a:t>вблизи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порта Маока</a:t>
            </a:r>
            <a:endParaRPr sz="1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50" dirty="0">
                <a:latin typeface="Microsoft Sans Serif"/>
                <a:cs typeface="Microsoft Sans Serif"/>
              </a:rPr>
              <a:t>(ныне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Холмск)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64094" y="2793618"/>
            <a:ext cx="1329690" cy="90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18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dirty="0">
                <a:latin typeface="Microsoft Sans Serif"/>
                <a:cs typeface="Microsoft Sans Serif"/>
              </a:rPr>
              <a:t> </a:t>
            </a:r>
            <a:r>
              <a:rPr sz="1150" spc="185" dirty="0">
                <a:latin typeface="Microsoft Sans Serif"/>
                <a:cs typeface="Microsoft Sans Serif"/>
              </a:rPr>
              <a:t>–</a:t>
            </a:r>
            <a:endParaRPr sz="1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50" dirty="0">
                <a:latin typeface="Microsoft Sans Serif"/>
                <a:cs typeface="Microsoft Sans Serif"/>
              </a:rPr>
              <a:t>1</a:t>
            </a:r>
            <a:r>
              <a:rPr sz="1150" spc="2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сентября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365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</a:t>
            </a:r>
            <a:endParaRPr sz="1150">
              <a:latin typeface="Microsoft Sans Serif"/>
              <a:cs typeface="Microsoft Sans Serif"/>
            </a:endParaRPr>
          </a:p>
          <a:p>
            <a:pPr marL="12700" marR="528320">
              <a:lnSpc>
                <a:spcPct val="100000"/>
              </a:lnSpc>
            </a:pPr>
            <a:r>
              <a:rPr sz="1150" spc="-25" dirty="0">
                <a:latin typeface="Microsoft Sans Serif"/>
                <a:cs typeface="Microsoft Sans Serif"/>
              </a:rPr>
              <a:t>Курильская </a:t>
            </a:r>
            <a:r>
              <a:rPr sz="1150" spc="-10" dirty="0">
                <a:latin typeface="Microsoft Sans Serif"/>
                <a:cs typeface="Microsoft Sans Serif"/>
              </a:rPr>
              <a:t>десантная операция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76258" y="4263897"/>
            <a:ext cx="415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Microsoft Sans Serif"/>
                <a:cs typeface="Microsoft Sans Serif"/>
              </a:rPr>
              <a:t>20.08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181843" y="4233671"/>
            <a:ext cx="600455" cy="347471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10267315" y="4263897"/>
            <a:ext cx="415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Microsoft Sans Serif"/>
                <a:cs typeface="Microsoft Sans Serif"/>
              </a:rPr>
              <a:t>02.09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674876" y="654684"/>
            <a:ext cx="8851900" cy="4864735"/>
            <a:chOff x="1674876" y="654684"/>
            <a:chExt cx="8851900" cy="4864735"/>
          </a:xfrm>
        </p:grpSpPr>
        <p:sp>
          <p:nvSpPr>
            <p:cNvPr id="46" name="object 46"/>
            <p:cNvSpPr/>
            <p:nvPr/>
          </p:nvSpPr>
          <p:spPr>
            <a:xfrm>
              <a:off x="10399394" y="4653280"/>
              <a:ext cx="127000" cy="866140"/>
            </a:xfrm>
            <a:custGeom>
              <a:avLst/>
              <a:gdLst/>
              <a:ahLst/>
              <a:cxnLst/>
              <a:rect l="l" t="t" r="r" b="b"/>
              <a:pathLst>
                <a:path w="127000" h="866139">
                  <a:moveTo>
                    <a:pt x="60325" y="739273"/>
                  </a:moveTo>
                  <a:lnTo>
                    <a:pt x="38736" y="743624"/>
                  </a:lnTo>
                  <a:lnTo>
                    <a:pt x="18557" y="757237"/>
                  </a:lnTo>
                  <a:lnTo>
                    <a:pt x="4974" y="777422"/>
                  </a:lnTo>
                  <a:lnTo>
                    <a:pt x="0" y="802132"/>
                  </a:lnTo>
                  <a:lnTo>
                    <a:pt x="4974" y="826841"/>
                  </a:lnTo>
                  <a:lnTo>
                    <a:pt x="18557" y="847026"/>
                  </a:lnTo>
                  <a:lnTo>
                    <a:pt x="38736" y="860639"/>
                  </a:lnTo>
                  <a:lnTo>
                    <a:pt x="63500" y="865632"/>
                  </a:lnTo>
                  <a:lnTo>
                    <a:pt x="88209" y="860639"/>
                  </a:lnTo>
                  <a:lnTo>
                    <a:pt x="108394" y="847026"/>
                  </a:lnTo>
                  <a:lnTo>
                    <a:pt x="122007" y="826841"/>
                  </a:lnTo>
                  <a:lnTo>
                    <a:pt x="127000" y="802132"/>
                  </a:lnTo>
                  <a:lnTo>
                    <a:pt x="60325" y="802132"/>
                  </a:lnTo>
                  <a:lnTo>
                    <a:pt x="60325" y="739273"/>
                  </a:lnTo>
                  <a:close/>
                </a:path>
                <a:path w="127000" h="866139">
                  <a:moveTo>
                    <a:pt x="63500" y="738632"/>
                  </a:moveTo>
                  <a:lnTo>
                    <a:pt x="60325" y="739273"/>
                  </a:lnTo>
                  <a:lnTo>
                    <a:pt x="60325" y="802132"/>
                  </a:lnTo>
                  <a:lnTo>
                    <a:pt x="66675" y="802132"/>
                  </a:lnTo>
                  <a:lnTo>
                    <a:pt x="66675" y="739273"/>
                  </a:lnTo>
                  <a:lnTo>
                    <a:pt x="63500" y="738632"/>
                  </a:lnTo>
                  <a:close/>
                </a:path>
                <a:path w="127000" h="866139">
                  <a:moveTo>
                    <a:pt x="66675" y="739273"/>
                  </a:moveTo>
                  <a:lnTo>
                    <a:pt x="66675" y="802132"/>
                  </a:lnTo>
                  <a:lnTo>
                    <a:pt x="127000" y="802132"/>
                  </a:lnTo>
                  <a:lnTo>
                    <a:pt x="122007" y="777422"/>
                  </a:lnTo>
                  <a:lnTo>
                    <a:pt x="108394" y="757237"/>
                  </a:lnTo>
                  <a:lnTo>
                    <a:pt x="88209" y="743624"/>
                  </a:lnTo>
                  <a:lnTo>
                    <a:pt x="66675" y="739273"/>
                  </a:lnTo>
                  <a:close/>
                </a:path>
                <a:path w="127000" h="866139">
                  <a:moveTo>
                    <a:pt x="66675" y="0"/>
                  </a:moveTo>
                  <a:lnTo>
                    <a:pt x="60325" y="0"/>
                  </a:lnTo>
                  <a:lnTo>
                    <a:pt x="60325" y="739273"/>
                  </a:lnTo>
                  <a:lnTo>
                    <a:pt x="63500" y="738632"/>
                  </a:lnTo>
                  <a:lnTo>
                    <a:pt x="66675" y="738632"/>
                  </a:lnTo>
                  <a:lnTo>
                    <a:pt x="66675" y="0"/>
                  </a:lnTo>
                  <a:close/>
                </a:path>
                <a:path w="127000" h="866139">
                  <a:moveTo>
                    <a:pt x="66675" y="738632"/>
                  </a:moveTo>
                  <a:lnTo>
                    <a:pt x="63500" y="738632"/>
                  </a:lnTo>
                  <a:lnTo>
                    <a:pt x="66675" y="739273"/>
                  </a:lnTo>
                  <a:lnTo>
                    <a:pt x="66675" y="7386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64067" y="4271518"/>
              <a:ext cx="167639" cy="1676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89338" y="4276725"/>
              <a:ext cx="167639" cy="16776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74876" y="654684"/>
              <a:ext cx="148590" cy="148716"/>
            </a:xfrm>
            <a:prstGeom prst="rect">
              <a:avLst/>
            </a:prstGeom>
          </p:spPr>
        </p:pic>
      </p:grp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2646933" y="207606"/>
            <a:ext cx="6931025" cy="708025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1147445" marR="1090295" indent="-59690">
              <a:lnSpc>
                <a:spcPct val="100000"/>
              </a:lnSpc>
              <a:spcBef>
                <a:spcPts val="800"/>
              </a:spcBef>
            </a:pPr>
            <a:r>
              <a:rPr sz="1600" spc="-110" dirty="0"/>
              <a:t>ТОЧКУ</a:t>
            </a:r>
            <a:r>
              <a:rPr sz="1600" spc="-40" dirty="0"/>
              <a:t> </a:t>
            </a:r>
            <a:r>
              <a:rPr sz="1600" spc="-20" dirty="0"/>
              <a:t>ВО </a:t>
            </a:r>
            <a:r>
              <a:rPr sz="1600" spc="-80" dirty="0"/>
              <a:t>ВТОРОЙ</a:t>
            </a:r>
            <a:r>
              <a:rPr sz="1600" spc="-25" dirty="0"/>
              <a:t> </a:t>
            </a:r>
            <a:r>
              <a:rPr sz="1600" spc="-30" dirty="0"/>
              <a:t>МИРОВОЙ</a:t>
            </a:r>
            <a:r>
              <a:rPr sz="1600" spc="-25" dirty="0"/>
              <a:t> </a:t>
            </a:r>
            <a:r>
              <a:rPr sz="1600" spc="-60" dirty="0"/>
              <a:t>ВОЙНЕ</a:t>
            </a:r>
            <a:r>
              <a:rPr sz="1600" spc="-40" dirty="0"/>
              <a:t> </a:t>
            </a:r>
            <a:r>
              <a:rPr sz="1600" spc="-60" dirty="0"/>
              <a:t>ПОСТАВИЛ </a:t>
            </a:r>
            <a:r>
              <a:rPr sz="1600" spc="-114" dirty="0">
                <a:solidFill>
                  <a:srgbClr val="C10000"/>
                </a:solidFill>
              </a:rPr>
              <a:t>СОВЕТСКИЙ</a:t>
            </a:r>
            <a:r>
              <a:rPr sz="1600" spc="-15" dirty="0">
                <a:solidFill>
                  <a:srgbClr val="C10000"/>
                </a:solidFill>
              </a:rPr>
              <a:t> </a:t>
            </a:r>
            <a:r>
              <a:rPr sz="1600" spc="-85" dirty="0">
                <a:solidFill>
                  <a:srgbClr val="C10000"/>
                </a:solidFill>
              </a:rPr>
              <a:t>СОЮЗ</a:t>
            </a:r>
            <a:r>
              <a:rPr sz="1600" spc="-10" dirty="0">
                <a:solidFill>
                  <a:srgbClr val="C10000"/>
                </a:solidFill>
              </a:rPr>
              <a:t> </a:t>
            </a:r>
            <a:r>
              <a:rPr sz="1600" dirty="0">
                <a:solidFill>
                  <a:srgbClr val="C10000"/>
                </a:solidFill>
              </a:rPr>
              <a:t>И</a:t>
            </a:r>
            <a:r>
              <a:rPr sz="1600" spc="10" dirty="0">
                <a:solidFill>
                  <a:srgbClr val="C10000"/>
                </a:solidFill>
              </a:rPr>
              <a:t> </a:t>
            </a:r>
            <a:r>
              <a:rPr sz="1600" spc="-130" dirty="0">
                <a:solidFill>
                  <a:srgbClr val="C10000"/>
                </a:solidFill>
              </a:rPr>
              <a:t>ЕГО</a:t>
            </a:r>
            <a:r>
              <a:rPr sz="1600" spc="5" dirty="0">
                <a:solidFill>
                  <a:srgbClr val="C10000"/>
                </a:solidFill>
              </a:rPr>
              <a:t> </a:t>
            </a:r>
            <a:r>
              <a:rPr sz="1600" spc="-95" dirty="0">
                <a:solidFill>
                  <a:srgbClr val="C10000"/>
                </a:solidFill>
              </a:rPr>
              <a:t>ВООРУЖЕННЫЕ</a:t>
            </a:r>
            <a:r>
              <a:rPr sz="1600" spc="-10" dirty="0">
                <a:solidFill>
                  <a:srgbClr val="C10000"/>
                </a:solidFill>
              </a:rPr>
              <a:t> </a:t>
            </a:r>
            <a:r>
              <a:rPr sz="1600" spc="-20" dirty="0">
                <a:solidFill>
                  <a:srgbClr val="C10000"/>
                </a:solidFill>
              </a:rPr>
              <a:t>СИЛЫ</a:t>
            </a:r>
            <a:endParaRPr sz="1600"/>
          </a:p>
        </p:txBody>
      </p:sp>
      <p:sp>
        <p:nvSpPr>
          <p:cNvPr id="51" name="object 51"/>
          <p:cNvSpPr txBox="1"/>
          <p:nvPr/>
        </p:nvSpPr>
        <p:spPr>
          <a:xfrm>
            <a:off x="10608944" y="4802504"/>
            <a:ext cx="1390650" cy="1428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2</a:t>
            </a:r>
            <a:r>
              <a:rPr sz="1150" spc="3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сентября</a:t>
            </a:r>
            <a:r>
              <a:rPr sz="1150" spc="1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365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 </a:t>
            </a:r>
            <a:r>
              <a:rPr sz="1150" dirty="0">
                <a:latin typeface="Microsoft Sans Serif"/>
                <a:cs typeface="Microsoft Sans Serif"/>
              </a:rPr>
              <a:t>В</a:t>
            </a:r>
            <a:r>
              <a:rPr sz="1150" spc="-5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Токийском</a:t>
            </a:r>
            <a:r>
              <a:rPr sz="1150" spc="-6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заливе </a:t>
            </a:r>
            <a:r>
              <a:rPr sz="1150" dirty="0">
                <a:latin typeface="Microsoft Sans Serif"/>
                <a:cs typeface="Microsoft Sans Serif"/>
              </a:rPr>
              <a:t>на</a:t>
            </a:r>
            <a:r>
              <a:rPr sz="1150" spc="1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борту</a:t>
            </a:r>
            <a:endParaRPr sz="1150">
              <a:latin typeface="Microsoft Sans Serif"/>
              <a:cs typeface="Microsoft Sans Serif"/>
            </a:endParaRPr>
          </a:p>
          <a:p>
            <a:pPr marL="12700" marR="58419">
              <a:lnSpc>
                <a:spcPct val="100000"/>
              </a:lnSpc>
              <a:spcBef>
                <a:spcPts val="5"/>
              </a:spcBef>
            </a:pPr>
            <a:r>
              <a:rPr sz="1150" spc="-10" dirty="0">
                <a:latin typeface="Microsoft Sans Serif"/>
                <a:cs typeface="Microsoft Sans Serif"/>
              </a:rPr>
              <a:t>американского </a:t>
            </a:r>
            <a:r>
              <a:rPr sz="1150" dirty="0">
                <a:latin typeface="Microsoft Sans Serif"/>
                <a:cs typeface="Microsoft Sans Serif"/>
              </a:rPr>
              <a:t>линкора</a:t>
            </a:r>
            <a:r>
              <a:rPr sz="1150" spc="4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"Миссури" </a:t>
            </a:r>
            <a:r>
              <a:rPr sz="1150" dirty="0">
                <a:latin typeface="Microsoft Sans Serif"/>
                <a:cs typeface="Microsoft Sans Serif"/>
              </a:rPr>
              <a:t>был</a:t>
            </a:r>
            <a:r>
              <a:rPr sz="1150" spc="4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подписан</a:t>
            </a:r>
            <a:r>
              <a:rPr sz="1150" spc="-5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Акт </a:t>
            </a:r>
            <a:r>
              <a:rPr sz="1150" dirty="0">
                <a:latin typeface="Microsoft Sans Serif"/>
                <a:cs typeface="Microsoft Sans Serif"/>
              </a:rPr>
              <a:t>о</a:t>
            </a:r>
            <a:r>
              <a:rPr sz="1150" spc="2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капитуляции Японии</a:t>
            </a:r>
            <a:endParaRPr sz="1150">
              <a:latin typeface="Microsoft Sans Serif"/>
              <a:cs typeface="Microsoft Sans Serif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999488" y="2779014"/>
            <a:ext cx="8578215" cy="2820670"/>
            <a:chOff x="1999488" y="2779014"/>
            <a:chExt cx="8578215" cy="2820670"/>
          </a:xfrm>
        </p:grpSpPr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50404" y="2779014"/>
              <a:ext cx="222250" cy="22237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57031" y="2779014"/>
              <a:ext cx="208915" cy="22237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59604" y="2782062"/>
              <a:ext cx="222376" cy="22225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355198" y="5344795"/>
              <a:ext cx="222376" cy="22237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6269" y="5334000"/>
              <a:ext cx="222376" cy="2223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04767" y="5376926"/>
              <a:ext cx="222250" cy="22232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99488" y="5367020"/>
              <a:ext cx="222376" cy="222237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3220973" y="1253109"/>
            <a:ext cx="2205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26 июля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1945 г.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США,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Великобритания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60" dirty="0">
                <a:latin typeface="Microsoft Sans Serif"/>
                <a:cs typeface="Microsoft Sans Serif"/>
              </a:rPr>
              <a:t>КНР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предложили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Японии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капитуляцию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959475" y="1424558"/>
            <a:ext cx="1270" cy="409575"/>
          </a:xfrm>
          <a:custGeom>
            <a:avLst/>
            <a:gdLst/>
            <a:ahLst/>
            <a:cxnLst/>
            <a:rect l="l" t="t" r="r" b="b"/>
            <a:pathLst>
              <a:path w="1270" h="409575">
                <a:moveTo>
                  <a:pt x="0" y="0"/>
                </a:moveTo>
                <a:lnTo>
                  <a:pt x="888" y="409066"/>
                </a:lnTo>
              </a:path>
            </a:pathLst>
          </a:custGeom>
          <a:ln w="76200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823845" y="1429258"/>
            <a:ext cx="1270" cy="409575"/>
          </a:xfrm>
          <a:custGeom>
            <a:avLst/>
            <a:gdLst/>
            <a:ahLst/>
            <a:cxnLst/>
            <a:rect l="l" t="t" r="r" b="b"/>
            <a:pathLst>
              <a:path w="1269" h="409575">
                <a:moveTo>
                  <a:pt x="0" y="0"/>
                </a:moveTo>
                <a:lnTo>
                  <a:pt x="888" y="409066"/>
                </a:lnTo>
              </a:path>
            </a:pathLst>
          </a:custGeom>
          <a:ln w="76200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" name="object 63"/>
          <p:cNvGrpSpPr/>
          <p:nvPr/>
        </p:nvGrpSpPr>
        <p:grpSpPr>
          <a:xfrm>
            <a:off x="0" y="0"/>
            <a:ext cx="8902700" cy="6858000"/>
            <a:chOff x="0" y="0"/>
            <a:chExt cx="8902700" cy="6858000"/>
          </a:xfrm>
        </p:grpSpPr>
        <p:pic>
          <p:nvPicPr>
            <p:cNvPr id="64" name="object 6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0"/>
              <a:ext cx="1830449" cy="685800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0" y="0"/>
              <a:ext cx="2502535" cy="2210435"/>
            </a:xfrm>
            <a:custGeom>
              <a:avLst/>
              <a:gdLst/>
              <a:ahLst/>
              <a:cxnLst/>
              <a:rect l="l" t="t" r="r" b="b"/>
              <a:pathLst>
                <a:path w="2502535" h="2210435">
                  <a:moveTo>
                    <a:pt x="1801468" y="0"/>
                  </a:moveTo>
                  <a:lnTo>
                    <a:pt x="0" y="0"/>
                  </a:lnTo>
                  <a:lnTo>
                    <a:pt x="0" y="934178"/>
                  </a:lnTo>
                  <a:lnTo>
                    <a:pt x="695693" y="2209927"/>
                  </a:lnTo>
                  <a:lnTo>
                    <a:pt x="2502535" y="71120"/>
                  </a:lnTo>
                  <a:lnTo>
                    <a:pt x="18014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863710" y="1443989"/>
              <a:ext cx="1270" cy="409575"/>
            </a:xfrm>
            <a:custGeom>
              <a:avLst/>
              <a:gdLst/>
              <a:ahLst/>
              <a:cxnLst/>
              <a:rect l="l" t="t" r="r" b="b"/>
              <a:pathLst>
                <a:path w="1270" h="409575">
                  <a:moveTo>
                    <a:pt x="0" y="0"/>
                  </a:moveTo>
                  <a:lnTo>
                    <a:pt x="889" y="409067"/>
                  </a:lnTo>
                </a:path>
              </a:pathLst>
            </a:custGeom>
            <a:ln w="76200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946200" y="1377822"/>
            <a:ext cx="16802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Война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США и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Великобритании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20800" y="1502791"/>
            <a:ext cx="1730375" cy="31242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 marR="30480">
              <a:lnSpc>
                <a:spcPts val="1080"/>
              </a:lnSpc>
              <a:spcBef>
                <a:spcPts val="229"/>
              </a:spcBef>
            </a:pPr>
            <a:r>
              <a:rPr sz="900" dirty="0">
                <a:latin typeface="Microsoft Sans Serif"/>
                <a:cs typeface="Microsoft Sans Serif"/>
              </a:rPr>
              <a:t>с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Японией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60" dirty="0">
                <a:latin typeface="Microsoft Sans Serif"/>
                <a:cs typeface="Microsoft Sans Serif"/>
              </a:rPr>
              <a:t>дл</a:t>
            </a:r>
            <a:r>
              <a:rPr sz="1500" spc="-240" baseline="8333" dirty="0">
                <a:latin typeface="Microsoft Sans Serif"/>
                <a:cs typeface="Microsoft Sans Serif"/>
              </a:rPr>
              <a:t>.</a:t>
            </a:r>
            <a:r>
              <a:rPr sz="1500" spc="-217" baseline="833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илась</a:t>
            </a:r>
            <a:r>
              <a:rPr sz="900" spc="-3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</a:t>
            </a:r>
            <a:r>
              <a:rPr sz="900" spc="-10" dirty="0">
                <a:latin typeface="Microsoft Sans Serif"/>
                <a:cs typeface="Microsoft Sans Serif"/>
              </a:rPr>
              <a:t> декабря </a:t>
            </a:r>
            <a:r>
              <a:rPr sz="900" spc="10" dirty="0">
                <a:latin typeface="Microsoft Sans Serif"/>
                <a:cs typeface="Microsoft Sans Serif"/>
              </a:rPr>
              <a:t>1941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10" dirty="0">
                <a:latin typeface="Microsoft Sans Serif"/>
                <a:cs typeface="Microsoft Sans Serif"/>
              </a:rPr>
              <a:t>г.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185" dirty="0">
                <a:latin typeface="Microsoft Sans Serif"/>
                <a:cs typeface="Microsoft Sans Serif"/>
              </a:rPr>
              <a:t>–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spc="10" dirty="0">
                <a:latin typeface="Microsoft Sans Serif"/>
                <a:cs typeface="Microsoft Sans Serif"/>
              </a:rPr>
              <a:t>три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10" dirty="0">
                <a:latin typeface="Microsoft Sans Serif"/>
                <a:cs typeface="Microsoft Sans Serif"/>
              </a:rPr>
              <a:t>с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10" dirty="0">
                <a:latin typeface="Microsoft Sans Serif"/>
                <a:cs typeface="Microsoft Sans Serif"/>
              </a:rPr>
              <a:t>половиной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года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212840" y="1234185"/>
            <a:ext cx="231711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8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августа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1945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г.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японский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посол в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Москве </a:t>
            </a:r>
            <a:r>
              <a:rPr sz="900" dirty="0">
                <a:latin typeface="Microsoft Sans Serif"/>
                <a:cs typeface="Microsoft Sans Serif"/>
              </a:rPr>
              <a:t>получил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ноту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советского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правительства:</a:t>
            </a:r>
            <a:endParaRPr sz="900">
              <a:latin typeface="Microsoft Sans Serif"/>
              <a:cs typeface="Microsoft Sans Serif"/>
            </a:endParaRPr>
          </a:p>
          <a:p>
            <a:pPr marL="12700" marR="222250">
              <a:lnSpc>
                <a:spcPct val="100000"/>
              </a:lnSpc>
            </a:pPr>
            <a:r>
              <a:rPr sz="900" spc="-85" dirty="0">
                <a:latin typeface="Microsoft Sans Serif"/>
                <a:cs typeface="Microsoft Sans Serif"/>
              </a:rPr>
              <a:t>«В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связи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отказом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Японии</a:t>
            </a:r>
            <a:r>
              <a:rPr sz="900" spc="-3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прекратить </a:t>
            </a:r>
            <a:r>
              <a:rPr sz="900" dirty="0">
                <a:latin typeface="Microsoft Sans Serif"/>
                <a:cs typeface="Microsoft Sans Serif"/>
              </a:rPr>
              <a:t>военные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действия</a:t>
            </a:r>
            <a:r>
              <a:rPr sz="900" spc="7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против</a:t>
            </a:r>
            <a:r>
              <a:rPr sz="900" spc="7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США,</a:t>
            </a:r>
            <a:endParaRPr sz="900">
              <a:latin typeface="Microsoft Sans Serif"/>
              <a:cs typeface="Microsoft Sans Serif"/>
            </a:endParaRPr>
          </a:p>
          <a:p>
            <a:pPr marL="12700" marR="34925">
              <a:lnSpc>
                <a:spcPct val="100000"/>
              </a:lnSpc>
            </a:pPr>
            <a:r>
              <a:rPr sz="900" dirty="0">
                <a:latin typeface="Microsoft Sans Serif"/>
                <a:cs typeface="Microsoft Sans Serif"/>
              </a:rPr>
              <a:t>Великобритании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40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Китая,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Советский</a:t>
            </a:r>
            <a:r>
              <a:rPr sz="900" spc="5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Союз </a:t>
            </a:r>
            <a:r>
              <a:rPr sz="900" dirty="0">
                <a:latin typeface="Microsoft Sans Serif"/>
                <a:cs typeface="Microsoft Sans Serif"/>
              </a:rPr>
              <a:t>с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9 </a:t>
            </a:r>
            <a:r>
              <a:rPr sz="900" spc="-10" dirty="0">
                <a:latin typeface="Microsoft Sans Serif"/>
                <a:cs typeface="Microsoft Sans Serif"/>
              </a:rPr>
              <a:t>августа </a:t>
            </a:r>
            <a:r>
              <a:rPr sz="900" dirty="0">
                <a:latin typeface="Microsoft Sans Serif"/>
                <a:cs typeface="Microsoft Sans Serif"/>
              </a:rPr>
              <a:t>1945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г.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считает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себя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Microsoft Sans Serif"/>
                <a:cs typeface="Microsoft Sans Serif"/>
              </a:rPr>
              <a:t>в</a:t>
            </a:r>
            <a:r>
              <a:rPr sz="900" spc="4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состоянии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войны</a:t>
            </a:r>
            <a:r>
              <a:rPr sz="900" spc="5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</a:t>
            </a:r>
            <a:r>
              <a:rPr sz="900" spc="4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Японией»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069451" y="1299209"/>
            <a:ext cx="1761489" cy="572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Вступление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в</a:t>
            </a:r>
            <a:r>
              <a:rPr sz="900" spc="3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войну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СССР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Microsoft Sans Serif"/>
                <a:cs typeface="Microsoft Sans Serif"/>
              </a:rPr>
              <a:t>9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августа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1945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г.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меньше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чем</a:t>
            </a:r>
            <a:endParaRPr sz="900">
              <a:latin typeface="Microsoft Sans Serif"/>
              <a:cs typeface="Microsoft Sans Serif"/>
            </a:endParaRPr>
          </a:p>
          <a:p>
            <a:pPr marL="12700" marR="5080">
              <a:lnSpc>
                <a:spcPts val="1070"/>
              </a:lnSpc>
              <a:spcBef>
                <a:spcPts val="45"/>
              </a:spcBef>
            </a:pPr>
            <a:r>
              <a:rPr sz="900" spc="-10" dirty="0">
                <a:latin typeface="Microsoft Sans Serif"/>
                <a:cs typeface="Microsoft Sans Serif"/>
              </a:rPr>
              <a:t>за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месяц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принесло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миру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Победу </a:t>
            </a:r>
            <a:r>
              <a:rPr sz="900" spc="10" dirty="0">
                <a:latin typeface="Microsoft Sans Serif"/>
                <a:cs typeface="Microsoft Sans Serif"/>
              </a:rPr>
              <a:t>в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самой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10" dirty="0">
                <a:latin typeface="Microsoft Sans Serif"/>
                <a:cs typeface="Microsoft Sans Serif"/>
              </a:rPr>
              <a:t>кровопролитной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войне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604261" y="6125971"/>
            <a:ext cx="687959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20" dirty="0">
                <a:latin typeface="Microsoft Sans Serif"/>
                <a:cs typeface="Microsoft Sans Serif"/>
              </a:rPr>
              <a:t>Блестяще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проведенные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Красной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Армией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военные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операции</a:t>
            </a:r>
            <a:r>
              <a:rPr sz="1100" spc="4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на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spc="-25" dirty="0">
                <a:latin typeface="Microsoft Sans Serif"/>
                <a:cs typeface="Microsoft Sans Serif"/>
              </a:rPr>
              <a:t>Дальнем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Востоке</a:t>
            </a:r>
            <a:r>
              <a:rPr sz="1100" spc="37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не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оставили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Японии</a:t>
            </a:r>
            <a:endParaRPr sz="11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100" spc="55" dirty="0">
                <a:latin typeface="Microsoft Sans Serif"/>
                <a:cs typeface="Microsoft Sans Serif"/>
              </a:rPr>
              <a:t>ни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малейшего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шанса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продолжения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войны.</a:t>
            </a:r>
            <a:endParaRPr sz="1100">
              <a:latin typeface="Microsoft Sans Serif"/>
              <a:cs typeface="Microsoft Sans Serif"/>
            </a:endParaRPr>
          </a:p>
          <a:p>
            <a:pPr marL="1270" algn="ctr">
              <a:lnSpc>
                <a:spcPct val="100000"/>
              </a:lnSpc>
            </a:pPr>
            <a:r>
              <a:rPr sz="1100" spc="-25" dirty="0">
                <a:latin typeface="Microsoft Sans Serif"/>
                <a:cs typeface="Microsoft Sans Serif"/>
              </a:rPr>
              <a:t>Была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полностью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разбита</a:t>
            </a:r>
            <a:r>
              <a:rPr sz="1100" spc="30" dirty="0">
                <a:latin typeface="Microsoft Sans Serif"/>
                <a:cs typeface="Microsoft Sans Serif"/>
              </a:rPr>
              <a:t> </a:t>
            </a:r>
            <a:r>
              <a:rPr sz="1100" spc="-20" dirty="0">
                <a:latin typeface="Microsoft Sans Serif"/>
                <a:cs typeface="Microsoft Sans Serif"/>
              </a:rPr>
              <a:t>Квантунская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армия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и</a:t>
            </a:r>
            <a:r>
              <a:rPr sz="1100" spc="7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потеряны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все</a:t>
            </a:r>
            <a:r>
              <a:rPr sz="1100" spc="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стратегически</a:t>
            </a:r>
            <a:r>
              <a:rPr sz="1100" spc="1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важные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spc="-10" dirty="0">
                <a:latin typeface="Microsoft Sans Serif"/>
                <a:cs typeface="Microsoft Sans Serif"/>
              </a:rPr>
              <a:t>территории.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3" name="object 7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74316" y="615569"/>
              <a:ext cx="148589" cy="14871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805543" y="609600"/>
              <a:ext cx="148716" cy="14858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896600" y="0"/>
              <a:ext cx="1295400" cy="685800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42416" y="2777617"/>
              <a:ext cx="222300" cy="222250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090029" y="4655565"/>
              <a:ext cx="127000" cy="866140"/>
            </a:xfrm>
            <a:custGeom>
              <a:avLst/>
              <a:gdLst/>
              <a:ahLst/>
              <a:cxnLst/>
              <a:rect l="l" t="t" r="r" b="b"/>
              <a:pathLst>
                <a:path w="127000" h="866139">
                  <a:moveTo>
                    <a:pt x="60325" y="739400"/>
                  </a:moveTo>
                  <a:lnTo>
                    <a:pt x="38790" y="743751"/>
                  </a:lnTo>
                  <a:lnTo>
                    <a:pt x="18605" y="757364"/>
                  </a:lnTo>
                  <a:lnTo>
                    <a:pt x="4992" y="777549"/>
                  </a:lnTo>
                  <a:lnTo>
                    <a:pt x="0" y="802258"/>
                  </a:lnTo>
                  <a:lnTo>
                    <a:pt x="4992" y="826968"/>
                  </a:lnTo>
                  <a:lnTo>
                    <a:pt x="18605" y="847153"/>
                  </a:lnTo>
                  <a:lnTo>
                    <a:pt x="38790" y="860766"/>
                  </a:lnTo>
                  <a:lnTo>
                    <a:pt x="63500" y="865758"/>
                  </a:lnTo>
                  <a:lnTo>
                    <a:pt x="88209" y="860766"/>
                  </a:lnTo>
                  <a:lnTo>
                    <a:pt x="108394" y="847153"/>
                  </a:lnTo>
                  <a:lnTo>
                    <a:pt x="122007" y="826968"/>
                  </a:lnTo>
                  <a:lnTo>
                    <a:pt x="127000" y="802258"/>
                  </a:lnTo>
                  <a:lnTo>
                    <a:pt x="60325" y="802258"/>
                  </a:lnTo>
                  <a:lnTo>
                    <a:pt x="60325" y="739400"/>
                  </a:lnTo>
                  <a:close/>
                </a:path>
                <a:path w="127000" h="866139">
                  <a:moveTo>
                    <a:pt x="63500" y="738758"/>
                  </a:moveTo>
                  <a:lnTo>
                    <a:pt x="60325" y="739400"/>
                  </a:lnTo>
                  <a:lnTo>
                    <a:pt x="60325" y="802258"/>
                  </a:lnTo>
                  <a:lnTo>
                    <a:pt x="66675" y="802258"/>
                  </a:lnTo>
                  <a:lnTo>
                    <a:pt x="66675" y="739400"/>
                  </a:lnTo>
                  <a:lnTo>
                    <a:pt x="63500" y="738758"/>
                  </a:lnTo>
                  <a:close/>
                </a:path>
                <a:path w="127000" h="866139">
                  <a:moveTo>
                    <a:pt x="66675" y="739400"/>
                  </a:moveTo>
                  <a:lnTo>
                    <a:pt x="66675" y="802258"/>
                  </a:lnTo>
                  <a:lnTo>
                    <a:pt x="127000" y="802258"/>
                  </a:lnTo>
                  <a:lnTo>
                    <a:pt x="122007" y="777549"/>
                  </a:lnTo>
                  <a:lnTo>
                    <a:pt x="108394" y="757364"/>
                  </a:lnTo>
                  <a:lnTo>
                    <a:pt x="88209" y="743751"/>
                  </a:lnTo>
                  <a:lnTo>
                    <a:pt x="66675" y="739400"/>
                  </a:lnTo>
                  <a:close/>
                </a:path>
                <a:path w="127000" h="866139">
                  <a:moveTo>
                    <a:pt x="66675" y="0"/>
                  </a:moveTo>
                  <a:lnTo>
                    <a:pt x="60325" y="0"/>
                  </a:lnTo>
                  <a:lnTo>
                    <a:pt x="60325" y="739400"/>
                  </a:lnTo>
                  <a:lnTo>
                    <a:pt x="63500" y="738758"/>
                  </a:lnTo>
                  <a:lnTo>
                    <a:pt x="66675" y="738758"/>
                  </a:lnTo>
                  <a:lnTo>
                    <a:pt x="66675" y="0"/>
                  </a:lnTo>
                  <a:close/>
                </a:path>
                <a:path w="127000" h="866139">
                  <a:moveTo>
                    <a:pt x="66675" y="738758"/>
                  </a:moveTo>
                  <a:lnTo>
                    <a:pt x="63500" y="738758"/>
                  </a:lnTo>
                  <a:lnTo>
                    <a:pt x="66675" y="739400"/>
                  </a:lnTo>
                  <a:lnTo>
                    <a:pt x="66675" y="7387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047103" y="5356859"/>
              <a:ext cx="222376" cy="22225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3072638" y="2795270"/>
              <a:ext cx="127000" cy="1348105"/>
            </a:xfrm>
            <a:custGeom>
              <a:avLst/>
              <a:gdLst/>
              <a:ahLst/>
              <a:cxnLst/>
              <a:rect l="l" t="t" r="r" b="b"/>
              <a:pathLst>
                <a:path w="127000" h="1348104">
                  <a:moveTo>
                    <a:pt x="60325" y="126358"/>
                  </a:moveTo>
                  <a:lnTo>
                    <a:pt x="60325" y="1347723"/>
                  </a:lnTo>
                  <a:lnTo>
                    <a:pt x="66675" y="1347723"/>
                  </a:lnTo>
                  <a:lnTo>
                    <a:pt x="66675" y="127000"/>
                  </a:lnTo>
                  <a:lnTo>
                    <a:pt x="63500" y="127000"/>
                  </a:lnTo>
                  <a:lnTo>
                    <a:pt x="60325" y="126358"/>
                  </a:lnTo>
                  <a:close/>
                </a:path>
                <a:path w="127000" h="1348104">
                  <a:moveTo>
                    <a:pt x="66675" y="63500"/>
                  </a:moveTo>
                  <a:lnTo>
                    <a:pt x="60325" y="63500"/>
                  </a:lnTo>
                  <a:lnTo>
                    <a:pt x="60325" y="126358"/>
                  </a:lnTo>
                  <a:lnTo>
                    <a:pt x="63500" y="127000"/>
                  </a:lnTo>
                  <a:lnTo>
                    <a:pt x="66675" y="126358"/>
                  </a:lnTo>
                  <a:lnTo>
                    <a:pt x="66675" y="63500"/>
                  </a:lnTo>
                  <a:close/>
                </a:path>
                <a:path w="127000" h="1348104">
                  <a:moveTo>
                    <a:pt x="66675" y="126358"/>
                  </a:moveTo>
                  <a:lnTo>
                    <a:pt x="63500" y="127000"/>
                  </a:lnTo>
                  <a:lnTo>
                    <a:pt x="66675" y="127000"/>
                  </a:lnTo>
                  <a:lnTo>
                    <a:pt x="66675" y="126358"/>
                  </a:lnTo>
                  <a:close/>
                </a:path>
                <a:path w="127000" h="1348104">
                  <a:moveTo>
                    <a:pt x="63500" y="0"/>
                  </a:moveTo>
                  <a:lnTo>
                    <a:pt x="38790" y="4992"/>
                  </a:lnTo>
                  <a:lnTo>
                    <a:pt x="18605" y="18605"/>
                  </a:lnTo>
                  <a:lnTo>
                    <a:pt x="4992" y="38790"/>
                  </a:lnTo>
                  <a:lnTo>
                    <a:pt x="0" y="63500"/>
                  </a:lnTo>
                  <a:lnTo>
                    <a:pt x="4992" y="88209"/>
                  </a:lnTo>
                  <a:lnTo>
                    <a:pt x="18605" y="108394"/>
                  </a:lnTo>
                  <a:lnTo>
                    <a:pt x="38790" y="122007"/>
                  </a:lnTo>
                  <a:lnTo>
                    <a:pt x="60325" y="126358"/>
                  </a:lnTo>
                  <a:lnTo>
                    <a:pt x="60325" y="63500"/>
                  </a:lnTo>
                  <a:lnTo>
                    <a:pt x="127000" y="63500"/>
                  </a:lnTo>
                  <a:lnTo>
                    <a:pt x="122007" y="38790"/>
                  </a:lnTo>
                  <a:lnTo>
                    <a:pt x="108394" y="18605"/>
                  </a:lnTo>
                  <a:lnTo>
                    <a:pt x="88209" y="4992"/>
                  </a:lnTo>
                  <a:lnTo>
                    <a:pt x="63500" y="0"/>
                  </a:lnTo>
                  <a:close/>
                </a:path>
                <a:path w="127000" h="1348104">
                  <a:moveTo>
                    <a:pt x="127000" y="63500"/>
                  </a:moveTo>
                  <a:lnTo>
                    <a:pt x="66675" y="63500"/>
                  </a:lnTo>
                  <a:lnTo>
                    <a:pt x="66675" y="126358"/>
                  </a:lnTo>
                  <a:lnTo>
                    <a:pt x="88209" y="122007"/>
                  </a:lnTo>
                  <a:lnTo>
                    <a:pt x="108394" y="108394"/>
                  </a:lnTo>
                  <a:lnTo>
                    <a:pt x="122007" y="88209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19044" y="2771901"/>
              <a:ext cx="222376" cy="22225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0" y="0"/>
              <a:ext cx="995629" cy="685800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4738" y="4276725"/>
              <a:ext cx="167640" cy="16776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42772" y="4171188"/>
              <a:ext cx="716279" cy="34747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42772" y="4354067"/>
              <a:ext cx="733044" cy="347472"/>
            </a:xfrm>
            <a:prstGeom prst="rect">
              <a:avLst/>
            </a:prstGeom>
          </p:spPr>
        </p:pic>
      </p:grpSp>
      <p:sp>
        <p:nvSpPr>
          <p:cNvPr id="85" name="object 85"/>
          <p:cNvSpPr txBox="1"/>
          <p:nvPr/>
        </p:nvSpPr>
        <p:spPr>
          <a:xfrm>
            <a:off x="7380478" y="4805298"/>
            <a:ext cx="1242695" cy="72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18</a:t>
            </a:r>
            <a:r>
              <a:rPr sz="1150" spc="4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</a:t>
            </a:r>
            <a:r>
              <a:rPr sz="1150" spc="3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 </a:t>
            </a:r>
            <a:r>
              <a:rPr sz="1150" spc="-35" dirty="0">
                <a:latin typeface="Microsoft Sans Serif"/>
                <a:cs typeface="Microsoft Sans Serif"/>
              </a:rPr>
              <a:t>Высадка</a:t>
            </a:r>
            <a:r>
              <a:rPr sz="1150" spc="-10" dirty="0">
                <a:latin typeface="Microsoft Sans Serif"/>
                <a:cs typeface="Microsoft Sans Serif"/>
              </a:rPr>
              <a:t> десанта </a:t>
            </a:r>
            <a:r>
              <a:rPr sz="1150" dirty="0">
                <a:latin typeface="Microsoft Sans Serif"/>
                <a:cs typeface="Microsoft Sans Serif"/>
              </a:rPr>
              <a:t>на</a:t>
            </a:r>
            <a:r>
              <a:rPr sz="1150" spc="1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острове Шумшу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926998" y="4202429"/>
            <a:ext cx="546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icrosoft Sans Serif"/>
                <a:cs typeface="Microsoft Sans Serif"/>
              </a:rPr>
              <a:t>06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.08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09.08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354074" y="2814319"/>
            <a:ext cx="1562735" cy="1077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6</a:t>
            </a:r>
            <a:r>
              <a:rPr sz="1150" spc="15" dirty="0">
                <a:latin typeface="Microsoft Sans Serif"/>
                <a:cs typeface="Microsoft Sans Serif"/>
              </a:rPr>
              <a:t> </a:t>
            </a:r>
            <a:r>
              <a:rPr sz="1150" spc="50" dirty="0">
                <a:latin typeface="Microsoft Sans Serif"/>
                <a:cs typeface="Microsoft Sans Serif"/>
              </a:rPr>
              <a:t>и</a:t>
            </a:r>
            <a:r>
              <a:rPr sz="1150" spc="1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9</a:t>
            </a:r>
            <a:r>
              <a:rPr sz="1150" spc="365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августа </a:t>
            </a:r>
            <a:r>
              <a:rPr sz="1150" dirty="0">
                <a:latin typeface="Microsoft Sans Serif"/>
                <a:cs typeface="Microsoft Sans Serif"/>
              </a:rPr>
              <a:t>1945</a:t>
            </a:r>
            <a:r>
              <a:rPr sz="1150" spc="-10" dirty="0">
                <a:latin typeface="Microsoft Sans Serif"/>
                <a:cs typeface="Microsoft Sans Serif"/>
              </a:rPr>
              <a:t> </a:t>
            </a:r>
            <a:r>
              <a:rPr sz="1150" spc="-25" dirty="0">
                <a:latin typeface="Microsoft Sans Serif"/>
                <a:cs typeface="Microsoft Sans Serif"/>
              </a:rPr>
              <a:t>г.</a:t>
            </a:r>
            <a:endParaRPr sz="1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50" spc="-10" dirty="0">
                <a:latin typeface="Microsoft Sans Serif"/>
                <a:cs typeface="Microsoft Sans Serif"/>
              </a:rPr>
              <a:t>Атомные</a:t>
            </a:r>
            <a:endParaRPr sz="1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50" spc="-10" dirty="0">
                <a:latin typeface="Microsoft Sans Serif"/>
                <a:cs typeface="Microsoft Sans Serif"/>
              </a:rPr>
              <a:t>бомбардировки</a:t>
            </a:r>
            <a:endParaRPr sz="1150">
              <a:latin typeface="Microsoft Sans Serif"/>
              <a:cs typeface="Microsoft Sans Serif"/>
            </a:endParaRPr>
          </a:p>
          <a:p>
            <a:pPr marL="12700" marR="20955">
              <a:lnSpc>
                <a:spcPct val="100000"/>
              </a:lnSpc>
            </a:pPr>
            <a:r>
              <a:rPr sz="1150" dirty="0">
                <a:latin typeface="Microsoft Sans Serif"/>
                <a:cs typeface="Microsoft Sans Serif"/>
              </a:rPr>
              <a:t>Хиросимы</a:t>
            </a:r>
            <a:r>
              <a:rPr sz="1150" spc="-50" dirty="0">
                <a:latin typeface="Microsoft Sans Serif"/>
                <a:cs typeface="Microsoft Sans Serif"/>
              </a:rPr>
              <a:t> </a:t>
            </a:r>
            <a:r>
              <a:rPr sz="1150" spc="50" dirty="0">
                <a:latin typeface="Microsoft Sans Serif"/>
                <a:cs typeface="Microsoft Sans Serif"/>
              </a:rPr>
              <a:t>и</a:t>
            </a:r>
            <a:r>
              <a:rPr sz="1150" spc="-30" dirty="0">
                <a:latin typeface="Microsoft Sans Serif"/>
                <a:cs typeface="Microsoft Sans Serif"/>
              </a:rPr>
              <a:t> </a:t>
            </a:r>
            <a:r>
              <a:rPr sz="1150" spc="-20" dirty="0">
                <a:latin typeface="Microsoft Sans Serif"/>
                <a:cs typeface="Microsoft Sans Serif"/>
              </a:rPr>
              <a:t>Нагасаки, </a:t>
            </a:r>
            <a:r>
              <a:rPr sz="1150" dirty="0">
                <a:latin typeface="Microsoft Sans Serif"/>
                <a:cs typeface="Microsoft Sans Serif"/>
              </a:rPr>
              <a:t>которые</a:t>
            </a:r>
            <a:r>
              <a:rPr sz="1150" spc="3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не</a:t>
            </a:r>
            <a:r>
              <a:rPr sz="1150" spc="3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привели</a:t>
            </a:r>
            <a:endParaRPr sz="11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150" dirty="0">
                <a:latin typeface="Microsoft Sans Serif"/>
                <a:cs typeface="Microsoft Sans Serif"/>
              </a:rPr>
              <a:t>к</a:t>
            </a:r>
            <a:r>
              <a:rPr sz="1150" spc="-3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капитуляции</a:t>
            </a:r>
            <a:r>
              <a:rPr sz="1150" spc="-60" dirty="0">
                <a:latin typeface="Microsoft Sans Serif"/>
                <a:cs typeface="Microsoft Sans Serif"/>
              </a:rPr>
              <a:t> </a:t>
            </a:r>
            <a:r>
              <a:rPr sz="1150" spc="-10" dirty="0">
                <a:latin typeface="Microsoft Sans Serif"/>
                <a:cs typeface="Microsoft Sans Serif"/>
              </a:rPr>
              <a:t>Японии</a:t>
            </a:r>
            <a:endParaRPr sz="1150">
              <a:latin typeface="Microsoft Sans Serif"/>
              <a:cs typeface="Microsoft Sans Serif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3063620" y="1646669"/>
            <a:ext cx="2536825" cy="685800"/>
            <a:chOff x="3063620" y="1646669"/>
            <a:chExt cx="2536825" cy="685800"/>
          </a:xfrm>
        </p:grpSpPr>
        <p:sp>
          <p:nvSpPr>
            <p:cNvPr id="89" name="object 89"/>
            <p:cNvSpPr/>
            <p:nvPr/>
          </p:nvSpPr>
          <p:spPr>
            <a:xfrm>
              <a:off x="3069970" y="1653019"/>
              <a:ext cx="2524125" cy="673100"/>
            </a:xfrm>
            <a:custGeom>
              <a:avLst/>
              <a:gdLst/>
              <a:ahLst/>
              <a:cxnLst/>
              <a:rect l="l" t="t" r="r" b="b"/>
              <a:pathLst>
                <a:path w="2524125" h="673100">
                  <a:moveTo>
                    <a:pt x="2523617" y="0"/>
                  </a:moveTo>
                  <a:lnTo>
                    <a:pt x="0" y="0"/>
                  </a:lnTo>
                  <a:lnTo>
                    <a:pt x="0" y="672477"/>
                  </a:lnTo>
                  <a:lnTo>
                    <a:pt x="2523617" y="672477"/>
                  </a:lnTo>
                  <a:lnTo>
                    <a:pt x="252361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069970" y="1653019"/>
              <a:ext cx="2524125" cy="673100"/>
            </a:xfrm>
            <a:custGeom>
              <a:avLst/>
              <a:gdLst/>
              <a:ahLst/>
              <a:cxnLst/>
              <a:rect l="l" t="t" r="r" b="b"/>
              <a:pathLst>
                <a:path w="2524125" h="673100">
                  <a:moveTo>
                    <a:pt x="0" y="672477"/>
                  </a:moveTo>
                  <a:lnTo>
                    <a:pt x="2523617" y="672477"/>
                  </a:lnTo>
                  <a:lnTo>
                    <a:pt x="2523617" y="0"/>
                  </a:lnTo>
                  <a:lnTo>
                    <a:pt x="0" y="0"/>
                  </a:lnTo>
                  <a:lnTo>
                    <a:pt x="0" y="67247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3142805" y="1685671"/>
            <a:ext cx="24447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algn="ct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Премьер-министр</a:t>
            </a:r>
            <a:r>
              <a:rPr sz="9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Японии</a:t>
            </a:r>
            <a:r>
              <a:rPr sz="9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Кантаро</a:t>
            </a:r>
            <a:r>
              <a:rPr sz="9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Судзуки:</a:t>
            </a:r>
            <a:endParaRPr sz="900">
              <a:latin typeface="Microsoft Sans Serif"/>
              <a:cs typeface="Microsoft Sans Serif"/>
            </a:endParaRPr>
          </a:p>
          <a:p>
            <a:pPr marL="92075" marR="42545" algn="ctr">
              <a:lnSpc>
                <a:spcPct val="100000"/>
              </a:lnSpc>
            </a:pPr>
            <a:r>
              <a:rPr sz="9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«Мы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игнорируем</a:t>
            </a:r>
            <a:r>
              <a:rPr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её.</a:t>
            </a:r>
            <a:r>
              <a:rPr sz="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Мы</a:t>
            </a:r>
            <a:r>
              <a:rPr sz="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будем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неотступно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продолжать</a:t>
            </a:r>
            <a:r>
              <a:rPr sz="9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движение</a:t>
            </a:r>
            <a:r>
              <a:rPr sz="9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вперёд</a:t>
            </a:r>
            <a:endParaRPr sz="900">
              <a:latin typeface="Microsoft Sans Serif"/>
              <a:cs typeface="Microsoft Sans Serif"/>
            </a:endParaRPr>
          </a:p>
          <a:p>
            <a:pPr marL="13335" algn="ctr">
              <a:lnSpc>
                <a:spcPct val="100000"/>
              </a:lnSpc>
            </a:pPr>
            <a:r>
              <a:rPr sz="9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r>
              <a:rPr sz="9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успешного</a:t>
            </a:r>
            <a:r>
              <a:rPr sz="9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завершения</a:t>
            </a:r>
            <a:r>
              <a:rPr sz="9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войны»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128517" y="1593278"/>
            <a:ext cx="2519680" cy="693420"/>
          </a:xfrm>
          <a:custGeom>
            <a:avLst/>
            <a:gdLst/>
            <a:ahLst/>
            <a:cxnLst/>
            <a:rect l="l" t="t" r="r" b="b"/>
            <a:pathLst>
              <a:path w="2519679" h="693419">
                <a:moveTo>
                  <a:pt x="0" y="693356"/>
                </a:moveTo>
                <a:lnTo>
                  <a:pt x="2519680" y="693356"/>
                </a:lnTo>
                <a:lnTo>
                  <a:pt x="2519680" y="0"/>
                </a:lnTo>
                <a:lnTo>
                  <a:pt x="0" y="0"/>
                </a:lnTo>
                <a:lnTo>
                  <a:pt x="0" y="693356"/>
                </a:lnTo>
                <a:close/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0"/>
            <a:ext cx="4978400" cy="6858000"/>
            <a:chOff x="-6350" y="0"/>
            <a:chExt cx="4978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802175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283522"/>
              <a:ext cx="4965700" cy="1492250"/>
            </a:xfrm>
            <a:custGeom>
              <a:avLst/>
              <a:gdLst/>
              <a:ahLst/>
              <a:cxnLst/>
              <a:rect l="l" t="t" r="r" b="b"/>
              <a:pathLst>
                <a:path w="4965700" h="1492250">
                  <a:moveTo>
                    <a:pt x="4965573" y="0"/>
                  </a:moveTo>
                  <a:lnTo>
                    <a:pt x="0" y="0"/>
                  </a:lnTo>
                  <a:lnTo>
                    <a:pt x="0" y="1492123"/>
                  </a:lnTo>
                  <a:lnTo>
                    <a:pt x="4965573" y="1492123"/>
                  </a:lnTo>
                  <a:lnTo>
                    <a:pt x="496557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283522"/>
              <a:ext cx="4965700" cy="1492250"/>
            </a:xfrm>
            <a:custGeom>
              <a:avLst/>
              <a:gdLst/>
              <a:ahLst/>
              <a:cxnLst/>
              <a:rect l="l" t="t" r="r" b="b"/>
              <a:pathLst>
                <a:path w="4965700" h="1492250">
                  <a:moveTo>
                    <a:pt x="0" y="1492123"/>
                  </a:moveTo>
                  <a:lnTo>
                    <a:pt x="4965573" y="1492123"/>
                  </a:lnTo>
                  <a:lnTo>
                    <a:pt x="4965573" y="0"/>
                  </a:lnTo>
                  <a:lnTo>
                    <a:pt x="0" y="0"/>
                  </a:lnTo>
                  <a:lnTo>
                    <a:pt x="0" y="1492123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3703" y="5289872"/>
            <a:ext cx="4795520" cy="136969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654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15"/>
              </a:spcBef>
            </a:pPr>
            <a:endParaRPr sz="1100">
              <a:latin typeface="Times New Roman"/>
              <a:cs typeface="Times New Roman"/>
            </a:endParaRPr>
          </a:p>
          <a:p>
            <a:pPr marL="183515" algn="ctr">
              <a:lnSpc>
                <a:spcPct val="100000"/>
              </a:lnSpc>
            </a:pP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АМЕРИКАНСКИЙ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ГЕНЕРАЛ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МАРШАЛЛ</a:t>
            </a:r>
            <a:r>
              <a:rPr sz="11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:</a:t>
            </a:r>
            <a:endParaRPr sz="11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1100">
              <a:latin typeface="Microsoft Sans Serif"/>
              <a:cs typeface="Microsoft Sans Serif"/>
            </a:endParaRPr>
          </a:p>
          <a:p>
            <a:pPr marL="468630" marR="335915" indent="-2540" algn="ctr">
              <a:lnSpc>
                <a:spcPct val="100000"/>
              </a:lnSpc>
            </a:pPr>
            <a:r>
              <a:rPr sz="11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«ВАЖНОСТЬ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ВСТУПЛЕНИЯ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РОССИИ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ВОЙНУ </a:t>
            </a:r>
            <a:r>
              <a:rPr sz="11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ЗАКЛЮЧАЕТСЯ 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1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ТОМ,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ЧТО 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ОНА</a:t>
            </a:r>
            <a:r>
              <a:rPr sz="11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МОЖЕТ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ПОСЛУЖИТЬ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ТОЙ</a:t>
            </a:r>
            <a:r>
              <a:rPr sz="11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РЕШАЮЩЕЙ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АКЦИЕЙ,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КОТОРАЯ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ВЫНУДИТ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ЯПОНИЮ</a:t>
            </a:r>
            <a:r>
              <a:rPr sz="1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КАПИТУЛИРОВАТЬ»</a:t>
            </a:r>
            <a:r>
              <a:rPr sz="11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549783"/>
            <a:ext cx="5136515" cy="6138545"/>
            <a:chOff x="0" y="549783"/>
            <a:chExt cx="5136515" cy="6138545"/>
          </a:xfrm>
        </p:grpSpPr>
        <p:sp>
          <p:nvSpPr>
            <p:cNvPr id="8" name="object 8"/>
            <p:cNvSpPr/>
            <p:nvPr/>
          </p:nvSpPr>
          <p:spPr>
            <a:xfrm>
              <a:off x="149415" y="5169509"/>
              <a:ext cx="4950460" cy="1504315"/>
            </a:xfrm>
            <a:custGeom>
              <a:avLst/>
              <a:gdLst/>
              <a:ahLst/>
              <a:cxnLst/>
              <a:rect l="l" t="t" r="r" b="b"/>
              <a:pathLst>
                <a:path w="4950459" h="1504315">
                  <a:moveTo>
                    <a:pt x="0" y="1504188"/>
                  </a:moveTo>
                  <a:lnTo>
                    <a:pt x="4950333" y="1504188"/>
                  </a:lnTo>
                  <a:lnTo>
                    <a:pt x="4950333" y="0"/>
                  </a:lnTo>
                  <a:lnTo>
                    <a:pt x="0" y="0"/>
                  </a:lnTo>
                  <a:lnTo>
                    <a:pt x="0" y="1504188"/>
                  </a:lnTo>
                  <a:close/>
                </a:path>
              </a:pathLst>
            </a:custGeom>
            <a:ln w="28575">
              <a:solidFill>
                <a:srgbClr val="FFD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8400" y="549783"/>
              <a:ext cx="157861" cy="14858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74977" y="1283715"/>
              <a:ext cx="3009900" cy="3375025"/>
            </a:xfrm>
            <a:custGeom>
              <a:avLst/>
              <a:gdLst/>
              <a:ahLst/>
              <a:cxnLst/>
              <a:rect l="l" t="t" r="r" b="b"/>
              <a:pathLst>
                <a:path w="3009900" h="3375025">
                  <a:moveTo>
                    <a:pt x="1488186" y="1705864"/>
                  </a:moveTo>
                  <a:lnTo>
                    <a:pt x="0" y="0"/>
                  </a:lnTo>
                  <a:lnTo>
                    <a:pt x="10541" y="1124966"/>
                  </a:lnTo>
                  <a:lnTo>
                    <a:pt x="517398" y="1705864"/>
                  </a:lnTo>
                  <a:lnTo>
                    <a:pt x="21463" y="2274189"/>
                  </a:lnTo>
                  <a:lnTo>
                    <a:pt x="31877" y="3375025"/>
                  </a:lnTo>
                  <a:lnTo>
                    <a:pt x="1488186" y="1705864"/>
                  </a:lnTo>
                  <a:close/>
                </a:path>
                <a:path w="3009900" h="3375025">
                  <a:moveTo>
                    <a:pt x="3009773" y="1705864"/>
                  </a:moveTo>
                  <a:lnTo>
                    <a:pt x="1521460" y="0"/>
                  </a:lnTo>
                  <a:lnTo>
                    <a:pt x="1532128" y="1124966"/>
                  </a:lnTo>
                  <a:lnTo>
                    <a:pt x="2038985" y="1705864"/>
                  </a:lnTo>
                  <a:lnTo>
                    <a:pt x="1543050" y="2274189"/>
                  </a:lnTo>
                  <a:lnTo>
                    <a:pt x="1553464" y="3375025"/>
                  </a:lnTo>
                  <a:lnTo>
                    <a:pt x="3009773" y="1705864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68324"/>
              <a:ext cx="4887468" cy="38481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96899"/>
              <a:ext cx="4858639" cy="379120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1804669"/>
              <a:ext cx="3011170" cy="2376170"/>
            </a:xfrm>
            <a:custGeom>
              <a:avLst/>
              <a:gdLst/>
              <a:ahLst/>
              <a:cxnLst/>
              <a:rect l="l" t="t" r="r" b="b"/>
              <a:pathLst>
                <a:path w="3011170" h="2376170">
                  <a:moveTo>
                    <a:pt x="3010916" y="1187831"/>
                  </a:moveTo>
                  <a:lnTo>
                    <a:pt x="1885315" y="0"/>
                  </a:lnTo>
                  <a:lnTo>
                    <a:pt x="1885315" y="593979"/>
                  </a:lnTo>
                  <a:lnTo>
                    <a:pt x="0" y="593979"/>
                  </a:lnTo>
                  <a:lnTo>
                    <a:pt x="0" y="1781810"/>
                  </a:lnTo>
                  <a:lnTo>
                    <a:pt x="1885315" y="1781810"/>
                  </a:lnTo>
                  <a:lnTo>
                    <a:pt x="1885315" y="2375662"/>
                  </a:lnTo>
                  <a:lnTo>
                    <a:pt x="3010916" y="1187831"/>
                  </a:lnTo>
                  <a:close/>
                </a:path>
              </a:pathLst>
            </a:custGeom>
            <a:solidFill>
              <a:srgbClr val="FF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12638" y="1223898"/>
            <a:ext cx="561721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3355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Microsoft Sans Serif"/>
                <a:cs typeface="Microsoft Sans Serif"/>
              </a:rPr>
              <a:t>Советский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план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заключался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</a:t>
            </a:r>
            <a:r>
              <a:rPr sz="1000" spc="4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нанесении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трёх</a:t>
            </a:r>
            <a:r>
              <a:rPr sz="1000" spc="5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основных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ударов</a:t>
            </a:r>
            <a:r>
              <a:rPr sz="1000" spc="7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</a:t>
            </a:r>
            <a:r>
              <a:rPr sz="1000" spc="3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территории</a:t>
            </a:r>
            <a:r>
              <a:rPr sz="1000" spc="10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Забайкалья, </a:t>
            </a:r>
            <a:r>
              <a:rPr sz="1000" dirty="0">
                <a:latin typeface="Microsoft Sans Serif"/>
                <a:cs typeface="Microsoft Sans Serif"/>
              </a:rPr>
              <a:t>Приамурья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Приморья</a:t>
            </a:r>
            <a:r>
              <a:rPr sz="1000" spc="3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(</a:t>
            </a:r>
            <a:r>
              <a:rPr sz="1000" spc="-10" dirty="0">
                <a:solidFill>
                  <a:srgbClr val="333333"/>
                </a:solidFill>
                <a:latin typeface="Microsoft Sans Serif"/>
                <a:cs typeface="Microsoft Sans Serif"/>
              </a:rPr>
              <a:t>Первый</a:t>
            </a:r>
            <a:r>
              <a:rPr sz="1000" spc="2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333333"/>
                </a:solidFill>
                <a:latin typeface="Microsoft Sans Serif"/>
                <a:cs typeface="Microsoft Sans Serif"/>
              </a:rPr>
              <a:t>и</a:t>
            </a:r>
            <a:r>
              <a:rPr sz="1000" spc="10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333333"/>
                </a:solidFill>
                <a:latin typeface="Microsoft Sans Serif"/>
                <a:cs typeface="Microsoft Sans Serif"/>
              </a:rPr>
              <a:t>Второй</a:t>
            </a:r>
            <a:r>
              <a:rPr sz="1000" spc="20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333333"/>
                </a:solidFill>
                <a:latin typeface="Microsoft Sans Serif"/>
                <a:cs typeface="Microsoft Sans Serif"/>
              </a:rPr>
              <a:t>Дальневосточные</a:t>
            </a:r>
            <a:r>
              <a:rPr sz="1000" spc="40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333333"/>
                </a:solidFill>
                <a:latin typeface="Microsoft Sans Serif"/>
                <a:cs typeface="Microsoft Sans Serif"/>
              </a:rPr>
              <a:t>и</a:t>
            </a:r>
            <a:r>
              <a:rPr sz="1000" spc="20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333333"/>
                </a:solidFill>
                <a:latin typeface="Microsoft Sans Serif"/>
                <a:cs typeface="Microsoft Sans Serif"/>
              </a:rPr>
              <a:t>Забайкальский</a:t>
            </a:r>
            <a:r>
              <a:rPr sz="1000" spc="50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333333"/>
                </a:solidFill>
                <a:latin typeface="Microsoft Sans Serif"/>
                <a:cs typeface="Microsoft Sans Serif"/>
              </a:rPr>
              <a:t>фронты).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000" spc="-20" dirty="0">
                <a:latin typeface="Microsoft Sans Serif"/>
                <a:cs typeface="Microsoft Sans Serif"/>
              </a:rPr>
              <a:t>Ударами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по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25" dirty="0">
                <a:latin typeface="Microsoft Sans Serif"/>
                <a:cs typeface="Microsoft Sans Serif"/>
              </a:rPr>
              <a:t>флангам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Квантунская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армия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должна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была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быть</a:t>
            </a:r>
            <a:r>
              <a:rPr sz="1000" spc="-10" dirty="0">
                <a:latin typeface="Microsoft Sans Serif"/>
                <a:cs typeface="Microsoft Sans Serif"/>
              </a:rPr>
              <a:t> разделена </a:t>
            </a:r>
            <a:r>
              <a:rPr sz="1000" dirty="0">
                <a:latin typeface="Microsoft Sans Serif"/>
                <a:cs typeface="Microsoft Sans Serif"/>
              </a:rPr>
              <a:t>на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несколько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частей,</a:t>
            </a:r>
            <a:r>
              <a:rPr sz="1000" spc="500" dirty="0">
                <a:latin typeface="Microsoft Sans Serif"/>
                <a:cs typeface="Microsoft Sans Serif"/>
              </a:rPr>
              <a:t>  </a:t>
            </a:r>
            <a:r>
              <a:rPr sz="1000" dirty="0">
                <a:latin typeface="Microsoft Sans Serif"/>
                <a:cs typeface="Microsoft Sans Serif"/>
              </a:rPr>
              <a:t>а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из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Приамурья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наносился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вспомогательный</a:t>
            </a:r>
            <a:r>
              <a:rPr sz="1000" spc="2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удар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30" dirty="0">
                <a:latin typeface="Microsoft Sans Serif"/>
                <a:cs typeface="Microsoft Sans Serif"/>
              </a:rPr>
              <a:t>«в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30" dirty="0">
                <a:latin typeface="Microsoft Sans Serif"/>
                <a:cs typeface="Microsoft Sans Serif"/>
              </a:rPr>
              <a:t>лоб».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114" dirty="0">
                <a:latin typeface="Microsoft Sans Serif"/>
                <a:cs typeface="Microsoft Sans Serif"/>
              </a:rPr>
              <a:t>С</a:t>
            </a:r>
            <a:r>
              <a:rPr sz="1000" dirty="0">
                <a:latin typeface="Microsoft Sans Serif"/>
                <a:cs typeface="Microsoft Sans Serif"/>
              </a:rPr>
              <a:t> кораблей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Тихоокеанского</a:t>
            </a:r>
            <a:r>
              <a:rPr sz="1000" spc="2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флота </a:t>
            </a:r>
            <a:r>
              <a:rPr sz="1000" dirty="0">
                <a:latin typeface="Microsoft Sans Serif"/>
                <a:cs typeface="Microsoft Sans Serif"/>
              </a:rPr>
              <a:t>предполагалась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высадка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20" dirty="0">
                <a:latin typeface="Microsoft Sans Serif"/>
                <a:cs typeface="Microsoft Sans Serif"/>
              </a:rPr>
              <a:t>десанта,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который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должен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был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захватить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стратегические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порты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прервать</a:t>
            </a:r>
            <a:r>
              <a:rPr sz="1000" spc="9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сообщение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островной</a:t>
            </a:r>
            <a:r>
              <a:rPr sz="1000" spc="8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Японии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с</a:t>
            </a:r>
            <a:r>
              <a:rPr sz="1000" spc="6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Кореей</a:t>
            </a:r>
            <a:r>
              <a:rPr sz="1000" spc="7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и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Манчжурией.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614022" y="586231"/>
            <a:ext cx="157860" cy="14858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281040" y="191998"/>
            <a:ext cx="6210935" cy="912494"/>
          </a:xfrm>
          <a:prstGeom prst="rect">
            <a:avLst/>
          </a:prstGeom>
          <a:ln w="28575">
            <a:solidFill>
              <a:srgbClr val="FFA300"/>
            </a:solidFill>
          </a:ln>
        </p:spPr>
        <p:txBody>
          <a:bodyPr vert="horz" wrap="square" lIns="0" tIns="157480" rIns="0" bIns="0" rtlCol="0">
            <a:spAutoFit/>
          </a:bodyPr>
          <a:lstStyle/>
          <a:p>
            <a:pPr marL="245110" marR="207645" indent="7620">
              <a:lnSpc>
                <a:spcPct val="100000"/>
              </a:lnSpc>
              <a:spcBef>
                <a:spcPts val="1240"/>
              </a:spcBef>
              <a:tabLst>
                <a:tab pos="5905500" algn="l"/>
              </a:tabLst>
            </a:pPr>
            <a:r>
              <a:rPr spc="-150" dirty="0"/>
              <a:t>МАНЬЧЖУРСКАЯ</a:t>
            </a:r>
            <a:r>
              <a:rPr spc="-5" dirty="0"/>
              <a:t> </a:t>
            </a:r>
            <a:r>
              <a:rPr spc="-145" dirty="0"/>
              <a:t>ОПЕРАЦИЯ</a:t>
            </a:r>
            <a:r>
              <a:rPr spc="5" dirty="0"/>
              <a:t> </a:t>
            </a:r>
            <a:r>
              <a:rPr spc="-135" dirty="0"/>
              <a:t>КРАСНОЙ</a:t>
            </a:r>
            <a:r>
              <a:rPr spc="5" dirty="0"/>
              <a:t> </a:t>
            </a:r>
            <a:r>
              <a:rPr spc="-10" dirty="0"/>
              <a:t>АРМИИ</a:t>
            </a:r>
            <a:r>
              <a:rPr dirty="0"/>
              <a:t>	</a:t>
            </a:r>
            <a:r>
              <a:rPr spc="-50" dirty="0"/>
              <a:t>- </a:t>
            </a:r>
            <a:r>
              <a:rPr spc="-165" dirty="0">
                <a:solidFill>
                  <a:srgbClr val="C10000"/>
                </a:solidFill>
              </a:rPr>
              <a:t>ПОСЛЕДНЯЯ</a:t>
            </a:r>
            <a:r>
              <a:rPr spc="-10" dirty="0">
                <a:solidFill>
                  <a:srgbClr val="C10000"/>
                </a:solidFill>
              </a:rPr>
              <a:t> </a:t>
            </a:r>
            <a:r>
              <a:rPr spc="-125" dirty="0">
                <a:solidFill>
                  <a:srgbClr val="C10000"/>
                </a:solidFill>
              </a:rPr>
              <a:t>БИТВА</a:t>
            </a:r>
            <a:r>
              <a:rPr dirty="0">
                <a:solidFill>
                  <a:srgbClr val="C10000"/>
                </a:solidFill>
              </a:rPr>
              <a:t> </a:t>
            </a:r>
            <a:r>
              <a:rPr spc="-100" dirty="0">
                <a:solidFill>
                  <a:srgbClr val="C10000"/>
                </a:solidFill>
              </a:rPr>
              <a:t>ВТОРОЙ</a:t>
            </a:r>
            <a:r>
              <a:rPr spc="-20" dirty="0">
                <a:solidFill>
                  <a:srgbClr val="C10000"/>
                </a:solidFill>
              </a:rPr>
              <a:t> </a:t>
            </a:r>
            <a:r>
              <a:rPr spc="-40" dirty="0">
                <a:solidFill>
                  <a:srgbClr val="C10000"/>
                </a:solidFill>
              </a:rPr>
              <a:t>МИРОВОЙ</a:t>
            </a:r>
            <a:r>
              <a:rPr spc="-20" dirty="0">
                <a:solidFill>
                  <a:srgbClr val="C10000"/>
                </a:solidFill>
              </a:rPr>
              <a:t> </a:t>
            </a:r>
            <a:r>
              <a:rPr spc="-10" dirty="0">
                <a:solidFill>
                  <a:srgbClr val="C10000"/>
                </a:solidFill>
              </a:rPr>
              <a:t>ВОЙНЫ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28371" y="2486025"/>
            <a:ext cx="203517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" marR="51435" indent="24193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10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55" dirty="0">
                <a:latin typeface="Microsoft Sans Serif"/>
                <a:cs typeface="Microsoft Sans Serif"/>
              </a:rPr>
              <a:t>ДНЕЙ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ПОНАДОБИЛОСЬ </a:t>
            </a:r>
            <a:r>
              <a:rPr sz="900" spc="-90" dirty="0">
                <a:latin typeface="Microsoft Sans Serif"/>
                <a:cs typeface="Microsoft Sans Serif"/>
              </a:rPr>
              <a:t>ДЛЯ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45" dirty="0">
                <a:latin typeface="Microsoft Sans Serif"/>
                <a:cs typeface="Microsoft Sans Serif"/>
              </a:rPr>
              <a:t>ТОГО,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45" dirty="0">
                <a:latin typeface="Microsoft Sans Serif"/>
                <a:cs typeface="Microsoft Sans Serif"/>
              </a:rPr>
              <a:t>ЧТОБЫ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80" dirty="0">
                <a:latin typeface="Microsoft Sans Serif"/>
                <a:cs typeface="Microsoft Sans Serif"/>
              </a:rPr>
              <a:t>КРАСНАЯ</a:t>
            </a:r>
            <a:r>
              <a:rPr sz="900" spc="-30" dirty="0">
                <a:latin typeface="Microsoft Sans Serif"/>
                <a:cs typeface="Microsoft Sans Serif"/>
              </a:rPr>
              <a:t> АРМИЯ</a:t>
            </a:r>
            <a:endParaRPr sz="900">
              <a:latin typeface="Microsoft Sans Serif"/>
              <a:cs typeface="Microsoft Sans Serif"/>
            </a:endParaRPr>
          </a:p>
          <a:p>
            <a:pPr marL="12065" marR="5080" algn="ctr">
              <a:lnSpc>
                <a:spcPct val="100000"/>
              </a:lnSpc>
            </a:pPr>
            <a:r>
              <a:rPr sz="900" spc="-55" dirty="0">
                <a:latin typeface="Microsoft Sans Serif"/>
                <a:cs typeface="Microsoft Sans Serif"/>
              </a:rPr>
              <a:t>ПРОДВИНУЛАСЬ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40" dirty="0">
                <a:latin typeface="Microsoft Sans Serif"/>
                <a:cs typeface="Microsoft Sans Serif"/>
              </a:rPr>
              <a:t>ПРОТИВ</a:t>
            </a:r>
            <a:r>
              <a:rPr sz="900" spc="20" dirty="0">
                <a:latin typeface="Microsoft Sans Serif"/>
                <a:cs typeface="Microsoft Sans Serif"/>
              </a:rPr>
              <a:t> </a:t>
            </a:r>
            <a:r>
              <a:rPr sz="900" spc="-50" dirty="0">
                <a:latin typeface="Microsoft Sans Serif"/>
                <a:cs typeface="Microsoft Sans Serif"/>
              </a:rPr>
              <a:t>ЯПОНСКИХ</a:t>
            </a:r>
            <a:r>
              <a:rPr sz="900" spc="-10" dirty="0">
                <a:latin typeface="Microsoft Sans Serif"/>
                <a:cs typeface="Microsoft Sans Serif"/>
              </a:rPr>
              <a:t> МИЛИТАРИСТОВ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900" spc="-105" dirty="0">
                <a:latin typeface="Microsoft Sans Serif"/>
                <a:cs typeface="Microsoft Sans Serif"/>
              </a:rPr>
              <a:t>С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80" dirty="0">
                <a:latin typeface="Microsoft Sans Serif"/>
                <a:cs typeface="Microsoft Sans Serif"/>
              </a:rPr>
              <a:t>СЕВЕРА</a:t>
            </a:r>
            <a:r>
              <a:rPr sz="900" spc="-30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ПОЧТИ</a:t>
            </a:r>
            <a:r>
              <a:rPr sz="900" spc="-3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НА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200</a:t>
            </a:r>
            <a:r>
              <a:rPr sz="900" spc="-3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КМ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50" dirty="0">
                <a:latin typeface="Microsoft Sans Serif"/>
                <a:cs typeface="Microsoft Sans Serif"/>
              </a:rPr>
              <a:t>,</a:t>
            </a:r>
            <a:endParaRPr sz="900">
              <a:latin typeface="Microsoft Sans Serif"/>
              <a:cs typeface="Microsoft Sans Serif"/>
            </a:endParaRPr>
          </a:p>
          <a:p>
            <a:pPr marL="74930" marR="66675" algn="ctr">
              <a:lnSpc>
                <a:spcPct val="100000"/>
              </a:lnSpc>
            </a:pPr>
            <a:r>
              <a:rPr sz="900" spc="-105" dirty="0">
                <a:latin typeface="Microsoft Sans Serif"/>
                <a:cs typeface="Microsoft Sans Serif"/>
              </a:rPr>
              <a:t>С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60" dirty="0">
                <a:latin typeface="Microsoft Sans Serif"/>
                <a:cs typeface="Microsoft Sans Serif"/>
              </a:rPr>
              <a:t>ВОСТОКА</a:t>
            </a:r>
            <a:r>
              <a:rPr sz="900" spc="-2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НА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300</a:t>
            </a:r>
            <a:r>
              <a:rPr sz="900" spc="-25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КМ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И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0" dirty="0">
                <a:latin typeface="Microsoft Sans Serif"/>
                <a:cs typeface="Microsoft Sans Serif"/>
              </a:rPr>
              <a:t>С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0" dirty="0">
                <a:latin typeface="Microsoft Sans Serif"/>
                <a:cs typeface="Microsoft Sans Serif"/>
              </a:rPr>
              <a:t>ЗАПАДА</a:t>
            </a:r>
            <a:r>
              <a:rPr sz="900" spc="500" dirty="0">
                <a:latin typeface="Microsoft Sans Serif"/>
                <a:cs typeface="Microsoft Sans Serif"/>
              </a:rPr>
              <a:t> </a:t>
            </a:r>
            <a:r>
              <a:rPr sz="900" spc="-45" dirty="0">
                <a:latin typeface="Microsoft Sans Serif"/>
                <a:cs typeface="Microsoft Sans Serif"/>
              </a:rPr>
              <a:t>ОТ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500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70" dirty="0">
                <a:latin typeface="Microsoft Sans Serif"/>
                <a:cs typeface="Microsoft Sans Serif"/>
              </a:rPr>
              <a:t>ДО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800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КМ</a:t>
            </a:r>
            <a:endParaRPr sz="900">
              <a:latin typeface="Microsoft Sans Serif"/>
              <a:cs typeface="Microsoft Sans Serif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9122" y="3559555"/>
            <a:ext cx="248538" cy="24841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4203" y="4642373"/>
            <a:ext cx="210502" cy="19442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40870" y="5049710"/>
            <a:ext cx="233933" cy="18935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82971" y="2866530"/>
            <a:ext cx="163829" cy="17143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37683" y="3925696"/>
            <a:ext cx="353187" cy="179323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5423408" y="4307966"/>
            <a:ext cx="260985" cy="191770"/>
            <a:chOff x="5423408" y="4307966"/>
            <a:chExt cx="260985" cy="191770"/>
          </a:xfrm>
        </p:grpSpPr>
        <p:sp>
          <p:nvSpPr>
            <p:cNvPr id="24" name="object 24"/>
            <p:cNvSpPr/>
            <p:nvPr/>
          </p:nvSpPr>
          <p:spPr>
            <a:xfrm>
              <a:off x="5426583" y="4435728"/>
              <a:ext cx="254635" cy="60325"/>
            </a:xfrm>
            <a:custGeom>
              <a:avLst/>
              <a:gdLst/>
              <a:ahLst/>
              <a:cxnLst/>
              <a:rect l="l" t="t" r="r" b="b"/>
              <a:pathLst>
                <a:path w="254635" h="60325">
                  <a:moveTo>
                    <a:pt x="221868" y="0"/>
                  </a:moveTo>
                  <a:lnTo>
                    <a:pt x="112396" y="0"/>
                  </a:lnTo>
                  <a:lnTo>
                    <a:pt x="56181" y="0"/>
                  </a:lnTo>
                  <a:lnTo>
                    <a:pt x="35470" y="0"/>
                  </a:lnTo>
                  <a:lnTo>
                    <a:pt x="32512" y="0"/>
                  </a:lnTo>
                  <a:lnTo>
                    <a:pt x="19877" y="2381"/>
                  </a:lnTo>
                  <a:lnTo>
                    <a:pt x="9540" y="8858"/>
                  </a:lnTo>
                  <a:lnTo>
                    <a:pt x="2561" y="18430"/>
                  </a:lnTo>
                  <a:lnTo>
                    <a:pt x="0" y="30099"/>
                  </a:lnTo>
                  <a:lnTo>
                    <a:pt x="2561" y="41840"/>
                  </a:lnTo>
                  <a:lnTo>
                    <a:pt x="9540" y="51450"/>
                  </a:lnTo>
                  <a:lnTo>
                    <a:pt x="19877" y="57941"/>
                  </a:lnTo>
                  <a:lnTo>
                    <a:pt x="32512" y="60325"/>
                  </a:lnTo>
                  <a:lnTo>
                    <a:pt x="141984" y="60325"/>
                  </a:lnTo>
                  <a:lnTo>
                    <a:pt x="198199" y="60325"/>
                  </a:lnTo>
                  <a:lnTo>
                    <a:pt x="218910" y="60325"/>
                  </a:lnTo>
                  <a:lnTo>
                    <a:pt x="221868" y="60325"/>
                  </a:lnTo>
                  <a:lnTo>
                    <a:pt x="234503" y="57941"/>
                  </a:lnTo>
                  <a:lnTo>
                    <a:pt x="244840" y="51450"/>
                  </a:lnTo>
                  <a:lnTo>
                    <a:pt x="251819" y="41840"/>
                  </a:lnTo>
                  <a:lnTo>
                    <a:pt x="254380" y="30099"/>
                  </a:lnTo>
                  <a:lnTo>
                    <a:pt x="251819" y="18430"/>
                  </a:lnTo>
                  <a:lnTo>
                    <a:pt x="244840" y="8858"/>
                  </a:lnTo>
                  <a:lnTo>
                    <a:pt x="234503" y="2381"/>
                  </a:lnTo>
                  <a:lnTo>
                    <a:pt x="221868" y="0"/>
                  </a:lnTo>
                  <a:close/>
                </a:path>
              </a:pathLst>
            </a:custGeom>
            <a:ln w="6350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30012" y="4307966"/>
              <a:ext cx="247523" cy="18491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474589" y="2506471"/>
            <a:ext cx="2126615" cy="525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04040"/>
                </a:solidFill>
                <a:latin typeface="Microsoft Sans Serif"/>
                <a:cs typeface="Microsoft Sans Serif"/>
              </a:rPr>
              <a:t>Красная</a:t>
            </a:r>
            <a:r>
              <a:rPr sz="1200" spc="-70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Армия</a:t>
            </a:r>
            <a:r>
              <a:rPr sz="1200" spc="-55" dirty="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Microsoft Sans Serif"/>
                <a:cs typeface="Microsoft Sans Serif"/>
              </a:rPr>
              <a:t>насчитывала:</a:t>
            </a:r>
            <a:endParaRPr sz="1200">
              <a:latin typeface="Microsoft Sans Serif"/>
              <a:cs typeface="Microsoft Sans Serif"/>
            </a:endParaRPr>
          </a:p>
          <a:p>
            <a:pPr marL="335915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76</a:t>
            </a:r>
            <a:r>
              <a:rPr sz="1200" spc="3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ДИВИЗИЙ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75197" y="3158109"/>
            <a:ext cx="1877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Свыше</a:t>
            </a:r>
            <a:r>
              <a:rPr sz="1200" spc="-5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1,6</a:t>
            </a:r>
            <a:r>
              <a:rPr sz="1200" spc="-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МЛН</a:t>
            </a:r>
            <a:r>
              <a:rPr sz="1200" spc="-4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65" dirty="0">
                <a:latin typeface="Microsoft Sans Serif"/>
                <a:cs typeface="Microsoft Sans Serif"/>
              </a:rPr>
              <a:t>ЧЕЛОВЕК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98058" y="3514470"/>
            <a:ext cx="27616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Свыше</a:t>
            </a:r>
            <a:r>
              <a:rPr sz="1200" spc="31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27</a:t>
            </a:r>
            <a:r>
              <a:rPr sz="1200" spc="-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100" dirty="0">
                <a:solidFill>
                  <a:srgbClr val="C10000"/>
                </a:solidFill>
                <a:latin typeface="Microsoft Sans Serif"/>
                <a:cs typeface="Microsoft Sans Serif"/>
              </a:rPr>
              <a:t>ТЫС.</a:t>
            </a:r>
            <a:r>
              <a:rPr sz="12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050" spc="-50" dirty="0">
                <a:latin typeface="Microsoft Sans Serif"/>
                <a:cs typeface="Microsoft Sans Serif"/>
              </a:rPr>
              <a:t>ОРУДИЙ</a:t>
            </a:r>
            <a:r>
              <a:rPr sz="1050" spc="-2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И </a:t>
            </a:r>
            <a:r>
              <a:rPr sz="1050" spc="-10" dirty="0">
                <a:latin typeface="Microsoft Sans Serif"/>
                <a:cs typeface="Microsoft Sans Serif"/>
              </a:rPr>
              <a:t>МИНОМЕТОВ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05296" y="3099689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237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05296" y="3457066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237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05296" y="3814698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237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798058" y="3854577"/>
            <a:ext cx="2842895" cy="34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Около</a:t>
            </a:r>
            <a:r>
              <a:rPr sz="1200" spc="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700</a:t>
            </a:r>
            <a:r>
              <a:rPr sz="1200" spc="41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75" dirty="0">
                <a:latin typeface="Microsoft Sans Serif"/>
                <a:cs typeface="Microsoft Sans Serif"/>
              </a:rPr>
              <a:t>РЕАКТИВНО-</a:t>
            </a:r>
            <a:r>
              <a:rPr sz="1200" spc="-30" dirty="0">
                <a:latin typeface="Microsoft Sans Serif"/>
                <a:cs typeface="Microsoft Sans Serif"/>
              </a:rPr>
              <a:t>МИНОМЕТНЫХ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spc="-10" dirty="0">
                <a:latin typeface="Microsoft Sans Serif"/>
                <a:cs typeface="Microsoft Sans Serif"/>
              </a:rPr>
              <a:t>УСТАНОВОК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05296" y="4240657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237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801995" y="4265421"/>
            <a:ext cx="1485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5</a:t>
            </a:r>
            <a:r>
              <a:rPr sz="1200" spc="1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250</a:t>
            </a:r>
            <a:r>
              <a:rPr sz="1200" spc="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80" dirty="0">
                <a:latin typeface="Microsoft Sans Serif"/>
                <a:cs typeface="Microsoft Sans Serif"/>
              </a:rPr>
              <a:t>ТАНКОВ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60" dirty="0">
                <a:latin typeface="Microsoft Sans Serif"/>
                <a:cs typeface="Microsoft Sans Serif"/>
              </a:rPr>
              <a:t>САУ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75452" y="4593082"/>
            <a:ext cx="17957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Более </a:t>
            </a: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3700</a:t>
            </a:r>
            <a:r>
              <a:rPr sz="1200" spc="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latin typeface="Microsoft Sans Serif"/>
                <a:cs typeface="Microsoft Sans Serif"/>
              </a:rPr>
              <a:t>САМОЛЕТОВ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98058" y="4949190"/>
            <a:ext cx="2044700" cy="348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21</a:t>
            </a:r>
            <a:r>
              <a:rPr sz="1200" spc="5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latin typeface="Microsoft Sans Serif"/>
                <a:cs typeface="Microsoft Sans Serif"/>
              </a:rPr>
              <a:t>УКРЕПЛЕННЫЙ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РАЙОН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latin typeface="Microsoft Sans Serif"/>
                <a:cs typeface="Microsoft Sans Serif"/>
              </a:rPr>
              <a:t>прикрывал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сухопутную</a:t>
            </a:r>
            <a:r>
              <a:rPr sz="900" spc="2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границу</a:t>
            </a:r>
            <a:r>
              <a:rPr sz="900" spc="55" dirty="0">
                <a:latin typeface="Microsoft Sans Serif"/>
                <a:cs typeface="Microsoft Sans Serif"/>
              </a:rPr>
              <a:t> </a:t>
            </a:r>
            <a:r>
              <a:rPr sz="900" spc="-45" dirty="0">
                <a:latin typeface="Microsoft Sans Serif"/>
                <a:cs typeface="Microsoft Sans Serif"/>
              </a:rPr>
              <a:t>СССР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805423" y="4534280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365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05423" y="4891532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365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391277" y="3193542"/>
            <a:ext cx="342264" cy="190119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5985509" y="5500115"/>
            <a:ext cx="1220470" cy="1183640"/>
          </a:xfrm>
          <a:custGeom>
            <a:avLst/>
            <a:gdLst/>
            <a:ahLst/>
            <a:cxnLst/>
            <a:rect l="l" t="t" r="r" b="b"/>
            <a:pathLst>
              <a:path w="1220470" h="1183640">
                <a:moveTo>
                  <a:pt x="866393" y="54737"/>
                </a:moveTo>
                <a:lnTo>
                  <a:pt x="818715" y="35486"/>
                </a:lnTo>
                <a:lnTo>
                  <a:pt x="769036" y="20217"/>
                </a:lnTo>
                <a:lnTo>
                  <a:pt x="717493" y="9099"/>
                </a:lnTo>
                <a:lnTo>
                  <a:pt x="664218" y="2303"/>
                </a:lnTo>
                <a:lnTo>
                  <a:pt x="609345" y="0"/>
                </a:lnTo>
                <a:lnTo>
                  <a:pt x="561789" y="1783"/>
                </a:lnTo>
                <a:lnTo>
                  <a:pt x="515223" y="7044"/>
                </a:lnTo>
                <a:lnTo>
                  <a:pt x="469782" y="15651"/>
                </a:lnTo>
                <a:lnTo>
                  <a:pt x="425605" y="27471"/>
                </a:lnTo>
                <a:lnTo>
                  <a:pt x="382827" y="42372"/>
                </a:lnTo>
                <a:lnTo>
                  <a:pt x="341585" y="60221"/>
                </a:lnTo>
                <a:lnTo>
                  <a:pt x="302015" y="80885"/>
                </a:lnTo>
                <a:lnTo>
                  <a:pt x="264253" y="104233"/>
                </a:lnTo>
                <a:lnTo>
                  <a:pt x="228437" y="130132"/>
                </a:lnTo>
                <a:lnTo>
                  <a:pt x="194701" y="158448"/>
                </a:lnTo>
                <a:lnTo>
                  <a:pt x="163184" y="189051"/>
                </a:lnTo>
                <a:lnTo>
                  <a:pt x="134020" y="221806"/>
                </a:lnTo>
                <a:lnTo>
                  <a:pt x="107348" y="256583"/>
                </a:lnTo>
                <a:lnTo>
                  <a:pt x="83302" y="293247"/>
                </a:lnTo>
                <a:lnTo>
                  <a:pt x="62020" y="331668"/>
                </a:lnTo>
                <a:lnTo>
                  <a:pt x="43638" y="371711"/>
                </a:lnTo>
                <a:lnTo>
                  <a:pt x="28292" y="413246"/>
                </a:lnTo>
                <a:lnTo>
                  <a:pt x="16119" y="456138"/>
                </a:lnTo>
                <a:lnTo>
                  <a:pt x="7254" y="500257"/>
                </a:lnTo>
                <a:lnTo>
                  <a:pt x="1836" y="545469"/>
                </a:lnTo>
                <a:lnTo>
                  <a:pt x="0" y="591642"/>
                </a:lnTo>
                <a:lnTo>
                  <a:pt x="1836" y="637973"/>
                </a:lnTo>
                <a:lnTo>
                  <a:pt x="7254" y="683312"/>
                </a:lnTo>
                <a:lnTo>
                  <a:pt x="16119" y="727530"/>
                </a:lnTo>
                <a:lnTo>
                  <a:pt x="28292" y="770495"/>
                </a:lnTo>
                <a:lnTo>
                  <a:pt x="43638" y="812079"/>
                </a:lnTo>
                <a:lnTo>
                  <a:pt x="62020" y="852152"/>
                </a:lnTo>
                <a:lnTo>
                  <a:pt x="83302" y="890581"/>
                </a:lnTo>
                <a:lnTo>
                  <a:pt x="107348" y="927239"/>
                </a:lnTo>
                <a:lnTo>
                  <a:pt x="134020" y="961994"/>
                </a:lnTo>
                <a:lnTo>
                  <a:pt x="163184" y="994717"/>
                </a:lnTo>
                <a:lnTo>
                  <a:pt x="194701" y="1025276"/>
                </a:lnTo>
                <a:lnTo>
                  <a:pt x="228437" y="1053543"/>
                </a:lnTo>
                <a:lnTo>
                  <a:pt x="264253" y="1079387"/>
                </a:lnTo>
                <a:lnTo>
                  <a:pt x="302015" y="1102678"/>
                </a:lnTo>
                <a:lnTo>
                  <a:pt x="341585" y="1123286"/>
                </a:lnTo>
                <a:lnTo>
                  <a:pt x="382827" y="1141080"/>
                </a:lnTo>
                <a:lnTo>
                  <a:pt x="425605" y="1155931"/>
                </a:lnTo>
                <a:lnTo>
                  <a:pt x="469782" y="1167708"/>
                </a:lnTo>
                <a:lnTo>
                  <a:pt x="515223" y="1176282"/>
                </a:lnTo>
                <a:lnTo>
                  <a:pt x="561789" y="1181521"/>
                </a:lnTo>
                <a:lnTo>
                  <a:pt x="609345" y="1183297"/>
                </a:lnTo>
                <a:lnTo>
                  <a:pt x="657058" y="1181521"/>
                </a:lnTo>
                <a:lnTo>
                  <a:pt x="703768" y="1176282"/>
                </a:lnTo>
                <a:lnTo>
                  <a:pt x="749339" y="1167708"/>
                </a:lnTo>
                <a:lnTo>
                  <a:pt x="793634" y="1155931"/>
                </a:lnTo>
                <a:lnTo>
                  <a:pt x="836519" y="1141080"/>
                </a:lnTo>
                <a:lnTo>
                  <a:pt x="877858" y="1123286"/>
                </a:lnTo>
                <a:lnTo>
                  <a:pt x="917513" y="1102678"/>
                </a:lnTo>
                <a:lnTo>
                  <a:pt x="955351" y="1079387"/>
                </a:lnTo>
                <a:lnTo>
                  <a:pt x="991234" y="1053543"/>
                </a:lnTo>
                <a:lnTo>
                  <a:pt x="1025027" y="1025276"/>
                </a:lnTo>
                <a:lnTo>
                  <a:pt x="1056595" y="994717"/>
                </a:lnTo>
                <a:lnTo>
                  <a:pt x="1085801" y="961994"/>
                </a:lnTo>
                <a:lnTo>
                  <a:pt x="1112509" y="927239"/>
                </a:lnTo>
                <a:lnTo>
                  <a:pt x="1136584" y="890581"/>
                </a:lnTo>
                <a:lnTo>
                  <a:pt x="1157889" y="852152"/>
                </a:lnTo>
                <a:lnTo>
                  <a:pt x="1176290" y="812079"/>
                </a:lnTo>
                <a:lnTo>
                  <a:pt x="1191649" y="770495"/>
                </a:lnTo>
                <a:lnTo>
                  <a:pt x="1203832" y="727530"/>
                </a:lnTo>
                <a:lnTo>
                  <a:pt x="1212702" y="683312"/>
                </a:lnTo>
                <a:lnTo>
                  <a:pt x="1218124" y="637973"/>
                </a:lnTo>
                <a:lnTo>
                  <a:pt x="1219962" y="591642"/>
                </a:lnTo>
                <a:lnTo>
                  <a:pt x="1217890" y="542260"/>
                </a:lnTo>
                <a:lnTo>
                  <a:pt x="1211772" y="494028"/>
                </a:lnTo>
                <a:lnTo>
                  <a:pt x="1201753" y="447079"/>
                </a:lnTo>
                <a:lnTo>
                  <a:pt x="1187976" y="401550"/>
                </a:lnTo>
                <a:lnTo>
                  <a:pt x="1170587" y="357575"/>
                </a:lnTo>
                <a:lnTo>
                  <a:pt x="1149731" y="31529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147942" y="5865596"/>
            <a:ext cx="926465" cy="6559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2000" dirty="0">
                <a:latin typeface="Microsoft Sans Serif"/>
                <a:cs typeface="Microsoft Sans Serif"/>
              </a:rPr>
              <a:t>12 </a:t>
            </a:r>
            <a:r>
              <a:rPr sz="2000" spc="-15" dirty="0">
                <a:latin typeface="Microsoft Sans Serif"/>
                <a:cs typeface="Microsoft Sans Serif"/>
              </a:rPr>
              <a:t>00</a:t>
            </a:r>
            <a:r>
              <a:rPr sz="2000" dirty="0">
                <a:latin typeface="Microsoft Sans Serif"/>
                <a:cs typeface="Microsoft Sans Serif"/>
              </a:rPr>
              <a:t>0</a:t>
            </a:r>
            <a:r>
              <a:rPr sz="500" spc="-20" dirty="0">
                <a:latin typeface="Microsoft Sans Serif"/>
                <a:cs typeface="Microsoft Sans Serif"/>
              </a:rPr>
              <a:t>ч</a:t>
            </a:r>
            <a:r>
              <a:rPr sz="500" spc="-15" dirty="0">
                <a:latin typeface="Microsoft Sans Serif"/>
                <a:cs typeface="Microsoft Sans Serif"/>
              </a:rPr>
              <a:t>ел</a:t>
            </a:r>
            <a:endParaRPr sz="500">
              <a:latin typeface="Microsoft Sans Serif"/>
              <a:cs typeface="Microsoft Sans Serif"/>
            </a:endParaRPr>
          </a:p>
          <a:p>
            <a:pPr marL="19685" marR="26034" algn="ctr">
              <a:lnSpc>
                <a:spcPct val="100000"/>
              </a:lnSpc>
              <a:spcBef>
                <a:spcPts val="125"/>
              </a:spcBef>
            </a:pPr>
            <a:r>
              <a:rPr sz="900" dirty="0">
                <a:latin typeface="Microsoft Sans Serif"/>
                <a:cs typeface="Microsoft Sans Serif"/>
              </a:rPr>
              <a:t>потери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Красной </a:t>
            </a:r>
            <a:r>
              <a:rPr sz="900" spc="-20" dirty="0">
                <a:latin typeface="Microsoft Sans Serif"/>
                <a:cs typeface="Microsoft Sans Serif"/>
              </a:rPr>
              <a:t>Армии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846823" y="5418582"/>
            <a:ext cx="428625" cy="428625"/>
            <a:chOff x="6846823" y="5418582"/>
            <a:chExt cx="428625" cy="428625"/>
          </a:xfrm>
        </p:grpSpPr>
        <p:sp>
          <p:nvSpPr>
            <p:cNvPr id="43" name="object 43"/>
            <p:cNvSpPr/>
            <p:nvPr/>
          </p:nvSpPr>
          <p:spPr>
            <a:xfrm>
              <a:off x="6846823" y="5418582"/>
              <a:ext cx="428625" cy="428625"/>
            </a:xfrm>
            <a:custGeom>
              <a:avLst/>
              <a:gdLst/>
              <a:ahLst/>
              <a:cxnLst/>
              <a:rect l="l" t="t" r="r" b="b"/>
              <a:pathLst>
                <a:path w="428625" h="428625">
                  <a:moveTo>
                    <a:pt x="214122" y="0"/>
                  </a:moveTo>
                  <a:lnTo>
                    <a:pt x="165031" y="5656"/>
                  </a:lnTo>
                  <a:lnTo>
                    <a:pt x="119965" y="21768"/>
                  </a:lnTo>
                  <a:lnTo>
                    <a:pt x="80207" y="47052"/>
                  </a:lnTo>
                  <a:lnTo>
                    <a:pt x="47046" y="80221"/>
                  </a:lnTo>
                  <a:lnTo>
                    <a:pt x="21766" y="119992"/>
                  </a:lnTo>
                  <a:lnTo>
                    <a:pt x="5656" y="165079"/>
                  </a:lnTo>
                  <a:lnTo>
                    <a:pt x="0" y="214198"/>
                  </a:lnTo>
                  <a:lnTo>
                    <a:pt x="5656" y="263317"/>
                  </a:lnTo>
                  <a:lnTo>
                    <a:pt x="21766" y="308408"/>
                  </a:lnTo>
                  <a:lnTo>
                    <a:pt x="47046" y="348184"/>
                  </a:lnTo>
                  <a:lnTo>
                    <a:pt x="80207" y="381359"/>
                  </a:lnTo>
                  <a:lnTo>
                    <a:pt x="119965" y="406648"/>
                  </a:lnTo>
                  <a:lnTo>
                    <a:pt x="165031" y="422764"/>
                  </a:lnTo>
                  <a:lnTo>
                    <a:pt x="214122" y="428421"/>
                  </a:lnTo>
                  <a:lnTo>
                    <a:pt x="263259" y="422764"/>
                  </a:lnTo>
                  <a:lnTo>
                    <a:pt x="308359" y="406648"/>
                  </a:lnTo>
                  <a:lnTo>
                    <a:pt x="348139" y="381359"/>
                  </a:lnTo>
                  <a:lnTo>
                    <a:pt x="381314" y="348184"/>
                  </a:lnTo>
                  <a:lnTo>
                    <a:pt x="406601" y="308408"/>
                  </a:lnTo>
                  <a:lnTo>
                    <a:pt x="422714" y="263317"/>
                  </a:lnTo>
                  <a:lnTo>
                    <a:pt x="428371" y="214198"/>
                  </a:lnTo>
                  <a:lnTo>
                    <a:pt x="422714" y="165079"/>
                  </a:lnTo>
                  <a:lnTo>
                    <a:pt x="406601" y="119992"/>
                  </a:lnTo>
                  <a:lnTo>
                    <a:pt x="381314" y="80221"/>
                  </a:lnTo>
                  <a:lnTo>
                    <a:pt x="348139" y="47052"/>
                  </a:lnTo>
                  <a:lnTo>
                    <a:pt x="308359" y="21768"/>
                  </a:lnTo>
                  <a:lnTo>
                    <a:pt x="263259" y="5656"/>
                  </a:lnTo>
                  <a:lnTo>
                    <a:pt x="214122" y="0"/>
                  </a:lnTo>
                  <a:close/>
                </a:path>
              </a:pathLst>
            </a:custGeom>
            <a:solidFill>
              <a:srgbClr val="D71E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01814" y="5542559"/>
              <a:ext cx="303656" cy="202437"/>
            </a:xfrm>
            <a:prstGeom prst="rect">
              <a:avLst/>
            </a:prstGeom>
          </p:spPr>
        </p:pic>
      </p:grpSp>
      <p:sp>
        <p:nvSpPr>
          <p:cNvPr id="45" name="object 45"/>
          <p:cNvSpPr/>
          <p:nvPr/>
        </p:nvSpPr>
        <p:spPr>
          <a:xfrm>
            <a:off x="9573641" y="5500115"/>
            <a:ext cx="1203325" cy="1219200"/>
          </a:xfrm>
          <a:custGeom>
            <a:avLst/>
            <a:gdLst/>
            <a:ahLst/>
            <a:cxnLst/>
            <a:rect l="l" t="t" r="r" b="b"/>
            <a:pathLst>
              <a:path w="1203325" h="1219200">
                <a:moveTo>
                  <a:pt x="854201" y="56388"/>
                </a:moveTo>
                <a:lnTo>
                  <a:pt x="807223" y="36576"/>
                </a:lnTo>
                <a:lnTo>
                  <a:pt x="758269" y="20848"/>
                </a:lnTo>
                <a:lnTo>
                  <a:pt x="707468" y="9387"/>
                </a:lnTo>
                <a:lnTo>
                  <a:pt x="654948" y="2377"/>
                </a:lnTo>
                <a:lnTo>
                  <a:pt x="600836" y="0"/>
                </a:lnTo>
                <a:lnTo>
                  <a:pt x="553945" y="1836"/>
                </a:lnTo>
                <a:lnTo>
                  <a:pt x="508029" y="7255"/>
                </a:lnTo>
                <a:lnTo>
                  <a:pt x="463224" y="16120"/>
                </a:lnTo>
                <a:lnTo>
                  <a:pt x="419664" y="28294"/>
                </a:lnTo>
                <a:lnTo>
                  <a:pt x="377484" y="43641"/>
                </a:lnTo>
                <a:lnTo>
                  <a:pt x="336818" y="62025"/>
                </a:lnTo>
                <a:lnTo>
                  <a:pt x="297800" y="83308"/>
                </a:lnTo>
                <a:lnTo>
                  <a:pt x="260566" y="107355"/>
                </a:lnTo>
                <a:lnTo>
                  <a:pt x="225249" y="134029"/>
                </a:lnTo>
                <a:lnTo>
                  <a:pt x="191985" y="163194"/>
                </a:lnTo>
                <a:lnTo>
                  <a:pt x="160907" y="194713"/>
                </a:lnTo>
                <a:lnTo>
                  <a:pt x="132151" y="228450"/>
                </a:lnTo>
                <a:lnTo>
                  <a:pt x="105850" y="264267"/>
                </a:lnTo>
                <a:lnTo>
                  <a:pt x="82140" y="302030"/>
                </a:lnTo>
                <a:lnTo>
                  <a:pt x="61155" y="341601"/>
                </a:lnTo>
                <a:lnTo>
                  <a:pt x="43029" y="382843"/>
                </a:lnTo>
                <a:lnTo>
                  <a:pt x="27897" y="425622"/>
                </a:lnTo>
                <a:lnTo>
                  <a:pt x="15894" y="469798"/>
                </a:lnTo>
                <a:lnTo>
                  <a:pt x="7153" y="515238"/>
                </a:lnTo>
                <a:lnTo>
                  <a:pt x="1810" y="561803"/>
                </a:lnTo>
                <a:lnTo>
                  <a:pt x="0" y="609358"/>
                </a:lnTo>
                <a:lnTo>
                  <a:pt x="1810" y="657078"/>
                </a:lnTo>
                <a:lnTo>
                  <a:pt x="7153" y="703776"/>
                </a:lnTo>
                <a:lnTo>
                  <a:pt x="15894" y="749319"/>
                </a:lnTo>
                <a:lnTo>
                  <a:pt x="27897" y="793573"/>
                </a:lnTo>
                <a:lnTo>
                  <a:pt x="43029" y="836403"/>
                </a:lnTo>
                <a:lnTo>
                  <a:pt x="61155" y="877676"/>
                </a:lnTo>
                <a:lnTo>
                  <a:pt x="82140" y="917257"/>
                </a:lnTo>
                <a:lnTo>
                  <a:pt x="105850" y="955013"/>
                </a:lnTo>
                <a:lnTo>
                  <a:pt x="132151" y="990810"/>
                </a:lnTo>
                <a:lnTo>
                  <a:pt x="160907" y="1024513"/>
                </a:lnTo>
                <a:lnTo>
                  <a:pt x="191985" y="1055988"/>
                </a:lnTo>
                <a:lnTo>
                  <a:pt x="225249" y="1085102"/>
                </a:lnTo>
                <a:lnTo>
                  <a:pt x="260566" y="1111721"/>
                </a:lnTo>
                <a:lnTo>
                  <a:pt x="297800" y="1135709"/>
                </a:lnTo>
                <a:lnTo>
                  <a:pt x="336818" y="1156934"/>
                </a:lnTo>
                <a:lnTo>
                  <a:pt x="377484" y="1175262"/>
                </a:lnTo>
                <a:lnTo>
                  <a:pt x="419664" y="1190557"/>
                </a:lnTo>
                <a:lnTo>
                  <a:pt x="463224" y="1202687"/>
                </a:lnTo>
                <a:lnTo>
                  <a:pt x="508029" y="1211517"/>
                </a:lnTo>
                <a:lnTo>
                  <a:pt x="553945" y="1216914"/>
                </a:lnTo>
                <a:lnTo>
                  <a:pt x="600836" y="1218742"/>
                </a:lnTo>
                <a:lnTo>
                  <a:pt x="647884" y="1216914"/>
                </a:lnTo>
                <a:lnTo>
                  <a:pt x="693940" y="1211517"/>
                </a:lnTo>
                <a:lnTo>
                  <a:pt x="738872" y="1202687"/>
                </a:lnTo>
                <a:lnTo>
                  <a:pt x="782545" y="1190557"/>
                </a:lnTo>
                <a:lnTo>
                  <a:pt x="824826" y="1175262"/>
                </a:lnTo>
                <a:lnTo>
                  <a:pt x="865582" y="1156934"/>
                </a:lnTo>
                <a:lnTo>
                  <a:pt x="904677" y="1135709"/>
                </a:lnTo>
                <a:lnTo>
                  <a:pt x="941979" y="1111721"/>
                </a:lnTo>
                <a:lnTo>
                  <a:pt x="977353" y="1085102"/>
                </a:lnTo>
                <a:lnTo>
                  <a:pt x="1010667" y="1055988"/>
                </a:lnTo>
                <a:lnTo>
                  <a:pt x="1041785" y="1024513"/>
                </a:lnTo>
                <a:lnTo>
                  <a:pt x="1070575" y="990810"/>
                </a:lnTo>
                <a:lnTo>
                  <a:pt x="1096902" y="955013"/>
                </a:lnTo>
                <a:lnTo>
                  <a:pt x="1120633" y="917257"/>
                </a:lnTo>
                <a:lnTo>
                  <a:pt x="1141634" y="877676"/>
                </a:lnTo>
                <a:lnTo>
                  <a:pt x="1159771" y="836403"/>
                </a:lnTo>
                <a:lnTo>
                  <a:pt x="1174911" y="793573"/>
                </a:lnTo>
                <a:lnTo>
                  <a:pt x="1186919" y="749319"/>
                </a:lnTo>
                <a:lnTo>
                  <a:pt x="1195662" y="703776"/>
                </a:lnTo>
                <a:lnTo>
                  <a:pt x="1201006" y="657078"/>
                </a:lnTo>
                <a:lnTo>
                  <a:pt x="1202816" y="609358"/>
                </a:lnTo>
                <a:lnTo>
                  <a:pt x="1200776" y="558499"/>
                </a:lnTo>
                <a:lnTo>
                  <a:pt x="1194750" y="508822"/>
                </a:lnTo>
                <a:lnTo>
                  <a:pt x="1184878" y="460467"/>
                </a:lnTo>
                <a:lnTo>
                  <a:pt x="1171302" y="413574"/>
                </a:lnTo>
                <a:lnTo>
                  <a:pt x="1154163" y="368285"/>
                </a:lnTo>
                <a:lnTo>
                  <a:pt x="1133602" y="324739"/>
                </a:lnTo>
              </a:path>
            </a:pathLst>
          </a:custGeom>
          <a:ln w="28575">
            <a:solidFill>
              <a:srgbClr val="FFA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748266" y="5925718"/>
            <a:ext cx="928369" cy="459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ts val="2365"/>
              </a:lnSpc>
              <a:spcBef>
                <a:spcPts val="105"/>
              </a:spcBef>
            </a:pPr>
            <a:r>
              <a:rPr sz="2000" dirty="0">
                <a:latin typeface="Microsoft Sans Serif"/>
                <a:cs typeface="Microsoft Sans Serif"/>
              </a:rPr>
              <a:t>83 </a:t>
            </a:r>
            <a:r>
              <a:rPr sz="2000" spc="-15" dirty="0">
                <a:latin typeface="Microsoft Sans Serif"/>
                <a:cs typeface="Microsoft Sans Serif"/>
              </a:rPr>
              <a:t>73</a:t>
            </a:r>
            <a:r>
              <a:rPr sz="2000" dirty="0">
                <a:latin typeface="Microsoft Sans Serif"/>
                <a:cs typeface="Microsoft Sans Serif"/>
              </a:rPr>
              <a:t>7</a:t>
            </a:r>
            <a:r>
              <a:rPr sz="500" spc="-20" dirty="0">
                <a:latin typeface="Microsoft Sans Serif"/>
                <a:cs typeface="Microsoft Sans Serif"/>
              </a:rPr>
              <a:t>ч</a:t>
            </a:r>
            <a:r>
              <a:rPr sz="500" spc="-15" dirty="0">
                <a:latin typeface="Microsoft Sans Serif"/>
                <a:cs typeface="Microsoft Sans Serif"/>
              </a:rPr>
              <a:t>ел</a:t>
            </a:r>
            <a:endParaRPr sz="500">
              <a:latin typeface="Microsoft Sans Serif"/>
              <a:cs typeface="Microsoft Sans Serif"/>
            </a:endParaRPr>
          </a:p>
          <a:p>
            <a:pPr marL="12700">
              <a:lnSpc>
                <a:spcPts val="1045"/>
              </a:lnSpc>
            </a:pPr>
            <a:r>
              <a:rPr sz="900" dirty="0">
                <a:latin typeface="Microsoft Sans Serif"/>
                <a:cs typeface="Microsoft Sans Serif"/>
              </a:rPr>
              <a:t>потери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Японии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0407205" y="5439473"/>
            <a:ext cx="407670" cy="413384"/>
            <a:chOff x="10407205" y="5439473"/>
            <a:chExt cx="407670" cy="413384"/>
          </a:xfrm>
        </p:grpSpPr>
        <p:sp>
          <p:nvSpPr>
            <p:cNvPr id="48" name="object 48"/>
            <p:cNvSpPr/>
            <p:nvPr/>
          </p:nvSpPr>
          <p:spPr>
            <a:xfrm>
              <a:off x="10421493" y="5453760"/>
              <a:ext cx="379095" cy="384810"/>
            </a:xfrm>
            <a:custGeom>
              <a:avLst/>
              <a:gdLst/>
              <a:ahLst/>
              <a:cxnLst/>
              <a:rect l="l" t="t" r="r" b="b"/>
              <a:pathLst>
                <a:path w="379095" h="384810">
                  <a:moveTo>
                    <a:pt x="189483" y="0"/>
                  </a:moveTo>
                  <a:lnTo>
                    <a:pt x="146037" y="5079"/>
                  </a:lnTo>
                  <a:lnTo>
                    <a:pt x="106154" y="19547"/>
                  </a:lnTo>
                  <a:lnTo>
                    <a:pt x="70971" y="42248"/>
                  </a:lnTo>
                  <a:lnTo>
                    <a:pt x="41627" y="72028"/>
                  </a:lnTo>
                  <a:lnTo>
                    <a:pt x="19259" y="107732"/>
                  </a:lnTo>
                  <a:lnTo>
                    <a:pt x="5004" y="148204"/>
                  </a:lnTo>
                  <a:lnTo>
                    <a:pt x="0" y="192290"/>
                  </a:lnTo>
                  <a:lnTo>
                    <a:pt x="5004" y="236381"/>
                  </a:lnTo>
                  <a:lnTo>
                    <a:pt x="19259" y="276857"/>
                  </a:lnTo>
                  <a:lnTo>
                    <a:pt x="41627" y="312562"/>
                  </a:lnTo>
                  <a:lnTo>
                    <a:pt x="70971" y="342344"/>
                  </a:lnTo>
                  <a:lnTo>
                    <a:pt x="106154" y="365046"/>
                  </a:lnTo>
                  <a:lnTo>
                    <a:pt x="146037" y="379514"/>
                  </a:lnTo>
                  <a:lnTo>
                    <a:pt x="189483" y="384594"/>
                  </a:lnTo>
                  <a:lnTo>
                    <a:pt x="232977" y="379514"/>
                  </a:lnTo>
                  <a:lnTo>
                    <a:pt x="272894" y="365046"/>
                  </a:lnTo>
                  <a:lnTo>
                    <a:pt x="308099" y="342344"/>
                  </a:lnTo>
                  <a:lnTo>
                    <a:pt x="337457" y="312562"/>
                  </a:lnTo>
                  <a:lnTo>
                    <a:pt x="359832" y="276857"/>
                  </a:lnTo>
                  <a:lnTo>
                    <a:pt x="374090" y="236381"/>
                  </a:lnTo>
                  <a:lnTo>
                    <a:pt x="379095" y="192290"/>
                  </a:lnTo>
                  <a:lnTo>
                    <a:pt x="374090" y="148204"/>
                  </a:lnTo>
                  <a:lnTo>
                    <a:pt x="359832" y="107732"/>
                  </a:lnTo>
                  <a:lnTo>
                    <a:pt x="337457" y="72028"/>
                  </a:lnTo>
                  <a:lnTo>
                    <a:pt x="308099" y="42248"/>
                  </a:lnTo>
                  <a:lnTo>
                    <a:pt x="272894" y="19547"/>
                  </a:lnTo>
                  <a:lnTo>
                    <a:pt x="232977" y="5079"/>
                  </a:lnTo>
                  <a:lnTo>
                    <a:pt x="1894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421493" y="5453760"/>
              <a:ext cx="379095" cy="384810"/>
            </a:xfrm>
            <a:custGeom>
              <a:avLst/>
              <a:gdLst/>
              <a:ahLst/>
              <a:cxnLst/>
              <a:rect l="l" t="t" r="r" b="b"/>
              <a:pathLst>
                <a:path w="379095" h="384810">
                  <a:moveTo>
                    <a:pt x="0" y="192290"/>
                  </a:moveTo>
                  <a:lnTo>
                    <a:pt x="5004" y="148204"/>
                  </a:lnTo>
                  <a:lnTo>
                    <a:pt x="19259" y="107732"/>
                  </a:lnTo>
                  <a:lnTo>
                    <a:pt x="41627" y="72028"/>
                  </a:lnTo>
                  <a:lnTo>
                    <a:pt x="70971" y="42248"/>
                  </a:lnTo>
                  <a:lnTo>
                    <a:pt x="106154" y="19547"/>
                  </a:lnTo>
                  <a:lnTo>
                    <a:pt x="146037" y="5079"/>
                  </a:lnTo>
                  <a:lnTo>
                    <a:pt x="189483" y="0"/>
                  </a:lnTo>
                  <a:lnTo>
                    <a:pt x="232977" y="5079"/>
                  </a:lnTo>
                  <a:lnTo>
                    <a:pt x="272894" y="19547"/>
                  </a:lnTo>
                  <a:lnTo>
                    <a:pt x="308099" y="42248"/>
                  </a:lnTo>
                  <a:lnTo>
                    <a:pt x="337457" y="72028"/>
                  </a:lnTo>
                  <a:lnTo>
                    <a:pt x="359832" y="107732"/>
                  </a:lnTo>
                  <a:lnTo>
                    <a:pt x="374090" y="148204"/>
                  </a:lnTo>
                  <a:lnTo>
                    <a:pt x="379095" y="192290"/>
                  </a:lnTo>
                  <a:lnTo>
                    <a:pt x="374090" y="236381"/>
                  </a:lnTo>
                  <a:lnTo>
                    <a:pt x="359832" y="276857"/>
                  </a:lnTo>
                  <a:lnTo>
                    <a:pt x="337457" y="312562"/>
                  </a:lnTo>
                  <a:lnTo>
                    <a:pt x="308099" y="342344"/>
                  </a:lnTo>
                  <a:lnTo>
                    <a:pt x="272894" y="365046"/>
                  </a:lnTo>
                  <a:lnTo>
                    <a:pt x="232977" y="379514"/>
                  </a:lnTo>
                  <a:lnTo>
                    <a:pt x="189483" y="384594"/>
                  </a:lnTo>
                  <a:lnTo>
                    <a:pt x="146037" y="379514"/>
                  </a:lnTo>
                  <a:lnTo>
                    <a:pt x="106154" y="365046"/>
                  </a:lnTo>
                  <a:lnTo>
                    <a:pt x="70971" y="342344"/>
                  </a:lnTo>
                  <a:lnTo>
                    <a:pt x="41627" y="312562"/>
                  </a:lnTo>
                  <a:lnTo>
                    <a:pt x="19259" y="276857"/>
                  </a:lnTo>
                  <a:lnTo>
                    <a:pt x="5004" y="236381"/>
                  </a:lnTo>
                  <a:lnTo>
                    <a:pt x="0" y="192290"/>
                  </a:lnTo>
                  <a:close/>
                </a:path>
              </a:pathLst>
            </a:custGeom>
            <a:ln w="28575">
              <a:solidFill>
                <a:srgbClr val="E05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33126" y="5541771"/>
              <a:ext cx="182879" cy="185432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036557" y="3187445"/>
            <a:ext cx="248666" cy="24841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058402" y="3962162"/>
            <a:ext cx="210550" cy="19442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066593" y="4429950"/>
            <a:ext cx="233934" cy="189484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9042018" y="3588384"/>
            <a:ext cx="260985" cy="191770"/>
            <a:chOff x="9042018" y="3588384"/>
            <a:chExt cx="260985" cy="191770"/>
          </a:xfrm>
        </p:grpSpPr>
        <p:sp>
          <p:nvSpPr>
            <p:cNvPr id="55" name="object 55"/>
            <p:cNvSpPr/>
            <p:nvPr/>
          </p:nvSpPr>
          <p:spPr>
            <a:xfrm>
              <a:off x="9045193" y="3716146"/>
              <a:ext cx="254635" cy="60325"/>
            </a:xfrm>
            <a:custGeom>
              <a:avLst/>
              <a:gdLst/>
              <a:ahLst/>
              <a:cxnLst/>
              <a:rect l="l" t="t" r="r" b="b"/>
              <a:pathLst>
                <a:path w="254634" h="60325">
                  <a:moveTo>
                    <a:pt x="221869" y="0"/>
                  </a:moveTo>
                  <a:lnTo>
                    <a:pt x="112396" y="0"/>
                  </a:lnTo>
                  <a:lnTo>
                    <a:pt x="56181" y="0"/>
                  </a:lnTo>
                  <a:lnTo>
                    <a:pt x="35470" y="0"/>
                  </a:lnTo>
                  <a:lnTo>
                    <a:pt x="32511" y="0"/>
                  </a:lnTo>
                  <a:lnTo>
                    <a:pt x="19877" y="2383"/>
                  </a:lnTo>
                  <a:lnTo>
                    <a:pt x="9540" y="8874"/>
                  </a:lnTo>
                  <a:lnTo>
                    <a:pt x="2561" y="18484"/>
                  </a:lnTo>
                  <a:lnTo>
                    <a:pt x="0" y="30225"/>
                  </a:lnTo>
                  <a:lnTo>
                    <a:pt x="2561" y="41947"/>
                  </a:lnTo>
                  <a:lnTo>
                    <a:pt x="9540" y="51514"/>
                  </a:lnTo>
                  <a:lnTo>
                    <a:pt x="19877" y="57961"/>
                  </a:lnTo>
                  <a:lnTo>
                    <a:pt x="32511" y="60325"/>
                  </a:lnTo>
                  <a:lnTo>
                    <a:pt x="141984" y="60325"/>
                  </a:lnTo>
                  <a:lnTo>
                    <a:pt x="198199" y="60325"/>
                  </a:lnTo>
                  <a:lnTo>
                    <a:pt x="218910" y="60325"/>
                  </a:lnTo>
                  <a:lnTo>
                    <a:pt x="221869" y="60325"/>
                  </a:lnTo>
                  <a:lnTo>
                    <a:pt x="234503" y="57961"/>
                  </a:lnTo>
                  <a:lnTo>
                    <a:pt x="244840" y="51514"/>
                  </a:lnTo>
                  <a:lnTo>
                    <a:pt x="251819" y="41947"/>
                  </a:lnTo>
                  <a:lnTo>
                    <a:pt x="254380" y="30225"/>
                  </a:lnTo>
                  <a:lnTo>
                    <a:pt x="251819" y="18484"/>
                  </a:lnTo>
                  <a:lnTo>
                    <a:pt x="244840" y="8874"/>
                  </a:lnTo>
                  <a:lnTo>
                    <a:pt x="234503" y="2383"/>
                  </a:lnTo>
                  <a:lnTo>
                    <a:pt x="221869" y="0"/>
                  </a:lnTo>
                  <a:close/>
                </a:path>
              </a:pathLst>
            </a:custGeom>
            <a:ln w="6350">
              <a:solidFill>
                <a:srgbClr val="FF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48622" y="3588384"/>
              <a:ext cx="247523" cy="184912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9451340" y="3172459"/>
            <a:ext cx="2181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6640</a:t>
            </a:r>
            <a:r>
              <a:rPr sz="1200" spc="2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75" dirty="0">
                <a:latin typeface="Microsoft Sans Serif"/>
                <a:cs typeface="Microsoft Sans Serif"/>
              </a:rPr>
              <a:t>ОРУДИЙ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И</a:t>
            </a:r>
            <a:r>
              <a:rPr sz="1200" spc="5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МИНОМЕТОВ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464929" y="3099689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238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451593" y="3453638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364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9447403" y="3512946"/>
            <a:ext cx="98551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1215</a:t>
            </a:r>
            <a:r>
              <a:rPr sz="1200" spc="7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latin typeface="Microsoft Sans Serif"/>
                <a:cs typeface="Microsoft Sans Serif"/>
              </a:rPr>
              <a:t>ТАНКОВ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444608" y="3914013"/>
            <a:ext cx="1957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1907</a:t>
            </a:r>
            <a:r>
              <a:rPr sz="1200" spc="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latin typeface="Microsoft Sans Serif"/>
                <a:cs typeface="Microsoft Sans Serif"/>
              </a:rPr>
              <a:t>БОЕВЫХ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60" dirty="0">
                <a:latin typeface="Microsoft Sans Serif"/>
                <a:cs typeface="Microsoft Sans Serif"/>
              </a:rPr>
              <a:t>САМОЛЕТОВ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479660" y="4945126"/>
            <a:ext cx="1765935" cy="348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25</a:t>
            </a:r>
            <a:r>
              <a:rPr sz="1200" spc="1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latin typeface="Microsoft Sans Serif"/>
                <a:cs typeface="Microsoft Sans Serif"/>
              </a:rPr>
              <a:t>ВОЕННЫХ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70" dirty="0">
                <a:latin typeface="Microsoft Sans Serif"/>
                <a:cs typeface="Microsoft Sans Serif"/>
              </a:rPr>
              <a:t>КОРАБЛЕЙ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50" dirty="0">
                <a:latin typeface="Microsoft Sans Serif"/>
                <a:cs typeface="Microsoft Sans Serif"/>
              </a:rPr>
              <a:t>ОСНОВНЫХ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КЛАССОВ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440544" y="3820667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364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444863" y="4240657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237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27668" y="2842641"/>
            <a:ext cx="342264" cy="190246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9039606" y="2495803"/>
            <a:ext cx="2413635" cy="541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404040"/>
                </a:solidFill>
                <a:latin typeface="Microsoft Sans Serif"/>
                <a:cs typeface="Microsoft Sans Serif"/>
              </a:rPr>
              <a:t>Квантунская</a:t>
            </a:r>
            <a:r>
              <a:rPr sz="1200" dirty="0">
                <a:solidFill>
                  <a:srgbClr val="404040"/>
                </a:solidFill>
                <a:latin typeface="Microsoft Sans Serif"/>
                <a:cs typeface="Microsoft Sans Serif"/>
              </a:rPr>
              <a:t> армия</a:t>
            </a:r>
            <a:r>
              <a:rPr sz="1200" spc="-10" dirty="0">
                <a:solidFill>
                  <a:srgbClr val="404040"/>
                </a:solidFill>
                <a:latin typeface="Microsoft Sans Serif"/>
                <a:cs typeface="Microsoft Sans Serif"/>
              </a:rPr>
              <a:t> насчитывала:</a:t>
            </a:r>
            <a:endParaRPr sz="1200">
              <a:latin typeface="Microsoft Sans Serif"/>
              <a:cs typeface="Microsoft Sans Serif"/>
            </a:endParaRPr>
          </a:p>
          <a:p>
            <a:pPr marL="56515" algn="ctr">
              <a:lnSpc>
                <a:spcPct val="100000"/>
              </a:lnSpc>
              <a:spcBef>
                <a:spcPts val="1180"/>
              </a:spcBef>
            </a:pPr>
            <a:r>
              <a:rPr sz="1200" spc="-10" dirty="0">
                <a:solidFill>
                  <a:srgbClr val="C10000"/>
                </a:solidFill>
                <a:latin typeface="Microsoft Sans Serif"/>
                <a:cs typeface="Microsoft Sans Serif"/>
              </a:rPr>
              <a:t>Более</a:t>
            </a:r>
            <a:r>
              <a:rPr sz="1200" spc="-4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1 МЛН</a:t>
            </a:r>
            <a:r>
              <a:rPr sz="1200" spc="-30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ЧЕЛОВЕК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9459848" y="4888103"/>
            <a:ext cx="1904364" cy="0"/>
          </a:xfrm>
          <a:custGeom>
            <a:avLst/>
            <a:gdLst/>
            <a:ahLst/>
            <a:cxnLst/>
            <a:rect l="l" t="t" r="r" b="b"/>
            <a:pathLst>
              <a:path w="1904365">
                <a:moveTo>
                  <a:pt x="0" y="0"/>
                </a:moveTo>
                <a:lnTo>
                  <a:pt x="1904237" y="0"/>
                </a:lnTo>
              </a:path>
            </a:pathLst>
          </a:custGeom>
          <a:ln w="19050">
            <a:solidFill>
              <a:srgbClr val="FFD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9449181" y="4218463"/>
            <a:ext cx="2074545" cy="62420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200" dirty="0">
                <a:solidFill>
                  <a:srgbClr val="C10000"/>
                </a:solidFill>
                <a:latin typeface="Microsoft Sans Serif"/>
                <a:cs typeface="Microsoft Sans Serif"/>
              </a:rPr>
              <a:t>17</a:t>
            </a:r>
            <a:r>
              <a:rPr sz="1200" spc="25" dirty="0">
                <a:solidFill>
                  <a:srgbClr val="C10000"/>
                </a:solidFill>
                <a:latin typeface="Microsoft Sans Serif"/>
                <a:cs typeface="Microsoft Sans Serif"/>
              </a:rPr>
              <a:t> </a:t>
            </a:r>
            <a:r>
              <a:rPr sz="1200" spc="-80" dirty="0">
                <a:latin typeface="Microsoft Sans Serif"/>
                <a:cs typeface="Microsoft Sans Serif"/>
              </a:rPr>
              <a:t>УКРЕПЛЕННЫХ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35" dirty="0">
                <a:latin typeface="Microsoft Sans Serif"/>
                <a:cs typeface="Microsoft Sans Serif"/>
              </a:rPr>
              <a:t>РАЙОНОВ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800" dirty="0">
                <a:latin typeface="Microsoft Sans Serif"/>
                <a:cs typeface="Microsoft Sans Serif"/>
              </a:rPr>
              <a:t>более</a:t>
            </a:r>
            <a:r>
              <a:rPr sz="800" spc="-4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8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тысяч</a:t>
            </a:r>
            <a:r>
              <a:rPr sz="800" spc="-3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долговременных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800" dirty="0">
                <a:latin typeface="Microsoft Sans Serif"/>
                <a:cs typeface="Microsoft Sans Serif"/>
              </a:rPr>
              <a:t>огневых</a:t>
            </a:r>
            <a:r>
              <a:rPr sz="800" spc="-5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точек</a:t>
            </a:r>
            <a:r>
              <a:rPr sz="800" spc="-5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из</a:t>
            </a:r>
            <a:r>
              <a:rPr sz="800" spc="2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железобетона</a:t>
            </a:r>
            <a:r>
              <a:rPr sz="800" spc="-5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и</a:t>
            </a:r>
            <a:r>
              <a:rPr sz="800" spc="45" dirty="0">
                <a:latin typeface="Microsoft Sans Serif"/>
                <a:cs typeface="Microsoft Sans Serif"/>
              </a:rPr>
              <a:t> </a:t>
            </a:r>
            <a:r>
              <a:rPr sz="800" spc="-20" dirty="0">
                <a:latin typeface="Microsoft Sans Serif"/>
                <a:cs typeface="Microsoft Sans Serif"/>
              </a:rPr>
              <a:t>камня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69" name="object 6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22842" y="4962372"/>
            <a:ext cx="321081" cy="3210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3399</Words>
  <Application>Microsoft Office PowerPoint</Application>
  <PresentationFormat>Произвольный</PresentationFormat>
  <Paragraphs>450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ТОЧКУ ВО ВТОРОЙ МИРОВОЙ ВОЙНЕ ПОСТАВИЛ СОВЕТСКИЙ СОЮЗ И ЕГО ВООРУЖЕННЫЕ СИЛЫ</vt:lpstr>
      <vt:lpstr>МАНЬЧЖУРСКАЯ ОПЕРАЦИЯ КРАСНОЙ АРМИИ - ПОСЛЕДНЯЯ БИТВА ВТОРОЙ МИРОВОЙ ВОЙНЫ</vt:lpstr>
      <vt:lpstr>КРАСНАЯ АРМИЯ ВОЕВАЛА И ДОБИЛАСЬ ПОБЕДЫ В ХОДЕ ВОЕННЫХ ОПЕРАЦИЙ, СТРЕМЯСЬ МИНИМИЗИРОВАТЬ ЖЕРТВЫ СРЕДИ МИРНОГО НАСЕЛЕНИЯ И ВОЕННЫХ</vt:lpstr>
      <vt:lpstr>Презентация PowerPoint</vt:lpstr>
      <vt:lpstr>КРАСНАЯ АРМИЯ СПАСЛА МИР ОТ БАКТЕРИОЛОГИЧЕСКОЙ ВОЙНЫ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Вадим</cp:lastModifiedBy>
  <cp:revision>2</cp:revision>
  <dcterms:created xsi:type="dcterms:W3CDTF">2025-09-01T12:58:01Z</dcterms:created>
  <dcterms:modified xsi:type="dcterms:W3CDTF">2025-09-01T16:01:19Z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2025-09-01T00:00:00Z</vt:filetime>
  </property>
  <property fmtid="{D5CDD505-2E9C-101B-9397-08002B2CF9AE}" pid="5" name="Producer">
    <vt:lpwstr>Microsoft® PowerPoint® 2010</vt:lpwstr>
  </property>
</Properties>
</file>