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88" r:id="rId15"/>
    <p:sldId id="287" r:id="rId16"/>
    <p:sldId id="289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60" d="100"/>
          <a:sy n="60" d="100"/>
        </p:scale>
        <p:origin x="-15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DA08F-A8C1-4ECD-B08C-944352127FE7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FB0D9-B6A5-4C8A-B943-B13367CA8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49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ED498-EA46-4CF3-8F23-278ABEA29CB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9681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1E24-0547-4DAF-9144-5868B820D5D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0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836712"/>
            <a:ext cx="62646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>
              <a:tabLst>
                <a:tab pos="95250" algn="l"/>
                <a:tab pos="630238" algn="l"/>
                <a:tab pos="993775" algn="l"/>
              </a:tabLst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«Топ 15 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интересных открытий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изобретений» 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805264"/>
            <a:ext cx="2771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презентация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0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19872" y="148478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Эмиль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Берлинер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США впервые продемонстрирована первая граммофонная пластинка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7271792" y="1340768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мая 1888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2276872"/>
            <a:ext cx="6300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Идею записи звука на носитель воплотил в жизнь американский изобретатель Эмиль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Берлинер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в мире граммофонная пластинка по сей день хранится в национальном музее США в Вашингтоне. Первоначально грампластинки изготавливались из шеллака, и только в конце 50-х - в начале 60-х годов прошлого века диски стали делать из винила - более износостойкого материала. </a:t>
            </a:r>
          </a:p>
        </p:txBody>
      </p:sp>
      <p:pic>
        <p:nvPicPr>
          <p:cNvPr id="35842" name="Picture 2" descr="https://tile.loc.gov/storage-services/service/mbrs/berl/berlp/12010104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1921362" cy="2487326"/>
          </a:xfrm>
          <a:prstGeom prst="rect">
            <a:avLst/>
          </a:prstGeom>
          <a:noFill/>
        </p:spPr>
      </p:pic>
      <p:pic>
        <p:nvPicPr>
          <p:cNvPr id="16388" name="Picture 4" descr="https://pbs.twimg.com/media/D60q4dIW0AEksoa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3203848" cy="239953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95936" y="4272677"/>
            <a:ext cx="514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Формально слова "грампластинка" и "грамзапись" являются сокращениями от "граммофонная пластинка" и "граммофонная запись", но поскольку граммофоны давно уже никто не использует, то эти сокращённые термины стали существовать независимо. На протяжении XX века грампластинка была важнейшим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аудионосителем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779912" y="162880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Барнай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Французский инженер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Барнай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получил патент на телефон с дисковым набором номера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412776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мая 1923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2708920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Французский инженер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Барнай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получил патент на телефон с дисковым набором номера. До этого люди не набирали номер: каждый телефон был соединён с диспетчерским пунктом и человек просил телефонистку соединить его с абонентом</a:t>
            </a:r>
          </a:p>
        </p:txBody>
      </p:sp>
      <p:pic>
        <p:nvPicPr>
          <p:cNvPr id="9" name="image37.jpeg" descr="http://cs623926.vk.me/v623926097/4277b/bgnoduQA1B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192" y="4221088"/>
            <a:ext cx="2536466" cy="2329732"/>
          </a:xfrm>
          <a:prstGeom prst="rect">
            <a:avLst/>
          </a:prstGeom>
        </p:spPr>
      </p:pic>
      <p:pic>
        <p:nvPicPr>
          <p:cNvPr id="37890" name="Picture 2" descr="https://www.sensusnovus.ru/wp-content/uploads/2017/06/Antoine-Barnav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772816"/>
            <a:ext cx="259228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63888" y="1484784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Арсений Горохов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Арсений Горохов первый в мире разработал компьютер, ЭВМ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340768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мая 1968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2276872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инженер-электромеханик Горохов Арсений Анатольевич (за 8 лет до PC от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 создаёт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персональный компьютер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получает на него патент № 383005. А. А. Горохов изобрел машину под названием «Устройство для задания программы воспроизведения контура детали».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ds04.infourok.ru/uploads/ex/0d69/000fc4d8-d8d4e9df/img4.jpg"/>
          <p:cNvPicPr>
            <a:picLocks noChangeAspect="1" noChangeArrowheads="1"/>
          </p:cNvPicPr>
          <p:nvPr/>
        </p:nvPicPr>
        <p:blipFill>
          <a:blip r:embed="rId4" cstate="print"/>
          <a:srcRect l="27562" t="8400" r="28339" b="16400"/>
          <a:stretch>
            <a:fillRect/>
          </a:stretch>
        </p:blipFill>
        <p:spPr bwMode="auto">
          <a:xfrm>
            <a:off x="1187624" y="1412776"/>
            <a:ext cx="1949214" cy="2492895"/>
          </a:xfrm>
          <a:prstGeom prst="rect">
            <a:avLst/>
          </a:prstGeom>
          <a:noFill/>
        </p:spPr>
      </p:pic>
      <p:pic>
        <p:nvPicPr>
          <p:cNvPr id="39940" name="Picture 4" descr="http://images.myshared.ru/6/572180/slide_27.jpg"/>
          <p:cNvPicPr>
            <a:picLocks noChangeAspect="1" noChangeArrowheads="1"/>
          </p:cNvPicPr>
          <p:nvPr/>
        </p:nvPicPr>
        <p:blipFill>
          <a:blip r:embed="rId5" cstate="print"/>
          <a:srcRect l="9386" t="21161" r="56792" b="34207"/>
          <a:stretch>
            <a:fillRect/>
          </a:stretch>
        </p:blipFill>
        <p:spPr bwMode="auto">
          <a:xfrm>
            <a:off x="6300192" y="4077072"/>
            <a:ext cx="2520280" cy="24943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23728" y="4149080"/>
            <a:ext cx="410445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не случайно, т.к. предназначался аппарат, прежде всего, для создания сложных инженерных чертежей. </a:t>
            </a:r>
          </a:p>
          <a:p>
            <a:pPr algn="just"/>
            <a:endParaRPr lang="en-US" sz="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 изобретатель предпочитает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называть	аппарат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«программируемый прибор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интеллектор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03848" y="148478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Лодыгин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260648"/>
            <a:ext cx="8136904" cy="10801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Петербурге прошла первая публичная демонстрация электрической лампы для уличного освещения, созданной электротехником А.Н.Лодыгиным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804248" y="1484784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мая 1873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564904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Александр Николаевич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Лодыгин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является изобретателем всем известных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ламп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накаливания с вольфрамовой спиралью, которыми, несмотря на борьбу с их стоваттной версией, мы продолжаем пользоваться и сегодня.</a:t>
            </a:r>
          </a:p>
        </p:txBody>
      </p:sp>
      <p:pic>
        <p:nvPicPr>
          <p:cNvPr id="41986" name="Picture 2" descr="https://fs00.infourok.ru/images/doc/141/163852/img30.jpg"/>
          <p:cNvPicPr>
            <a:picLocks noChangeAspect="1" noChangeArrowheads="1"/>
          </p:cNvPicPr>
          <p:nvPr/>
        </p:nvPicPr>
        <p:blipFill>
          <a:blip r:embed="rId4" cstate="print"/>
          <a:srcRect l="11413" t="38850" r="57875" b="2351"/>
          <a:stretch>
            <a:fillRect/>
          </a:stretch>
        </p:blipFill>
        <p:spPr bwMode="auto">
          <a:xfrm>
            <a:off x="1259632" y="1484784"/>
            <a:ext cx="1905640" cy="2736304"/>
          </a:xfrm>
          <a:prstGeom prst="rect">
            <a:avLst/>
          </a:prstGeom>
          <a:noFill/>
        </p:spPr>
      </p:pic>
      <p:pic>
        <p:nvPicPr>
          <p:cNvPr id="41988" name="Picture 4" descr="https://pbs.twimg.com/media/EhpGR8VWoAAlZ76.png"/>
          <p:cNvPicPr>
            <a:picLocks noChangeAspect="1" noChangeArrowheads="1"/>
          </p:cNvPicPr>
          <p:nvPr/>
        </p:nvPicPr>
        <p:blipFill>
          <a:blip r:embed="rId5" cstate="print"/>
          <a:srcRect l="51464" b="5078"/>
          <a:stretch>
            <a:fillRect/>
          </a:stretch>
        </p:blipFill>
        <p:spPr bwMode="auto">
          <a:xfrm>
            <a:off x="6156176" y="3861048"/>
            <a:ext cx="2736304" cy="280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03848" y="191683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Вашингтон Шеффилд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260648"/>
            <a:ext cx="8136904" cy="93610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Доктор Вашингтон Шеффилд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изобретает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тюбик для зубной пасты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948264" y="1700808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мая 1892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852936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самом деле, изобретатель тюбика, доктор Вашингтон Шеффилд, представил свое изобретение гораздо раньше - еще в 1882 году. А вот запуск промышленного производства произошел в 1892 году. Доктор Вашингтон Шеффилд считается изобретателем современной зубной пасты. Он первый стал помещать зубную пасту в складные тюбики для продажи.</a:t>
            </a:r>
          </a:p>
        </p:txBody>
      </p:sp>
      <p:pic>
        <p:nvPicPr>
          <p:cNvPr id="44034" name="Picture 2" descr="https://im0-tub-ru.yandex.net/i?id=81d6d01320afa537d8fa5eb77db34e18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2218001" cy="2543945"/>
          </a:xfrm>
          <a:prstGeom prst="rect">
            <a:avLst/>
          </a:prstGeom>
          <a:noFill/>
        </p:spPr>
      </p:pic>
      <p:pic>
        <p:nvPicPr>
          <p:cNvPr id="48130" name="Picture 2" descr="http://vmireinteresnogo.com/wp-content/uploads/2017/05/Weimark-Branding-Colgate-Washington-Sheffield-inventor-pasta-dientes-dentifrico.jpg"/>
          <p:cNvPicPr>
            <a:picLocks noChangeAspect="1" noChangeArrowheads="1"/>
          </p:cNvPicPr>
          <p:nvPr/>
        </p:nvPicPr>
        <p:blipFill>
          <a:blip r:embed="rId5" cstate="print"/>
          <a:srcRect l="62999" t="3360" r="13061" b="1441"/>
          <a:stretch>
            <a:fillRect/>
          </a:stretch>
        </p:blipFill>
        <p:spPr bwMode="auto">
          <a:xfrm>
            <a:off x="7452320" y="3429000"/>
            <a:ext cx="1368152" cy="3060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03848" y="170080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Петров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404664"/>
            <a:ext cx="8208912" cy="10801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Физик и основоположник электрометаллургии академик В.В. Петров открыл явление электрической дуги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700808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мая 1802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2708920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Петров установил, что если присоединить к полюсам большой электрической батареи два кусочка древесного угля и, приведя угли в соприкосновение, слегка их раздвинуть, то между концами углей образуется яркое пламя, а сами концы углей раскалятся добела, испуская ослепительный свет.</a:t>
            </a:r>
          </a:p>
        </p:txBody>
      </p:sp>
      <p:pic>
        <p:nvPicPr>
          <p:cNvPr id="44042" name="Picture 10" descr="https://cf.ppt-online.org/files/slide/l/L3mGvj4OHQ96D8uCZKhwkIYbVP0UixleBrfFst/slide-3.jpg"/>
          <p:cNvPicPr>
            <a:picLocks noChangeAspect="1" noChangeArrowheads="1"/>
          </p:cNvPicPr>
          <p:nvPr/>
        </p:nvPicPr>
        <p:blipFill>
          <a:blip r:embed="rId4" cstate="print"/>
          <a:srcRect l="12796" t="71314" r="34786" b="1271"/>
          <a:stretch>
            <a:fillRect/>
          </a:stretch>
        </p:blipFill>
        <p:spPr bwMode="auto">
          <a:xfrm>
            <a:off x="5148064" y="4797152"/>
            <a:ext cx="3744416" cy="1745433"/>
          </a:xfrm>
          <a:prstGeom prst="rect">
            <a:avLst/>
          </a:prstGeom>
          <a:noFill/>
        </p:spPr>
      </p:pic>
      <p:pic>
        <p:nvPicPr>
          <p:cNvPr id="44044" name="Picture 12" descr="http://900igr.net/up/datas/108347/012.jpg"/>
          <p:cNvPicPr>
            <a:picLocks noChangeAspect="1" noChangeArrowheads="1"/>
          </p:cNvPicPr>
          <p:nvPr/>
        </p:nvPicPr>
        <p:blipFill>
          <a:blip r:embed="rId5" cstate="print"/>
          <a:srcRect l="2624" t="8737" r="77689" b="57663"/>
          <a:stretch>
            <a:fillRect/>
          </a:stretch>
        </p:blipFill>
        <p:spPr bwMode="auto">
          <a:xfrm>
            <a:off x="1043608" y="1700808"/>
            <a:ext cx="1800200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332656"/>
            <a:ext cx="8208912" cy="10801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Компания "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Отис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зарегистрировала торговую марку "Эскалатор"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484784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мая 1900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2348880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Позже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так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движущиеся лестницы. Впервые новинка была представлена в 1900 году на Всемирной выставке в Париже. Применение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эскалатору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нашли сразу. Уже через 11 лет после демонстрации его установили в лондонской подземке.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4077072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Долгое время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эскалаторы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были только в метро, но потом им нашлось и другое применение. Сегодня самый длинный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эскалатор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протяженностью 800 метров находится в Гонконге. Он пересекает несколько улиц с фешенебельными ресторанами и магазинами и является самостоятельным транспортным средством, перевозя ежедневно до 60 тысяч человек.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2" name="Picture 6" descr="https://img0.liveinternet.ru/images/attach/c/4/122/918/122918364_1900YEskalator400_632.jpg"/>
          <p:cNvPicPr>
            <a:picLocks noChangeAspect="1" noChangeArrowheads="1"/>
          </p:cNvPicPr>
          <p:nvPr/>
        </p:nvPicPr>
        <p:blipFill>
          <a:blip r:embed="rId4" cstate="print"/>
          <a:srcRect b="47973"/>
          <a:stretch>
            <a:fillRect/>
          </a:stretch>
        </p:blipFill>
        <p:spPr bwMode="auto">
          <a:xfrm>
            <a:off x="611560" y="1556792"/>
            <a:ext cx="3240360" cy="2313139"/>
          </a:xfrm>
          <a:prstGeom prst="rect">
            <a:avLst/>
          </a:prstGeom>
          <a:noFill/>
        </p:spPr>
      </p:pic>
      <p:pic>
        <p:nvPicPr>
          <p:cNvPr id="20" name="Picture 6" descr="https://img0.liveinternet.ru/images/attach/c/4/122/918/122918364_1900YEskalator400_632.jpg"/>
          <p:cNvPicPr>
            <a:picLocks noChangeAspect="1" noChangeArrowheads="1"/>
          </p:cNvPicPr>
          <p:nvPr/>
        </p:nvPicPr>
        <p:blipFill>
          <a:blip r:embed="rId4" cstate="print"/>
          <a:srcRect t="53647"/>
          <a:stretch>
            <a:fillRect/>
          </a:stretch>
        </p:blipFill>
        <p:spPr bwMode="auto">
          <a:xfrm>
            <a:off x="539552" y="4293096"/>
            <a:ext cx="3240360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597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99695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635896" y="1700808"/>
            <a:ext cx="227530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Тамплю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2564904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Выдан патент на проект самолета с паровым 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двигателем, тянущим винтом и трехколесным 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шасси. Феликс де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Тампль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французский морской офицер, построил не модель, а первый настоящий самолет.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900igr.net/up/datas/181457/007.jpg"/>
          <p:cNvPicPr>
            <a:picLocks noChangeAspect="1" noChangeArrowheads="1"/>
          </p:cNvPicPr>
          <p:nvPr/>
        </p:nvPicPr>
        <p:blipFill>
          <a:blip r:embed="rId4" cstate="print"/>
          <a:srcRect l="74811" t="22050" r="6289" b="45401"/>
          <a:stretch>
            <a:fillRect/>
          </a:stretch>
        </p:blipFill>
        <p:spPr bwMode="auto">
          <a:xfrm>
            <a:off x="1619672" y="1700808"/>
            <a:ext cx="1872208" cy="2304256"/>
          </a:xfrm>
          <a:prstGeom prst="rect">
            <a:avLst/>
          </a:prstGeom>
          <a:noFill/>
        </p:spPr>
      </p:pic>
      <p:pic>
        <p:nvPicPr>
          <p:cNvPr id="17" name="Picture 2" descr="http://900igr.net/up/datas/181457/007.jpg"/>
          <p:cNvPicPr>
            <a:picLocks noChangeAspect="1" noChangeArrowheads="1"/>
          </p:cNvPicPr>
          <p:nvPr/>
        </p:nvPicPr>
        <p:blipFill>
          <a:blip r:embed="rId4" cstate="print"/>
          <a:srcRect l="5421" t="23013" r="46542" b="46573"/>
          <a:stretch>
            <a:fillRect/>
          </a:stretch>
        </p:blipFill>
        <p:spPr bwMode="auto">
          <a:xfrm>
            <a:off x="4067944" y="4365104"/>
            <a:ext cx="4392488" cy="2016224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899592" y="404664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Патент на проект самолета с паровым двигателем, тянущим винтом и трехколесным шасси.</a:t>
            </a:r>
            <a:endParaRPr lang="ru-RU" sz="2400" b="1" dirty="0"/>
          </a:p>
        </p:txBody>
      </p:sp>
      <p:sp>
        <p:nvSpPr>
          <p:cNvPr id="22" name="Двойная волна 21"/>
          <p:cNvSpPr/>
          <p:nvPr/>
        </p:nvSpPr>
        <p:spPr>
          <a:xfrm>
            <a:off x="6876256" y="1556792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02 мая 1857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87824" y="1412776"/>
            <a:ext cx="2010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2204864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США произведен первый стальной плуг. Он был легче и прочнее тех, что изготовлялись из железа или дерева. Первый стальной плуг изобрёл американский кузнец Джон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John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Deere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К тому времени дышло, крепившееся к упряжи животных, было приспособлено так, что колесо в передней части плуга катилось по земле.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США произведен первый стальной плуг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268760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06 мая 1833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s://i.ytimg.com/vi/Vcwk1RtUbMs/hqdefault.jpg"/>
          <p:cNvPicPr>
            <a:picLocks noChangeAspect="1" noChangeArrowheads="1"/>
          </p:cNvPicPr>
          <p:nvPr/>
        </p:nvPicPr>
        <p:blipFill>
          <a:blip r:embed="rId4" cstate="print"/>
          <a:srcRect t="18900" b="16001"/>
          <a:stretch>
            <a:fillRect/>
          </a:stretch>
        </p:blipFill>
        <p:spPr bwMode="auto">
          <a:xfrm>
            <a:off x="5004048" y="4077072"/>
            <a:ext cx="3888432" cy="2448272"/>
          </a:xfrm>
          <a:prstGeom prst="rect">
            <a:avLst/>
          </a:prstGeom>
          <a:noFill/>
        </p:spPr>
      </p:pic>
      <p:pic>
        <p:nvPicPr>
          <p:cNvPr id="50182" name="Picture 6" descr="John Deere portra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1800200" cy="2455023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51520" y="3995678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стальные плуги управлялись пешим человеком. Управляющий шёл вслед за плугом, держась за две рукоятки, и регулировал направление и глубину борозды. Он также часто руководил движением животных, тянущих за собой плуг. Позже появились плуги, где управляющий уже сидел на специальном сидении на колёсах, а плуг имел более нескольких лемехов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87824" y="1484784"/>
            <a:ext cx="201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Гейл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Борден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2492896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Американец Гейл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Борден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разработчик способов длительного хранения продуктов, создатель пищевых концентратов, запатентовал сгущенное молоко. 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США запатентовано сгущенное молоко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412776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мая 1853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i.mycdn.me/i?r=AzEPZsRbOZEKgBhR0XGMT1RkeCcOqJ22gS9lIRaG-2Ux5qaKTM5SRkZCeTgDn6uOyic"/>
          <p:cNvPicPr>
            <a:picLocks noChangeAspect="1" noChangeArrowheads="1"/>
          </p:cNvPicPr>
          <p:nvPr/>
        </p:nvPicPr>
        <p:blipFill>
          <a:blip r:embed="rId4" cstate="print"/>
          <a:srcRect l="58480" t="9583" r="4306" b="40373"/>
          <a:stretch>
            <a:fillRect/>
          </a:stretch>
        </p:blipFill>
        <p:spPr bwMode="auto">
          <a:xfrm>
            <a:off x="6804248" y="3573016"/>
            <a:ext cx="2089764" cy="280625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123728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Патент на сладкое лакомство, которое необязательно было хранить на холоде, он получил сразу в двух странах – у себя на родине и в Великобритании.</a:t>
            </a:r>
          </a:p>
        </p:txBody>
      </p:sp>
      <p:pic>
        <p:nvPicPr>
          <p:cNvPr id="52228" name="Picture 4" descr="https://tunnel.ru/tmp/UBlrZM35mcNAObIG78SY/geyl-borden.jpg"/>
          <p:cNvPicPr>
            <a:picLocks noChangeAspect="1" noChangeArrowheads="1"/>
          </p:cNvPicPr>
          <p:nvPr/>
        </p:nvPicPr>
        <p:blipFill>
          <a:blip r:embed="rId5" cstate="print"/>
          <a:srcRect l="3210" r="3689" b="9620"/>
          <a:stretch>
            <a:fillRect/>
          </a:stretch>
        </p:blipFill>
        <p:spPr bwMode="auto">
          <a:xfrm>
            <a:off x="1001602" y="1628800"/>
            <a:ext cx="1914213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87824" y="148478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Адольф Николь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1844824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этому году история хронометров, т.е. часовых механизмов, позволявших производить точное измерение промежутков времени, насчитывала уже почти полтора столетия. Но только теперь переехавший в Англию швейцарский часовщик Адольф Николь запатентовал хронограф с различным набором функций.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Запантетован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первый хронограф</a:t>
            </a: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412776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мая 1862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http://content.foto.my.mail.ru/mail/khodakov/58/i-806.jpg"/>
          <p:cNvPicPr>
            <a:picLocks noChangeAspect="1" noChangeArrowheads="1"/>
          </p:cNvPicPr>
          <p:nvPr/>
        </p:nvPicPr>
        <p:blipFill>
          <a:blip r:embed="rId4" cstate="print"/>
          <a:srcRect l="2241" r="10359"/>
          <a:stretch>
            <a:fillRect/>
          </a:stretch>
        </p:blipFill>
        <p:spPr bwMode="auto">
          <a:xfrm>
            <a:off x="539552" y="3789040"/>
            <a:ext cx="3096344" cy="262054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707904" y="3717032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механизм мог вести отсчет произвольного промежутка времени с произвольного момента, а также фиксировать измеренное время и производить обнуление. Принципы его работы остались неизменными до наших дней — включение, остановка и возвращение к нулю. Эти функции и по сегодня считаются основными во всех современных хронографах, а часовые механизмы из маленькой Швейцарии заслуженно считаются лучшими в мире.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87824" y="148478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Чезбро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Название «вазелин» было запатентовано в США как торговая марка и торговый знак. </a:t>
            </a: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268760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мая 1878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s://ic.pics.livejournal.com/a_j_k_notes/56590496/335674/335674_original.jpg"/>
          <p:cNvPicPr>
            <a:picLocks noChangeAspect="1" noChangeArrowheads="1"/>
          </p:cNvPicPr>
          <p:nvPr/>
        </p:nvPicPr>
        <p:blipFill>
          <a:blip r:embed="rId4" cstate="print"/>
          <a:srcRect l="3448" t="7830" r="51724" b="29530"/>
          <a:stretch>
            <a:fillRect/>
          </a:stretch>
        </p:blipFill>
        <p:spPr bwMode="auto">
          <a:xfrm>
            <a:off x="755576" y="1556792"/>
            <a:ext cx="2160240" cy="2658757"/>
          </a:xfrm>
          <a:prstGeom prst="rect">
            <a:avLst/>
          </a:prstGeom>
          <a:noFill/>
        </p:spPr>
      </p:pic>
      <p:pic>
        <p:nvPicPr>
          <p:cNvPr id="9" name="Picture 2" descr="https://ic.pics.livejournal.com/a_j_k_notes/56590496/335674/335674_original.jpg"/>
          <p:cNvPicPr>
            <a:picLocks noChangeAspect="1" noChangeArrowheads="1"/>
          </p:cNvPicPr>
          <p:nvPr/>
        </p:nvPicPr>
        <p:blipFill>
          <a:blip r:embed="rId4" cstate="print"/>
          <a:srcRect l="54322" t="16571" r="9471" b="36448"/>
          <a:stretch>
            <a:fillRect/>
          </a:stretch>
        </p:blipFill>
        <p:spPr bwMode="auto">
          <a:xfrm>
            <a:off x="6732240" y="4509120"/>
            <a:ext cx="2016224" cy="213966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23728" y="4653136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что интересно, это средство способствовало быстрому заживлению ссадин. Проведя ряд экспериментов, в т. ч. и на себе, химиком было получено вещество, способствовавшее регенерации покровов кожи.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1916832"/>
            <a:ext cx="5760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известное косметическое и лечебное средство изобрел эмигрировавший в Америку англичанин Роберт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Чезбро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Смог сделать это открытие благодаря «помощи» нефтяников. В 1859 г. в стране был нефтяной бунт.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Чезбро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приходилось общаться с нефтяниками, и его заинтересовала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парафинообразная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масса, прилипавшая на бурильные установки при нефтедобыче и забивавшая насосы. Рабочие накладывали эту массу на раны.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87824" y="148478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Иоганн Кеплер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Немецкий астроном Иоганн Кеплер открыл закон движения планет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268760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мая 1618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2204864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Иоганн Кеплер – немецкий астроном, один из творцов астрономии нового времени.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Предположил, что природа планет родственная земной. Кеплер был сторонником идей Коперника о том, что планеты обращаются вокруг Солнца. </a:t>
            </a:r>
          </a:p>
        </p:txBody>
      </p:sp>
      <p:pic>
        <p:nvPicPr>
          <p:cNvPr id="58372" name="Picture 4" descr="https://ds03.infourok.ru/uploads/ex/0291/000559c0-964c2e81/img13.jpg"/>
          <p:cNvPicPr>
            <a:picLocks noChangeAspect="1" noChangeArrowheads="1"/>
          </p:cNvPicPr>
          <p:nvPr/>
        </p:nvPicPr>
        <p:blipFill>
          <a:blip r:embed="rId4" cstate="print"/>
          <a:srcRect l="3937" t="8400" r="54326" b="20201"/>
          <a:stretch>
            <a:fillRect/>
          </a:stretch>
        </p:blipFill>
        <p:spPr bwMode="auto">
          <a:xfrm>
            <a:off x="827584" y="1412776"/>
            <a:ext cx="2132708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4272677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многолетних наблюдений, выполненных Тихо Браге, он открыл законы движения планет.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Выведенные из наблюдений законы Кеплера были использованы впоследствии Ньютоном для обоснования закона всемирного тяготения.</a:t>
            </a:r>
          </a:p>
        </p:txBody>
      </p:sp>
      <p:pic>
        <p:nvPicPr>
          <p:cNvPr id="4100" name="Picture 4" descr="https://ds03.infourok.ru/uploads/ex/02b0/0002258f-dc80166a/img4.jpg"/>
          <p:cNvPicPr>
            <a:picLocks noChangeAspect="1" noChangeArrowheads="1"/>
          </p:cNvPicPr>
          <p:nvPr/>
        </p:nvPicPr>
        <p:blipFill>
          <a:blip r:embed="rId5" cstate="print"/>
          <a:srcRect l="58274" t="22050" r="3139" b="42251"/>
          <a:stretch>
            <a:fillRect/>
          </a:stretch>
        </p:blipFill>
        <p:spPr bwMode="auto">
          <a:xfrm>
            <a:off x="5292080" y="4077072"/>
            <a:ext cx="352839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19872" y="15567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Джеймс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Пакл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Английский юрист Джеймс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Пакл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запатентовал первый в мире пулемет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6876256" y="1412776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мая 1718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2420888"/>
            <a:ext cx="5436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 мая 1718 года английский юрист Джеймс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запатентовал скорострельной ружье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производившее 9 выстрелов в минуту. Пулемет «Максим-М1910» - применялся русской армией в боях I мировой и гражданской войны.</a:t>
            </a:r>
          </a:p>
        </p:txBody>
      </p:sp>
      <p:pic>
        <p:nvPicPr>
          <p:cNvPr id="31746" name="Picture 2" descr="http://www.nmosktoday.ru/u_images/0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781" y="4005064"/>
            <a:ext cx="3435219" cy="2497404"/>
          </a:xfrm>
          <a:prstGeom prst="rect">
            <a:avLst/>
          </a:prstGeom>
          <a:noFill/>
        </p:spPr>
      </p:pic>
      <p:pic>
        <p:nvPicPr>
          <p:cNvPr id="31748" name="Picture 4" descr="https://pbs.twimg.com/media/D6miW2KXsAAke5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206338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fs00.infourok.ru/images/doc/291/290787/hello_html_m73b96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19872" y="155679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Адольф Сакс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126876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260648"/>
            <a:ext cx="7848872" cy="100811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Бельгийский мастер Адольф Сакс запатентовал саксофон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7020272" y="1484784"/>
            <a:ext cx="1872208" cy="936104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мая 1846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2708920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инструмент благодаря своей яркости и колоритности очень быстро завоевал любовь композиторов. Крупнейшие мастера ХХ века создавали разнообразные произведения для саксофона и симфонического оркестра.</a:t>
            </a:r>
          </a:p>
        </p:txBody>
      </p:sp>
      <p:pic>
        <p:nvPicPr>
          <p:cNvPr id="33794" name="Picture 2" descr="https://i.mycdn.me/image?id=866432571955&amp;t=0&amp;plc=WEB&amp;tkn=*zhfH5rJDhaT-WJ0IZT-z4iZoEoM"/>
          <p:cNvPicPr>
            <a:picLocks noChangeAspect="1" noChangeArrowheads="1"/>
          </p:cNvPicPr>
          <p:nvPr/>
        </p:nvPicPr>
        <p:blipFill>
          <a:blip r:embed="rId4" cstate="print"/>
          <a:srcRect l="50793"/>
          <a:stretch>
            <a:fillRect/>
          </a:stretch>
        </p:blipFill>
        <p:spPr bwMode="auto">
          <a:xfrm>
            <a:off x="1259632" y="1412776"/>
            <a:ext cx="2141724" cy="2448272"/>
          </a:xfrm>
          <a:prstGeom prst="rect">
            <a:avLst/>
          </a:prstGeom>
          <a:noFill/>
        </p:spPr>
      </p:pic>
      <p:pic>
        <p:nvPicPr>
          <p:cNvPr id="33796" name="Picture 4" descr="http://mainfun.ru/uploads/images/02/10/91/2018/11/07/d447c0.jpg"/>
          <p:cNvPicPr>
            <a:picLocks noChangeAspect="1" noChangeArrowheads="1"/>
          </p:cNvPicPr>
          <p:nvPr/>
        </p:nvPicPr>
        <p:blipFill>
          <a:blip r:embed="rId5" cstate="print"/>
          <a:srcRect l="52961" t="2869" b="3887"/>
          <a:stretch>
            <a:fillRect/>
          </a:stretch>
        </p:blipFill>
        <p:spPr bwMode="auto">
          <a:xfrm>
            <a:off x="7020272" y="3573016"/>
            <a:ext cx="2123728" cy="304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0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619</Words>
  <Application>Microsoft Office PowerPoint</Application>
  <PresentationFormat>Экран (4:3)</PresentationFormat>
  <Paragraphs>144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ok</cp:lastModifiedBy>
  <cp:revision>92</cp:revision>
  <dcterms:created xsi:type="dcterms:W3CDTF">2015-05-11T13:50:36Z</dcterms:created>
  <dcterms:modified xsi:type="dcterms:W3CDTF">2021-05-18T07:09:07Z</dcterms:modified>
</cp:coreProperties>
</file>