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5"/>
  </p:notesMasterIdLst>
  <p:sldIdLst>
    <p:sldId id="256" r:id="rId4"/>
    <p:sldId id="284" r:id="rId5"/>
    <p:sldId id="286" r:id="rId6"/>
    <p:sldId id="28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71" r:id="rId20"/>
    <p:sldId id="272" r:id="rId21"/>
    <p:sldId id="273" r:id="rId22"/>
    <p:sldId id="274" r:id="rId23"/>
    <p:sldId id="28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1348" y="17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7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7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7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7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0B57581E-E406-42FA-816F-59621B647ECA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3215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</a:pPr>
            <a:endParaRPr lang="ru-RU" sz="1200" b="0" strike="noStrike" spc="-1" dirty="0">
              <a:latin typeface="Arial"/>
            </a:endParaRPr>
          </a:p>
        </p:txBody>
      </p:sp>
      <p:sp>
        <p:nvSpPr>
          <p:cNvPr id="29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D5CC8BA5-BB8B-4714-8678-87780503DA3E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ru-RU" sz="1200" b="0" strike="noStrike" spc="-1" dirty="0">
              <a:latin typeface="Arial"/>
            </a:endParaRPr>
          </a:p>
        </p:txBody>
      </p:sp>
      <p:sp>
        <p:nvSpPr>
          <p:cNvPr id="29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ADA481D-3765-44C4-83BD-46DDE25D43E3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ru-RU" sz="1200" b="0" strike="noStrike" spc="-1" dirty="0">
              <a:latin typeface="Arial"/>
            </a:endParaRPr>
          </a:p>
        </p:txBody>
      </p:sp>
      <p:sp>
        <p:nvSpPr>
          <p:cNvPr id="29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0E98F41-34A2-48F1-9CA1-197C32BF5D8A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 fontScale="57000"/>
          </a:bodyPr>
          <a:lstStyle/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30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355CA38-AF0B-48E5-8962-62E4F450E7BE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 fontScale="63000"/>
          </a:bodyPr>
          <a:lstStyle/>
          <a:p>
            <a:pPr marL="216000" indent="-216000">
              <a:lnSpc>
                <a:spcPct val="100000"/>
              </a:lnSpc>
            </a:pPr>
            <a:endParaRPr lang="ru-RU" sz="1200" b="0" strike="noStrike" spc="-1" dirty="0">
              <a:latin typeface="Arial"/>
            </a:endParaRPr>
          </a:p>
        </p:txBody>
      </p:sp>
      <p:sp>
        <p:nvSpPr>
          <p:cNvPr id="30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F11468E-E89C-4868-B02B-808BB8D8BA11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+mn-lt"/>
                <a:ea typeface="+mn-ea"/>
              </a:rPr>
              <a:t>Саласпилс – концентрационный лагерь</a:t>
            </a:r>
            <a:r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 на территории, оккупированной нацистами Латвии, получивший   печальную известность в мире из-за содержания в нем детей. В лагере мученической смертью погибли около 7 тысяч детей. Тела были частью сожжены, а частью захоронены на старом гарнизонном кладбище у Саласпилса. Большинство из них подвергались выкачиванию крови для раненых немецких солдат, вследствие чего дети быстро погибали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0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D7D5956-5001-4CF1-886C-9ABF14A191B1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 fontScale="44000"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latin typeface="Arial"/>
              </a:rPr>
              <a:t> </a:t>
            </a:r>
          </a:p>
        </p:txBody>
      </p:sp>
      <p:sp>
        <p:nvSpPr>
          <p:cNvPr id="31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4BDE4B6-0F61-442E-8DF6-54CBBF515830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18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4213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86FCCA1D-E2D7-4024-8760-32738E29749E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24.01.2025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489A0B7-7C90-4877-9C8D-D11160E0777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CBB188C1-9E18-40F1-9C1D-C2F4A4C0D7AA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24.01.2025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80DA0C0-7767-4953-9210-EB23F548384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00" r:id="rId13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AB64291A-2F28-4F3F-B63E-E554EEC9B92A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24.01.2025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543878A-4ECC-4DCB-8F3F-65BCBA7E26A0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jp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.png"/><Relationship Id="rId11" Type="http://schemas.openxmlformats.org/officeDocument/2006/relationships/image" Target="../media/image36.jp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175" name="TextShape 2"/>
          <p:cNvSpPr txBox="1"/>
          <p:nvPr/>
        </p:nvSpPr>
        <p:spPr>
          <a:xfrm>
            <a:off x="2411640" y="4149000"/>
            <a:ext cx="6328440" cy="208800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 w="9360">
            <a:solidFill>
              <a:srgbClr val="000000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41"/>
              </a:spcBef>
            </a:pPr>
            <a:r>
              <a:rPr lang="ru-RU" sz="3600" b="0" strike="noStrike" spc="-1" dirty="0">
                <a:solidFill>
                  <a:schemeClr val="accent2"/>
                </a:solidFill>
                <a:latin typeface="Arial Black" pitchFamily="34" charset="0"/>
              </a:rPr>
              <a:t>«</a:t>
            </a:r>
            <a:r>
              <a:rPr lang="ru-RU" sz="3600" b="0" strike="noStrike" spc="-1" dirty="0" smtClean="0">
                <a:solidFill>
                  <a:schemeClr val="accent2"/>
                </a:solidFill>
                <a:latin typeface="Arial Black" pitchFamily="34" charset="0"/>
              </a:rPr>
              <a:t>Холокост: трагедия, память, судьбы»</a:t>
            </a:r>
            <a:r>
              <a:rPr lang="ru-RU" sz="3600" b="0" strike="noStrike" spc="-1" dirty="0">
                <a:solidFill>
                  <a:srgbClr val="000000"/>
                </a:solidFill>
                <a:latin typeface="Calibri"/>
              </a:rPr>
              <a:t> </a:t>
            </a:r>
            <a:endParaRPr lang="ru-RU" sz="3600" b="0" strike="noStrike" spc="-1" dirty="0"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1043640" y="620640"/>
            <a:ext cx="7243920" cy="338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5D5D5D"/>
                </a:solidFill>
                <a:latin typeface="Times New Roman"/>
              </a:rPr>
              <a:t>27 января</a:t>
            </a:r>
            <a:endParaRPr lang="ru-RU" sz="5400" b="0" strike="noStrike" spc="-1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5D5D5D"/>
                </a:solidFill>
                <a:latin typeface="Times New Roman"/>
              </a:rPr>
              <a:t>Международный день </a:t>
            </a:r>
            <a:endParaRPr lang="ru-RU" sz="5400" b="0" strike="noStrike" spc="-1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5D5D5D"/>
                </a:solidFill>
                <a:latin typeface="Times New Roman"/>
              </a:rPr>
              <a:t>Памяти</a:t>
            </a:r>
            <a:endParaRPr lang="ru-RU" sz="5400" b="0" strike="noStrike" spc="-1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5D5D5D"/>
                </a:solidFill>
                <a:latin typeface="Times New Roman"/>
              </a:rPr>
              <a:t>Жертв Холокоста </a:t>
            </a:r>
            <a:endParaRPr lang="ru-RU" sz="5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457200" y="274680"/>
            <a:ext cx="8229240" cy="993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>
                <a:solidFill>
                  <a:srgbClr val="000000"/>
                </a:solidFill>
                <a:latin typeface="Comic Sans MS" pitchFamily="66" charset="0"/>
              </a:rPr>
              <a:t>Лагерь Майданек</a:t>
            </a:r>
            <a:endParaRPr lang="ru-RU" sz="4400" b="0" strike="noStrike" spc="-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0" name="TextShape 2"/>
          <p:cNvSpPr txBox="1"/>
          <p:nvPr/>
        </p:nvSpPr>
        <p:spPr>
          <a:xfrm>
            <a:off x="323640" y="4149000"/>
            <a:ext cx="8640720" cy="244800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 w="9360">
            <a:solidFill>
              <a:srgbClr val="000000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txBody>
          <a:bodyPr>
            <a:normAutofit fontScale="92500" lnSpcReduction="10000"/>
          </a:bodyPr>
          <a:lstStyle/>
          <a:p>
            <a:pPr marL="343080" indent="-34272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Comic Sans MS" pitchFamily="66" charset="0"/>
              </a:rPr>
              <a:t>Создан в августе 1941 года и был поделён на пять секций, одна из которых была женской</a:t>
            </a:r>
          </a:p>
          <a:p>
            <a:pPr marL="343080" indent="-34272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Comic Sans MS" pitchFamily="66" charset="0"/>
              </a:rPr>
              <a:t>Крематорий работал как доменная печь  без остановки (1400 трупов в сутки…)</a:t>
            </a:r>
          </a:p>
          <a:p>
            <a:pPr marL="343080" indent="-34272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Comic Sans MS" pitchFamily="66" charset="0"/>
              </a:rPr>
              <a:t>Через лагерь прошло более млн. узников, 360 тысяч было уничтожено</a:t>
            </a:r>
          </a:p>
        </p:txBody>
      </p:sp>
      <p:pic>
        <p:nvPicPr>
          <p:cNvPr id="201" name="Picture 2"/>
          <p:cNvPicPr/>
          <p:nvPr/>
        </p:nvPicPr>
        <p:blipFill>
          <a:blip r:embed="rId3">
            <a:lum bright="10000"/>
          </a:blip>
          <a:srcRect t="15381" b="7691"/>
          <a:stretch/>
        </p:blipFill>
        <p:spPr>
          <a:xfrm>
            <a:off x="539640" y="1268640"/>
            <a:ext cx="2880000" cy="273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2" name="Picture 4"/>
          <p:cNvPicPr/>
          <p:nvPr/>
        </p:nvPicPr>
        <p:blipFill>
          <a:blip r:embed="rId4">
            <a:lum bright="10000"/>
          </a:blip>
          <a:srcRect t="4486" b="9814"/>
          <a:stretch/>
        </p:blipFill>
        <p:spPr>
          <a:xfrm>
            <a:off x="3852000" y="1268640"/>
            <a:ext cx="4824000" cy="27482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457200" y="27468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>
                <a:solidFill>
                  <a:srgbClr val="000000"/>
                </a:solidFill>
                <a:latin typeface="Comic Sans MS" pitchFamily="66" charset="0"/>
              </a:rPr>
              <a:t>Дахау</a:t>
            </a:r>
            <a:endParaRPr lang="ru-RU" sz="4400" b="0" strike="noStrike" spc="-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4" name="TextShape 2"/>
          <p:cNvSpPr txBox="1"/>
          <p:nvPr/>
        </p:nvSpPr>
        <p:spPr>
          <a:xfrm>
            <a:off x="323640" y="4581000"/>
            <a:ext cx="8496720" cy="187200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 w="9360">
            <a:solidFill>
              <a:srgbClr val="000000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txBody>
          <a:bodyPr>
            <a:normAutofit fontScale="86500" lnSpcReduction="10000"/>
          </a:bodyPr>
          <a:lstStyle/>
          <a:p>
            <a:pPr marL="343080" indent="-34272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Comic Sans MS" pitchFamily="66" charset="0"/>
              </a:rPr>
              <a:t>Был одним из первых и главных концлагерей на территории Германии, создан в марте 1933 года</a:t>
            </a:r>
          </a:p>
          <a:p>
            <a:pPr marL="343080" indent="-34272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Comic Sans MS" pitchFamily="66" charset="0"/>
              </a:rPr>
              <a:t>Лагерь имел 123 филиала, через которые прошло около 250 тысяч человек из 24 стран.  Из них 70 тысяч погибло</a:t>
            </a:r>
          </a:p>
        </p:txBody>
      </p:sp>
      <p:pic>
        <p:nvPicPr>
          <p:cNvPr id="205" name="Picture 2"/>
          <p:cNvPicPr/>
          <p:nvPr/>
        </p:nvPicPr>
        <p:blipFill>
          <a:blip r:embed="rId3"/>
          <a:stretch/>
        </p:blipFill>
        <p:spPr>
          <a:xfrm>
            <a:off x="323640" y="1124640"/>
            <a:ext cx="4536000" cy="33433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6" name="Picture 4"/>
          <p:cNvPicPr/>
          <p:nvPr/>
        </p:nvPicPr>
        <p:blipFill>
          <a:blip r:embed="rId4">
            <a:lum bright="10000"/>
          </a:blip>
          <a:srcRect l="23858"/>
          <a:stretch/>
        </p:blipFill>
        <p:spPr>
          <a:xfrm>
            <a:off x="5004000" y="1124640"/>
            <a:ext cx="3816000" cy="33350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>
                <a:solidFill>
                  <a:srgbClr val="000000"/>
                </a:solidFill>
                <a:latin typeface="Comic Sans MS" pitchFamily="66" charset="0"/>
              </a:rPr>
              <a:t>Освенцим (</a:t>
            </a:r>
            <a:r>
              <a:rPr lang="ru-RU" sz="4400" b="1" strike="noStrike" spc="-1" dirty="0" err="1">
                <a:solidFill>
                  <a:srgbClr val="000000"/>
                </a:solidFill>
                <a:latin typeface="Comic Sans MS" pitchFamily="66" charset="0"/>
              </a:rPr>
              <a:t>Аушвиц-Биркенау</a:t>
            </a:r>
            <a:r>
              <a:rPr lang="ru-RU" sz="4400" b="1" strike="noStrike" spc="-1" dirty="0">
                <a:solidFill>
                  <a:srgbClr val="000000"/>
                </a:solidFill>
                <a:latin typeface="Comic Sans MS" pitchFamily="66" charset="0"/>
              </a:rPr>
              <a:t>)</a:t>
            </a:r>
            <a:endParaRPr lang="ru-RU" sz="4400" b="0" strike="noStrike" spc="-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251640" y="4365104"/>
            <a:ext cx="8712720" cy="2231896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 w="9360">
            <a:solidFill>
              <a:srgbClr val="000000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txBody>
          <a:bodyPr>
            <a:normAutofit fontScale="41000" lnSpcReduction="20000"/>
          </a:bodyPr>
          <a:lstStyle/>
          <a:p>
            <a:pPr marL="343080" indent="-34272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5900" b="0" strike="noStrike" spc="-1" dirty="0">
                <a:solidFill>
                  <a:srgbClr val="000000"/>
                </a:solidFill>
                <a:latin typeface="Comic Sans MS" pitchFamily="66" charset="0"/>
              </a:rPr>
              <a:t>Создан в апреле 1940 года в Польше</a:t>
            </a:r>
          </a:p>
          <a:p>
            <a:pPr marL="343080" indent="-34272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5900" b="0" strike="noStrike" spc="-1" dirty="0">
                <a:solidFill>
                  <a:srgbClr val="000000"/>
                </a:solidFill>
                <a:latin typeface="Comic Sans MS" pitchFamily="66" charset="0"/>
              </a:rPr>
              <a:t>С 1942 года – центр уничтожения в газовых камерах </a:t>
            </a:r>
          </a:p>
          <a:p>
            <a:pPr marL="343080" indent="-34272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5900" b="0" strike="noStrike" spc="-1" dirty="0">
                <a:solidFill>
                  <a:srgbClr val="000000"/>
                </a:solidFill>
                <a:latin typeface="Comic Sans MS" pitchFamily="66" charset="0"/>
              </a:rPr>
              <a:t>В нем погибли, по разным оценкам, от 1.5 до 2.2 млн. человек</a:t>
            </a:r>
          </a:p>
          <a:p>
            <a:pPr marL="343080" indent="-34272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5900" b="0" strike="noStrike" spc="-1" dirty="0">
                <a:solidFill>
                  <a:srgbClr val="000000"/>
                </a:solidFill>
                <a:latin typeface="Comic Sans MS" pitchFamily="66" charset="0"/>
              </a:rPr>
              <a:t>В лагере практиковались медицинские эксперименты и опыты</a:t>
            </a: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9" name="Picture 2"/>
          <p:cNvPicPr/>
          <p:nvPr/>
        </p:nvPicPr>
        <p:blipFill>
          <a:blip r:embed="rId3"/>
          <a:stretch/>
        </p:blipFill>
        <p:spPr>
          <a:xfrm>
            <a:off x="1115616" y="1484640"/>
            <a:ext cx="7128384" cy="273644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00000"/>
                </a:solidFill>
                <a:latin typeface="Comic Sans MS" pitchFamily="66" charset="0"/>
              </a:rPr>
              <a:t>Бараки с заключенными</a:t>
            </a:r>
          </a:p>
        </p:txBody>
      </p:sp>
      <p:pic>
        <p:nvPicPr>
          <p:cNvPr id="211" name="Picture 2"/>
          <p:cNvPicPr/>
          <p:nvPr/>
        </p:nvPicPr>
        <p:blipFill>
          <a:blip r:embed="rId2"/>
          <a:stretch/>
        </p:blipFill>
        <p:spPr>
          <a:xfrm>
            <a:off x="457200" y="1843920"/>
            <a:ext cx="4038120" cy="4038120"/>
          </a:xfrm>
          <a:prstGeom prst="rect">
            <a:avLst/>
          </a:prstGeom>
          <a:ln>
            <a:noFill/>
          </a:ln>
        </p:spPr>
      </p:pic>
      <p:pic>
        <p:nvPicPr>
          <p:cNvPr id="212" name="Picture 3"/>
          <p:cNvPicPr/>
          <p:nvPr/>
        </p:nvPicPr>
        <p:blipFill>
          <a:blip r:embed="rId3"/>
          <a:stretch/>
        </p:blipFill>
        <p:spPr>
          <a:xfrm>
            <a:off x="4716000" y="1845000"/>
            <a:ext cx="4038120" cy="396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4"/>
          <p:cNvPicPr/>
          <p:nvPr/>
        </p:nvPicPr>
        <p:blipFill>
          <a:blip r:embed="rId2"/>
          <a:stretch/>
        </p:blipFill>
        <p:spPr>
          <a:xfrm>
            <a:off x="323640" y="3789000"/>
            <a:ext cx="4036680" cy="2919960"/>
          </a:xfrm>
          <a:prstGeom prst="rect">
            <a:avLst/>
          </a:prstGeom>
          <a:ln>
            <a:noFill/>
          </a:ln>
        </p:spPr>
      </p:pic>
      <p:sp>
        <p:nvSpPr>
          <p:cNvPr id="214" name="TextShape 1"/>
          <p:cNvSpPr txBox="1"/>
          <p:nvPr/>
        </p:nvSpPr>
        <p:spPr>
          <a:xfrm>
            <a:off x="457200" y="27468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7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>
                <a:solidFill>
                  <a:srgbClr val="000000"/>
                </a:solidFill>
                <a:latin typeface="Comic Sans MS" pitchFamily="66" charset="0"/>
              </a:rPr>
              <a:t>Крематории с газовыми камерами</a:t>
            </a:r>
          </a:p>
        </p:txBody>
      </p:sp>
      <p:pic>
        <p:nvPicPr>
          <p:cNvPr id="215" name="Picture 2"/>
          <p:cNvPicPr/>
          <p:nvPr/>
        </p:nvPicPr>
        <p:blipFill>
          <a:blip r:embed="rId3"/>
          <a:stretch/>
        </p:blipFill>
        <p:spPr>
          <a:xfrm>
            <a:off x="4716000" y="1257480"/>
            <a:ext cx="4069800" cy="5063040"/>
          </a:xfrm>
          <a:prstGeom prst="rect">
            <a:avLst/>
          </a:prstGeom>
          <a:ln>
            <a:noFill/>
          </a:ln>
        </p:spPr>
      </p:pic>
      <p:pic>
        <p:nvPicPr>
          <p:cNvPr id="216" name="Picture 3"/>
          <p:cNvPicPr/>
          <p:nvPr/>
        </p:nvPicPr>
        <p:blipFill>
          <a:blip r:embed="rId4"/>
          <a:srcRect t="4560" b="5279"/>
          <a:stretch/>
        </p:blipFill>
        <p:spPr>
          <a:xfrm>
            <a:off x="323640" y="1052640"/>
            <a:ext cx="4036680" cy="2622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457200" y="274680"/>
            <a:ext cx="8229240" cy="993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00000"/>
                </a:solidFill>
                <a:latin typeface="Comic Sans MS" pitchFamily="66" charset="0"/>
              </a:rPr>
              <a:t>Саласпилс</a:t>
            </a:r>
            <a:endParaRPr lang="ru-RU" sz="3600" b="0" strike="noStrike" spc="-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8" name="TextShape 2"/>
          <p:cNvSpPr txBox="1"/>
          <p:nvPr/>
        </p:nvSpPr>
        <p:spPr>
          <a:xfrm>
            <a:off x="251640" y="4365000"/>
            <a:ext cx="8640720" cy="216000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 w="9360">
            <a:solidFill>
              <a:srgbClr val="000000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txBody>
          <a:bodyPr>
            <a:normAutofit fontScale="92500" lnSpcReduction="10000"/>
          </a:bodyPr>
          <a:lstStyle/>
          <a:p>
            <a:pPr marL="343080" indent="-34272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Comic Sans MS" pitchFamily="66" charset="0"/>
              </a:rPr>
              <a:t>Концлагерь  в Латвии, в основном, там содержали детей</a:t>
            </a:r>
          </a:p>
          <a:p>
            <a:pPr marL="343080" indent="-34272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Comic Sans MS" pitchFamily="66" charset="0"/>
              </a:rPr>
              <a:t>В лагере  погибли около 7 тысяч детей</a:t>
            </a:r>
          </a:p>
          <a:p>
            <a:pPr marL="343080" indent="-34272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Comic Sans MS" pitchFamily="66" charset="0"/>
              </a:rPr>
              <a:t>Большинство из них подвергались выкачиванию крови для раненых немецких солдат</a:t>
            </a:r>
          </a:p>
        </p:txBody>
      </p:sp>
      <p:pic>
        <p:nvPicPr>
          <p:cNvPr id="219" name="Picture 2"/>
          <p:cNvPicPr/>
          <p:nvPr/>
        </p:nvPicPr>
        <p:blipFill>
          <a:blip r:embed="rId3"/>
          <a:srcRect r="7984"/>
          <a:stretch/>
        </p:blipFill>
        <p:spPr>
          <a:xfrm>
            <a:off x="230040" y="1340640"/>
            <a:ext cx="3650400" cy="280800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pic>
        <p:nvPicPr>
          <p:cNvPr id="220" name="Picture 3"/>
          <p:cNvPicPr/>
          <p:nvPr/>
        </p:nvPicPr>
        <p:blipFill>
          <a:blip r:embed="rId4"/>
          <a:stretch/>
        </p:blipFill>
        <p:spPr>
          <a:xfrm>
            <a:off x="4068000" y="1340640"/>
            <a:ext cx="4824000" cy="280584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457200" y="274680"/>
            <a:ext cx="8229240" cy="849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00000"/>
                </a:solidFill>
                <a:latin typeface="Comic Sans MS" pitchFamily="66" charset="0"/>
              </a:rPr>
              <a:t>Жертвы войны…</a:t>
            </a:r>
          </a:p>
        </p:txBody>
      </p:sp>
      <p:pic>
        <p:nvPicPr>
          <p:cNvPr id="224" name="Picture 1"/>
          <p:cNvPicPr/>
          <p:nvPr/>
        </p:nvPicPr>
        <p:blipFill>
          <a:blip r:embed="rId2"/>
          <a:stretch/>
        </p:blipFill>
        <p:spPr>
          <a:xfrm>
            <a:off x="4572000" y="1052640"/>
            <a:ext cx="4298400" cy="252000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pic>
        <p:nvPicPr>
          <p:cNvPr id="225" name="Picture 2"/>
          <p:cNvPicPr/>
          <p:nvPr/>
        </p:nvPicPr>
        <p:blipFill>
          <a:blip r:embed="rId3"/>
          <a:srcRect b="8168"/>
          <a:stretch/>
        </p:blipFill>
        <p:spPr>
          <a:xfrm>
            <a:off x="5220000" y="3666960"/>
            <a:ext cx="3190680" cy="29300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6" name="Picture 2"/>
          <p:cNvPicPr/>
          <p:nvPr/>
        </p:nvPicPr>
        <p:blipFill>
          <a:blip r:embed="rId4"/>
          <a:stretch/>
        </p:blipFill>
        <p:spPr>
          <a:xfrm>
            <a:off x="82080" y="3927240"/>
            <a:ext cx="4707360" cy="2647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7" name="Picture 3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79640" y="1052640"/>
            <a:ext cx="4260240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457200" y="274680"/>
            <a:ext cx="8229240" cy="993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 dirty="0">
                <a:solidFill>
                  <a:srgbClr val="000000"/>
                </a:solidFill>
                <a:latin typeface="Comic Sans MS" pitchFamily="66" charset="0"/>
              </a:rPr>
              <a:t>Массовые расстрелы</a:t>
            </a:r>
          </a:p>
        </p:txBody>
      </p:sp>
      <p:sp>
        <p:nvSpPr>
          <p:cNvPr id="229" name="TextShape 2"/>
          <p:cNvSpPr txBox="1"/>
          <p:nvPr/>
        </p:nvSpPr>
        <p:spPr>
          <a:xfrm>
            <a:off x="395640" y="5229360"/>
            <a:ext cx="8218800" cy="139644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 w="9360">
            <a:solidFill>
              <a:srgbClr val="000000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Comic Sans MS" pitchFamily="66" charset="0"/>
              </a:rPr>
              <a:t>На всех оккупированных территориях были места, где расстреливали женщин, детей, стариков, пленных…</a:t>
            </a:r>
          </a:p>
        </p:txBody>
      </p:sp>
      <p:pic>
        <p:nvPicPr>
          <p:cNvPr id="230" name="Picture 2"/>
          <p:cNvPicPr/>
          <p:nvPr/>
        </p:nvPicPr>
        <p:blipFill>
          <a:blip r:embed="rId2"/>
          <a:srcRect l="10258" r="9607"/>
          <a:stretch/>
        </p:blipFill>
        <p:spPr>
          <a:xfrm>
            <a:off x="218880" y="1196640"/>
            <a:ext cx="4499280" cy="367200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pic>
        <p:nvPicPr>
          <p:cNvPr id="231" name="Picture 3"/>
          <p:cNvPicPr/>
          <p:nvPr/>
        </p:nvPicPr>
        <p:blipFill>
          <a:blip r:embed="rId3"/>
          <a:stretch/>
        </p:blipFill>
        <p:spPr>
          <a:xfrm>
            <a:off x="4860000" y="1196640"/>
            <a:ext cx="4066920" cy="367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00000"/>
                </a:solidFill>
                <a:latin typeface="Comic Sans MS" pitchFamily="66" charset="0"/>
              </a:rPr>
              <a:t>Бабий Яр </a:t>
            </a:r>
            <a:r>
              <a:rPr lang="ru-RU" sz="3600" b="1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- </a:t>
            </a:r>
            <a:r>
              <a:rPr lang="ru-RU" sz="3600" b="1" strike="noStrike" spc="-1" dirty="0">
                <a:solidFill>
                  <a:srgbClr val="000000"/>
                </a:solidFill>
                <a:latin typeface="Comic Sans MS" pitchFamily="66" charset="0"/>
              </a:rPr>
              <a:t>место массовых расстрелов</a:t>
            </a:r>
          </a:p>
        </p:txBody>
      </p:sp>
      <p:sp>
        <p:nvSpPr>
          <p:cNvPr id="233" name="TextShape 2"/>
          <p:cNvSpPr txBox="1"/>
          <p:nvPr/>
        </p:nvSpPr>
        <p:spPr>
          <a:xfrm>
            <a:off x="467640" y="4725000"/>
            <a:ext cx="8362800" cy="175644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 w="9360">
            <a:solidFill>
              <a:srgbClr val="000000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/>
          <a:p>
            <a:pPr indent="-342720" algn="just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Во </a:t>
            </a:r>
            <a:r>
              <a:rPr lang="ru-RU" sz="2800" b="0" strike="noStrike" spc="-1" dirty="0">
                <a:solidFill>
                  <a:srgbClr val="000000"/>
                </a:solidFill>
                <a:latin typeface="Comic Sans MS" pitchFamily="66" charset="0"/>
              </a:rPr>
              <a:t>время Великой Отечественной войны немецкие войска, занявшие Киев 19 сентября 1941 года, использовали Бабий Яр для расстрелов жителей</a:t>
            </a:r>
          </a:p>
        </p:txBody>
      </p:sp>
      <p:pic>
        <p:nvPicPr>
          <p:cNvPr id="234" name="Рисунок 4"/>
          <p:cNvPicPr/>
          <p:nvPr/>
        </p:nvPicPr>
        <p:blipFill>
          <a:blip r:embed="rId3"/>
          <a:stretch/>
        </p:blipFill>
        <p:spPr>
          <a:xfrm>
            <a:off x="2915640" y="1412640"/>
            <a:ext cx="3384000" cy="309600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pic>
        <p:nvPicPr>
          <p:cNvPr id="235" name="Picture 2"/>
          <p:cNvPicPr/>
          <p:nvPr/>
        </p:nvPicPr>
        <p:blipFill>
          <a:blip r:embed="rId4"/>
          <a:stretch/>
        </p:blipFill>
        <p:spPr>
          <a:xfrm>
            <a:off x="395640" y="1556640"/>
            <a:ext cx="2219400" cy="309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6" name="Picture 4"/>
          <p:cNvPicPr/>
          <p:nvPr/>
        </p:nvPicPr>
        <p:blipFill>
          <a:blip r:embed="rId5"/>
          <a:stretch/>
        </p:blipFill>
        <p:spPr>
          <a:xfrm>
            <a:off x="6588360" y="1518480"/>
            <a:ext cx="2278800" cy="30621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539552" y="20344"/>
            <a:ext cx="8229240" cy="640456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4500"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00000"/>
                </a:solidFill>
                <a:latin typeface="Comic Sans MS" pitchFamily="66" charset="0"/>
              </a:rPr>
              <a:t>Нюрнбергский процесс о геноциде</a:t>
            </a:r>
          </a:p>
        </p:txBody>
      </p:sp>
      <p:sp>
        <p:nvSpPr>
          <p:cNvPr id="238" name="TextShape 2"/>
          <p:cNvSpPr txBox="1"/>
          <p:nvPr/>
        </p:nvSpPr>
        <p:spPr>
          <a:xfrm>
            <a:off x="251640" y="4581000"/>
            <a:ext cx="8640720" cy="197676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 w="9360">
            <a:solidFill>
              <a:srgbClr val="000000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txBody>
          <a:bodyPr>
            <a:normAutofit lnSpcReduction="10000"/>
          </a:bodyPr>
          <a:lstStyle/>
          <a:p>
            <a:pPr indent="1588"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omic Sans MS" pitchFamily="66" charset="0"/>
              </a:rPr>
              <a:t>По материалам Нюрнбергского процесса, в Европе в период Холокоста было сожжено в газовых печах, расстреляно, повешено шесть миллионов евреев</a:t>
            </a:r>
          </a:p>
        </p:txBody>
      </p:sp>
      <p:sp>
        <p:nvSpPr>
          <p:cNvPr id="239" name="CustomShape 3"/>
          <p:cNvSpPr/>
          <p:nvPr/>
        </p:nvSpPr>
        <p:spPr>
          <a:xfrm>
            <a:off x="1953932" y="660800"/>
            <a:ext cx="5400480" cy="36468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 dirty="0">
                <a:solidFill>
                  <a:srgbClr val="000000"/>
                </a:solidFill>
                <a:latin typeface="Comic Sans MS" pitchFamily="66" charset="0"/>
              </a:rPr>
              <a:t>20 </a:t>
            </a:r>
            <a:r>
              <a:rPr lang="ru-RU" sz="1800" b="1" i="1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ноября </a:t>
            </a:r>
            <a:r>
              <a:rPr lang="ru-RU" sz="1800" b="1" i="1" strike="noStrike" spc="-1" dirty="0">
                <a:solidFill>
                  <a:srgbClr val="000000"/>
                </a:solidFill>
                <a:latin typeface="Comic Sans MS" pitchFamily="66" charset="0"/>
              </a:rPr>
              <a:t>1945 г. – 1 </a:t>
            </a:r>
            <a:r>
              <a:rPr lang="ru-RU" sz="1800" b="1" i="1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октября </a:t>
            </a:r>
            <a:r>
              <a:rPr lang="ru-RU" sz="1800" b="1" i="1" strike="noStrike" spc="-1" dirty="0">
                <a:solidFill>
                  <a:srgbClr val="000000"/>
                </a:solidFill>
                <a:latin typeface="Comic Sans MS" pitchFamily="66" charset="0"/>
              </a:rPr>
              <a:t>1946 г.</a:t>
            </a:r>
            <a:endParaRPr lang="ru-RU" sz="1800" b="1" i="1" strike="noStrike" spc="-1" dirty="0">
              <a:latin typeface="Comic Sans MS" pitchFamily="66" charset="0"/>
            </a:endParaRPr>
          </a:p>
        </p:txBody>
      </p:sp>
      <p:pic>
        <p:nvPicPr>
          <p:cNvPr id="240" name="Picture 2"/>
          <p:cNvPicPr/>
          <p:nvPr/>
        </p:nvPicPr>
        <p:blipFill>
          <a:blip r:embed="rId2">
            <a:lum bright="30000"/>
          </a:blip>
          <a:srcRect l="4780" r="12355"/>
          <a:stretch/>
        </p:blipFill>
        <p:spPr>
          <a:xfrm>
            <a:off x="251640" y="1196640"/>
            <a:ext cx="3744000" cy="32756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1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CustomShape 5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3" name="Picture 8"/>
          <p:cNvPicPr/>
          <p:nvPr/>
        </p:nvPicPr>
        <p:blipFill>
          <a:blip r:embed="rId3">
            <a:lum bright="10000"/>
          </a:blip>
          <a:stretch/>
        </p:blipFill>
        <p:spPr>
          <a:xfrm>
            <a:off x="4140000" y="1196640"/>
            <a:ext cx="4794840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789" y="749820"/>
            <a:ext cx="1267301" cy="328930"/>
            <a:chOff x="797051" y="749820"/>
            <a:chExt cx="1689735" cy="328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7051" y="749820"/>
              <a:ext cx="1689354" cy="32840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5052" y="757809"/>
              <a:ext cx="1648079" cy="287401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946530" y="883919"/>
            <a:ext cx="261461" cy="85090"/>
            <a:chOff x="2595372" y="883919"/>
            <a:chExt cx="348615" cy="8509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5372" y="883919"/>
              <a:ext cx="348246" cy="8458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07691" y="896492"/>
              <a:ext cx="298450" cy="35560"/>
            </a:xfrm>
            <a:custGeom>
              <a:avLst/>
              <a:gdLst/>
              <a:ahLst/>
              <a:cxnLst/>
              <a:rect l="l" t="t" r="r" b="b"/>
              <a:pathLst>
                <a:path w="298450" h="35559">
                  <a:moveTo>
                    <a:pt x="282828" y="0"/>
                  </a:moveTo>
                  <a:lnTo>
                    <a:pt x="263906" y="254"/>
                  </a:lnTo>
                  <a:lnTo>
                    <a:pt x="257379" y="847"/>
                  </a:lnTo>
                  <a:lnTo>
                    <a:pt x="242935" y="1285"/>
                  </a:lnTo>
                  <a:lnTo>
                    <a:pt x="190245" y="1651"/>
                  </a:lnTo>
                  <a:lnTo>
                    <a:pt x="126618" y="762"/>
                  </a:lnTo>
                  <a:lnTo>
                    <a:pt x="63118" y="0"/>
                  </a:lnTo>
                  <a:lnTo>
                    <a:pt x="23240" y="381"/>
                  </a:lnTo>
                  <a:lnTo>
                    <a:pt x="0" y="17526"/>
                  </a:lnTo>
                  <a:lnTo>
                    <a:pt x="0" y="22733"/>
                  </a:lnTo>
                  <a:lnTo>
                    <a:pt x="2285" y="26924"/>
                  </a:lnTo>
                  <a:lnTo>
                    <a:pt x="11683" y="33274"/>
                  </a:lnTo>
                  <a:lnTo>
                    <a:pt x="17525" y="34925"/>
                  </a:lnTo>
                  <a:lnTo>
                    <a:pt x="238759" y="34417"/>
                  </a:lnTo>
                  <a:lnTo>
                    <a:pt x="252983" y="34925"/>
                  </a:lnTo>
                  <a:lnTo>
                    <a:pt x="270763" y="35052"/>
                  </a:lnTo>
                  <a:lnTo>
                    <a:pt x="278891" y="33655"/>
                  </a:lnTo>
                  <a:lnTo>
                    <a:pt x="294131" y="27559"/>
                  </a:lnTo>
                  <a:lnTo>
                    <a:pt x="298322" y="22733"/>
                  </a:lnTo>
                  <a:lnTo>
                    <a:pt x="298322" y="11684"/>
                  </a:lnTo>
                  <a:lnTo>
                    <a:pt x="296417" y="7874"/>
                  </a:lnTo>
                  <a:lnTo>
                    <a:pt x="288289" y="1651"/>
                  </a:lnTo>
                  <a:lnTo>
                    <a:pt x="282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07691" y="896492"/>
              <a:ext cx="298450" cy="35560"/>
            </a:xfrm>
            <a:custGeom>
              <a:avLst/>
              <a:gdLst/>
              <a:ahLst/>
              <a:cxnLst/>
              <a:rect l="l" t="t" r="r" b="b"/>
              <a:pathLst>
                <a:path w="298450" h="35559">
                  <a:moveTo>
                    <a:pt x="63118" y="0"/>
                  </a:moveTo>
                  <a:lnTo>
                    <a:pt x="106785" y="428"/>
                  </a:lnTo>
                  <a:lnTo>
                    <a:pt x="146508" y="1168"/>
                  </a:lnTo>
                  <a:lnTo>
                    <a:pt x="163718" y="1444"/>
                  </a:lnTo>
                  <a:lnTo>
                    <a:pt x="178286" y="1601"/>
                  </a:lnTo>
                  <a:lnTo>
                    <a:pt x="190245" y="1651"/>
                  </a:lnTo>
                  <a:lnTo>
                    <a:pt x="220561" y="1557"/>
                  </a:lnTo>
                  <a:lnTo>
                    <a:pt x="242935" y="1285"/>
                  </a:lnTo>
                  <a:lnTo>
                    <a:pt x="257379" y="847"/>
                  </a:lnTo>
                  <a:lnTo>
                    <a:pt x="263906" y="254"/>
                  </a:lnTo>
                  <a:lnTo>
                    <a:pt x="276225" y="0"/>
                  </a:lnTo>
                  <a:lnTo>
                    <a:pt x="282828" y="0"/>
                  </a:lnTo>
                  <a:lnTo>
                    <a:pt x="288289" y="1651"/>
                  </a:lnTo>
                  <a:lnTo>
                    <a:pt x="292353" y="4699"/>
                  </a:lnTo>
                  <a:lnTo>
                    <a:pt x="296417" y="7874"/>
                  </a:lnTo>
                  <a:lnTo>
                    <a:pt x="298322" y="11684"/>
                  </a:lnTo>
                  <a:lnTo>
                    <a:pt x="298322" y="16383"/>
                  </a:lnTo>
                  <a:lnTo>
                    <a:pt x="298322" y="22733"/>
                  </a:lnTo>
                  <a:lnTo>
                    <a:pt x="294131" y="27559"/>
                  </a:lnTo>
                  <a:lnTo>
                    <a:pt x="285750" y="30861"/>
                  </a:lnTo>
                  <a:lnTo>
                    <a:pt x="278891" y="33655"/>
                  </a:lnTo>
                  <a:lnTo>
                    <a:pt x="270763" y="35052"/>
                  </a:lnTo>
                  <a:lnTo>
                    <a:pt x="261238" y="35052"/>
                  </a:lnTo>
                  <a:lnTo>
                    <a:pt x="258190" y="35052"/>
                  </a:lnTo>
                  <a:lnTo>
                    <a:pt x="252983" y="34925"/>
                  </a:lnTo>
                  <a:lnTo>
                    <a:pt x="245871" y="34671"/>
                  </a:lnTo>
                  <a:lnTo>
                    <a:pt x="238759" y="34417"/>
                  </a:lnTo>
                  <a:lnTo>
                    <a:pt x="233679" y="34417"/>
                  </a:lnTo>
                  <a:lnTo>
                    <a:pt x="230631" y="34417"/>
                  </a:lnTo>
                  <a:lnTo>
                    <a:pt x="24637" y="34925"/>
                  </a:lnTo>
                  <a:lnTo>
                    <a:pt x="17525" y="34925"/>
                  </a:lnTo>
                  <a:lnTo>
                    <a:pt x="11683" y="33274"/>
                  </a:lnTo>
                  <a:lnTo>
                    <a:pt x="6984" y="30099"/>
                  </a:lnTo>
                  <a:lnTo>
                    <a:pt x="2285" y="26924"/>
                  </a:lnTo>
                  <a:lnTo>
                    <a:pt x="0" y="22733"/>
                  </a:lnTo>
                  <a:lnTo>
                    <a:pt x="0" y="17526"/>
                  </a:lnTo>
                  <a:lnTo>
                    <a:pt x="37036" y="95"/>
                  </a:lnTo>
                  <a:lnTo>
                    <a:pt x="48547" y="23"/>
                  </a:lnTo>
                  <a:lnTo>
                    <a:pt x="63118" y="0"/>
                  </a:lnTo>
                  <a:close/>
                </a:path>
              </a:pathLst>
            </a:custGeom>
            <a:ln w="9144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297429" y="821449"/>
            <a:ext cx="2008823" cy="287655"/>
            <a:chOff x="3063239" y="821448"/>
            <a:chExt cx="2678430" cy="28765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63239" y="821448"/>
              <a:ext cx="2678430" cy="2872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71367" y="829563"/>
              <a:ext cx="2638298" cy="246507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230886" y="1354849"/>
            <a:ext cx="4445794" cy="342265"/>
            <a:chOff x="307847" y="1354848"/>
            <a:chExt cx="5927725" cy="34226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7847" y="1354848"/>
              <a:ext cx="5927598" cy="3421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5226" y="1362963"/>
              <a:ext cx="5887580" cy="301752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922401" y="1889761"/>
            <a:ext cx="3034189" cy="340995"/>
            <a:chOff x="1229867" y="1889760"/>
            <a:chExt cx="4045585" cy="340995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29867" y="1889760"/>
              <a:ext cx="4045457" cy="34061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37602" y="1897761"/>
              <a:ext cx="4004576" cy="300355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747522" y="2346948"/>
            <a:ext cx="3397568" cy="417195"/>
            <a:chOff x="996696" y="2346947"/>
            <a:chExt cx="4530090" cy="417195"/>
          </a:xfrm>
        </p:grpSpPr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6696" y="2346947"/>
              <a:ext cx="4530090" cy="41682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4100" y="2354960"/>
              <a:ext cx="4490046" cy="376555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177165" y="2881872"/>
            <a:ext cx="4548664" cy="325755"/>
            <a:chOff x="236220" y="2881871"/>
            <a:chExt cx="6064885" cy="325755"/>
          </a:xfrm>
        </p:grpSpPr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6220" y="2881871"/>
              <a:ext cx="6064758" cy="32538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4538" y="2889758"/>
              <a:ext cx="6024435" cy="285242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149733" y="3404603"/>
            <a:ext cx="4605814" cy="426084"/>
            <a:chOff x="199644" y="3404603"/>
            <a:chExt cx="6141085" cy="426084"/>
          </a:xfrm>
        </p:grpSpPr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9644" y="3404603"/>
              <a:ext cx="6140958" cy="42597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07048" y="3412998"/>
              <a:ext cx="6101295" cy="385318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925829" y="3938003"/>
            <a:ext cx="3041333" cy="426084"/>
            <a:chOff x="1234439" y="3938003"/>
            <a:chExt cx="4055110" cy="426084"/>
          </a:xfrm>
        </p:grpSpPr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34439" y="3938003"/>
              <a:ext cx="4054602" cy="42597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41844" y="3946398"/>
              <a:ext cx="4014558" cy="385318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819531" y="4555249"/>
            <a:ext cx="3241358" cy="342265"/>
            <a:chOff x="1092708" y="4555248"/>
            <a:chExt cx="4321810" cy="342265"/>
          </a:xfrm>
        </p:grpSpPr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92708" y="4555248"/>
              <a:ext cx="4321302" cy="34212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00315" y="4563363"/>
              <a:ext cx="4280801" cy="301752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339471" y="5004803"/>
            <a:ext cx="4217194" cy="426084"/>
            <a:chOff x="452627" y="5004803"/>
            <a:chExt cx="5622925" cy="426084"/>
          </a:xfrm>
        </p:grpSpPr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52627" y="5004803"/>
              <a:ext cx="5622798" cy="42597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9765" y="5013198"/>
              <a:ext cx="5582640" cy="385318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3312414" y="5477256"/>
            <a:ext cx="1525429" cy="422909"/>
            <a:chOff x="4416552" y="5477255"/>
            <a:chExt cx="2033905" cy="422909"/>
          </a:xfrm>
        </p:grpSpPr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416552" y="5477255"/>
              <a:ext cx="2033777" cy="42290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424426" y="5485637"/>
              <a:ext cx="1993392" cy="381965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4958333" y="510540"/>
            <a:ext cx="4153853" cy="4052823"/>
            <a:chOff x="6611111" y="510539"/>
            <a:chExt cx="5538470" cy="5579745"/>
          </a:xfrm>
        </p:grpSpPr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611111" y="510539"/>
              <a:ext cx="5538215" cy="557936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675119" y="574548"/>
              <a:ext cx="5359908" cy="540105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6656069" y="555498"/>
              <a:ext cx="5398135" cy="5439410"/>
            </a:xfrm>
            <a:custGeom>
              <a:avLst/>
              <a:gdLst/>
              <a:ahLst/>
              <a:cxnLst/>
              <a:rect l="l" t="t" r="r" b="b"/>
              <a:pathLst>
                <a:path w="5398134" h="5439410">
                  <a:moveTo>
                    <a:pt x="0" y="5439156"/>
                  </a:moveTo>
                  <a:lnTo>
                    <a:pt x="5398008" y="5439156"/>
                  </a:lnTo>
                  <a:lnTo>
                    <a:pt x="5398008" y="0"/>
                  </a:lnTo>
                  <a:lnTo>
                    <a:pt x="0" y="0"/>
                  </a:lnTo>
                  <a:lnTo>
                    <a:pt x="0" y="543915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5768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457200" y="116632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00000"/>
                </a:solidFill>
                <a:latin typeface="Comic Sans MS" pitchFamily="66" charset="0"/>
              </a:rPr>
              <a:t>Холокост — это часть истории нашей страны</a:t>
            </a:r>
          </a:p>
        </p:txBody>
      </p:sp>
      <p:sp>
        <p:nvSpPr>
          <p:cNvPr id="245" name="TextShape 2"/>
          <p:cNvSpPr txBox="1"/>
          <p:nvPr/>
        </p:nvSpPr>
        <p:spPr>
          <a:xfrm>
            <a:off x="179512" y="4725144"/>
            <a:ext cx="8784976" cy="204444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 w="9360">
            <a:solidFill>
              <a:srgbClr val="000000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txBody>
          <a:bodyPr>
            <a:normAutofit fontScale="85500" lnSpcReduction="10000"/>
          </a:bodyPr>
          <a:lstStyle/>
          <a:p>
            <a:pPr indent="1588" algn="just">
              <a:lnSpc>
                <a:spcPct val="10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000000"/>
                </a:solidFill>
                <a:latin typeface="Comic Sans MS" pitchFamily="66" charset="0"/>
              </a:rPr>
              <a:t>Около 2,8 миллионов евреев, уничтоженных нацистами, их союзниками и пособниками проживали на территории СССР в границах 1941 г., концлагерь </a:t>
            </a:r>
            <a:r>
              <a:rPr lang="ru-RU" sz="3200" b="0" strike="noStrike" spc="-1" dirty="0" err="1">
                <a:solidFill>
                  <a:srgbClr val="000000"/>
                </a:solidFill>
                <a:latin typeface="Comic Sans MS" pitchFamily="66" charset="0"/>
              </a:rPr>
              <a:t>Аушвиц</a:t>
            </a:r>
            <a:r>
              <a:rPr lang="ru-RU" sz="3200" b="0" strike="noStrike" spc="-1" dirty="0">
                <a:solidFill>
                  <a:srgbClr val="000000"/>
                </a:solidFill>
                <a:latin typeface="Comic Sans MS" pitchFamily="66" charset="0"/>
              </a:rPr>
              <a:t> (Освенцим) освободили воины Красной армии. </a:t>
            </a:r>
          </a:p>
        </p:txBody>
      </p:sp>
      <p:pic>
        <p:nvPicPr>
          <p:cNvPr id="246" name="Picture 2"/>
          <p:cNvPicPr/>
          <p:nvPr/>
        </p:nvPicPr>
        <p:blipFill>
          <a:blip r:embed="rId2"/>
          <a:stretch/>
        </p:blipFill>
        <p:spPr>
          <a:xfrm>
            <a:off x="2051640" y="1412640"/>
            <a:ext cx="5655960" cy="31784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9532" y="2564904"/>
            <a:ext cx="8568952" cy="344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07670" indent="-4445" algn="ctr">
              <a:lnSpc>
                <a:spcPct val="100000"/>
              </a:lnSpc>
              <a:spcBef>
                <a:spcPts val="100"/>
              </a:spcBef>
              <a:tabLst>
                <a:tab pos="3134995" algn="l"/>
              </a:tabLst>
            </a:pPr>
            <a:r>
              <a:rPr lang="ru-RU" sz="3600" b="1" spc="-5" dirty="0" smtClean="0">
                <a:latin typeface="Comic Sans MS"/>
                <a:cs typeface="Comic Sans MS"/>
              </a:rPr>
              <a:t>Память</a:t>
            </a:r>
            <a:r>
              <a:rPr lang="ru-RU" sz="3600" b="1" spc="25" dirty="0" smtClean="0">
                <a:latin typeface="Comic Sans MS"/>
                <a:cs typeface="Comic Sans MS"/>
              </a:rPr>
              <a:t> </a:t>
            </a:r>
            <a:r>
              <a:rPr lang="ru-RU" sz="3600" b="1" dirty="0" smtClean="0">
                <a:latin typeface="Comic Sans MS"/>
                <a:cs typeface="Comic Sans MS"/>
              </a:rPr>
              <a:t>о Холокосте необходима,  чтобы наши  дети никогда не были  жертвами, </a:t>
            </a:r>
            <a:r>
              <a:rPr lang="ru-RU" sz="3600" b="1" spc="-5" dirty="0" smtClean="0">
                <a:latin typeface="Comic Sans MS"/>
                <a:cs typeface="Comic Sans MS"/>
              </a:rPr>
              <a:t>палачами </a:t>
            </a:r>
            <a:r>
              <a:rPr lang="ru-RU" sz="3600" b="1" dirty="0" smtClean="0">
                <a:latin typeface="Comic Sans MS"/>
                <a:cs typeface="Comic Sans MS"/>
              </a:rPr>
              <a:t>или </a:t>
            </a:r>
            <a:r>
              <a:rPr lang="ru-RU" sz="3600" b="1" spc="-5" dirty="0" smtClean="0">
                <a:latin typeface="Comic Sans MS"/>
                <a:cs typeface="Comic Sans MS"/>
              </a:rPr>
              <a:t>равнодушными</a:t>
            </a:r>
            <a:r>
              <a:rPr lang="ru-RU" sz="3600" b="1" spc="-10" dirty="0" smtClean="0">
                <a:latin typeface="Comic Sans MS"/>
                <a:cs typeface="Comic Sans MS"/>
              </a:rPr>
              <a:t> </a:t>
            </a:r>
            <a:r>
              <a:rPr lang="ru-RU" sz="3600" b="1" spc="-5" dirty="0" smtClean="0">
                <a:latin typeface="Comic Sans MS"/>
                <a:cs typeface="Comic Sans MS"/>
              </a:rPr>
              <a:t>наблюдателями</a:t>
            </a:r>
            <a:endParaRPr lang="ru-RU" sz="3600" b="1" dirty="0">
              <a:latin typeface="Comic Sans MS"/>
              <a:cs typeface="Comic Sans MS"/>
            </a:endParaRPr>
          </a:p>
          <a:p>
            <a:pPr marL="12700" marR="407670" indent="-4445" algn="ctr">
              <a:lnSpc>
                <a:spcPct val="100000"/>
              </a:lnSpc>
              <a:spcBef>
                <a:spcPts val="100"/>
              </a:spcBef>
              <a:tabLst>
                <a:tab pos="3134995" algn="l"/>
              </a:tabLst>
            </a:pPr>
            <a:endParaRPr lang="ru-RU" sz="3600" b="1" dirty="0" smtClean="0">
              <a:latin typeface="Comic Sans MS"/>
              <a:cs typeface="Comic Sans MS"/>
            </a:endParaRPr>
          </a:p>
          <a:p>
            <a:pPr marL="12700" marR="407670" indent="-4445" algn="r">
              <a:lnSpc>
                <a:spcPct val="100000"/>
              </a:lnSpc>
              <a:spcBef>
                <a:spcPts val="100"/>
              </a:spcBef>
              <a:tabLst>
                <a:tab pos="3134995" algn="l"/>
              </a:tabLst>
            </a:pPr>
            <a:r>
              <a:rPr lang="ru-RU" sz="3600" b="1" dirty="0" smtClean="0">
                <a:latin typeface="Comic Sans MS"/>
                <a:cs typeface="Comic Sans MS"/>
              </a:rPr>
              <a:t>Иегуда </a:t>
            </a:r>
            <a:r>
              <a:rPr lang="ru-RU" sz="3600" b="1" spc="-5" dirty="0" smtClean="0">
                <a:latin typeface="Comic Sans MS"/>
                <a:cs typeface="Comic Sans MS"/>
              </a:rPr>
              <a:t>Бауэр</a:t>
            </a:r>
            <a:endParaRPr lang="ru-RU" sz="3600" dirty="0">
              <a:latin typeface="Comic Sans MS"/>
              <a:cs typeface="Comic Sans M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76672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«Пока мы помним – мы живы.</a:t>
            </a:r>
          </a:p>
          <a:p>
            <a:pPr algn="ctr">
              <a:lnSpc>
                <a:spcPct val="100000"/>
              </a:lnSpc>
            </a:pPr>
            <a:r>
              <a:rPr lang="ru-RU" sz="3600" b="1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 И жива память о миллионах погибших»</a:t>
            </a:r>
            <a:endParaRPr lang="ru-RU" sz="3600" b="1" strike="noStrike" spc="-1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0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6354" y="292596"/>
            <a:ext cx="1294448" cy="417195"/>
            <a:chOff x="728472" y="292595"/>
            <a:chExt cx="1725930" cy="4171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8472" y="292595"/>
              <a:ext cx="1725929" cy="4168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6892" y="299846"/>
              <a:ext cx="1684616" cy="376174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959102" y="441959"/>
            <a:ext cx="142399" cy="93980"/>
            <a:chOff x="2612135" y="441959"/>
            <a:chExt cx="189865" cy="9398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12135" y="441959"/>
              <a:ext cx="189737" cy="9372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24835" y="454405"/>
              <a:ext cx="140335" cy="43815"/>
            </a:xfrm>
            <a:custGeom>
              <a:avLst/>
              <a:gdLst/>
              <a:ahLst/>
              <a:cxnLst/>
              <a:rect l="l" t="t" r="r" b="b"/>
              <a:pathLst>
                <a:path w="140335" h="43815">
                  <a:moveTo>
                    <a:pt x="117728" y="0"/>
                  </a:moveTo>
                  <a:lnTo>
                    <a:pt x="110616" y="0"/>
                  </a:lnTo>
                  <a:lnTo>
                    <a:pt x="56683" y="1095"/>
                  </a:lnTo>
                  <a:lnTo>
                    <a:pt x="21208" y="1524"/>
                  </a:lnTo>
                  <a:lnTo>
                    <a:pt x="14986" y="3175"/>
                  </a:lnTo>
                  <a:lnTo>
                    <a:pt x="3175" y="10541"/>
                  </a:lnTo>
                  <a:lnTo>
                    <a:pt x="0" y="15748"/>
                  </a:lnTo>
                  <a:lnTo>
                    <a:pt x="0" y="29210"/>
                  </a:lnTo>
                  <a:lnTo>
                    <a:pt x="3175" y="34544"/>
                  </a:lnTo>
                  <a:lnTo>
                    <a:pt x="14986" y="41656"/>
                  </a:lnTo>
                  <a:lnTo>
                    <a:pt x="21208" y="43307"/>
                  </a:lnTo>
                  <a:lnTo>
                    <a:pt x="56709" y="43189"/>
                  </a:lnTo>
                  <a:lnTo>
                    <a:pt x="99278" y="42289"/>
                  </a:lnTo>
                  <a:lnTo>
                    <a:pt x="138308" y="29188"/>
                  </a:lnTo>
                  <a:lnTo>
                    <a:pt x="139953" y="20828"/>
                  </a:lnTo>
                  <a:lnTo>
                    <a:pt x="139953" y="13462"/>
                  </a:lnTo>
                  <a:lnTo>
                    <a:pt x="136397" y="8001"/>
                  </a:lnTo>
                  <a:lnTo>
                    <a:pt x="124078" y="1397"/>
                  </a:lnTo>
                  <a:lnTo>
                    <a:pt x="1177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24835" y="454405"/>
              <a:ext cx="140335" cy="43815"/>
            </a:xfrm>
            <a:custGeom>
              <a:avLst/>
              <a:gdLst/>
              <a:ahLst/>
              <a:cxnLst/>
              <a:rect l="l" t="t" r="r" b="b"/>
              <a:pathLst>
                <a:path w="140335" h="43815">
                  <a:moveTo>
                    <a:pt x="110616" y="0"/>
                  </a:moveTo>
                  <a:lnTo>
                    <a:pt x="117728" y="0"/>
                  </a:lnTo>
                  <a:lnTo>
                    <a:pt x="124078" y="1397"/>
                  </a:lnTo>
                  <a:lnTo>
                    <a:pt x="129539" y="4318"/>
                  </a:lnTo>
                  <a:lnTo>
                    <a:pt x="136397" y="8001"/>
                  </a:lnTo>
                  <a:lnTo>
                    <a:pt x="139953" y="13462"/>
                  </a:lnTo>
                  <a:lnTo>
                    <a:pt x="139953" y="20828"/>
                  </a:lnTo>
                  <a:lnTo>
                    <a:pt x="99278" y="42289"/>
                  </a:lnTo>
                  <a:lnTo>
                    <a:pt x="56709" y="43189"/>
                  </a:lnTo>
                  <a:lnTo>
                    <a:pt x="28447" y="43307"/>
                  </a:lnTo>
                  <a:lnTo>
                    <a:pt x="21208" y="43307"/>
                  </a:lnTo>
                  <a:lnTo>
                    <a:pt x="14986" y="41656"/>
                  </a:lnTo>
                  <a:lnTo>
                    <a:pt x="9525" y="38481"/>
                  </a:lnTo>
                  <a:lnTo>
                    <a:pt x="3175" y="34544"/>
                  </a:lnTo>
                  <a:lnTo>
                    <a:pt x="0" y="29210"/>
                  </a:lnTo>
                  <a:lnTo>
                    <a:pt x="0" y="22479"/>
                  </a:lnTo>
                  <a:lnTo>
                    <a:pt x="0" y="15748"/>
                  </a:lnTo>
                  <a:lnTo>
                    <a:pt x="3175" y="10541"/>
                  </a:lnTo>
                  <a:lnTo>
                    <a:pt x="9525" y="6604"/>
                  </a:lnTo>
                  <a:lnTo>
                    <a:pt x="14986" y="3175"/>
                  </a:lnTo>
                  <a:lnTo>
                    <a:pt x="21208" y="1524"/>
                  </a:lnTo>
                  <a:lnTo>
                    <a:pt x="28447" y="1524"/>
                  </a:lnTo>
                  <a:lnTo>
                    <a:pt x="36161" y="1476"/>
                  </a:lnTo>
                  <a:lnTo>
                    <a:pt x="45577" y="1333"/>
                  </a:lnTo>
                  <a:lnTo>
                    <a:pt x="56683" y="1095"/>
                  </a:lnTo>
                  <a:lnTo>
                    <a:pt x="69468" y="762"/>
                  </a:lnTo>
                  <a:lnTo>
                    <a:pt x="82327" y="428"/>
                  </a:lnTo>
                  <a:lnTo>
                    <a:pt x="93471" y="190"/>
                  </a:lnTo>
                  <a:lnTo>
                    <a:pt x="102901" y="47"/>
                  </a:lnTo>
                  <a:lnTo>
                    <a:pt x="110616" y="0"/>
                  </a:lnTo>
                  <a:close/>
                </a:path>
              </a:pathLst>
            </a:custGeom>
            <a:ln w="9144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219705" y="283451"/>
            <a:ext cx="6374130" cy="426084"/>
            <a:chOff x="2959607" y="283451"/>
            <a:chExt cx="8498840" cy="426084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59607" y="283451"/>
              <a:ext cx="8498586" cy="4259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66592" y="290576"/>
              <a:ext cx="8459343" cy="385445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409193" y="816851"/>
            <a:ext cx="8341043" cy="426084"/>
            <a:chOff x="545591" y="816851"/>
            <a:chExt cx="11121390" cy="426084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5591" y="816851"/>
              <a:ext cx="11121390" cy="42597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4037" y="823976"/>
              <a:ext cx="11080940" cy="385445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1229867" y="1350251"/>
            <a:ext cx="6705600" cy="426084"/>
            <a:chOff x="1639823" y="1350251"/>
            <a:chExt cx="8940800" cy="426084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9823" y="1350251"/>
              <a:ext cx="8940546" cy="42597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7951" y="1357376"/>
              <a:ext cx="8900287" cy="385445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92806" y="2204863"/>
            <a:ext cx="5756148" cy="42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7"/>
          <p:cNvGrpSpPr/>
          <p:nvPr/>
        </p:nvGrpSpPr>
        <p:grpSpPr>
          <a:xfrm>
            <a:off x="467544" y="1941978"/>
            <a:ext cx="8675314" cy="4700376"/>
            <a:chOff x="408431" y="1623059"/>
            <a:chExt cx="11782045" cy="504444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8431" y="1673351"/>
              <a:ext cx="7412735" cy="49941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390" y="1623059"/>
              <a:ext cx="7253479" cy="48798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3389" y="1718309"/>
              <a:ext cx="7272655" cy="4853940"/>
            </a:xfrm>
            <a:custGeom>
              <a:avLst/>
              <a:gdLst/>
              <a:ahLst/>
              <a:cxnLst/>
              <a:rect l="l" t="t" r="r" b="b"/>
              <a:pathLst>
                <a:path w="7272655" h="4853940">
                  <a:moveTo>
                    <a:pt x="0" y="4853940"/>
                  </a:moveTo>
                  <a:lnTo>
                    <a:pt x="7272528" y="4853940"/>
                  </a:lnTo>
                  <a:lnTo>
                    <a:pt x="7272528" y="0"/>
                  </a:lnTo>
                  <a:lnTo>
                    <a:pt x="0" y="0"/>
                  </a:lnTo>
                  <a:lnTo>
                    <a:pt x="0" y="4853940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34328" y="2481071"/>
              <a:ext cx="5756148" cy="41361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23481" y="2614420"/>
              <a:ext cx="5577841" cy="395782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479285" y="2526029"/>
              <a:ext cx="5615940" cy="3996054"/>
            </a:xfrm>
            <a:custGeom>
              <a:avLst/>
              <a:gdLst/>
              <a:ahLst/>
              <a:cxnLst/>
              <a:rect l="l" t="t" r="r" b="b"/>
              <a:pathLst>
                <a:path w="5615940" h="3996054">
                  <a:moveTo>
                    <a:pt x="0" y="3995928"/>
                  </a:moveTo>
                  <a:lnTo>
                    <a:pt x="5615940" y="3995928"/>
                  </a:lnTo>
                  <a:lnTo>
                    <a:pt x="5615940" y="0"/>
                  </a:lnTo>
                  <a:lnTo>
                    <a:pt x="0" y="0"/>
                  </a:lnTo>
                  <a:lnTo>
                    <a:pt x="0" y="399592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59805" y="404664"/>
            <a:ext cx="8496944" cy="1213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  <a:tabLst>
                <a:tab pos="1664335" algn="l"/>
              </a:tabLst>
            </a:pPr>
            <a:r>
              <a:rPr lang="ru-RU" sz="2400" b="1" spc="-5" dirty="0" smtClean="0">
                <a:latin typeface="Comic Sans MS" pitchFamily="66" charset="0"/>
              </a:rPr>
              <a:t>27 </a:t>
            </a:r>
            <a:r>
              <a:rPr lang="ru-RU" sz="2400" b="1" spc="-10" dirty="0" smtClean="0">
                <a:latin typeface="Comic Sans MS" pitchFamily="66" charset="0"/>
              </a:rPr>
              <a:t>января 1945 </a:t>
            </a:r>
            <a:r>
              <a:rPr lang="ru-RU" sz="2400" b="1" spc="-5" dirty="0" smtClean="0">
                <a:latin typeface="Comic Sans MS" pitchFamily="66" charset="0"/>
              </a:rPr>
              <a:t>года солдаты </a:t>
            </a:r>
            <a:r>
              <a:rPr lang="ru-RU" sz="2400" b="1" spc="-10" dirty="0" smtClean="0">
                <a:latin typeface="Comic Sans MS" pitchFamily="66" charset="0"/>
              </a:rPr>
              <a:t>Красной </a:t>
            </a:r>
            <a:r>
              <a:rPr lang="ru-RU" sz="2400" b="1" spc="-5" dirty="0" smtClean="0">
                <a:latin typeface="Comic Sans MS" pitchFamily="66" charset="0"/>
              </a:rPr>
              <a:t>Армии </a:t>
            </a:r>
            <a:r>
              <a:rPr lang="ru-RU" sz="2400" b="1" spc="-10" dirty="0" smtClean="0">
                <a:latin typeface="Comic Sans MS" pitchFamily="66" charset="0"/>
              </a:rPr>
              <a:t>освободили  </a:t>
            </a:r>
            <a:r>
              <a:rPr lang="ru-RU" sz="2400" b="1" spc="-5" dirty="0" smtClean="0">
                <a:latin typeface="Comic Sans MS" pitchFamily="66" charset="0"/>
              </a:rPr>
              <a:t>узников концлагеря</a:t>
            </a:r>
            <a:r>
              <a:rPr lang="ru-RU" sz="2400" b="1" spc="-10" dirty="0" smtClean="0">
                <a:latin typeface="Comic Sans MS" pitchFamily="66" charset="0"/>
              </a:rPr>
              <a:t> </a:t>
            </a:r>
            <a:r>
              <a:rPr lang="ru-RU" sz="2400" b="1" spc="-5" dirty="0" smtClean="0">
                <a:latin typeface="Comic Sans MS" pitchFamily="66" charset="0"/>
              </a:rPr>
              <a:t>Освенцима.</a:t>
            </a: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  <a:tabLst>
                <a:tab pos="1664335" algn="l"/>
              </a:tabLst>
            </a:pPr>
            <a:r>
              <a:rPr lang="ru-RU" sz="2400" b="1" spc="-5" dirty="0" smtClean="0">
                <a:latin typeface="Comic Sans MS" pitchFamily="66" charset="0"/>
              </a:rPr>
              <a:t> </a:t>
            </a:r>
            <a:r>
              <a:rPr lang="ru-RU" sz="2400" b="1" spc="-10" dirty="0" smtClean="0">
                <a:latin typeface="Comic Sans MS" pitchFamily="66" charset="0"/>
              </a:rPr>
              <a:t>Эту дату </a:t>
            </a:r>
            <a:r>
              <a:rPr lang="ru-RU" sz="2400" b="1" spc="-5" dirty="0" smtClean="0">
                <a:latin typeface="Comic Sans MS" pitchFamily="66" charset="0"/>
              </a:rPr>
              <a:t>принято считать </a:t>
            </a:r>
            <a:r>
              <a:rPr lang="ru-RU" sz="2400" b="1" spc="-10" dirty="0" smtClean="0">
                <a:latin typeface="Comic Sans MS" pitchFamily="66" charset="0"/>
              </a:rPr>
              <a:t>окончанием</a:t>
            </a:r>
            <a:r>
              <a:rPr lang="ru-RU" sz="2400" b="1" spc="110" dirty="0" smtClean="0">
                <a:latin typeface="Comic Sans MS" pitchFamily="66" charset="0"/>
              </a:rPr>
              <a:t> </a:t>
            </a:r>
            <a:r>
              <a:rPr lang="ru-RU" sz="2400" b="1" spc="-5" dirty="0" smtClean="0">
                <a:latin typeface="Comic Sans MS" pitchFamily="66" charset="0"/>
              </a:rPr>
              <a:t>холокоста</a:t>
            </a:r>
            <a:endParaRPr lang="ru-RU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28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522720" y="260648"/>
            <a:ext cx="8229240" cy="940648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>
                <a:solidFill>
                  <a:srgbClr val="000000"/>
                </a:solidFill>
                <a:latin typeface="Comic Sans MS" pitchFamily="66" charset="0"/>
              </a:rPr>
              <a:t>Что </a:t>
            </a:r>
            <a:r>
              <a:rPr lang="ru-RU" sz="3600" b="1" strike="noStrike" spc="-1" dirty="0">
                <a:solidFill>
                  <a:srgbClr val="000000"/>
                </a:solidFill>
                <a:latin typeface="Comic Sans MS" pitchFamily="66" charset="0"/>
              </a:rPr>
              <a:t>такое</a:t>
            </a:r>
            <a:r>
              <a:rPr lang="ru-RU" sz="4400" b="1" strike="noStrike" spc="-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ru-RU" sz="4400" b="1" strike="noStrike" spc="-1" dirty="0" smtClean="0">
                <a:solidFill>
                  <a:srgbClr val="000000"/>
                </a:solidFill>
                <a:latin typeface="Comic Sans MS" pitchFamily="66" charset="0"/>
              </a:rPr>
              <a:t>Холокост?</a:t>
            </a:r>
            <a:endParaRPr lang="ru-RU" sz="4400" b="1" strike="noStrike" spc="-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251640" y="3789000"/>
            <a:ext cx="8712720" cy="283644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 w="9360">
            <a:solidFill>
              <a:srgbClr val="000000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txBody>
          <a:bodyPr>
            <a:normAutofit fontScale="89000" lnSpcReduction="20000"/>
          </a:bodyPr>
          <a:lstStyle/>
          <a:p>
            <a:pPr marL="343080" indent="-34272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 dirty="0">
                <a:solidFill>
                  <a:srgbClr val="000000"/>
                </a:solidFill>
                <a:latin typeface="Comic Sans MS" pitchFamily="66" charset="0"/>
              </a:rPr>
              <a:t>Холокост – </a:t>
            </a:r>
            <a:r>
              <a:rPr lang="ru-RU" sz="3200" b="0" strike="noStrike" spc="-1" dirty="0">
                <a:solidFill>
                  <a:srgbClr val="000000"/>
                </a:solidFill>
                <a:latin typeface="Comic Sans MS" pitchFamily="66" charset="0"/>
              </a:rPr>
              <a:t>слово из греческого языка, означающее «всесожжение». «уничтожение огнём», а также «жертвоприношение посредством огня</a:t>
            </a:r>
          </a:p>
          <a:p>
            <a:pPr marL="343080" indent="-34272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1" strike="noStrike" spc="-1" dirty="0">
                <a:solidFill>
                  <a:srgbClr val="000000"/>
                </a:solidFill>
                <a:latin typeface="Comic Sans MS" pitchFamily="66" charset="0"/>
              </a:rPr>
              <a:t>Холокост</a:t>
            </a:r>
            <a:r>
              <a:rPr lang="ru-RU" sz="3200" b="0" strike="noStrike" spc="-1" dirty="0">
                <a:solidFill>
                  <a:srgbClr val="000000"/>
                </a:solidFill>
                <a:latin typeface="Comic Sans MS" pitchFamily="66" charset="0"/>
              </a:rPr>
              <a:t> - это символ газовых камер, печей сжигающих детей, женщин, стариков, это массовый расстрел невинных мирных людей…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3" name="Picture 2"/>
          <p:cNvPicPr/>
          <p:nvPr/>
        </p:nvPicPr>
        <p:blipFill>
          <a:blip r:embed="rId2"/>
          <a:srcRect t="28775" b="17599"/>
          <a:stretch/>
        </p:blipFill>
        <p:spPr>
          <a:xfrm>
            <a:off x="683568" y="1052736"/>
            <a:ext cx="7920880" cy="266390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467640" y="188640"/>
            <a:ext cx="8229240" cy="849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00000"/>
                </a:solidFill>
                <a:latin typeface="Comic Sans MS" pitchFamily="66" charset="0"/>
              </a:rPr>
              <a:t>Начало политики Холокоста</a:t>
            </a:r>
          </a:p>
        </p:txBody>
      </p:sp>
      <p:sp>
        <p:nvSpPr>
          <p:cNvPr id="185" name="TextShape 2"/>
          <p:cNvSpPr txBox="1"/>
          <p:nvPr/>
        </p:nvSpPr>
        <p:spPr>
          <a:xfrm>
            <a:off x="251640" y="4797000"/>
            <a:ext cx="8640720" cy="187200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 w="9360">
            <a:solidFill>
              <a:srgbClr val="000000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txBody>
          <a:bodyPr>
            <a:normAutofit fontScale="92500"/>
          </a:bodyPr>
          <a:lstStyle/>
          <a:p>
            <a:pPr marL="343080" indent="-342720" algn="ctr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Comic Sans MS" pitchFamily="66" charset="0"/>
              </a:rPr>
              <a:t>В 1933 году после прихода А. Гитлера к власти в Германии проводится политика государственного антисемитизма и расизма: деление на полноценные и неполноценные расы</a:t>
            </a:r>
          </a:p>
        </p:txBody>
      </p:sp>
      <p:pic>
        <p:nvPicPr>
          <p:cNvPr id="186" name="Picture 2"/>
          <p:cNvPicPr/>
          <p:nvPr/>
        </p:nvPicPr>
        <p:blipFill>
          <a:blip r:embed="rId3"/>
          <a:srcRect l="4533" r="7838"/>
          <a:stretch/>
        </p:blipFill>
        <p:spPr>
          <a:xfrm>
            <a:off x="323640" y="1340640"/>
            <a:ext cx="4392000" cy="333180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pic>
        <p:nvPicPr>
          <p:cNvPr id="187" name="Picture 5"/>
          <p:cNvPicPr/>
          <p:nvPr/>
        </p:nvPicPr>
        <p:blipFill>
          <a:blip r:embed="rId4"/>
          <a:stretch/>
        </p:blipFill>
        <p:spPr>
          <a:xfrm>
            <a:off x="4932000" y="1340640"/>
            <a:ext cx="3953520" cy="331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457200" y="274680"/>
            <a:ext cx="843480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000000"/>
                </a:solidFill>
                <a:latin typeface="Comic Sans MS" pitchFamily="66" charset="0"/>
              </a:rPr>
              <a:t>За помощь пленным и евреям - расстрел</a:t>
            </a:r>
          </a:p>
        </p:txBody>
      </p:sp>
      <p:pic>
        <p:nvPicPr>
          <p:cNvPr id="189" name="Picture 2"/>
          <p:cNvPicPr/>
          <p:nvPr/>
        </p:nvPicPr>
        <p:blipFill>
          <a:blip r:embed="rId2"/>
          <a:stretch/>
        </p:blipFill>
        <p:spPr>
          <a:xfrm>
            <a:off x="971640" y="1412640"/>
            <a:ext cx="7128000" cy="489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457200" y="274680"/>
            <a:ext cx="8229240" cy="849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000000"/>
                </a:solidFill>
                <a:latin typeface="Comic Sans MS" pitchFamily="66" charset="0"/>
              </a:rPr>
              <a:t>Появление лагерей смерти </a:t>
            </a:r>
          </a:p>
        </p:txBody>
      </p:sp>
      <p:sp>
        <p:nvSpPr>
          <p:cNvPr id="191" name="TextShape 2"/>
          <p:cNvSpPr txBox="1"/>
          <p:nvPr/>
        </p:nvSpPr>
        <p:spPr>
          <a:xfrm>
            <a:off x="179640" y="4581000"/>
            <a:ext cx="8712360" cy="201600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 w="9360">
            <a:solidFill>
              <a:srgbClr val="000000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txBody>
          <a:bodyPr>
            <a:normAutofit fontScale="92500" lnSpcReduction="20000"/>
          </a:bodyPr>
          <a:lstStyle/>
          <a:p>
            <a:pPr marL="343080" indent="-34272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Comic Sans MS" pitchFamily="66" charset="0"/>
              </a:rPr>
              <a:t>Действовало в годы войны  более  14 тысяч лагерей</a:t>
            </a:r>
          </a:p>
          <a:p>
            <a:pPr marL="343080" indent="-34272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Comic Sans MS" pitchFamily="66" charset="0"/>
              </a:rPr>
              <a:t>Через них прошли 18 млн. человек  (5 – 7 млн. – граждане России)</a:t>
            </a:r>
          </a:p>
          <a:p>
            <a:pPr marL="343080" indent="-34272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Comic Sans MS" pitchFamily="66" charset="0"/>
              </a:rPr>
              <a:t>Выжили чуть больше миллиона</a:t>
            </a: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2" name="Picture 2"/>
          <p:cNvPicPr/>
          <p:nvPr/>
        </p:nvPicPr>
        <p:blipFill>
          <a:blip r:embed="rId3">
            <a:lum bright="10000"/>
          </a:blip>
          <a:stretch/>
        </p:blipFill>
        <p:spPr>
          <a:xfrm>
            <a:off x="251640" y="1196640"/>
            <a:ext cx="4400640" cy="3296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3" name="Picture 4"/>
          <p:cNvPicPr/>
          <p:nvPr/>
        </p:nvPicPr>
        <p:blipFill>
          <a:blip r:embed="rId4">
            <a:lum bright="10000"/>
          </a:blip>
          <a:srcRect l="12581" r="9166"/>
          <a:stretch/>
        </p:blipFill>
        <p:spPr>
          <a:xfrm>
            <a:off x="4860000" y="1196640"/>
            <a:ext cx="4032000" cy="331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 dirty="0">
                <a:solidFill>
                  <a:srgbClr val="000000"/>
                </a:solidFill>
                <a:latin typeface="Comic Sans MS" pitchFamily="66" charset="0"/>
              </a:rPr>
              <a:t>Бухенвальд</a:t>
            </a:r>
            <a:endParaRPr lang="ru-RU" sz="4400" b="0" strike="noStrike" spc="-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5" name="TextShape 2"/>
          <p:cNvSpPr txBox="1"/>
          <p:nvPr/>
        </p:nvSpPr>
        <p:spPr>
          <a:xfrm>
            <a:off x="251640" y="4653000"/>
            <a:ext cx="8676000" cy="201600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 w="9360">
            <a:solidFill>
              <a:srgbClr val="000000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txBody>
          <a:bodyPr>
            <a:normAutofit fontScale="92500" lnSpcReduction="20000"/>
          </a:bodyPr>
          <a:lstStyle/>
          <a:p>
            <a:pPr marL="343080" indent="-34272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Comic Sans MS" pitchFamily="66" charset="0"/>
              </a:rPr>
              <a:t>Имел 138 концлагерей – филиалов, был мужским</a:t>
            </a:r>
          </a:p>
          <a:p>
            <a:pPr marL="343080" indent="-34272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Comic Sans MS" pitchFamily="66" charset="0"/>
              </a:rPr>
              <a:t>Набор цифр на руке заменял имя</a:t>
            </a:r>
          </a:p>
          <a:p>
            <a:pPr marL="343080" indent="-34272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Comic Sans MS" pitchFamily="66" charset="0"/>
              </a:rPr>
              <a:t>В концлагере содержалось около 240 тыс. человек </a:t>
            </a:r>
          </a:p>
          <a:p>
            <a:pPr marL="343080" indent="-34272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Comic Sans MS" pitchFamily="66" charset="0"/>
              </a:rPr>
              <a:t>56 тысяч узников погибли...</a:t>
            </a: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63360" y="-13644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7" name="Picture 3"/>
          <p:cNvPicPr/>
          <p:nvPr/>
        </p:nvPicPr>
        <p:blipFill>
          <a:blip r:embed="rId2"/>
          <a:srcRect l="20602"/>
          <a:stretch/>
        </p:blipFill>
        <p:spPr>
          <a:xfrm>
            <a:off x="251640" y="1268640"/>
            <a:ext cx="3816000" cy="3198240"/>
          </a:xfrm>
          <a:prstGeom prst="rect">
            <a:avLst/>
          </a:prstGeom>
          <a:ln w="9360">
            <a:noFill/>
          </a:ln>
        </p:spPr>
      </p:pic>
      <p:pic>
        <p:nvPicPr>
          <p:cNvPr id="198" name="Picture 4"/>
          <p:cNvPicPr/>
          <p:nvPr/>
        </p:nvPicPr>
        <p:blipFill>
          <a:blip r:embed="rId3"/>
          <a:stretch/>
        </p:blipFill>
        <p:spPr>
          <a:xfrm>
            <a:off x="4284000" y="1268640"/>
            <a:ext cx="4501800" cy="3168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466</Words>
  <Application>Microsoft Office PowerPoint</Application>
  <PresentationFormat>Экран (4:3)</PresentationFormat>
  <Paragraphs>66</Paragraphs>
  <Slides>21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cab314</dc:creator>
  <dc:description/>
  <cp:lastModifiedBy>Вадим</cp:lastModifiedBy>
  <cp:revision>54</cp:revision>
  <dcterms:created xsi:type="dcterms:W3CDTF">2022-01-17T21:34:22Z</dcterms:created>
  <dcterms:modified xsi:type="dcterms:W3CDTF">2025-01-24T15:49:08Z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7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28</vt:i4>
  </property>
</Properties>
</file>