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81" r:id="rId5"/>
    <p:sldId id="269" r:id="rId6"/>
    <p:sldId id="259" r:id="rId7"/>
    <p:sldId id="260" r:id="rId8"/>
    <p:sldId id="261" r:id="rId9"/>
    <p:sldId id="282" r:id="rId10"/>
    <p:sldId id="264" r:id="rId11"/>
    <p:sldId id="265" r:id="rId12"/>
    <p:sldId id="284" r:id="rId13"/>
    <p:sldId id="267" r:id="rId14"/>
    <p:sldId id="271" r:id="rId15"/>
    <p:sldId id="278" r:id="rId16"/>
    <p:sldId id="272" r:id="rId17"/>
    <p:sldId id="276" r:id="rId18"/>
    <p:sldId id="277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62C8-5EC4-405C-B40C-17DE3CE6DCE0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D683A28-1B3A-4DBB-A99D-9CA4FFCA2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62C8-5EC4-405C-B40C-17DE3CE6DCE0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3A28-1B3A-4DBB-A99D-9CA4FFCA2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62C8-5EC4-405C-B40C-17DE3CE6DCE0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3A28-1B3A-4DBB-A99D-9CA4FFCA2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62C8-5EC4-405C-B40C-17DE3CE6DCE0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D683A28-1B3A-4DBB-A99D-9CA4FFCA2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62C8-5EC4-405C-B40C-17DE3CE6DCE0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3A28-1B3A-4DBB-A99D-9CA4FFCA27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62C8-5EC4-405C-B40C-17DE3CE6DCE0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3A28-1B3A-4DBB-A99D-9CA4FFCA2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62C8-5EC4-405C-B40C-17DE3CE6DCE0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D683A28-1B3A-4DBB-A99D-9CA4FFCA27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62C8-5EC4-405C-B40C-17DE3CE6DCE0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3A28-1B3A-4DBB-A99D-9CA4FFCA2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62C8-5EC4-405C-B40C-17DE3CE6DCE0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3A28-1B3A-4DBB-A99D-9CA4FFCA2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62C8-5EC4-405C-B40C-17DE3CE6DCE0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3A28-1B3A-4DBB-A99D-9CA4FFCA2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62C8-5EC4-405C-B40C-17DE3CE6DCE0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3A28-1B3A-4DBB-A99D-9CA4FFCA27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FC62C8-5EC4-405C-B40C-17DE3CE6DCE0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683A28-1B3A-4DBB-A99D-9CA4FFCA27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t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60648"/>
            <a:ext cx="6768752" cy="9144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16 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октября - Всемирный 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день хлеба</a:t>
            </a:r>
            <a:endParaRPr lang="ru-RU" sz="3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708920"/>
            <a:ext cx="69781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cs typeface="Mongolian Baiti" pitchFamily="66" charset="0"/>
              </a:rPr>
              <a:t>«Хлебу – почтение вечное!» </a:t>
            </a:r>
            <a:endParaRPr lang="ru-RU" sz="4400" b="1" dirty="0">
              <a:solidFill>
                <a:srgbClr val="C00000"/>
              </a:solidFill>
              <a:cs typeface="Mongolian Baiti" pitchFamily="66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644008" y="5903114"/>
            <a:ext cx="3456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онлайн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– информация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t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260648"/>
            <a:ext cx="3528392" cy="2304256"/>
          </a:xfrm>
        </p:spPr>
        <p:txBody>
          <a:bodyPr>
            <a:noAutofit/>
          </a:bodyPr>
          <a:lstStyle/>
          <a:p>
            <a:pPr marL="0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В России, помимо сегодняшнего Дня, отмечают Третий Спас (в народе этот праздник называется Хлебным или Ореховым Спасом), который символизирует завершение жатвы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4509120"/>
            <a:ext cx="3826768" cy="1329011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Существовала и поговорка к этому дню: «Третий спас – хлеба припас»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8" name="Содержимое 5" descr="День хлеб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501008"/>
            <a:ext cx="3891906" cy="2592288"/>
          </a:xfrm>
          <a:prstGeom prst="rect">
            <a:avLst/>
          </a:prstGeom>
        </p:spPr>
      </p:pic>
      <p:pic>
        <p:nvPicPr>
          <p:cNvPr id="6" name="Picture 3" descr="C:\Users\Biblioteka\Desktop\sergey-esenin-pesn-o-hlebe-114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04664"/>
            <a:ext cx="4383397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t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Содержимое 6" descr="881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860032" y="3933056"/>
            <a:ext cx="4046984" cy="269505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79912" y="260648"/>
            <a:ext cx="4762872" cy="237626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В феврале на Руси отмечался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Агафьин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день – День хлеба и соли, когда освящали каравай хлеба и солонку соли как символы домашнего очага и сберегали их в течение года как талисманы, охраняющие дом от несчастий: пожара, мора и т.д.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42" name="Picture 2" descr="C:\Users\Biblioteka\Desktop\05021821021122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2656"/>
            <a:ext cx="2664296" cy="3552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t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8" name="Picture 4" descr="C:\Users\Biblioteka\Desktop\1644525099_68-klublady-ru-p-svadebnie-karavai-foto-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3024336" cy="3246709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309120" y="548680"/>
            <a:ext cx="4834880" cy="49685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И в настоящее время в христианских храмах прихожан причащают вином и хлебом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Молодых встречают на пороге дома родители с караваем и солью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Отправляя родных в дальнюю дорогу, любящие люди всегда дают с собой уезжающему краюху хлеба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052" name="Picture 4" descr="C:\Users\Biblioteka\Desktop\j9ftz8hxdq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61048"/>
            <a:ext cx="3816424" cy="2743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t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548680"/>
            <a:ext cx="4104456" cy="532859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002060"/>
                </a:solidFill>
                <a:latin typeface="Monotype Corsiva" pitchFamily="66" charset="0"/>
              </a:rPr>
              <a:t>Если обратиться к литературе</a:t>
            </a:r>
          </a:p>
          <a:p>
            <a:pPr marL="90488" indent="-90488">
              <a:buNone/>
            </a:pPr>
            <a:r>
              <a:rPr lang="ru-RU" sz="6000" b="1" dirty="0" smtClean="0">
                <a:solidFill>
                  <a:srgbClr val="002060"/>
                </a:solidFill>
                <a:latin typeface="Monotype Corsiva" pitchFamily="66" charset="0"/>
              </a:rPr>
              <a:t>тема хлеба звучит  начиная о«Илиады» Гомера:</a:t>
            </a:r>
            <a:br>
              <a:rPr lang="ru-RU" sz="6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002060"/>
                </a:solidFill>
                <a:latin typeface="Monotype Corsiva" pitchFamily="66" charset="0"/>
              </a:rPr>
              <a:t>  »Будемте ужин готовить.</a:t>
            </a:r>
          </a:p>
          <a:p>
            <a:pPr marL="0" indent="0">
              <a:buNone/>
            </a:pPr>
            <a:r>
              <a:rPr lang="ru-RU" sz="6000" b="1" dirty="0" smtClean="0">
                <a:solidFill>
                  <a:srgbClr val="002060"/>
                </a:solidFill>
                <a:latin typeface="Monotype Corsiva" pitchFamily="66" charset="0"/>
              </a:rPr>
              <a:t>Пока же коней пышногривых</a:t>
            </a:r>
            <a:br>
              <a:rPr lang="ru-RU" sz="6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002060"/>
                </a:solidFill>
                <a:latin typeface="Monotype Corsiva" pitchFamily="66" charset="0"/>
              </a:rPr>
              <a:t>  Из колесниц поскорей выпрягайте, задайте им корму,</a:t>
            </a:r>
            <a:br>
              <a:rPr lang="ru-RU" sz="6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002060"/>
                </a:solidFill>
                <a:latin typeface="Monotype Corsiva" pitchFamily="66" charset="0"/>
              </a:rPr>
              <a:t>  Быстро из города жирных овец и быков пригоните,</a:t>
            </a:r>
            <a:br>
              <a:rPr lang="ru-RU" sz="6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002060"/>
                </a:solidFill>
                <a:latin typeface="Monotype Corsiva" pitchFamily="66" charset="0"/>
              </a:rPr>
              <a:t>  Хлеба доставьте сюда и вина, веселящего сердце,</a:t>
            </a:r>
            <a:br>
              <a:rPr lang="ru-RU" sz="6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002060"/>
                </a:solidFill>
                <a:latin typeface="Monotype Corsiva" pitchFamily="66" charset="0"/>
              </a:rPr>
              <a:t>  Из дому; дров для костров натаскайте побольше из леса…» –говорит Гектор троянцам, когда войско собирается провести ночь вне стен города</a:t>
            </a:r>
            <a:endParaRPr lang="ru-RU" sz="6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" name="Picture 3" descr="C:\Users\Biblioteka\Desktop\svadebnyj-karavaj-ekaterinburg-na-zakaz-750x600_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11997"/>
            <a:ext cx="3384376" cy="2554247"/>
          </a:xfrm>
          <a:prstGeom prst="rect">
            <a:avLst/>
          </a:prstGeom>
          <a:noFill/>
        </p:spPr>
      </p:pic>
      <p:pic>
        <p:nvPicPr>
          <p:cNvPr id="13314" name="Picture 2" descr="C:\Users\Biblioteka\Desktop\1a2b9dcd03569645212f5e5f14d1fc92--sourdough-bre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645024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t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2852936"/>
            <a:ext cx="4176464" cy="2769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«Образ» хлеба достаточно популярен в произведениях русских писателей и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поэтов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Упоминание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о хлебе можно встретить в сказках А.С.Пушкина, балладах В.А.Жуковского,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стихах А.Н. </a:t>
            </a:r>
            <a:r>
              <a:rPr lang="ru-RU" sz="2400" b="1" dirty="0" err="1">
                <a:solidFill>
                  <a:srgbClr val="002060"/>
                </a:solidFill>
                <a:latin typeface="Monotype Corsiva" pitchFamily="66" charset="0"/>
              </a:rPr>
              <a:t>Майкова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баснях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И.А. Крылова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332656"/>
            <a:ext cx="4038600" cy="20882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Monotype Corsiva" pitchFamily="66" charset="0"/>
              </a:rPr>
              <a:t>Н.А. Некрасов поэма «Мороз, красный нос»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Monotype Corsiva" pitchFamily="66" charset="0"/>
              </a:rPr>
              <a:t>Всегда у них теплая хата,</a:t>
            </a:r>
            <a:br>
              <a:rPr lang="ru-RU" sz="26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Monotype Corsiva" pitchFamily="66" charset="0"/>
              </a:rPr>
              <a:t>Хлеб выпечен, вкусен квасок,</a:t>
            </a:r>
            <a:br>
              <a:rPr lang="ru-RU" sz="26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Monotype Corsiva" pitchFamily="66" charset="0"/>
              </a:rPr>
              <a:t>Здоровы и сыты ребята,</a:t>
            </a:r>
            <a:br>
              <a:rPr lang="ru-RU" sz="26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Monotype Corsiva" pitchFamily="66" charset="0"/>
              </a:rPr>
              <a:t>На праздник есть лишний кусок</a:t>
            </a:r>
          </a:p>
          <a:p>
            <a:endParaRPr lang="ru-RU" b="1" dirty="0"/>
          </a:p>
        </p:txBody>
      </p:sp>
      <p:pic>
        <p:nvPicPr>
          <p:cNvPr id="4098" name="Picture 2" descr="C:\Users\Biblioteka\Desktop\origina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56992"/>
            <a:ext cx="3765179" cy="2397360"/>
          </a:xfrm>
          <a:prstGeom prst="rect">
            <a:avLst/>
          </a:prstGeom>
          <a:noFill/>
        </p:spPr>
      </p:pic>
      <p:pic>
        <p:nvPicPr>
          <p:cNvPr id="8" name="Содержимое 4" descr="HTB1pZBuPwHqK1RjSZFEq6AGMXXa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04664"/>
            <a:ext cx="3600400" cy="2315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t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186808" cy="259228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Зреет рожь над жаркой нивой,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И от нивы и до нивы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Гонит ветер прихотливый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Золотые переливы...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   А.А.Фет</a:t>
            </a:r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3717032"/>
            <a:ext cx="4038600" cy="2409131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Над безбрежной жатвой хлеба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Меж заката и востока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Лишь на миг смежает небо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Огнедышащее око.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Ф.И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.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Тютчев</a:t>
            </a:r>
          </a:p>
        </p:txBody>
      </p:sp>
      <p:pic>
        <p:nvPicPr>
          <p:cNvPr id="7170" name="Picture 2" descr="C:\Users\Biblioteka\Desktop\a95e2e18be718fe9a95a0a4c1b48c9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675" y="3212976"/>
            <a:ext cx="4103332" cy="2304256"/>
          </a:xfrm>
          <a:prstGeom prst="rect">
            <a:avLst/>
          </a:prstGeom>
          <a:noFill/>
        </p:spPr>
      </p:pic>
      <p:pic>
        <p:nvPicPr>
          <p:cNvPr id="7171" name="Picture 3" descr="C:\Users\Biblioteka\Desktop\178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788663"/>
            <a:ext cx="3730983" cy="2486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t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332656"/>
            <a:ext cx="4038600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Monotype Corsiva" pitchFamily="66" charset="0"/>
              </a:rPr>
              <a:t>В прозаических произведениях хлеб часто изображается как особая ценность для героев,</a:t>
            </a:r>
            <a:r>
              <a:rPr lang="ru-RU" sz="18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1800" b="1" dirty="0">
                <a:solidFill>
                  <a:srgbClr val="002060"/>
                </a:solidFill>
                <a:latin typeface="Monotype Corsiva" pitchFamily="66" charset="0"/>
              </a:rPr>
              <a:t>оказавшихся в трудных </a:t>
            </a:r>
            <a:r>
              <a:rPr lang="ru-RU" sz="1800" b="1" dirty="0" smtClean="0">
                <a:solidFill>
                  <a:srgbClr val="002060"/>
                </a:solidFill>
                <a:latin typeface="Monotype Corsiva" pitchFamily="66" charset="0"/>
              </a:rPr>
              <a:t>ситуациях: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Monotype Corsiva" pitchFamily="66" charset="0"/>
              </a:rPr>
              <a:t>К.Г.Паустовский "Теплый хлеб»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Monotype Corsiva" pitchFamily="66" charset="0"/>
              </a:rPr>
              <a:t> С.А. Есенин "Песнь о хлебе»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Monotype Corsiva" pitchFamily="66" charset="0"/>
              </a:rPr>
              <a:t> В.Тендряков "Хлеб для собаки»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Monotype Corsiva" pitchFamily="66" charset="0"/>
              </a:rPr>
              <a:t> М. Алексеев "Хлеб»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Monotype Corsiva" pitchFamily="66" charset="0"/>
              </a:rPr>
              <a:t> М.М. Пришвин "</a:t>
            </a:r>
            <a:r>
              <a:rPr lang="ru-RU" sz="1800" b="1" dirty="0" err="1" smtClean="0">
                <a:solidFill>
                  <a:srgbClr val="002060"/>
                </a:solidFill>
                <a:latin typeface="Monotype Corsiva" pitchFamily="66" charset="0"/>
              </a:rPr>
              <a:t>Лисичкин</a:t>
            </a:r>
            <a:r>
              <a:rPr lang="ru-RU" sz="1800" b="1" dirty="0" smtClean="0">
                <a:solidFill>
                  <a:srgbClr val="002060"/>
                </a:solidFill>
                <a:latin typeface="Monotype Corsiva" pitchFamily="66" charset="0"/>
              </a:rPr>
              <a:t> хлеб"</a:t>
            </a:r>
          </a:p>
          <a:p>
            <a:endParaRPr lang="ru-RU" sz="1200" dirty="0"/>
          </a:p>
          <a:p>
            <a:endParaRPr lang="ru-RU" sz="1200" dirty="0"/>
          </a:p>
        </p:txBody>
      </p:sp>
      <p:pic>
        <p:nvPicPr>
          <p:cNvPr id="5" name="Содержимое 4" descr="174484-mihail-alekseev-hleb-imya-suschestvitelno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96136" y="404664"/>
            <a:ext cx="3003598" cy="4206718"/>
          </a:xfrm>
        </p:spPr>
      </p:pic>
      <p:pic>
        <p:nvPicPr>
          <p:cNvPr id="16386" name="Picture 2" descr="C:\Users\Biblioteka\Desktop\i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3645024"/>
            <a:ext cx="4064324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t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C:\Users\Biblioteka\Desktop\Блок Павел Павлович (Россия, 1924) «Солдатский хлеб» 19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2089352" cy="2016224"/>
          </a:xfrm>
          <a:prstGeom prst="rect">
            <a:avLst/>
          </a:prstGeom>
          <a:noFill/>
        </p:spPr>
      </p:pic>
      <p:pic>
        <p:nvPicPr>
          <p:cNvPr id="5" name="Содержимое 4" descr="FJTJ2d8XMAQp6bP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67544" y="332656"/>
            <a:ext cx="3672408" cy="26043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548680"/>
            <a:ext cx="3970784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Музей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хлеба в Санкт-Петербурге открыт в 1988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году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В музее представлены экспонаты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, связанные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с хлебом и его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производством..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Специально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для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Музея Хлеба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ближайшая пекарня готовит «блокадный хлеб»: те самые 125 граммов,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выдаваемые ленинградцам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ежедневно в Великую Отечественную войну</a:t>
            </a:r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8194" name="Picture 2" descr="C:\Users\Biblioteka\Desktop\4de4c097ab853c89308ac0157463ff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933056"/>
            <a:ext cx="1976837" cy="2306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t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404664"/>
            <a:ext cx="4464496" cy="2448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Всемирный день хлеба – это и профессиональный праздник работников данной отрасли,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и, конечно же,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дань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уважения продукту, когда чествуют и всех профессионалов, связанных с производством хлеба, и сам хлебушек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Picture 4" descr="C:\Users\Biblioteka\Desktop\og_og_16031091432707851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01008"/>
            <a:ext cx="4170045" cy="2182324"/>
          </a:xfrm>
          <a:prstGeom prst="rect">
            <a:avLst/>
          </a:prstGeom>
          <a:noFill/>
        </p:spPr>
      </p:pic>
      <p:pic>
        <p:nvPicPr>
          <p:cNvPr id="7" name="Picture 2" descr="C:\Users\Biblioteka\Desktop\Декабрь Статья 31 (2.2) Аркадий Пластов. «Колхозный ток», 19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501008"/>
            <a:ext cx="3384376" cy="2108751"/>
          </a:xfrm>
          <a:prstGeom prst="rect">
            <a:avLst/>
          </a:prstGeom>
          <a:noFill/>
        </p:spPr>
      </p:pic>
      <p:pic>
        <p:nvPicPr>
          <p:cNvPr id="9218" name="Picture 2" descr="C:\Users\Biblioteka\Desktop\1487769069_1949-hleb-stal-premi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32656"/>
            <a:ext cx="3552396" cy="2131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t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2987824" y="2276872"/>
            <a:ext cx="3528392" cy="15121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  <a:cs typeface="Mongolian Baiti" pitchFamily="66" charset="0"/>
              </a:rPr>
              <a:t>СПАСИБО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  <a:cs typeface="Mongolian Baiti" pitchFamily="66" charset="0"/>
              </a:rPr>
              <a:t>ЗА ВНИМАНИЕ !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  <a:cs typeface="Mongolian Baiti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t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67544" y="476672"/>
            <a:ext cx="4258816" cy="5073427"/>
          </a:xfrm>
        </p:spPr>
        <p:txBody>
          <a:bodyPr>
            <a:normAutofit fontScale="77500" lnSpcReduction="20000"/>
          </a:bodyPr>
          <a:lstStyle/>
          <a:p>
            <a:pPr indent="342900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Один из самых популярных продуктов в мире – это, конечно же, хлеб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572000" y="548680"/>
            <a:ext cx="4038600" cy="576064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Хотя сегодня многие традиции позабылись, но истинная любовь к хлебу, конечно же, сохранилась</a:t>
            </a:r>
          </a:p>
          <a:p>
            <a:endParaRPr lang="ru-RU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Ведь он сопровождает нас от рождения и до глубокой старости</a:t>
            </a:r>
          </a:p>
          <a:p>
            <a:endParaRPr lang="ru-RU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Но прежде, чем хлеб попадет на стол, он проделывает огромный путь (от выращивания зерна, сбора урожая до производства муки и самого продукта), задействуется множество рабочих рук и техники</a:t>
            </a:r>
          </a:p>
          <a:p>
            <a:endParaRPr lang="ru-RU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Поэтому совсем не удивительно, что у хлеба появился и свой праздник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1" name="Содержимое 4" descr="6be4ea3e7fefaabdf772ba8052a219a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060848"/>
            <a:ext cx="3681809" cy="3681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t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Содержимое 8" descr="i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548680"/>
            <a:ext cx="3384375" cy="2306708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7984" y="764704"/>
            <a:ext cx="4114800" cy="187220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Всемирный день хлеба отмечается ежегодно 16 октября</a:t>
            </a:r>
          </a:p>
          <a:p>
            <a:pPr>
              <a:lnSpc>
                <a:spcPct val="80000"/>
              </a:lnSpc>
            </a:pPr>
            <a:endParaRPr lang="ru-RU" sz="22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lnSpc>
                <a:spcPct val="80000"/>
              </a:lnSpc>
            </a:pPr>
            <a:endParaRPr lang="ru-RU" sz="22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lnSpc>
                <a:spcPct val="80000"/>
              </a:lnSpc>
            </a:pPr>
            <a:endParaRPr lang="ru-RU" sz="22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lnSpc>
                <a:spcPct val="80000"/>
              </a:lnSpc>
            </a:pPr>
            <a:endParaRPr lang="ru-RU" sz="22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5125" name="Picture 5" descr="C:\Users\Biblioteka\Desktop\depositphotos_35688907-stock-photo-wicker-basket-with-variety-o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284984"/>
            <a:ext cx="3393741" cy="244827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4077072"/>
            <a:ext cx="403244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Праздник был учрежден в 2006 году по инициативе Международного союза пекарей и пекарей-кондитеров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t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Biblioteka\Desktop\de15b2e4-3849-5a5b-9768-d8af48c29d3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A"/>
              </a:clrFrom>
              <a:clrTo>
                <a:srgbClr val="F4F5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692696"/>
            <a:ext cx="4248472" cy="2388599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716016" y="548680"/>
            <a:ext cx="3960440" cy="36724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Люди разных национальностей всегда бережно и трепетно относились к хлебу, к своему кормильцу </a:t>
            </a:r>
          </a:p>
          <a:p>
            <a:pPr>
              <a:lnSpc>
                <a:spcPct val="90000"/>
              </a:lnSpc>
            </a:pPr>
            <a:endParaRPr lang="ru-RU" sz="22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lnSpc>
                <a:spcPct val="90000"/>
              </a:lnSpc>
            </a:pPr>
            <a:endParaRPr lang="ru-RU" sz="22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lnSpc>
                <a:spcPct val="90000"/>
              </a:lnSpc>
            </a:pP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Ему отводилось самое почетное место на столе, он был и остается символом жизни</a:t>
            </a:r>
            <a:endParaRPr lang="ru-RU" sz="2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8434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3551493"/>
            <a:ext cx="4320480" cy="3118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t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656"/>
            <a:ext cx="4316288" cy="652534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ru-RU" sz="3800" b="1" dirty="0" smtClean="0">
                <a:solidFill>
                  <a:srgbClr val="002060"/>
                </a:solidFill>
                <a:latin typeface="Monotype Corsiva" pitchFamily="66" charset="0"/>
              </a:rPr>
              <a:t>Есть такая притча-</a:t>
            </a:r>
          </a:p>
          <a:p>
            <a:pPr indent="342900">
              <a:lnSpc>
                <a:spcPct val="110000"/>
              </a:lnSpc>
              <a:buNone/>
            </a:pPr>
            <a:r>
              <a:rPr lang="ru-RU" sz="3800" b="1" dirty="0" smtClean="0">
                <a:solidFill>
                  <a:srgbClr val="002060"/>
                </a:solidFill>
                <a:latin typeface="Monotype Corsiva" pitchFamily="66" charset="0"/>
              </a:rPr>
              <a:t>Жил в давние времена один царь. Звали его Мидас.</a:t>
            </a:r>
            <a:br>
              <a:rPr lang="ru-RU" sz="3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800" b="1" dirty="0" smtClean="0">
                <a:solidFill>
                  <a:srgbClr val="002060"/>
                </a:solidFill>
                <a:latin typeface="Monotype Corsiva" pitchFamily="66" charset="0"/>
              </a:rPr>
              <a:t>Был он жадный и все хотел стать самым богатым. </a:t>
            </a:r>
          </a:p>
          <a:p>
            <a:pPr indent="342900">
              <a:lnSpc>
                <a:spcPct val="110000"/>
              </a:lnSpc>
              <a:buNone/>
            </a:pPr>
            <a:r>
              <a:rPr lang="ru-RU" sz="3800" b="1" dirty="0" smtClean="0">
                <a:solidFill>
                  <a:srgbClr val="002060"/>
                </a:solidFill>
                <a:latin typeface="Monotype Corsiva" pitchFamily="66" charset="0"/>
              </a:rPr>
              <a:t>И тогда попросил богов сделать так, чтобы он мог все превращать в золото. </a:t>
            </a:r>
          </a:p>
          <a:p>
            <a:pPr indent="342900">
              <a:lnSpc>
                <a:spcPct val="110000"/>
              </a:lnSpc>
              <a:buNone/>
            </a:pPr>
            <a:r>
              <a:rPr lang="ru-RU" sz="3800" b="1" dirty="0" smtClean="0">
                <a:solidFill>
                  <a:srgbClr val="002060"/>
                </a:solidFill>
                <a:latin typeface="Monotype Corsiva" pitchFamily="66" charset="0"/>
              </a:rPr>
              <a:t>Прикоснется к любому предмету — тот становится золотым. Боги дали ему такую способность. </a:t>
            </a:r>
          </a:p>
          <a:p>
            <a:pPr indent="342900">
              <a:lnSpc>
                <a:spcPct val="110000"/>
              </a:lnSpc>
              <a:buNone/>
            </a:pPr>
            <a:r>
              <a:rPr lang="ru-RU" sz="3800" b="1" dirty="0" smtClean="0">
                <a:solidFill>
                  <a:srgbClr val="002060"/>
                </a:solidFill>
                <a:latin typeface="Monotype Corsiva" pitchFamily="66" charset="0"/>
              </a:rPr>
              <a:t>Но скоро Мидас и сам был не рад. Потому что в золото</a:t>
            </a:r>
            <a:br>
              <a:rPr lang="ru-RU" sz="3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800" b="1" dirty="0" smtClean="0">
                <a:solidFill>
                  <a:srgbClr val="002060"/>
                </a:solidFill>
                <a:latin typeface="Monotype Corsiva" pitchFamily="66" charset="0"/>
              </a:rPr>
              <a:t>превратилась и еда. Даже хлеб. </a:t>
            </a:r>
          </a:p>
          <a:p>
            <a:pPr indent="342900">
              <a:lnSpc>
                <a:spcPct val="110000"/>
              </a:lnSpc>
              <a:buNone/>
            </a:pPr>
            <a:r>
              <a:rPr lang="ru-RU" sz="3800" b="1" dirty="0" smtClean="0">
                <a:solidFill>
                  <a:srgbClr val="002060"/>
                </a:solidFill>
                <a:latin typeface="Monotype Corsiva" pitchFamily="66" charset="0"/>
              </a:rPr>
              <a:t>И тогда снова стал он просить богов: не надо мне никакого золота, </a:t>
            </a:r>
          </a:p>
          <a:p>
            <a:pPr indent="342900">
              <a:lnSpc>
                <a:spcPct val="110000"/>
              </a:lnSpc>
              <a:buNone/>
            </a:pPr>
            <a:r>
              <a:rPr lang="ru-RU" sz="3800" b="1" dirty="0" smtClean="0">
                <a:solidFill>
                  <a:srgbClr val="002060"/>
                </a:solidFill>
                <a:latin typeface="Monotype Corsiva" pitchFamily="66" charset="0"/>
              </a:rPr>
              <a:t>лишь бы хлеб был</a:t>
            </a:r>
            <a:endParaRPr lang="ru-RU" sz="35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indent="342900"/>
            <a:endParaRPr lang="ru-RU" dirty="0"/>
          </a:p>
        </p:txBody>
      </p:sp>
      <p:pic>
        <p:nvPicPr>
          <p:cNvPr id="17412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18421"/>
          <a:stretch>
            <a:fillRect/>
          </a:stretch>
        </p:blipFill>
        <p:spPr bwMode="auto">
          <a:xfrm>
            <a:off x="323528" y="260648"/>
            <a:ext cx="3996952" cy="3442216"/>
          </a:xfrm>
          <a:prstGeom prst="rect">
            <a:avLst/>
          </a:prstGeom>
          <a:noFill/>
        </p:spPr>
      </p:pic>
      <p:pic>
        <p:nvPicPr>
          <p:cNvPr id="17416" name="Picture 8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BFB"/>
              </a:clrFrom>
              <a:clrTo>
                <a:srgbClr val="FD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717032"/>
            <a:ext cx="4162450" cy="2936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t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8" descr="Anders Zorn-9587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76672"/>
            <a:ext cx="3718653" cy="2448272"/>
          </a:xfrm>
          <a:prstGeom prst="rect">
            <a:avLst/>
          </a:prstGeom>
        </p:spPr>
      </p:pic>
      <p:pic>
        <p:nvPicPr>
          <p:cNvPr id="9" name="Содержимое 8" descr="depositphotos_119176766-stock-photo-fresh-bread-and-wheat-on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611560" y="3501008"/>
            <a:ext cx="3780420" cy="252028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16016" y="476672"/>
            <a:ext cx="3970784" cy="5184577"/>
          </a:xfrm>
        </p:spPr>
        <p:txBody>
          <a:bodyPr>
            <a:normAutofit/>
          </a:bodyPr>
          <a:lstStyle/>
          <a:p>
            <a:pPr indent="34290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Исстари Хлеб был и главным признаком достатка в семье и благополучия в доме </a:t>
            </a:r>
          </a:p>
          <a:p>
            <a:pPr indent="34290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Ведь недаром про него существует столько поговорок:</a:t>
            </a:r>
          </a:p>
          <a:p>
            <a:pPr indent="34290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«Хлеб всему голова», «Без соли, без хлеба – половина обеда», </a:t>
            </a:r>
          </a:p>
          <a:p>
            <a:pPr indent="34290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«Без хлеба и медом сыт не будешь» и другие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t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95536" y="3068960"/>
            <a:ext cx="4028256" cy="3789040"/>
          </a:xfrm>
        </p:spPr>
        <p:txBody>
          <a:bodyPr>
            <a:normAutofit fontScale="92500" lnSpcReduction="10000"/>
          </a:bodyPr>
          <a:lstStyle/>
          <a:p>
            <a:pPr indent="342900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Monotype Corsiva" pitchFamily="66" charset="0"/>
              </a:rPr>
              <a:t>Согласно научным исследованиям, первые хлебные изделия возникли около 8 тысяч лет тому назад</a:t>
            </a:r>
          </a:p>
          <a:p>
            <a:pPr indent="342900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Monotype Corsiva" pitchFamily="66" charset="0"/>
              </a:rPr>
              <a:t>Внешне они выглядели как лепешки, готовились из крупы и воды и выпекались на раскаленных камнях</a:t>
            </a:r>
          </a:p>
          <a:p>
            <a:pPr indent="34290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99992" y="404664"/>
            <a:ext cx="4186808" cy="2376264"/>
          </a:xfrm>
        </p:spPr>
        <p:txBody>
          <a:bodyPr>
            <a:noAutofit/>
          </a:bodyPr>
          <a:lstStyle/>
          <a:p>
            <a:pPr indent="34290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Первый дрожжевой хлеб научились делать в Египте </a:t>
            </a:r>
          </a:p>
          <a:p>
            <a:pPr indent="34290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Уже тогда хлеб считался кормильцем и ассоциировался с солнцем и даже обозначался с ним (в ранней письменности) одним символом – кругом с точкой в центре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4" descr="pekarnia-1536x9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861048"/>
            <a:ext cx="4106188" cy="2667953"/>
          </a:xfrm>
          <a:prstGeom prst="rect">
            <a:avLst/>
          </a:prstGeom>
        </p:spPr>
      </p:pic>
      <p:pic>
        <p:nvPicPr>
          <p:cNvPr id="8" name="Picture 2" descr="C:\Users\Biblioteka\Desktop\poster_p-816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48680"/>
            <a:ext cx="3682209" cy="2571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t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C:\Users\Biblioteka\Desktop\zavtrak_v_pole_khud_serebrjakova_gosudarstvennyj_russkij_muzej_97_izd_giz.jpg"/>
          <p:cNvPicPr>
            <a:picLocks noChangeAspect="1" noChangeArrowheads="1"/>
          </p:cNvPicPr>
          <p:nvPr/>
        </p:nvPicPr>
        <p:blipFill>
          <a:blip r:embed="rId3" cstate="print"/>
          <a:srcRect b="11962"/>
          <a:stretch>
            <a:fillRect/>
          </a:stretch>
        </p:blipFill>
        <p:spPr bwMode="auto">
          <a:xfrm>
            <a:off x="5652120" y="260648"/>
            <a:ext cx="2232248" cy="288032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5040560" cy="3024336"/>
          </a:xfrm>
        </p:spPr>
        <p:txBody>
          <a:bodyPr>
            <a:noAutofit/>
          </a:bodyPr>
          <a:lstStyle/>
          <a:p>
            <a:pPr indent="34290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На Руси к хлебу испокон веков относились бережно и с любовью, воспевая плодородную землю, дарующую главную пищу, а русские хлебопекарные традиции имеют давние корни </a:t>
            </a:r>
          </a:p>
          <a:p>
            <a:pPr indent="342900">
              <a:buNone/>
            </a:pP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На Руси считали, что судьба человека, его удача, сила и здоровье, зависят от обращения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с хлебом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(буханкой, куском и каждой крошкой)</a:t>
            </a:r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4048" y="3284984"/>
            <a:ext cx="3888432" cy="3384376"/>
          </a:xfrm>
        </p:spPr>
        <p:txBody>
          <a:bodyPr>
            <a:normAutofit fontScale="55000" lnSpcReduction="20000"/>
          </a:bodyPr>
          <a:lstStyle/>
          <a:p>
            <a:r>
              <a:rPr lang="ru-RU" sz="3800" b="1" dirty="0" smtClean="0">
                <a:solidFill>
                  <a:srgbClr val="002060"/>
                </a:solidFill>
                <a:latin typeface="Monotype Corsiva" pitchFamily="66" charset="0"/>
              </a:rPr>
              <a:t>Перед замесом теста хозяйка обязательно молилась и вообще подходила к процессу вымешивания теста в хорошем расположении духа, напевая душевные песни </a:t>
            </a:r>
          </a:p>
          <a:p>
            <a:r>
              <a:rPr lang="ru-RU" sz="3800" b="1" dirty="0" smtClean="0">
                <a:solidFill>
                  <a:srgbClr val="002060"/>
                </a:solidFill>
                <a:latin typeface="Monotype Corsiva" pitchFamily="66" charset="0"/>
              </a:rPr>
              <a:t>Всё это время в доме было запрещено громко разговаривать, ругаться и хлопать дверями, а перед тем как отправить каравай в печку, над ним делали крест</a:t>
            </a:r>
          </a:p>
          <a:p>
            <a:endParaRPr lang="ru-RU" dirty="0"/>
          </a:p>
        </p:txBody>
      </p:sp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806" t="4287" r="7870" b="12825"/>
          <a:stretch>
            <a:fillRect/>
          </a:stretch>
        </p:blipFill>
        <p:spPr bwMode="auto">
          <a:xfrm>
            <a:off x="1115616" y="4149080"/>
            <a:ext cx="3672408" cy="2505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t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Содержимое 9" descr="125941227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476673"/>
            <a:ext cx="3705446" cy="2592287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260648"/>
            <a:ext cx="4690864" cy="6408712"/>
          </a:xfrm>
        </p:spPr>
        <p:txBody>
          <a:bodyPr>
            <a:noAutofit/>
          </a:bodyPr>
          <a:lstStyle/>
          <a:p>
            <a:pPr marL="0"/>
            <a:r>
              <a:rPr lang="ru-RU" sz="1000" b="1" dirty="0" smtClean="0"/>
              <a:t> «</a:t>
            </a: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Хлебное место» - доходная работа</a:t>
            </a:r>
          </a:p>
          <a:p>
            <a:pPr marL="0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 «Заработать на хлеб» - означает заработать на то, что необходимо для пропитания, существования</a:t>
            </a:r>
          </a:p>
          <a:p>
            <a:pPr marL="0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 «Свой кусок хлеба» - самому заработать себе на жизнь</a:t>
            </a:r>
          </a:p>
          <a:p>
            <a:pPr marL="0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 «Дать хлеб» - обеспечить кому-либо доход</a:t>
            </a:r>
          </a:p>
          <a:p>
            <a:pPr marL="0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 «Его хлебом не корми» - говорят о чьем-нибудь сильном увлечении</a:t>
            </a:r>
          </a:p>
          <a:p>
            <a:pPr marL="0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 «Она хлеба не просит» - говорят о вещи, которая хранится никому не мешая, и</a:t>
            </a:r>
            <a:b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может пригодиться</a:t>
            </a:r>
          </a:p>
          <a:p>
            <a:pPr marL="0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 «Хлеба и зрелищ» - удовлетворение самых простейших, примитивных</a:t>
            </a:r>
            <a:b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потребностей человека</a:t>
            </a:r>
          </a:p>
          <a:p>
            <a:pPr marL="0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 «Делить хлеб-соль» - говорят о тесной дружбе</a:t>
            </a:r>
          </a:p>
          <a:p>
            <a:pPr marL="0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 «Посадить на хлеб и воду» - лишать пищи в наказание за что либо, наказать</a:t>
            </a:r>
            <a:b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ограничением пищи, голодом</a:t>
            </a:r>
          </a:p>
          <a:p>
            <a:pPr marL="0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 «Перебиваться с хлеба на квас» - жить в крайней бедности</a:t>
            </a:r>
          </a:p>
          <a:p>
            <a:pPr marL="0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 «Забыть хлеб-соль чью-либо» - проявить исключительную неблагодарность по</a:t>
            </a:r>
            <a:b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отношению к тому, чьим дружелюбием и гостеприимством когда-то пользовался</a:t>
            </a:r>
            <a:endParaRPr lang="ru-RU" sz="1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717032"/>
            <a:ext cx="388843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Хлеб на Руси ассоциировался вообще со всеми насущными житейскими потребностями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В нашей речи существуют такие устоявшиеся выражения: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543</TotalTime>
  <Words>759</Words>
  <Application>Microsoft Office PowerPoint</Application>
  <PresentationFormat>Экран (4:3)</PresentationFormat>
  <Paragraphs>84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Biblioteka</dc:creator>
  <cp:lastModifiedBy>ok</cp:lastModifiedBy>
  <cp:revision>52</cp:revision>
  <dcterms:created xsi:type="dcterms:W3CDTF">2022-10-11T09:02:21Z</dcterms:created>
  <dcterms:modified xsi:type="dcterms:W3CDTF">2025-10-14T08:35:04Z</dcterms:modified>
</cp:coreProperties>
</file>