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721" y="285953"/>
            <a:ext cx="841375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798" y="1448765"/>
            <a:ext cx="8277859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1.jpe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381000" y="685800"/>
            <a:ext cx="8301772" cy="5972327"/>
            <a:chOff x="842225" y="640080"/>
            <a:chExt cx="8301772" cy="5972327"/>
          </a:xfrm>
          <a:noFill/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4825" y="716280"/>
              <a:ext cx="2452116" cy="3413760"/>
            </a:xfrm>
            <a:prstGeom prst="rect">
              <a:avLst/>
            </a:prstGeom>
            <a:grpFill/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8625" y="640080"/>
              <a:ext cx="2497455" cy="33082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3024" y="5059680"/>
              <a:ext cx="1900973" cy="1552727"/>
            </a:xfrm>
            <a:prstGeom prst="rect">
              <a:avLst/>
            </a:prstGeom>
            <a:grpFill/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225" y="3722415"/>
              <a:ext cx="6355753" cy="1946865"/>
            </a:xfrm>
            <a:prstGeom prst="rect">
              <a:avLst/>
            </a:prstGeom>
            <a:grpFill/>
          </p:spPr>
        </p:pic>
      </p:grpSp>
      <p:sp>
        <p:nvSpPr>
          <p:cNvPr id="10" name="object 10"/>
          <p:cNvSpPr txBox="1"/>
          <p:nvPr/>
        </p:nvSpPr>
        <p:spPr>
          <a:xfrm>
            <a:off x="838200" y="762000"/>
            <a:ext cx="478726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/>
                <a:cs typeface="Calibri"/>
              </a:rPr>
              <a:t>К </a:t>
            </a:r>
            <a:r>
              <a:rPr lang="ru-RU" sz="1600" b="1" i="1" spc="-5" dirty="0" smtClean="0">
                <a:latin typeface="Calibri"/>
                <a:cs typeface="Calibri"/>
              </a:rPr>
              <a:t>115</a:t>
            </a:r>
            <a:r>
              <a:rPr sz="1600" b="1" i="1" spc="-5" dirty="0" smtClean="0">
                <a:latin typeface="Calibri"/>
                <a:cs typeface="Calibri"/>
              </a:rPr>
              <a:t>-</a:t>
            </a:r>
            <a:r>
              <a:rPr sz="1600" b="1" i="1" spc="-5" dirty="0" err="1" smtClean="0">
                <a:latin typeface="Calibri"/>
                <a:cs typeface="Calibri"/>
              </a:rPr>
              <a:t>летию</a:t>
            </a:r>
            <a:r>
              <a:rPr sz="1600" b="1" i="1" spc="30" dirty="0" smtClean="0">
                <a:latin typeface="Calibri"/>
                <a:cs typeface="Calibri"/>
              </a:rPr>
              <a:t> </a:t>
            </a:r>
            <a:r>
              <a:rPr lang="ru-RU" sz="1600" b="1" i="1" spc="-10" dirty="0" smtClean="0">
                <a:latin typeface="Calibri"/>
                <a:cs typeface="Calibri"/>
              </a:rPr>
              <a:t>со дня рождения</a:t>
            </a:r>
            <a:r>
              <a:rPr sz="1600" b="1" i="1" spc="30" dirty="0" smtClean="0">
                <a:latin typeface="Calibri"/>
                <a:cs typeface="Calibri"/>
              </a:rPr>
              <a:t> </a:t>
            </a:r>
            <a:endParaRPr lang="ru-RU" sz="1600" b="1" i="1" spc="30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 err="1" smtClean="0">
                <a:latin typeface="Calibri"/>
                <a:cs typeface="Calibri"/>
              </a:rPr>
              <a:t>Николая</a:t>
            </a:r>
            <a:r>
              <a:rPr sz="1600" b="1" i="1" spc="405" dirty="0" smtClean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Францевича</a:t>
            </a:r>
            <a:r>
              <a:rPr sz="1600" b="1" i="1" spc="425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Гастелло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2057400"/>
            <a:ext cx="4572000" cy="966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ГАСТЕЛЛО </a:t>
            </a:r>
            <a:r>
              <a:rPr lang="ru-RU" sz="2800" b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spc="-4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ru-RU" sz="2800" b="1" spc="-1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ФРАНЦЕВИЧ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0200" y="4191000"/>
            <a:ext cx="3505200" cy="91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>
                <a:latin typeface="Times New Roman"/>
                <a:cs typeface="Times New Roman"/>
              </a:rPr>
              <a:t>Советский</a:t>
            </a:r>
            <a:r>
              <a:rPr lang="ru-RU" sz="1400" b="1" spc="-20" dirty="0">
                <a:latin typeface="Times New Roman"/>
                <a:cs typeface="Times New Roman"/>
              </a:rPr>
              <a:t> </a:t>
            </a:r>
            <a:r>
              <a:rPr lang="ru-RU" sz="1400" b="1" spc="-5" dirty="0">
                <a:latin typeface="Times New Roman"/>
                <a:cs typeface="Times New Roman"/>
              </a:rPr>
              <a:t>военный</a:t>
            </a:r>
            <a:r>
              <a:rPr lang="ru-RU" sz="1400" b="1" spc="-25" dirty="0">
                <a:latin typeface="Times New Roman"/>
                <a:cs typeface="Times New Roman"/>
              </a:rPr>
              <a:t> </a:t>
            </a:r>
            <a:r>
              <a:rPr lang="ru-RU" sz="1400" b="1" spc="-5" dirty="0">
                <a:latin typeface="Times New Roman"/>
                <a:cs typeface="Times New Roman"/>
              </a:rPr>
              <a:t>летчик,</a:t>
            </a:r>
            <a:endParaRPr lang="ru-RU" sz="1400" dirty="0">
              <a:latin typeface="Times New Roman"/>
              <a:cs typeface="Times New Roman"/>
            </a:endParaRPr>
          </a:p>
          <a:p>
            <a:pPr marR="152400" algn="ctr">
              <a:lnSpc>
                <a:spcPct val="100000"/>
              </a:lnSpc>
            </a:pPr>
            <a:r>
              <a:rPr lang="ru-RU" sz="1400" b="1" spc="-30" dirty="0">
                <a:latin typeface="Times New Roman"/>
                <a:cs typeface="Times New Roman"/>
              </a:rPr>
              <a:t>Герой</a:t>
            </a:r>
            <a:r>
              <a:rPr lang="ru-RU" sz="1400" b="1" spc="-40" dirty="0">
                <a:latin typeface="Times New Roman"/>
                <a:cs typeface="Times New Roman"/>
              </a:rPr>
              <a:t> </a:t>
            </a:r>
            <a:r>
              <a:rPr lang="ru-RU" sz="1400" b="1" spc="-15" dirty="0">
                <a:latin typeface="Times New Roman"/>
                <a:cs typeface="Times New Roman"/>
              </a:rPr>
              <a:t>Советского</a:t>
            </a:r>
            <a:r>
              <a:rPr lang="ru-RU" sz="1400" b="1" spc="-5" dirty="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Союза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9050" algn="ctr">
              <a:lnSpc>
                <a:spcPct val="100000"/>
              </a:lnSpc>
              <a:spcBef>
                <a:spcPts val="1380"/>
              </a:spcBef>
            </a:pPr>
            <a:r>
              <a:rPr lang="ru-RU" sz="1400" b="1" i="1" dirty="0">
                <a:latin typeface="Times New Roman"/>
                <a:cs typeface="Times New Roman"/>
              </a:rPr>
              <a:t>(6</a:t>
            </a:r>
            <a:r>
              <a:rPr lang="ru-RU" sz="1400" b="1" i="1" spc="-35" dirty="0">
                <a:latin typeface="Times New Roman"/>
                <a:cs typeface="Times New Roman"/>
              </a:rPr>
              <a:t> </a:t>
            </a:r>
            <a:r>
              <a:rPr lang="ru-RU" sz="1400" b="1" i="1" spc="-10" dirty="0" smtClean="0">
                <a:latin typeface="Times New Roman"/>
                <a:cs typeface="Times New Roman"/>
              </a:rPr>
              <a:t>мая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>
                <a:latin typeface="Times New Roman"/>
                <a:cs typeface="Times New Roman"/>
              </a:rPr>
              <a:t>1907</a:t>
            </a:r>
            <a:r>
              <a:rPr lang="ru-RU" sz="1400" b="1" i="1" spc="-15" dirty="0">
                <a:latin typeface="Times New Roman"/>
                <a:cs typeface="Times New Roman"/>
              </a:rPr>
              <a:t> </a:t>
            </a:r>
            <a:r>
              <a:rPr lang="ru-RU" sz="1400" b="1" i="1" dirty="0">
                <a:latin typeface="Times New Roman"/>
                <a:cs typeface="Times New Roman"/>
              </a:rPr>
              <a:t>–</a:t>
            </a:r>
            <a:r>
              <a:rPr lang="ru-RU" sz="1400" b="1" i="1" spc="-5" dirty="0">
                <a:latin typeface="Times New Roman"/>
                <a:cs typeface="Times New Roman"/>
              </a:rPr>
              <a:t> </a:t>
            </a:r>
            <a:r>
              <a:rPr lang="ru-RU" sz="1400" b="1" i="1" dirty="0">
                <a:latin typeface="Times New Roman"/>
                <a:cs typeface="Times New Roman"/>
              </a:rPr>
              <a:t>26</a:t>
            </a:r>
            <a:r>
              <a:rPr lang="ru-RU" sz="1400" b="1" i="1" spc="-20" dirty="0">
                <a:latin typeface="Times New Roman"/>
                <a:cs typeface="Times New Roman"/>
              </a:rPr>
              <a:t> </a:t>
            </a:r>
            <a:r>
              <a:rPr lang="ru-RU" sz="1400" b="1" i="1" spc="-10" dirty="0">
                <a:latin typeface="Times New Roman"/>
                <a:cs typeface="Times New Roman"/>
              </a:rPr>
              <a:t>июня</a:t>
            </a:r>
            <a:r>
              <a:rPr lang="ru-RU" sz="1400" b="1" i="1" spc="-5" dirty="0">
                <a:latin typeface="Times New Roman"/>
                <a:cs typeface="Times New Roman"/>
              </a:rPr>
              <a:t> </a:t>
            </a:r>
            <a:r>
              <a:rPr lang="ru-RU" sz="1400" b="1" i="1" dirty="0">
                <a:latin typeface="Times New Roman"/>
                <a:cs typeface="Times New Roman"/>
              </a:rPr>
              <a:t>1941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6019800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Онлайн -презентация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762000" y="2286000"/>
            <a:ext cx="4223257" cy="2022856"/>
            <a:chOff x="2029967" y="1789176"/>
            <a:chExt cx="4936490" cy="27482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967" y="1789176"/>
              <a:ext cx="4936235" cy="2747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4737" y="1854073"/>
              <a:ext cx="4752467" cy="25638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75687" y="1835023"/>
              <a:ext cx="4791075" cy="2602230"/>
            </a:xfrm>
            <a:custGeom>
              <a:avLst/>
              <a:gdLst/>
              <a:ahLst/>
              <a:cxnLst/>
              <a:rect l="l" t="t" r="r" b="b"/>
              <a:pathLst>
                <a:path w="4791075" h="2602229">
                  <a:moveTo>
                    <a:pt x="0" y="2601976"/>
                  </a:moveTo>
                  <a:lnTo>
                    <a:pt x="4790567" y="2601976"/>
                  </a:lnTo>
                  <a:lnTo>
                    <a:pt x="4790567" y="0"/>
                  </a:lnTo>
                  <a:lnTo>
                    <a:pt x="0" y="0"/>
                  </a:lnTo>
                  <a:lnTo>
                    <a:pt x="0" y="260197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10200" y="2895600"/>
            <a:ext cx="21418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Футбольная</a:t>
            </a:r>
            <a:r>
              <a:rPr sz="1400" b="1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команда</a:t>
            </a:r>
            <a:endParaRPr sz="1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«Казанка».</a:t>
            </a:r>
            <a:r>
              <a:rPr sz="1400"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1929</a:t>
            </a:r>
            <a:r>
              <a:rPr sz="14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0D0D0D"/>
                </a:solidFill>
                <a:latin typeface="Calibri"/>
                <a:cs typeface="Calibri"/>
              </a:rPr>
              <a:t>г.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i="1" spc="-5" dirty="0">
                <a:solidFill>
                  <a:srgbClr val="0D0D0D"/>
                </a:solidFill>
                <a:latin typeface="Calibri"/>
                <a:cs typeface="Calibri"/>
              </a:rPr>
              <a:t>(пятый</a:t>
            </a:r>
            <a:r>
              <a:rPr sz="1400" b="1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D0D0D"/>
                </a:solidFill>
                <a:latin typeface="Calibri"/>
                <a:cs typeface="Calibri"/>
              </a:rPr>
              <a:t>слева</a:t>
            </a:r>
            <a:r>
              <a:rPr sz="1400" b="1" i="1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0D0D0D"/>
                </a:solidFill>
                <a:latin typeface="Calibri"/>
                <a:cs typeface="Calibri"/>
              </a:rPr>
              <a:t>Н.</a:t>
            </a:r>
            <a:r>
              <a:rPr sz="1400" b="1" i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i="1" spc="-15" dirty="0">
                <a:solidFill>
                  <a:srgbClr val="0D0D0D"/>
                </a:solidFill>
                <a:latin typeface="Calibri"/>
                <a:cs typeface="Calibri"/>
              </a:rPr>
              <a:t>Гастелло)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54824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</a:t>
            </a:r>
            <a:r>
              <a:rPr dirty="0"/>
              <a:t> </a:t>
            </a:r>
            <a:r>
              <a:rPr spc="-10" dirty="0"/>
              <a:t>инициативе</a:t>
            </a:r>
            <a:r>
              <a:rPr spc="-5" dirty="0"/>
              <a:t> </a:t>
            </a:r>
            <a:r>
              <a:rPr spc="-10" dirty="0"/>
              <a:t>Гастелло</a:t>
            </a:r>
            <a:r>
              <a:rPr spc="-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15" dirty="0"/>
              <a:t>железнодорожном</a:t>
            </a:r>
            <a:r>
              <a:rPr spc="-10" dirty="0"/>
              <a:t> </a:t>
            </a:r>
            <a:r>
              <a:rPr dirty="0"/>
              <a:t>микрорайоне</a:t>
            </a:r>
            <a:r>
              <a:rPr spc="5" dirty="0"/>
              <a:t> </a:t>
            </a:r>
            <a:r>
              <a:rPr spc="-100" dirty="0"/>
              <a:t>г.</a:t>
            </a:r>
            <a:r>
              <a:rPr spc="-95" dirty="0"/>
              <a:t> </a:t>
            </a:r>
            <a:r>
              <a:rPr spc="-20" dirty="0"/>
              <a:t>Мурома</a:t>
            </a:r>
            <a:r>
              <a:rPr spc="-15" dirty="0"/>
              <a:t> </a:t>
            </a:r>
            <a:r>
              <a:rPr spc="-10" dirty="0"/>
              <a:t>появляется </a:t>
            </a:r>
            <a:r>
              <a:rPr spc="-5" dirty="0"/>
              <a:t> </a:t>
            </a:r>
            <a:r>
              <a:rPr spc="-10" dirty="0"/>
              <a:t>футбольная </a:t>
            </a:r>
            <a:r>
              <a:rPr spc="-25" dirty="0"/>
              <a:t>команда </a:t>
            </a:r>
            <a:r>
              <a:rPr spc="-10" dirty="0"/>
              <a:t>«Казанка». </a:t>
            </a:r>
            <a:r>
              <a:rPr spc="-20" dirty="0"/>
              <a:t>Николай </a:t>
            </a:r>
            <a:r>
              <a:rPr spc="10" dirty="0"/>
              <a:t>стал </a:t>
            </a:r>
            <a:r>
              <a:rPr spc="-10" dirty="0"/>
              <a:t>капитаном </a:t>
            </a:r>
            <a:r>
              <a:rPr spc="-25" dirty="0"/>
              <a:t>команды, которую </a:t>
            </a:r>
            <a:r>
              <a:rPr spc="-5" dirty="0"/>
              <a:t>вывел на </a:t>
            </a:r>
            <a:r>
              <a:rPr dirty="0"/>
              <a:t> </a:t>
            </a:r>
            <a:r>
              <a:rPr spc="-5" dirty="0"/>
              <a:t>первое </a:t>
            </a:r>
            <a:r>
              <a:rPr dirty="0"/>
              <a:t>место. </a:t>
            </a:r>
            <a:r>
              <a:rPr spc="-30" dirty="0"/>
              <a:t>Какой </a:t>
            </a:r>
            <a:r>
              <a:rPr dirty="0"/>
              <a:t>была </a:t>
            </a:r>
            <a:r>
              <a:rPr spc="5" dirty="0"/>
              <a:t>эта </a:t>
            </a:r>
            <a:r>
              <a:rPr spc="-25" dirty="0"/>
              <a:t>команда? </a:t>
            </a:r>
            <a:r>
              <a:rPr spc="-10" dirty="0"/>
              <a:t>Ответ подсказывает </a:t>
            </a:r>
            <a:r>
              <a:rPr spc="-15" dirty="0"/>
              <a:t>уже тот </a:t>
            </a:r>
            <a:r>
              <a:rPr spc="-40" dirty="0"/>
              <a:t>факт, </a:t>
            </a:r>
            <a:r>
              <a:rPr spc="-20" dirty="0"/>
              <a:t>что </a:t>
            </a:r>
            <a:r>
              <a:rPr spc="-10" dirty="0"/>
              <a:t>сыграть </a:t>
            </a:r>
            <a:r>
              <a:rPr spc="-5" dirty="0"/>
              <a:t> </a:t>
            </a:r>
            <a:r>
              <a:rPr spc="-15" dirty="0"/>
              <a:t>матч</a:t>
            </a:r>
            <a:r>
              <a:rPr spc="-10" dirty="0"/>
              <a:t> </a:t>
            </a:r>
            <a:r>
              <a:rPr dirty="0"/>
              <a:t>с</a:t>
            </a:r>
            <a:r>
              <a:rPr spc="5" dirty="0"/>
              <a:t> </a:t>
            </a:r>
            <a:r>
              <a:rPr spc="-25" dirty="0"/>
              <a:t>командой</a:t>
            </a:r>
            <a:r>
              <a:rPr spc="-20" dirty="0"/>
              <a:t> </a:t>
            </a:r>
            <a:r>
              <a:rPr spc="-10" dirty="0"/>
              <a:t>«Казанка»</a:t>
            </a:r>
            <a:r>
              <a:rPr spc="-5" dirty="0"/>
              <a:t> </a:t>
            </a:r>
            <a:r>
              <a:rPr spc="-15" dirty="0"/>
              <a:t>сочли</a:t>
            </a:r>
            <a:r>
              <a:rPr spc="-10" dirty="0"/>
              <a:t> </a:t>
            </a:r>
            <a:r>
              <a:rPr spc="-5" dirty="0"/>
              <a:t>за</a:t>
            </a:r>
            <a:r>
              <a:rPr dirty="0"/>
              <a:t> честь</a:t>
            </a:r>
            <a:r>
              <a:rPr spc="5" dirty="0"/>
              <a:t> </a:t>
            </a:r>
            <a:r>
              <a:rPr spc="-5" dirty="0"/>
              <a:t>даже</a:t>
            </a:r>
            <a:r>
              <a:rPr dirty="0"/>
              <a:t> </a:t>
            </a:r>
            <a:r>
              <a:rPr spc="-10" dirty="0"/>
              <a:t>футболисты</a:t>
            </a:r>
            <a:r>
              <a:rPr spc="-5" dirty="0"/>
              <a:t> из</a:t>
            </a:r>
            <a:r>
              <a:rPr dirty="0"/>
              <a:t> </a:t>
            </a:r>
            <a:r>
              <a:rPr spc="-5" dirty="0"/>
              <a:t>Швейцарии, </a:t>
            </a:r>
            <a:r>
              <a:rPr dirty="0"/>
              <a:t> </a:t>
            </a:r>
            <a:r>
              <a:rPr spc="-10" dirty="0"/>
              <a:t>приехавшие</a:t>
            </a:r>
            <a:r>
              <a:rPr dirty="0"/>
              <a:t> в</a:t>
            </a:r>
            <a:r>
              <a:rPr spc="-5" dirty="0"/>
              <a:t> </a:t>
            </a:r>
            <a:r>
              <a:rPr spc="-15" dirty="0"/>
              <a:t>Муром.</a:t>
            </a:r>
            <a:r>
              <a:rPr spc="-1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швейцарцы проиграли</a:t>
            </a:r>
            <a:r>
              <a:rPr spc="15" dirty="0"/>
              <a:t> </a:t>
            </a:r>
            <a:r>
              <a:rPr dirty="0"/>
              <a:t>со</a:t>
            </a:r>
            <a:r>
              <a:rPr spc="-10" dirty="0"/>
              <a:t> </a:t>
            </a:r>
            <a:r>
              <a:rPr spc="-20" dirty="0"/>
              <a:t>счѐтом</a:t>
            </a:r>
            <a:r>
              <a:rPr spc="-10" dirty="0"/>
              <a:t> </a:t>
            </a:r>
            <a:r>
              <a:rPr dirty="0"/>
              <a:t>1:0.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400" y="4495800"/>
            <a:ext cx="8153400" cy="1749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Муромцам-старожилам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надолго</a:t>
            </a:r>
            <a:r>
              <a:rPr sz="1600" spc="-10" dirty="0">
                <a:latin typeface="Times New Roman"/>
                <a:cs typeface="Times New Roman"/>
              </a:rPr>
              <a:t> запомнился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один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казус,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который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произошел</a:t>
            </a:r>
            <a:r>
              <a:rPr sz="1600" dirty="0">
                <a:latin typeface="Times New Roman"/>
                <a:cs typeface="Times New Roman"/>
              </a:rPr>
              <a:t> 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их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любимой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командой.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годы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dirty="0">
                <a:latin typeface="Times New Roman"/>
                <a:cs typeface="Times New Roman"/>
              </a:rPr>
              <a:t> было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спортсменов-профессионалов,</a:t>
            </a:r>
            <a:r>
              <a:rPr sz="1600" dirty="0">
                <a:latin typeface="Times New Roman"/>
                <a:cs typeface="Times New Roman"/>
              </a:rPr>
              <a:t> и</a:t>
            </a:r>
            <a:r>
              <a:rPr sz="1600" spc="5" dirty="0">
                <a:latin typeface="Times New Roman"/>
                <a:cs typeface="Times New Roman"/>
              </a:rPr>
              <a:t> все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футболисты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работали.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Среди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них</a:t>
            </a:r>
            <a:r>
              <a:rPr sz="1600" spc="4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машинисты,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токари,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инженеры.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endParaRPr lang="ru-RU" sz="1600" spc="405" dirty="0" smtClean="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 smtClean="0">
                <a:latin typeface="Times New Roman"/>
                <a:cs typeface="Times New Roman"/>
              </a:rPr>
              <a:t>Однажды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«</a:t>
            </a:r>
            <a:r>
              <a:rPr sz="1600" spc="-10" dirty="0" err="1" smtClean="0">
                <a:latin typeface="Times New Roman"/>
                <a:cs typeface="Times New Roman"/>
              </a:rPr>
              <a:t>Казанка</a:t>
            </a:r>
            <a:r>
              <a:rPr sz="1600" spc="-10" dirty="0">
                <a:latin typeface="Times New Roman"/>
                <a:cs typeface="Times New Roman"/>
              </a:rPr>
              <a:t>»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вышла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поле.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Оказалось,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что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часть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команды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паровозная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бригада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задерживается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5" dirty="0">
                <a:latin typeface="Times New Roman"/>
                <a:cs typeface="Times New Roman"/>
              </a:rPr>
              <a:t>пути,</a:t>
            </a:r>
            <a:r>
              <a:rPr sz="1600" dirty="0">
                <a:latin typeface="Times New Roman"/>
                <a:cs typeface="Times New Roman"/>
              </a:rPr>
              <a:t> и </a:t>
            </a:r>
            <a:r>
              <a:rPr sz="1600" spc="-25" dirty="0">
                <a:latin typeface="Times New Roman"/>
                <a:cs typeface="Times New Roman"/>
              </a:rPr>
              <a:t>только </a:t>
            </a:r>
            <a:r>
              <a:rPr sz="1600" spc="-40" dirty="0">
                <a:latin typeface="Times New Roman"/>
                <a:cs typeface="Times New Roman"/>
              </a:rPr>
              <a:t>когда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поезд пришел на </a:t>
            </a:r>
            <a:r>
              <a:rPr sz="1600" dirty="0">
                <a:latin typeface="Times New Roman"/>
                <a:cs typeface="Times New Roman"/>
              </a:rPr>
              <a:t>станцию, </a:t>
            </a:r>
            <a:r>
              <a:rPr sz="1600" spc="-10" dirty="0">
                <a:latin typeface="Times New Roman"/>
                <a:cs typeface="Times New Roman"/>
              </a:rPr>
              <a:t>футболисты, </a:t>
            </a:r>
            <a:r>
              <a:rPr sz="1600" spc="-15" dirty="0">
                <a:latin typeface="Times New Roman"/>
                <a:cs typeface="Times New Roman"/>
              </a:rPr>
              <a:t>как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 в </a:t>
            </a:r>
            <a:r>
              <a:rPr sz="1600" spc="-10" dirty="0">
                <a:latin typeface="Times New Roman"/>
                <a:cs typeface="Times New Roman"/>
              </a:rPr>
              <a:t>рабочей </a:t>
            </a:r>
            <a:r>
              <a:rPr sz="1600" spc="-15" dirty="0">
                <a:latin typeface="Times New Roman"/>
                <a:cs typeface="Times New Roman"/>
              </a:rPr>
              <a:t>одежде,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побежали на </a:t>
            </a:r>
            <a:r>
              <a:rPr sz="1600" dirty="0">
                <a:latin typeface="Times New Roman"/>
                <a:cs typeface="Times New Roman"/>
              </a:rPr>
              <a:t>стадион. 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 smtClean="0">
                <a:latin typeface="Times New Roman"/>
                <a:cs typeface="Times New Roman"/>
              </a:rPr>
              <a:t>Опоздали</a:t>
            </a:r>
            <a:r>
              <a:rPr sz="1600" spc="43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совсем </a:t>
            </a:r>
            <a:r>
              <a:rPr sz="1600" spc="-5" dirty="0">
                <a:latin typeface="Times New Roman"/>
                <a:cs typeface="Times New Roman"/>
              </a:rPr>
              <a:t>на </a:t>
            </a:r>
            <a:r>
              <a:rPr sz="1600" spc="-10" dirty="0">
                <a:latin typeface="Times New Roman"/>
                <a:cs typeface="Times New Roman"/>
              </a:rPr>
              <a:t>немного, </a:t>
            </a:r>
            <a:r>
              <a:rPr sz="1600" dirty="0">
                <a:latin typeface="Times New Roman"/>
                <a:cs typeface="Times New Roman"/>
              </a:rPr>
              <a:t>а </a:t>
            </a:r>
            <a:r>
              <a:rPr sz="1600" spc="-20" dirty="0">
                <a:latin typeface="Times New Roman"/>
                <a:cs typeface="Times New Roman"/>
              </a:rPr>
              <a:t>тот </a:t>
            </a:r>
            <a:r>
              <a:rPr sz="1600" spc="-15" dirty="0">
                <a:latin typeface="Times New Roman"/>
                <a:cs typeface="Times New Roman"/>
              </a:rPr>
              <a:t> матч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все-таки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выиграли.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1905000" y="1676400"/>
            <a:ext cx="5878195" cy="3862324"/>
            <a:chOff x="1485900" y="1456944"/>
            <a:chExt cx="6297295" cy="45389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900" y="1456944"/>
              <a:ext cx="6297167" cy="4538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653" y="1520786"/>
              <a:ext cx="6114415" cy="43564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30603" y="1501736"/>
              <a:ext cx="6152515" cy="4394835"/>
            </a:xfrm>
            <a:custGeom>
              <a:avLst/>
              <a:gdLst/>
              <a:ahLst/>
              <a:cxnLst/>
              <a:rect l="l" t="t" r="r" b="b"/>
              <a:pathLst>
                <a:path w="6152515" h="4394835">
                  <a:moveTo>
                    <a:pt x="0" y="4394581"/>
                  </a:moveTo>
                  <a:lnTo>
                    <a:pt x="6152515" y="4394581"/>
                  </a:lnTo>
                  <a:lnTo>
                    <a:pt x="6152515" y="0"/>
                  </a:lnTo>
                  <a:lnTo>
                    <a:pt x="0" y="0"/>
                  </a:lnTo>
                  <a:lnTo>
                    <a:pt x="0" y="439458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3863" y="4146930"/>
              <a:ext cx="377825" cy="251460"/>
            </a:xfrm>
            <a:custGeom>
              <a:avLst/>
              <a:gdLst/>
              <a:ahLst/>
              <a:cxnLst/>
              <a:rect l="l" t="t" r="r" b="b"/>
              <a:pathLst>
                <a:path w="377825" h="251460">
                  <a:moveTo>
                    <a:pt x="222377" y="0"/>
                  </a:moveTo>
                  <a:lnTo>
                    <a:pt x="240537" y="59309"/>
                  </a:lnTo>
                  <a:lnTo>
                    <a:pt x="0" y="132715"/>
                  </a:lnTo>
                  <a:lnTo>
                    <a:pt x="36194" y="251333"/>
                  </a:lnTo>
                  <a:lnTo>
                    <a:pt x="276733" y="178054"/>
                  </a:lnTo>
                  <a:lnTo>
                    <a:pt x="294767" y="237363"/>
                  </a:lnTo>
                  <a:lnTo>
                    <a:pt x="377317" y="82550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90800" y="5638800"/>
            <a:ext cx="4679950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Николай</a:t>
            </a:r>
            <a:r>
              <a:rPr sz="1600" b="1" spc="-20" dirty="0">
                <a:latin typeface="Calibri"/>
                <a:cs typeface="Calibri"/>
              </a:rPr>
              <a:t> Гастелло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среди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рабочих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завода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им.</a:t>
            </a:r>
            <a:r>
              <a:rPr sz="1600" b="1" spc="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1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Мая.</a:t>
            </a:r>
            <a:endParaRPr sz="16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latin typeface="Calibri"/>
                <a:cs typeface="Calibri"/>
              </a:rPr>
              <a:t>Москва.</a:t>
            </a:r>
            <a:r>
              <a:rPr sz="1400" b="1" i="1" spc="-5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1931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г.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76206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В 1930 </a:t>
            </a:r>
            <a:r>
              <a:rPr spc="-30" dirty="0"/>
              <a:t>году</a:t>
            </a:r>
            <a:r>
              <a:rPr spc="-25" dirty="0"/>
              <a:t> </a:t>
            </a:r>
            <a:r>
              <a:rPr dirty="0"/>
              <a:t>семья </a:t>
            </a:r>
            <a:r>
              <a:rPr spc="-5" dirty="0"/>
              <a:t>Гастелло </a:t>
            </a:r>
            <a:r>
              <a:rPr spc="-10" dirty="0"/>
              <a:t>вернулась </a:t>
            </a:r>
            <a:r>
              <a:rPr dirty="0"/>
              <a:t>в </a:t>
            </a:r>
            <a:r>
              <a:rPr spc="-40" dirty="0"/>
              <a:t>Москву,</a:t>
            </a:r>
            <a:r>
              <a:rPr spc="-35" dirty="0"/>
              <a:t> </a:t>
            </a:r>
            <a:r>
              <a:rPr dirty="0"/>
              <a:t>и </a:t>
            </a:r>
            <a:r>
              <a:rPr spc="-20" dirty="0"/>
              <a:t>Николай</a:t>
            </a:r>
            <a:r>
              <a:rPr spc="-15" dirty="0"/>
              <a:t> </a:t>
            </a:r>
            <a:r>
              <a:rPr dirty="0"/>
              <a:t>поступил </a:t>
            </a:r>
            <a:r>
              <a:rPr spc="-15" dirty="0"/>
              <a:t>на </a:t>
            </a:r>
            <a:r>
              <a:rPr spc="-10" dirty="0"/>
              <a:t> работу </a:t>
            </a:r>
            <a:r>
              <a:rPr dirty="0"/>
              <a:t>в </a:t>
            </a:r>
            <a:r>
              <a:rPr spc="-5" dirty="0"/>
              <a:t>Первый </a:t>
            </a:r>
            <a:r>
              <a:rPr spc="-15" dirty="0"/>
              <a:t>государственный </a:t>
            </a:r>
            <a:r>
              <a:rPr spc="-5" dirty="0"/>
              <a:t>механический </a:t>
            </a:r>
            <a:r>
              <a:rPr spc="-15" dirty="0"/>
              <a:t>завод </a:t>
            </a:r>
            <a:r>
              <a:rPr spc="-5" dirty="0"/>
              <a:t>строительных машин </a:t>
            </a:r>
            <a:r>
              <a:rPr dirty="0"/>
              <a:t> </a:t>
            </a:r>
            <a:r>
              <a:rPr spc="-5" dirty="0"/>
              <a:t>имени</a:t>
            </a:r>
            <a:r>
              <a:rPr spc="-10" dirty="0"/>
              <a:t> </a:t>
            </a:r>
            <a:r>
              <a:rPr spc="-15" dirty="0"/>
              <a:t>1-го</a:t>
            </a:r>
            <a:r>
              <a:rPr spc="-10" dirty="0"/>
              <a:t> </a:t>
            </a:r>
            <a:r>
              <a:rPr spc="-5" dirty="0"/>
              <a:t>Мая.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1524000"/>
            <a:ext cx="2511298" cy="35445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29200" y="1295400"/>
            <a:ext cx="2639567" cy="3756914"/>
            <a:chOff x="4651247" y="1380744"/>
            <a:chExt cx="2788920" cy="397637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1247" y="1380744"/>
              <a:ext cx="2788920" cy="39761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017" y="1445641"/>
              <a:ext cx="2605786" cy="37931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96967" y="1426591"/>
              <a:ext cx="2644140" cy="3831590"/>
            </a:xfrm>
            <a:custGeom>
              <a:avLst/>
              <a:gdLst/>
              <a:ahLst/>
              <a:cxnLst/>
              <a:rect l="l" t="t" r="r" b="b"/>
              <a:pathLst>
                <a:path w="2644140" h="3831590">
                  <a:moveTo>
                    <a:pt x="0" y="3831209"/>
                  </a:moveTo>
                  <a:lnTo>
                    <a:pt x="2643886" y="3831209"/>
                  </a:lnTo>
                  <a:lnTo>
                    <a:pt x="2643886" y="0"/>
                  </a:lnTo>
                  <a:lnTo>
                    <a:pt x="0" y="0"/>
                  </a:lnTo>
                  <a:lnTo>
                    <a:pt x="0" y="383120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7980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мае</a:t>
            </a:r>
            <a:r>
              <a:rPr dirty="0"/>
              <a:t> 1932</a:t>
            </a:r>
            <a:r>
              <a:rPr spc="5" dirty="0"/>
              <a:t> </a:t>
            </a:r>
            <a:r>
              <a:rPr spc="-30" dirty="0"/>
              <a:t>года</a:t>
            </a:r>
            <a:r>
              <a:rPr spc="-25"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5" dirty="0"/>
              <a:t>специальному</a:t>
            </a:r>
            <a:r>
              <a:rPr dirty="0"/>
              <a:t> </a:t>
            </a:r>
            <a:r>
              <a:rPr spc="-10" dirty="0"/>
              <a:t>набору</a:t>
            </a:r>
            <a:r>
              <a:rPr spc="-5" dirty="0"/>
              <a:t> </a:t>
            </a:r>
            <a:r>
              <a:rPr spc="-10" dirty="0"/>
              <a:t>призван</a:t>
            </a:r>
            <a:r>
              <a:rPr spc="-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Красную</a:t>
            </a:r>
            <a:r>
              <a:rPr spc="5" dirty="0"/>
              <a:t> </a:t>
            </a:r>
            <a:r>
              <a:rPr spc="-10" dirty="0"/>
              <a:t>Армию.</a:t>
            </a:r>
            <a:r>
              <a:rPr spc="-5" dirty="0"/>
              <a:t> </a:t>
            </a:r>
            <a:r>
              <a:rPr dirty="0"/>
              <a:t>Вся </a:t>
            </a:r>
            <a:r>
              <a:rPr spc="5" dirty="0"/>
              <a:t> </a:t>
            </a:r>
            <a:r>
              <a:rPr dirty="0"/>
              <a:t>дальнейшая жизнь </a:t>
            </a:r>
            <a:r>
              <a:rPr spc="-20" dirty="0"/>
              <a:t>Николая </a:t>
            </a:r>
            <a:r>
              <a:rPr spc="-10" dirty="0"/>
              <a:t>Гастелло </a:t>
            </a:r>
            <a:r>
              <a:rPr dirty="0"/>
              <a:t>была посвящена </a:t>
            </a:r>
            <a:r>
              <a:rPr spc="-10" dirty="0"/>
              <a:t>беззаветному </a:t>
            </a:r>
            <a:r>
              <a:rPr spc="-15" dirty="0"/>
              <a:t>служению </a:t>
            </a:r>
            <a:r>
              <a:rPr spc="-10" dirty="0"/>
              <a:t> </a:t>
            </a:r>
            <a:r>
              <a:rPr spc="-20" dirty="0"/>
              <a:t>Родине,</a:t>
            </a:r>
            <a:r>
              <a:rPr spc="-5" dirty="0"/>
              <a:t> </a:t>
            </a:r>
            <a:r>
              <a:rPr dirty="0"/>
              <a:t>своему</a:t>
            </a:r>
            <a:r>
              <a:rPr spc="-5" dirty="0"/>
              <a:t> </a:t>
            </a:r>
            <a:r>
              <a:rPr spc="-35" dirty="0"/>
              <a:t>народу.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400" y="5105400"/>
            <a:ext cx="819658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Одним </a:t>
            </a:r>
            <a:r>
              <a:rPr sz="1800" spc="-5" dirty="0">
                <a:latin typeface="Times New Roman"/>
                <a:cs typeface="Times New Roman"/>
              </a:rPr>
              <a:t>из первых </a:t>
            </a:r>
            <a:r>
              <a:rPr sz="1800" spc="-20" dirty="0">
                <a:latin typeface="Times New Roman"/>
                <a:cs typeface="Times New Roman"/>
              </a:rPr>
              <a:t>Николай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Гастелло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откликнулся </a:t>
            </a:r>
            <a:r>
              <a:rPr sz="1800" spc="-5" dirty="0">
                <a:latin typeface="Times New Roman"/>
                <a:cs typeface="Times New Roman"/>
              </a:rPr>
              <a:t>на призыв </a:t>
            </a:r>
            <a:r>
              <a:rPr sz="1800" spc="-20" dirty="0">
                <a:latin typeface="Times New Roman"/>
                <a:cs typeface="Times New Roman"/>
              </a:rPr>
              <a:t>Родины: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«Молодежь,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самолеты!». </a:t>
            </a:r>
            <a:r>
              <a:rPr sz="1800" dirty="0">
                <a:latin typeface="Times New Roman"/>
                <a:cs typeface="Times New Roman"/>
              </a:rPr>
              <a:t>В 1932 </a:t>
            </a:r>
            <a:r>
              <a:rPr sz="1800" spc="-30" dirty="0">
                <a:latin typeface="Times New Roman"/>
                <a:cs typeface="Times New Roman"/>
              </a:rPr>
              <a:t>году </a:t>
            </a:r>
            <a:r>
              <a:rPr sz="1800" spc="-10" dirty="0">
                <a:latin typeface="Times New Roman"/>
                <a:cs typeface="Times New Roman"/>
              </a:rPr>
              <a:t>он </a:t>
            </a:r>
            <a:r>
              <a:rPr sz="1800" dirty="0">
                <a:latin typeface="Times New Roman"/>
                <a:cs typeface="Times New Roman"/>
              </a:rPr>
              <a:t>был </a:t>
            </a:r>
            <a:r>
              <a:rPr sz="1800" spc="-10" dirty="0">
                <a:latin typeface="Times New Roman"/>
                <a:cs typeface="Times New Roman"/>
              </a:rPr>
              <a:t>отправлен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20" dirty="0">
                <a:latin typeface="Times New Roman"/>
                <a:cs typeface="Times New Roman"/>
              </a:rPr>
              <a:t>учѐбу </a:t>
            </a:r>
            <a:r>
              <a:rPr sz="1800" dirty="0">
                <a:latin typeface="Times New Roman"/>
                <a:cs typeface="Times New Roman"/>
              </a:rPr>
              <a:t>в военную </a:t>
            </a:r>
            <a:r>
              <a:rPr sz="1800" spc="-5" dirty="0">
                <a:latin typeface="Times New Roman"/>
                <a:cs typeface="Times New Roman"/>
              </a:rPr>
              <a:t>авиационную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школу </a:t>
            </a:r>
            <a:r>
              <a:rPr sz="1800" spc="-10" dirty="0">
                <a:latin typeface="Times New Roman"/>
                <a:cs typeface="Times New Roman"/>
              </a:rPr>
              <a:t>пилотов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25" dirty="0">
                <a:latin typeface="Times New Roman"/>
                <a:cs typeface="Times New Roman"/>
              </a:rPr>
              <a:t>город </a:t>
            </a:r>
            <a:r>
              <a:rPr sz="1800" spc="-10" dirty="0">
                <a:latin typeface="Times New Roman"/>
                <a:cs typeface="Times New Roman"/>
              </a:rPr>
              <a:t>Луганск. </a:t>
            </a:r>
            <a:endParaRPr lang="ru-RU" sz="1800" spc="-10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 err="1" smtClean="0">
                <a:latin typeface="Times New Roman"/>
                <a:cs typeface="Times New Roman"/>
              </a:rPr>
              <a:t>Трудолюбивый</a:t>
            </a:r>
            <a:r>
              <a:rPr sz="1800" spc="-25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любознательный юноша </a:t>
            </a:r>
            <a:r>
              <a:rPr sz="1800" spc="-20" dirty="0">
                <a:latin typeface="Times New Roman"/>
                <a:cs typeface="Times New Roman"/>
              </a:rPr>
              <a:t>вскоре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становится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одним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dirty="0">
                <a:latin typeface="Times New Roman"/>
                <a:cs typeface="Times New Roman"/>
              </a:rPr>
              <a:t> лучших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курсантов.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5867400" y="533400"/>
            <a:ext cx="2635504" cy="3323844"/>
            <a:chOff x="5960364" y="268224"/>
            <a:chExt cx="2694940" cy="381762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0364" y="268224"/>
              <a:ext cx="2694432" cy="38176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626" y="332613"/>
              <a:ext cx="2512060" cy="36348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05576" y="313563"/>
              <a:ext cx="2550160" cy="3673475"/>
            </a:xfrm>
            <a:custGeom>
              <a:avLst/>
              <a:gdLst/>
              <a:ahLst/>
              <a:cxnLst/>
              <a:rect l="l" t="t" r="r" b="b"/>
              <a:pathLst>
                <a:path w="2550159" h="3673475">
                  <a:moveTo>
                    <a:pt x="0" y="3672966"/>
                  </a:moveTo>
                  <a:lnTo>
                    <a:pt x="2550160" y="3672966"/>
                  </a:lnTo>
                  <a:lnTo>
                    <a:pt x="2550160" y="0"/>
                  </a:lnTo>
                  <a:lnTo>
                    <a:pt x="0" y="0"/>
                  </a:lnTo>
                  <a:lnTo>
                    <a:pt x="0" y="36729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5800" y="4572000"/>
            <a:ext cx="7245350" cy="1853564"/>
            <a:chOff x="1051560" y="4820411"/>
            <a:chExt cx="7245350" cy="1853564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60" y="4820411"/>
              <a:ext cx="7245096" cy="18531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618" y="4884699"/>
              <a:ext cx="7062088" cy="16708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6568" y="4865649"/>
              <a:ext cx="7100570" cy="1709420"/>
            </a:xfrm>
            <a:custGeom>
              <a:avLst/>
              <a:gdLst/>
              <a:ahLst/>
              <a:cxnLst/>
              <a:rect l="l" t="t" r="r" b="b"/>
              <a:pathLst>
                <a:path w="7100570" h="1709420">
                  <a:moveTo>
                    <a:pt x="0" y="1708912"/>
                  </a:moveTo>
                  <a:lnTo>
                    <a:pt x="7100188" y="1708912"/>
                  </a:lnTo>
                  <a:lnTo>
                    <a:pt x="7100188" y="0"/>
                  </a:lnTo>
                  <a:lnTo>
                    <a:pt x="0" y="0"/>
                  </a:lnTo>
                  <a:lnTo>
                    <a:pt x="0" y="170891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0473" y="745363"/>
            <a:ext cx="4415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тот</a:t>
            </a:r>
            <a:r>
              <a:rPr sz="1800" spc="-10" dirty="0">
                <a:latin typeface="Times New Roman"/>
                <a:cs typeface="Times New Roman"/>
              </a:rPr>
              <a:t> момент</a:t>
            </a:r>
            <a:r>
              <a:rPr sz="1800" spc="-5" dirty="0">
                <a:latin typeface="Times New Roman"/>
                <a:cs typeface="Times New Roman"/>
              </a:rPr>
              <a:t> училище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только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начинало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существование.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Место,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где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оно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расположилось,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находилось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недалеко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от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города.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открытым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небом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небольшая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самолетная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стоянка.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Рядом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разбиты </a:t>
            </a:r>
            <a:r>
              <a:rPr sz="1800" dirty="0">
                <a:latin typeface="Times New Roman"/>
                <a:cs typeface="Times New Roman"/>
              </a:rPr>
              <a:t> брезентовые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палатки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учлѐтов.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Прибывшим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9889" y="2391613"/>
            <a:ext cx="2946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005" algn="l"/>
                <a:tab pos="1958975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прежде	</a:t>
            </a:r>
            <a:r>
              <a:rPr sz="1800" spc="-10" dirty="0">
                <a:latin typeface="Times New Roman"/>
                <a:cs typeface="Times New Roman"/>
              </a:rPr>
              <a:t>всего,	</a:t>
            </a:r>
            <a:r>
              <a:rPr sz="1800" dirty="0">
                <a:latin typeface="Times New Roman"/>
                <a:cs typeface="Times New Roman"/>
              </a:rPr>
              <a:t>пришлось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0473" y="2391613"/>
            <a:ext cx="11658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на</a:t>
            </a:r>
            <a:r>
              <a:rPr dirty="0"/>
              <a:t> </a:t>
            </a:r>
            <a:r>
              <a:rPr spc="-45" dirty="0"/>
              <a:t>учебу, </a:t>
            </a:r>
            <a:r>
              <a:rPr spc="-434" dirty="0"/>
              <a:t> </a:t>
            </a:r>
            <a:r>
              <a:rPr spc="-10" dirty="0"/>
              <a:t>заниматься </a:t>
            </a:r>
            <a:r>
              <a:rPr spc="-440" dirty="0"/>
              <a:t> </a:t>
            </a:r>
            <a:r>
              <a:rPr dirty="0"/>
              <a:t>строили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52370" y="2666238"/>
            <a:ext cx="3152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615" marR="5080" indent="-20955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1977389" algn="l"/>
                <a:tab pos="2730500" algn="l"/>
              </a:tabLst>
            </a:pP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зя</a:t>
            </a:r>
            <a:r>
              <a:rPr sz="1800" spc="-10" dirty="0">
                <a:latin typeface="Times New Roman"/>
                <a:cs typeface="Times New Roman"/>
              </a:rPr>
              <a:t>й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енными	делам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.	</a:t>
            </a:r>
            <a:r>
              <a:rPr sz="1800" spc="-5" dirty="0">
                <a:latin typeface="Times New Roman"/>
                <a:cs typeface="Times New Roman"/>
              </a:rPr>
              <a:t>Они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ебн</a:t>
            </a:r>
            <a:r>
              <a:rPr sz="1800" spc="-1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е	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ме</a:t>
            </a:r>
            <a:r>
              <a:rPr sz="1800" spc="-10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ия,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473" y="3214878"/>
            <a:ext cx="7731759" cy="150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295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устанавливали</a:t>
            </a:r>
            <a:r>
              <a:rPr sz="1800" dirty="0">
                <a:latin typeface="Times New Roman"/>
                <a:cs typeface="Times New Roman"/>
              </a:rPr>
              <a:t> ангары,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которых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размещали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учебные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самолеты.</a:t>
            </a:r>
          </a:p>
          <a:p>
            <a:pPr marL="5461000" marR="5080" algn="ctr">
              <a:lnSpc>
                <a:spcPct val="100000"/>
              </a:lnSpc>
              <a:spcBef>
                <a:spcPts val="1770"/>
              </a:spcBef>
            </a:pPr>
            <a:r>
              <a:rPr sz="1600" b="1" spc="-10" dirty="0">
                <a:latin typeface="Calibri"/>
                <a:cs typeface="Calibri"/>
              </a:rPr>
              <a:t>Курсант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летного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училища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Николай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Гастелло.</a:t>
            </a:r>
            <a:endParaRPr sz="1600" dirty="0">
              <a:latin typeface="Calibri"/>
              <a:cs typeface="Calibri"/>
            </a:endParaRPr>
          </a:p>
          <a:p>
            <a:pPr marL="5448935" algn="ctr">
              <a:lnSpc>
                <a:spcPct val="100000"/>
              </a:lnSpc>
              <a:spcBef>
                <a:spcPts val="10"/>
              </a:spcBef>
            </a:pPr>
            <a:r>
              <a:rPr sz="1400" b="1" i="1" spc="-5" dirty="0">
                <a:latin typeface="Calibri"/>
                <a:cs typeface="Calibri"/>
              </a:rPr>
              <a:t>1933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г.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762000" y="533400"/>
            <a:ext cx="4343400" cy="3570732"/>
            <a:chOff x="259079" y="315468"/>
            <a:chExt cx="5242560" cy="39522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315468"/>
              <a:ext cx="5242560" cy="3951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32" y="380492"/>
              <a:ext cx="5060188" cy="37685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482" y="361442"/>
              <a:ext cx="5098415" cy="3806825"/>
            </a:xfrm>
            <a:custGeom>
              <a:avLst/>
              <a:gdLst/>
              <a:ahLst/>
              <a:cxnLst/>
              <a:rect l="l" t="t" r="r" b="b"/>
              <a:pathLst>
                <a:path w="5098415" h="3806825">
                  <a:moveTo>
                    <a:pt x="0" y="3806698"/>
                  </a:moveTo>
                  <a:lnTo>
                    <a:pt x="5098288" y="3806698"/>
                  </a:lnTo>
                  <a:lnTo>
                    <a:pt x="5098288" y="0"/>
                  </a:lnTo>
                  <a:lnTo>
                    <a:pt x="0" y="0"/>
                  </a:lnTo>
                  <a:lnTo>
                    <a:pt x="0" y="380669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3400" y="4648200"/>
            <a:ext cx="78486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305"/>
              </a:spcBef>
            </a:pPr>
            <a:r>
              <a:rPr sz="1800" spc="-15" dirty="0" err="1" smtClean="0">
                <a:latin typeface="Times New Roman"/>
                <a:cs typeface="Times New Roman"/>
              </a:rPr>
              <a:t>Курсанты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начинали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учиться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летать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учебном</a:t>
            </a:r>
            <a:r>
              <a:rPr sz="1800" spc="-5" dirty="0">
                <a:latin typeface="Times New Roman"/>
                <a:cs typeface="Times New Roman"/>
              </a:rPr>
              <a:t> самолете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У-2.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Самолет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два </a:t>
            </a:r>
            <a:r>
              <a:rPr sz="1800" spc="-5" dirty="0">
                <a:latin typeface="Times New Roman"/>
                <a:cs typeface="Times New Roman"/>
              </a:rPr>
              <a:t> сиденья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переднее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заднее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дублирующим </a:t>
            </a:r>
            <a:r>
              <a:rPr sz="1800" spc="-5" dirty="0">
                <a:latin typeface="Times New Roman"/>
                <a:cs typeface="Times New Roman"/>
              </a:rPr>
              <a:t>управлением. </a:t>
            </a:r>
            <a:r>
              <a:rPr sz="1800" spc="-10" dirty="0">
                <a:latin typeface="Times New Roman"/>
                <a:cs typeface="Times New Roman"/>
              </a:rPr>
              <a:t>Скорость </a:t>
            </a:r>
            <a:r>
              <a:rPr sz="1800" spc="-15" dirty="0">
                <a:latin typeface="Times New Roman"/>
                <a:cs typeface="Times New Roman"/>
              </a:rPr>
              <a:t>его </a:t>
            </a:r>
            <a:r>
              <a:rPr sz="1800" spc="-5" dirty="0">
                <a:latin typeface="Times New Roman"/>
                <a:cs typeface="Times New Roman"/>
              </a:rPr>
              <a:t>полета </a:t>
            </a:r>
            <a:r>
              <a:rPr sz="1800" dirty="0">
                <a:latin typeface="Times New Roman"/>
                <a:cs typeface="Times New Roman"/>
              </a:rPr>
              <a:t>была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около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километров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У-2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замечательные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летные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качества: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был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неприхотлив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маневренен. </a:t>
            </a:r>
            <a:r>
              <a:rPr sz="1800" spc="-15" dirty="0">
                <a:latin typeface="Times New Roman"/>
                <a:cs typeface="Times New Roman"/>
              </a:rPr>
              <a:t>Вот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25" dirty="0">
                <a:latin typeface="Times New Roman"/>
                <a:cs typeface="Times New Roman"/>
              </a:rPr>
              <a:t>таком </a:t>
            </a:r>
            <a:r>
              <a:rPr sz="1800" spc="-5" dirty="0">
                <a:latin typeface="Times New Roman"/>
                <a:cs typeface="Times New Roman"/>
              </a:rPr>
              <a:t>самолете, </a:t>
            </a:r>
            <a:r>
              <a:rPr sz="1800" spc="-15" dirty="0">
                <a:latin typeface="Times New Roman"/>
                <a:cs typeface="Times New Roman"/>
              </a:rPr>
              <a:t>как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многие </a:t>
            </a:r>
            <a:r>
              <a:rPr sz="1800" dirty="0">
                <a:latin typeface="Times New Roman"/>
                <a:cs typeface="Times New Roman"/>
              </a:rPr>
              <a:t>советские летчики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времени,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Николай</a:t>
            </a:r>
            <a:r>
              <a:rPr sz="1800" spc="-15" dirty="0">
                <a:latin typeface="Times New Roman"/>
                <a:cs typeface="Times New Roman"/>
              </a:rPr>
              <a:t> начинал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учиться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летать.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Незаметно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учебных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буднях 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пролетели</a:t>
            </a:r>
            <a:r>
              <a:rPr sz="1800" spc="-10" dirty="0">
                <a:latin typeface="Times New Roman"/>
                <a:cs typeface="Times New Roman"/>
              </a:rPr>
              <a:t> два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200" y="2286000"/>
            <a:ext cx="83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err="1" smtClean="0">
                <a:latin typeface="Times New Roman"/>
                <a:cs typeface="Times New Roman"/>
              </a:rPr>
              <a:t>У</a:t>
            </a:r>
            <a:r>
              <a:rPr sz="1800" spc="-10" dirty="0" err="1" smtClean="0">
                <a:latin typeface="Times New Roman"/>
                <a:cs typeface="Times New Roman"/>
              </a:rPr>
              <a:t>ч</a:t>
            </a:r>
            <a:r>
              <a:rPr sz="1800" spc="-5" dirty="0" err="1" smtClean="0">
                <a:latin typeface="Times New Roman"/>
                <a:cs typeface="Times New Roman"/>
              </a:rPr>
              <a:t>иться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0800" y="2286000"/>
            <a:ext cx="212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985" algn="l"/>
                <a:tab pos="1673860" algn="l"/>
              </a:tabLst>
            </a:pPr>
            <a:r>
              <a:rPr dirty="0"/>
              <a:t>л</a:t>
            </a:r>
            <a:r>
              <a:rPr spc="5" dirty="0"/>
              <a:t>е</a:t>
            </a:r>
            <a:r>
              <a:rPr dirty="0"/>
              <a:t>т</a:t>
            </a:r>
            <a:r>
              <a:rPr spc="-10" dirty="0"/>
              <a:t>н</a:t>
            </a:r>
            <a:r>
              <a:rPr spc="-40" dirty="0"/>
              <a:t>о</a:t>
            </a:r>
            <a:r>
              <a:rPr spc="-15" dirty="0"/>
              <a:t>м</a:t>
            </a:r>
            <a:r>
              <a:rPr dirty="0"/>
              <a:t>у	де</a:t>
            </a:r>
            <a:r>
              <a:rPr spc="-10" dirty="0"/>
              <a:t>л</a:t>
            </a:r>
            <a:r>
              <a:rPr dirty="0"/>
              <a:t>у	</a:t>
            </a:r>
            <a:r>
              <a:rPr spc="-5" dirty="0"/>
              <a:t>п</a:t>
            </a:r>
            <a:r>
              <a:rPr spc="-15" dirty="0"/>
              <a:t>р</a:t>
            </a:r>
            <a:r>
              <a:rPr spc="-5" dirty="0"/>
              <a:t>и</a:t>
            </a:r>
            <a:r>
              <a:rPr dirty="0"/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34000" y="2590800"/>
            <a:ext cx="31343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ходилось</a:t>
            </a:r>
            <a:r>
              <a:rPr sz="1800" spc="-10" dirty="0">
                <a:latin typeface="Times New Roman"/>
                <a:cs typeface="Times New Roman"/>
              </a:rPr>
              <a:t> ускоренными</a:t>
            </a:r>
            <a:r>
              <a:rPr sz="1800" spc="-5" dirty="0">
                <a:latin typeface="Times New Roman"/>
                <a:cs typeface="Times New Roman"/>
              </a:rPr>
              <a:t> темпа-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ми.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Сроки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были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предела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сжатые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всего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около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двух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лет.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0" y="533400"/>
            <a:ext cx="1905000" cy="19049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2000" y="41148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32810"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latin typeface="Times New Roman" pitchFamily="18" charset="0"/>
                <a:cs typeface="Times New Roman" pitchFamily="18" charset="0"/>
              </a:rPr>
              <a:t>Самолет</a:t>
            </a:r>
            <a:r>
              <a:rPr lang="ru-RU"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>
                <a:latin typeface="Times New Roman" pitchFamily="18" charset="0"/>
                <a:cs typeface="Times New Roman" pitchFamily="18" charset="0"/>
              </a:rPr>
              <a:t>У-2,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lang="ru-RU" sz="1400" b="1" spc="-5" dirty="0">
                <a:latin typeface="Times New Roman" pitchFamily="18" charset="0"/>
                <a:cs typeface="Times New Roman" pitchFamily="18" charset="0"/>
              </a:rPr>
              <a:t> курсант</a:t>
            </a:r>
            <a:r>
              <a:rPr lang="ru-RU"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0" dirty="0" smtClean="0">
                <a:latin typeface="Times New Roman" pitchFamily="18" charset="0"/>
                <a:cs typeface="Times New Roman" pitchFamily="18" charset="0"/>
              </a:rPr>
              <a:t>Гастелло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делал первые</a:t>
            </a:r>
            <a:r>
              <a:rPr lang="ru-RU" sz="14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>
                <a:latin typeface="Times New Roman" pitchFamily="18" charset="0"/>
                <a:cs typeface="Times New Roman" pitchFamily="18" charset="0"/>
              </a:rPr>
              <a:t>шаги</a:t>
            </a:r>
            <a:r>
              <a:rPr lang="ru-RU"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>
                <a:latin typeface="Times New Roman" pitchFamily="18" charset="0"/>
                <a:cs typeface="Times New Roman" pitchFamily="18" charset="0"/>
              </a:rPr>
              <a:t>небо.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6"/>
            <a:chOff x="0" y="0"/>
            <a:chExt cx="9144000" cy="685799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0622" y="620776"/>
              <a:ext cx="5243449" cy="3414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243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1445" y="1282572"/>
              <a:ext cx="2399792" cy="13359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984" y="0"/>
              <a:ext cx="3176016" cy="457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0134" y="93852"/>
              <a:ext cx="2983103" cy="4285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4" y="3624275"/>
              <a:ext cx="7243572" cy="2057781"/>
            </a:xfrm>
            <a:prstGeom prst="rect">
              <a:avLst/>
            </a:prstGeom>
          </p:spPr>
        </p:pic>
      </p:grpSp>
      <p:pic>
        <p:nvPicPr>
          <p:cNvPr id="25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2" name="object 22"/>
          <p:cNvSpPr txBox="1"/>
          <p:nvPr/>
        </p:nvSpPr>
        <p:spPr>
          <a:xfrm>
            <a:off x="457200" y="4724400"/>
            <a:ext cx="8077200" cy="162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300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Бомбардировщик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ТБ-3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1934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г.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Николаю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Гастелло</a:t>
            </a:r>
            <a:r>
              <a:rPr sz="1800" spc="-5" dirty="0">
                <a:latin typeface="Times New Roman"/>
                <a:cs typeface="Times New Roman"/>
              </a:rPr>
              <a:t> присвоили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звание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младшего</a:t>
            </a:r>
            <a:r>
              <a:rPr sz="1800" spc="-5" dirty="0">
                <a:latin typeface="Times New Roman"/>
                <a:cs typeface="Times New Roman"/>
              </a:rPr>
              <a:t> лейтенанта,</a:t>
            </a:r>
            <a:r>
              <a:rPr sz="1800" dirty="0">
                <a:latin typeface="Times New Roman"/>
                <a:cs typeface="Times New Roman"/>
              </a:rPr>
              <a:t> –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этого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момента </a:t>
            </a:r>
            <a:r>
              <a:rPr sz="1800" dirty="0">
                <a:latin typeface="Times New Roman"/>
                <a:cs typeface="Times New Roman"/>
              </a:rPr>
              <a:t>он </a:t>
            </a:r>
            <a:r>
              <a:rPr sz="1800" spc="-20" dirty="0">
                <a:latin typeface="Times New Roman"/>
                <a:cs typeface="Times New Roman"/>
              </a:rPr>
              <a:t>уже </a:t>
            </a:r>
            <a:r>
              <a:rPr sz="1800" spc="-5" dirty="0">
                <a:latin typeface="Times New Roman"/>
                <a:cs typeface="Times New Roman"/>
              </a:rPr>
              <a:t>самостоятельно пилотировал тяжѐлый </a:t>
            </a:r>
            <a:r>
              <a:rPr sz="1800" spc="-10" dirty="0" err="1">
                <a:latin typeface="Times New Roman"/>
                <a:cs typeface="Times New Roman"/>
              </a:rPr>
              <a:t>бомбардировщик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Times New Roman"/>
                <a:cs typeface="Times New Roman"/>
              </a:rPr>
              <a:t>ТБ-3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spc="5" dirty="0">
                <a:latin typeface="Times New Roman"/>
                <a:cs typeface="Times New Roman"/>
              </a:rPr>
              <a:t>став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командиром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корабля.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26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4600" y="1066800"/>
            <a:ext cx="2513837" cy="3335148"/>
          </a:xfrm>
          <a:prstGeom prst="rect">
            <a:avLst/>
          </a:prstGeom>
        </p:spPr>
      </p:pic>
      <p:pic>
        <p:nvPicPr>
          <p:cNvPr id="2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0" y="1524000"/>
            <a:ext cx="2018792" cy="1066799"/>
          </a:xfrm>
          <a:prstGeom prst="rect">
            <a:avLst/>
          </a:prstGeom>
        </p:spPr>
      </p:pic>
      <p:pic>
        <p:nvPicPr>
          <p:cNvPr id="2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6400" y="4114800"/>
            <a:ext cx="4879136" cy="133865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33400" y="609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выпускных экзаменах курсант Гастелло демонстрировал свои летные достижения на учебном истребителе И-5. По тем временам это была отличная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высоко-маневренная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машина, со скоростью около 300 километров в час.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29000" y="1600200"/>
            <a:ext cx="196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Истребитель И-5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000" y="2667000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удивлению командования выпускник попросил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для прохождения службы в бомбардировочную авиацию. «Моя мечта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тяжѐлая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авиация, большие корабли», – говорил он.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просьба Гастелло была удовлетворена.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5410200" y="1600200"/>
            <a:ext cx="3276601" cy="2529840"/>
            <a:chOff x="5125211" y="1203960"/>
            <a:chExt cx="3784600" cy="264287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5211" y="1203960"/>
              <a:ext cx="3784091" cy="26426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9981" y="1268730"/>
              <a:ext cx="3600450" cy="24593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70931" y="1249680"/>
              <a:ext cx="3638550" cy="2497455"/>
            </a:xfrm>
            <a:custGeom>
              <a:avLst/>
              <a:gdLst/>
              <a:ahLst/>
              <a:cxnLst/>
              <a:rect l="l" t="t" r="r" b="b"/>
              <a:pathLst>
                <a:path w="3638550" h="2497454">
                  <a:moveTo>
                    <a:pt x="0" y="2497455"/>
                  </a:moveTo>
                  <a:lnTo>
                    <a:pt x="3638550" y="2497455"/>
                  </a:lnTo>
                  <a:lnTo>
                    <a:pt x="3638550" y="0"/>
                  </a:lnTo>
                  <a:lnTo>
                    <a:pt x="0" y="0"/>
                  </a:lnTo>
                  <a:lnTo>
                    <a:pt x="0" y="249745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87241" y="1438402"/>
            <a:ext cx="13392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 algn="just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685800"/>
            <a:ext cx="741934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1939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г.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Гастелло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стал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командиром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звена,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через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год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небольшим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заместителем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командира</a:t>
            </a:r>
            <a:r>
              <a:rPr sz="1800" spc="-5" dirty="0">
                <a:latin typeface="Times New Roman"/>
                <a:cs typeface="Times New Roman"/>
              </a:rPr>
              <a:t> эскадрильи.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" y="3962400"/>
            <a:ext cx="8121472" cy="2144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 MT"/>
              <a:buChar char="•"/>
            </a:pPr>
            <a:r>
              <a:rPr sz="1800" spc="-5" dirty="0">
                <a:latin typeface="Times New Roman"/>
                <a:cs typeface="Times New Roman"/>
              </a:rPr>
              <a:t>Участвовал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советско-финской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войне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1939-1940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гг.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750" dirty="0">
              <a:latin typeface="Times New Roman"/>
              <a:cs typeface="Times New Roman"/>
            </a:endParaRPr>
          </a:p>
          <a:p>
            <a:pPr marL="317500" marR="5080" indent="-287020" algn="just">
              <a:lnSpc>
                <a:spcPct val="100000"/>
              </a:lnSpc>
              <a:buFont typeface="Arial MT"/>
              <a:buChar char="•"/>
              <a:tabLst>
                <a:tab pos="318135" algn="l"/>
              </a:tabLst>
            </a:pPr>
            <a:r>
              <a:rPr sz="1800" spc="-5" dirty="0">
                <a:latin typeface="Times New Roman"/>
                <a:cs typeface="Times New Roman"/>
              </a:rPr>
              <a:t>Участвовал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июне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1940-го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Бессарабской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операции,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результате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которой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Бессарабия,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Северная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Буковина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Герца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вошли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состав  </a:t>
            </a:r>
            <a:r>
              <a:rPr sz="1800" spc="-15" dirty="0">
                <a:latin typeface="Times New Roman"/>
                <a:cs typeface="Times New Roman"/>
              </a:rPr>
              <a:t>Советского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Союза. </a:t>
            </a:r>
            <a:r>
              <a:rPr sz="1800" spc="-5" dirty="0">
                <a:latin typeface="Times New Roman"/>
                <a:cs typeface="Times New Roman"/>
              </a:rPr>
              <a:t>Операция </a:t>
            </a:r>
            <a:r>
              <a:rPr sz="1800" dirty="0">
                <a:latin typeface="Times New Roman"/>
                <a:cs typeface="Times New Roman"/>
              </a:rPr>
              <a:t>длилась </a:t>
            </a:r>
            <a:r>
              <a:rPr sz="1800" spc="-10" dirty="0">
                <a:latin typeface="Times New Roman"/>
                <a:cs typeface="Times New Roman"/>
              </a:rPr>
              <a:t>всего </a:t>
            </a:r>
            <a:r>
              <a:rPr sz="1800" spc="5" dirty="0">
                <a:latin typeface="Times New Roman"/>
                <a:cs typeface="Times New Roman"/>
              </a:rPr>
              <a:t>шесть </a:t>
            </a:r>
            <a:r>
              <a:rPr sz="1800" spc="-5" dirty="0">
                <a:latin typeface="Times New Roman"/>
                <a:cs typeface="Times New Roman"/>
              </a:rPr>
              <a:t>дней, </a:t>
            </a:r>
            <a:r>
              <a:rPr sz="1800" spc="5" dirty="0">
                <a:latin typeface="Times New Roman"/>
                <a:cs typeface="Times New Roman"/>
              </a:rPr>
              <a:t>после </a:t>
            </a:r>
            <a:r>
              <a:rPr sz="1800" spc="-20" dirty="0">
                <a:latin typeface="Times New Roman"/>
                <a:cs typeface="Times New Roman"/>
              </a:rPr>
              <a:t>чего </a:t>
            </a:r>
            <a:r>
              <a:rPr sz="1800" spc="-10" dirty="0">
                <a:latin typeface="Times New Roman"/>
                <a:cs typeface="Times New Roman"/>
              </a:rPr>
              <a:t>Румыния </a:t>
            </a:r>
            <a:r>
              <a:rPr sz="1800" spc="-5" dirty="0">
                <a:latin typeface="Times New Roman"/>
                <a:cs typeface="Times New Roman"/>
              </a:rPr>
              <a:t>приняла </a:t>
            </a:r>
            <a:r>
              <a:rPr sz="1800" dirty="0">
                <a:latin typeface="Times New Roman"/>
                <a:cs typeface="Times New Roman"/>
              </a:rPr>
              <a:t>условия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СССР.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" y="16002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боях на Халхин-Голе. Занимался транспортными перевозками войск, техники, вооружений, боеприпасов, продовольствия, вывозил в Читу раненых. Это был тяжелый труд, по 12-16 часов в сутки длилась работа. В перерывах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лѐтчики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спали прямо в кабинах своих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самолѐтах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на траве под крылом. Помимо транспортных, были и боевые вылеты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41" y="3567963"/>
            <a:ext cx="7344791" cy="30767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7314" y="6187541"/>
            <a:ext cx="317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Дальний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бомбардировщик</a:t>
            </a:r>
            <a:r>
              <a:rPr sz="1600" b="1" spc="-5" dirty="0">
                <a:latin typeface="Calibri"/>
                <a:cs typeface="Calibri"/>
              </a:rPr>
              <a:t> (ДБ-3ф)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5000" y="1447800"/>
            <a:ext cx="5389245" cy="2551430"/>
            <a:chOff x="1944623" y="1348739"/>
            <a:chExt cx="5389245" cy="255143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623" y="1348739"/>
              <a:ext cx="5388864" cy="25511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9774" y="1412747"/>
              <a:ext cx="5206111" cy="23693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90724" y="1393697"/>
              <a:ext cx="5244465" cy="2407920"/>
            </a:xfrm>
            <a:custGeom>
              <a:avLst/>
              <a:gdLst/>
              <a:ahLst/>
              <a:cxnLst/>
              <a:rect l="l" t="t" r="r" b="b"/>
              <a:pathLst>
                <a:path w="5244465" h="2407920">
                  <a:moveTo>
                    <a:pt x="0" y="2407412"/>
                  </a:moveTo>
                  <a:lnTo>
                    <a:pt x="5244211" y="2407412"/>
                  </a:lnTo>
                  <a:lnTo>
                    <a:pt x="5244211" y="0"/>
                  </a:lnTo>
                  <a:lnTo>
                    <a:pt x="0" y="0"/>
                  </a:lnTo>
                  <a:lnTo>
                    <a:pt x="0" y="240741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71800" y="4114800"/>
            <a:ext cx="5486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3130" algn="l"/>
                <a:tab pos="1547495" algn="l"/>
                <a:tab pos="2139950" algn="l"/>
                <a:tab pos="3155315" algn="l"/>
                <a:tab pos="4264660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сной	1941	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да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й	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св</a:t>
            </a:r>
            <a:r>
              <a:rPr sz="1800" dirty="0">
                <a:latin typeface="Times New Roman"/>
                <a:cs typeface="Times New Roman"/>
              </a:rPr>
              <a:t>оил  самолѐт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дальний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бомбардировщик</a:t>
            </a:r>
            <a:r>
              <a:rPr sz="1800" spc="-5" dirty="0">
                <a:latin typeface="Times New Roman"/>
                <a:cs typeface="Times New Roman"/>
              </a:rPr>
              <a:t> (ДБ-3ф).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200" y="457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 1940 года авиационная часть, в которой служил Николай Гастелло перебазировалась к западным границам СССР в авиагородок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Смоленском.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685800" y="685800"/>
            <a:ext cx="1979803" cy="2892678"/>
            <a:chOff x="330708" y="268224"/>
            <a:chExt cx="2487295" cy="353885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708" y="268224"/>
              <a:ext cx="2487168" cy="3538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41" y="332740"/>
              <a:ext cx="2304288" cy="3355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6491" y="313690"/>
              <a:ext cx="2342515" cy="3394075"/>
            </a:xfrm>
            <a:custGeom>
              <a:avLst/>
              <a:gdLst/>
              <a:ahLst/>
              <a:cxnLst/>
              <a:rect l="l" t="t" r="r" b="b"/>
              <a:pathLst>
                <a:path w="2342515" h="3394075">
                  <a:moveTo>
                    <a:pt x="0" y="3393820"/>
                  </a:moveTo>
                  <a:lnTo>
                    <a:pt x="2342388" y="3393820"/>
                  </a:lnTo>
                  <a:lnTo>
                    <a:pt x="2342388" y="0"/>
                  </a:lnTo>
                  <a:lnTo>
                    <a:pt x="0" y="0"/>
                  </a:lnTo>
                  <a:lnTo>
                    <a:pt x="0" y="33938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77000" y="2819400"/>
            <a:ext cx="2239263" cy="3062096"/>
            <a:chOff x="6402323" y="2839211"/>
            <a:chExt cx="2694940" cy="38042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2323" y="2839211"/>
              <a:ext cx="2694431" cy="38039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7474" y="2903435"/>
              <a:ext cx="2511298" cy="36219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48424" y="2884385"/>
              <a:ext cx="2549525" cy="3660140"/>
            </a:xfrm>
            <a:custGeom>
              <a:avLst/>
              <a:gdLst/>
              <a:ahLst/>
              <a:cxnLst/>
              <a:rect l="l" t="t" r="r" b="b"/>
              <a:pathLst>
                <a:path w="2549525" h="3660140">
                  <a:moveTo>
                    <a:pt x="0" y="3660013"/>
                  </a:moveTo>
                  <a:lnTo>
                    <a:pt x="2549398" y="3660013"/>
                  </a:lnTo>
                  <a:lnTo>
                    <a:pt x="2549398" y="0"/>
                  </a:lnTo>
                  <a:lnTo>
                    <a:pt x="0" y="0"/>
                  </a:lnTo>
                  <a:lnTo>
                    <a:pt x="0" y="366001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22389" y="5972962"/>
            <a:ext cx="15544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/>
                <a:cs typeface="Calibri"/>
              </a:rPr>
              <a:t>Подвиг</a:t>
            </a:r>
            <a:r>
              <a:rPr sz="1600" b="1" i="1" spc="-10" dirty="0">
                <a:latin typeface="Calibri"/>
                <a:cs typeface="Calibri"/>
              </a:rPr>
              <a:t> </a:t>
            </a:r>
            <a:r>
              <a:rPr sz="1600" b="1" i="1" spc="-25" dirty="0">
                <a:latin typeface="Calibri"/>
                <a:cs typeface="Calibri"/>
              </a:rPr>
              <a:t>Гастелло</a:t>
            </a:r>
            <a:endParaRPr sz="1600">
              <a:latin typeface="Calibri"/>
              <a:cs typeface="Calibri"/>
            </a:endParaRPr>
          </a:p>
          <a:p>
            <a:pPr marR="60960" algn="r">
              <a:lnSpc>
                <a:spcPct val="100000"/>
              </a:lnSpc>
            </a:pPr>
            <a:r>
              <a:rPr sz="1600" b="1" i="1" spc="-5" dirty="0">
                <a:latin typeface="Calibri"/>
                <a:cs typeface="Calibri"/>
              </a:rPr>
              <a:t>24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июня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1941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0" y="2286000"/>
            <a:ext cx="6769100" cy="1917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2749550" marR="858519" algn="just">
              <a:lnSpc>
                <a:spcPct val="993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Возле </a:t>
            </a:r>
            <a:r>
              <a:rPr sz="1800" spc="-15" dirty="0">
                <a:latin typeface="Times New Roman"/>
                <a:cs typeface="Times New Roman"/>
              </a:rPr>
              <a:t>аэродрома </a:t>
            </a:r>
            <a:r>
              <a:rPr sz="1800" spc="-10" dirty="0">
                <a:latin typeface="Times New Roman"/>
                <a:cs typeface="Times New Roman"/>
              </a:rPr>
              <a:t>пролетел </a:t>
            </a:r>
            <a:r>
              <a:rPr sz="1800" spc="-20" dirty="0">
                <a:latin typeface="Times New Roman"/>
                <a:cs typeface="Times New Roman"/>
              </a:rPr>
              <a:t>оди- </a:t>
            </a:r>
            <a:r>
              <a:rPr sz="1800" spc="-15" dirty="0">
                <a:latin typeface="Times New Roman"/>
                <a:cs typeface="Times New Roman"/>
              </a:rPr>
              <a:t> ночный </a:t>
            </a:r>
            <a:r>
              <a:rPr sz="1800" spc="-10" dirty="0">
                <a:latin typeface="Times New Roman"/>
                <a:cs typeface="Times New Roman"/>
              </a:rPr>
              <a:t>бомбардировщик </a:t>
            </a:r>
            <a:r>
              <a:rPr sz="1800" spc="-5" dirty="0">
                <a:latin typeface="Times New Roman"/>
                <a:cs typeface="Times New Roman"/>
              </a:rPr>
              <a:t>Ю-88,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совершал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разведку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Смоленск.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43200" y="457200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началась Великая Отечественная война, капитан Николай Гастелло был командиром эскадрильи 207-го дальнебомбардировочного авиаполка.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Ранним утром 24 июня 1941 г., когда на аэродроме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инженеры, техники и младшие авиаспециалисты напряженно готовили свои бомбардировщики к выполнению боевого задания, послышался пронзительный вой сирены.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3400" y="40386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малой высоты он открыл пулеметный огонь по нашим самолетам. Командир 4-й эскадрильи капитан Николай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Гастелло отважно бросился к самолету, стоящему на земле, вскочил на верхнюю установку и длинной пулеметной очередью ударил по штурмовавшему аэродром врагу.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Подбитый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юнкерс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вынужден был пойти на снижение и приземлился на колхозном поле.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2819400" y="533400"/>
            <a:ext cx="4153153" cy="2830322"/>
            <a:chOff x="2005583" y="339852"/>
            <a:chExt cx="4890770" cy="355727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5583" y="339852"/>
              <a:ext cx="4890516" cy="3557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0353" y="404749"/>
              <a:ext cx="4707255" cy="33731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1303" y="385699"/>
              <a:ext cx="4745355" cy="3411220"/>
            </a:xfrm>
            <a:custGeom>
              <a:avLst/>
              <a:gdLst/>
              <a:ahLst/>
              <a:cxnLst/>
              <a:rect l="l" t="t" r="r" b="b"/>
              <a:pathLst>
                <a:path w="4745355" h="3411220">
                  <a:moveTo>
                    <a:pt x="0" y="3411220"/>
                  </a:moveTo>
                  <a:lnTo>
                    <a:pt x="4745355" y="3411220"/>
                  </a:lnTo>
                  <a:lnTo>
                    <a:pt x="4745355" y="0"/>
                  </a:lnTo>
                  <a:lnTo>
                    <a:pt x="0" y="0"/>
                  </a:lnTo>
                  <a:lnTo>
                    <a:pt x="0" y="34112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5800" y="3581400"/>
            <a:ext cx="7924800" cy="260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Немецких </a:t>
            </a:r>
            <a:r>
              <a:rPr sz="1800" spc="-20" dirty="0">
                <a:latin typeface="Times New Roman"/>
                <a:cs typeface="Times New Roman"/>
              </a:rPr>
              <a:t>летчиков </a:t>
            </a:r>
            <a:r>
              <a:rPr sz="1800" spc="-5" dirty="0">
                <a:latin typeface="Times New Roman"/>
                <a:cs typeface="Times New Roman"/>
              </a:rPr>
              <a:t>поймали. Пленный немец </a:t>
            </a:r>
            <a:r>
              <a:rPr sz="1800" spc="-20" dirty="0">
                <a:latin typeface="Times New Roman"/>
                <a:cs typeface="Times New Roman"/>
              </a:rPr>
              <a:t>потом </a:t>
            </a:r>
            <a:r>
              <a:rPr sz="1800" spc="-5" dirty="0">
                <a:latin typeface="Times New Roman"/>
                <a:cs typeface="Times New Roman"/>
              </a:rPr>
              <a:t>заявил, </a:t>
            </a:r>
            <a:r>
              <a:rPr sz="1800" spc="-15" dirty="0">
                <a:latin typeface="Times New Roman"/>
                <a:cs typeface="Times New Roman"/>
              </a:rPr>
              <a:t>что его очень </a:t>
            </a:r>
            <a:r>
              <a:rPr sz="1800" spc="-25" dirty="0">
                <a:latin typeface="Times New Roman"/>
                <a:cs typeface="Times New Roman"/>
              </a:rPr>
              <a:t>удивил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такой</a:t>
            </a:r>
            <a:r>
              <a:rPr sz="1800" spc="-10" dirty="0">
                <a:latin typeface="Times New Roman"/>
                <a:cs typeface="Times New Roman"/>
              </a:rPr>
              <a:t> неожиданный</a:t>
            </a:r>
            <a:r>
              <a:rPr sz="1800" spc="-5" dirty="0">
                <a:latin typeface="Times New Roman"/>
                <a:cs typeface="Times New Roman"/>
              </a:rPr>
              <a:t> оборот</a:t>
            </a:r>
            <a:r>
              <a:rPr sz="1800" dirty="0">
                <a:latin typeface="Times New Roman"/>
                <a:cs typeface="Times New Roman"/>
              </a:rPr>
              <a:t> дела: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летал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над</a:t>
            </a:r>
            <a:r>
              <a:rPr sz="1800" dirty="0">
                <a:latin typeface="Times New Roman"/>
                <a:cs typeface="Times New Roman"/>
              </a:rPr>
              <a:t> Францией,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Бельгией,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Голландией,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Норвегией.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Стоило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там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появиться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немецкому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самолету,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-5" dirty="0">
                <a:latin typeface="Times New Roman"/>
                <a:cs typeface="Times New Roman"/>
              </a:rPr>
              <a:t> все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разбегались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разные стороны.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ваши летчики даже </a:t>
            </a:r>
            <a:r>
              <a:rPr sz="1800" dirty="0">
                <a:latin typeface="Times New Roman"/>
                <a:cs typeface="Times New Roman"/>
              </a:rPr>
              <a:t>с земли </a:t>
            </a:r>
            <a:r>
              <a:rPr sz="1800" spc="-10" dirty="0">
                <a:latin typeface="Times New Roman"/>
                <a:cs typeface="Times New Roman"/>
              </a:rPr>
              <a:t>ведут </a:t>
            </a:r>
            <a:r>
              <a:rPr sz="1800" spc="-5" dirty="0">
                <a:latin typeface="Times New Roman"/>
                <a:cs typeface="Times New Roman"/>
              </a:rPr>
              <a:t>по нас </a:t>
            </a:r>
            <a:r>
              <a:rPr sz="1800" spc="-15" dirty="0">
                <a:latin typeface="Times New Roman"/>
                <a:cs typeface="Times New Roman"/>
              </a:rPr>
              <a:t>огонь.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вас</a:t>
            </a:r>
            <a:r>
              <a:rPr sz="1800" spc="-5" dirty="0">
                <a:latin typeface="Times New Roman"/>
                <a:cs typeface="Times New Roman"/>
              </a:rPr>
              <a:t> не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только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солдаты,</a:t>
            </a:r>
            <a:r>
              <a:rPr sz="1800" spc="-5" dirty="0">
                <a:latin typeface="Times New Roman"/>
                <a:cs typeface="Times New Roman"/>
              </a:rPr>
              <a:t> но</a:t>
            </a:r>
            <a:r>
              <a:rPr sz="1800" dirty="0">
                <a:latin typeface="Times New Roman"/>
                <a:cs typeface="Times New Roman"/>
              </a:rPr>
              <a:t> местные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крестьяне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крестьянки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бросились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нас</a:t>
            </a:r>
            <a:r>
              <a:rPr sz="1800" dirty="0">
                <a:latin typeface="Times New Roman"/>
                <a:cs typeface="Times New Roman"/>
              </a:rPr>
              <a:t> с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дубьем.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Непонятная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страна,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непонятная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война...».</a:t>
            </a:r>
            <a:endParaRPr sz="1800" dirty="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855"/>
              </a:spcBef>
            </a:pPr>
            <a:r>
              <a:rPr sz="1800" spc="-5" dirty="0">
                <a:latin typeface="Times New Roman"/>
                <a:cs typeface="Times New Roman"/>
              </a:rPr>
              <a:t>За</a:t>
            </a:r>
            <a:r>
              <a:rPr sz="1800" dirty="0">
                <a:latin typeface="Times New Roman"/>
                <a:cs typeface="Times New Roman"/>
              </a:rPr>
              <a:t> сбитый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вражеский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бомбардировщик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командование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представило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капитана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Гастелло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5" dirty="0">
                <a:latin typeface="Times New Roman"/>
                <a:cs typeface="Times New Roman"/>
              </a:rPr>
              <a:t>правительственной награде, но </a:t>
            </a:r>
            <a:r>
              <a:rPr sz="1800" dirty="0">
                <a:latin typeface="Times New Roman"/>
                <a:cs typeface="Times New Roman"/>
              </a:rPr>
              <a:t>еще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dirty="0">
                <a:latin typeface="Times New Roman"/>
                <a:cs typeface="Times New Roman"/>
              </a:rPr>
              <a:t>успели </a:t>
            </a:r>
            <a:r>
              <a:rPr sz="1800" spc="-10" dirty="0">
                <a:latin typeface="Times New Roman"/>
                <a:cs typeface="Times New Roman"/>
              </a:rPr>
              <a:t>документы </a:t>
            </a:r>
            <a:r>
              <a:rPr sz="1800" spc="-5" dirty="0">
                <a:latin typeface="Times New Roman"/>
                <a:cs typeface="Times New Roman"/>
              </a:rPr>
              <a:t>оформить, </a:t>
            </a:r>
            <a:r>
              <a:rPr sz="1800" spc="-15" dirty="0">
                <a:latin typeface="Times New Roman"/>
                <a:cs typeface="Times New Roman"/>
              </a:rPr>
              <a:t>как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летчик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совершил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новый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подвиг.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915160" y="4516373"/>
            <a:ext cx="6182995" cy="212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37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Памятник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Николаю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Гастелло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Луганске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12700" marR="454659">
              <a:lnSpc>
                <a:spcPct val="100000"/>
              </a:lnSpc>
            </a:pPr>
            <a:r>
              <a:rPr sz="1800" b="1" spc="130" dirty="0">
                <a:latin typeface="Arial"/>
                <a:cs typeface="Arial"/>
              </a:rPr>
              <a:t>Нет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меры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95" dirty="0">
                <a:latin typeface="Arial"/>
                <a:cs typeface="Arial"/>
              </a:rPr>
              <a:t>храбрости,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135" dirty="0">
                <a:latin typeface="Arial"/>
                <a:cs typeface="Arial"/>
              </a:rPr>
              <a:t>геройству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140" dirty="0">
                <a:latin typeface="Arial"/>
                <a:cs typeface="Arial"/>
              </a:rPr>
              <a:t>нет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110" dirty="0">
                <a:latin typeface="Arial"/>
                <a:cs typeface="Arial"/>
              </a:rPr>
              <a:t>предела,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105" dirty="0">
                <a:latin typeface="Arial"/>
                <a:cs typeface="Arial"/>
              </a:rPr>
              <a:t>Воистину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170" dirty="0">
                <a:latin typeface="Arial"/>
                <a:cs typeface="Arial"/>
              </a:rPr>
              <a:t>велик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130" dirty="0">
                <a:latin typeface="Arial"/>
                <a:cs typeface="Arial"/>
              </a:rPr>
              <a:t>советский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125" dirty="0">
                <a:latin typeface="Arial"/>
                <a:cs typeface="Arial"/>
              </a:rPr>
              <a:t>человек!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105" dirty="0">
                <a:latin typeface="Arial"/>
                <a:cs typeface="Arial"/>
              </a:rPr>
              <a:t>Твой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114" dirty="0">
                <a:latin typeface="Arial"/>
                <a:cs typeface="Arial"/>
              </a:rPr>
              <a:t>славный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110" dirty="0">
                <a:latin typeface="Arial"/>
                <a:cs typeface="Arial"/>
              </a:rPr>
              <a:t>подвиг,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170" dirty="0">
                <a:latin typeface="Arial"/>
                <a:cs typeface="Arial"/>
              </a:rPr>
              <a:t>капитан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135" dirty="0">
                <a:latin typeface="Arial"/>
                <a:cs typeface="Arial"/>
              </a:rPr>
              <a:t>Гастелло,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105" dirty="0">
                <a:latin typeface="Arial"/>
                <a:cs typeface="Arial"/>
              </a:rPr>
              <a:t>преданиях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120" dirty="0">
                <a:latin typeface="Arial"/>
                <a:cs typeface="Arial"/>
              </a:rPr>
              <a:t>останется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130" dirty="0">
                <a:latin typeface="Arial"/>
                <a:cs typeface="Arial"/>
              </a:rPr>
              <a:t>навек.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R="207010" algn="r">
              <a:lnSpc>
                <a:spcPct val="100000"/>
              </a:lnSpc>
              <a:spcBef>
                <a:spcPts val="5"/>
              </a:spcBef>
            </a:pPr>
            <a:r>
              <a:rPr sz="1200" b="1" spc="20" dirty="0">
                <a:latin typeface="Arial"/>
                <a:cs typeface="Arial"/>
              </a:rPr>
              <a:t>В.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110" dirty="0">
                <a:latin typeface="Arial"/>
                <a:cs typeface="Arial"/>
              </a:rPr>
              <a:t>Лебедев-Кумач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057400"/>
            <a:ext cx="3614927" cy="29809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1905000"/>
            <a:ext cx="4174362" cy="25894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533400"/>
            <a:ext cx="737239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Николай </a:t>
            </a:r>
            <a:r>
              <a:rPr b="1" spc="-5" dirty="0">
                <a:latin typeface="Times New Roman"/>
                <a:cs typeface="Times New Roman"/>
              </a:rPr>
              <a:t>Францевич </a:t>
            </a:r>
            <a:r>
              <a:rPr b="1" spc="-20" dirty="0">
                <a:latin typeface="Times New Roman"/>
                <a:cs typeface="Times New Roman"/>
              </a:rPr>
              <a:t>Гастелло </a:t>
            </a:r>
            <a:r>
              <a:rPr b="1" dirty="0">
                <a:latin typeface="Times New Roman"/>
                <a:cs typeface="Times New Roman"/>
              </a:rPr>
              <a:t>– </a:t>
            </a:r>
            <a:r>
              <a:rPr b="1" spc="-5" dirty="0">
                <a:latin typeface="Times New Roman"/>
                <a:cs typeface="Times New Roman"/>
              </a:rPr>
              <a:t>советский военный лѐтчик, </a:t>
            </a:r>
            <a:r>
              <a:rPr b="1" spc="-10" dirty="0">
                <a:latin typeface="Times New Roman"/>
                <a:cs typeface="Times New Roman"/>
              </a:rPr>
              <a:t>герой </a:t>
            </a:r>
            <a:r>
              <a:rPr b="1" spc="-5" dirty="0">
                <a:latin typeface="Times New Roman"/>
                <a:cs typeface="Times New Roman"/>
              </a:rPr>
              <a:t>Великой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Отечественной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войны.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Его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«огненный</a:t>
            </a:r>
            <a:r>
              <a:rPr b="1" dirty="0">
                <a:latin typeface="Times New Roman"/>
                <a:cs typeface="Times New Roman"/>
              </a:rPr>
              <a:t> таран»</a:t>
            </a:r>
            <a:r>
              <a:rPr b="1" spc="5" dirty="0">
                <a:latin typeface="Times New Roman"/>
                <a:cs typeface="Times New Roman"/>
              </a:rPr>
              <a:t> стал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символом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храбрости</a:t>
            </a:r>
            <a:r>
              <a:rPr b="1" spc="4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годы </a:t>
            </a:r>
            <a:r>
              <a:rPr b="1" spc="-5" dirty="0">
                <a:latin typeface="Times New Roman"/>
                <a:cs typeface="Times New Roman"/>
              </a:rPr>
              <a:t>Великой Отечественной войны,</a:t>
            </a:r>
            <a:r>
              <a:rPr b="1" spc="440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когда</a:t>
            </a:r>
            <a:r>
              <a:rPr b="1" spc="3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26 </a:t>
            </a:r>
            <a:r>
              <a:rPr b="1" spc="-5" dirty="0">
                <a:latin typeface="Times New Roman"/>
                <a:cs typeface="Times New Roman"/>
              </a:rPr>
              <a:t>июня 1941 </a:t>
            </a:r>
            <a:r>
              <a:rPr b="1" spc="-25" dirty="0">
                <a:latin typeface="Times New Roman"/>
                <a:cs typeface="Times New Roman"/>
              </a:rPr>
              <a:t>года, </a:t>
            </a:r>
            <a:r>
              <a:rPr b="1" spc="-10" dirty="0">
                <a:latin typeface="Times New Roman"/>
                <a:cs typeface="Times New Roman"/>
              </a:rPr>
              <a:t>лѐтчик, </a:t>
            </a:r>
            <a:r>
              <a:rPr b="1" dirty="0">
                <a:latin typeface="Times New Roman"/>
                <a:cs typeface="Times New Roman"/>
              </a:rPr>
              <a:t>сидя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за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штурвалом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подбитого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фашистами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самолета,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направил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его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на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колонну </a:t>
            </a:r>
            <a:r>
              <a:rPr b="1" spc="-10" dirty="0">
                <a:latin typeface="Times New Roman"/>
                <a:cs typeface="Times New Roman"/>
              </a:rPr>
              <a:t> вражеской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техники.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4800600" y="533400"/>
            <a:ext cx="3660648" cy="2722245"/>
            <a:chOff x="4416552" y="455676"/>
            <a:chExt cx="4686300" cy="27222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455676"/>
              <a:ext cx="4686300" cy="2721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0306" y="520065"/>
              <a:ext cx="4503801" cy="25387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61256" y="501015"/>
              <a:ext cx="4542155" cy="2576830"/>
            </a:xfrm>
            <a:custGeom>
              <a:avLst/>
              <a:gdLst/>
              <a:ahLst/>
              <a:cxnLst/>
              <a:rect l="l" t="t" r="r" b="b"/>
              <a:pathLst>
                <a:path w="4542155" h="2576830">
                  <a:moveTo>
                    <a:pt x="0" y="2576829"/>
                  </a:moveTo>
                  <a:lnTo>
                    <a:pt x="4541901" y="2576829"/>
                  </a:lnTo>
                  <a:lnTo>
                    <a:pt x="4541901" y="0"/>
                  </a:lnTo>
                  <a:lnTo>
                    <a:pt x="0" y="0"/>
                  </a:lnTo>
                  <a:lnTo>
                    <a:pt x="0" y="257682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5000" y="3352800"/>
            <a:ext cx="2360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ДБ-3Ф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сбрасывают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бомбы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9600" y="3733800"/>
            <a:ext cx="3552444" cy="2327275"/>
            <a:chOff x="405384" y="4155947"/>
            <a:chExt cx="3756660" cy="23272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4" y="4155947"/>
              <a:ext cx="3756660" cy="23271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623" y="4221022"/>
              <a:ext cx="3572383" cy="21442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1573" y="4201972"/>
              <a:ext cx="3610610" cy="2182495"/>
            </a:xfrm>
            <a:custGeom>
              <a:avLst/>
              <a:gdLst/>
              <a:ahLst/>
              <a:cxnLst/>
              <a:rect l="l" t="t" r="r" b="b"/>
              <a:pathLst>
                <a:path w="3610610" h="2182495">
                  <a:moveTo>
                    <a:pt x="0" y="2182367"/>
                  </a:moveTo>
                  <a:lnTo>
                    <a:pt x="3610483" y="2182367"/>
                  </a:lnTo>
                  <a:lnTo>
                    <a:pt x="3610483" y="0"/>
                  </a:lnTo>
                  <a:lnTo>
                    <a:pt x="0" y="0"/>
                  </a:lnTo>
                  <a:lnTo>
                    <a:pt x="0" y="21823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200" y="4191000"/>
            <a:ext cx="4114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четвѐртый</a:t>
            </a:r>
            <a:r>
              <a:rPr sz="1800" dirty="0">
                <a:latin typeface="Times New Roman"/>
                <a:cs typeface="Times New Roman"/>
              </a:rPr>
              <a:t> день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войны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самолѐт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ремонтировался, но </a:t>
            </a:r>
            <a:r>
              <a:rPr sz="1800" spc="-10" dirty="0">
                <a:latin typeface="Times New Roman"/>
                <a:cs typeface="Times New Roman"/>
              </a:rPr>
              <a:t>капитан Гастелло </a:t>
            </a:r>
            <a:r>
              <a:rPr sz="1800" spc="5" dirty="0">
                <a:latin typeface="Times New Roman"/>
                <a:cs typeface="Times New Roman"/>
              </a:rPr>
              <a:t>летал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другом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самолѐте,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бомбил</a:t>
            </a:r>
            <a:r>
              <a:rPr sz="1800" spc="-5" dirty="0">
                <a:latin typeface="Times New Roman"/>
                <a:cs typeface="Times New Roman"/>
              </a:rPr>
              <a:t> Виленский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аэродром </a:t>
            </a:r>
            <a:r>
              <a:rPr sz="1800" spc="-10" dirty="0">
                <a:latin typeface="Times New Roman"/>
                <a:cs typeface="Times New Roman"/>
              </a:rPr>
              <a:t>противника.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6096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третий день войны 207-й полк вылетел на очередное боевое задание в полном составе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бомбил наступающие войска противника. Полк точно отбомбился, но потерял десять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самолѐтов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Самолѐт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капитана Гастелло был тоже подбит, тяжело ранен штурман.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Гастелло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дотянул до аэродрома и посадил подбитую машину.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6781800" y="3657600"/>
            <a:ext cx="1914525" cy="2472055"/>
            <a:chOff x="7027164" y="3662171"/>
            <a:chExt cx="1914525" cy="247205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7164" y="3662171"/>
              <a:ext cx="1914144" cy="24719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315" y="3727081"/>
              <a:ext cx="1730882" cy="22893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73265" y="3708031"/>
              <a:ext cx="1769110" cy="2327910"/>
            </a:xfrm>
            <a:custGeom>
              <a:avLst/>
              <a:gdLst/>
              <a:ahLst/>
              <a:cxnLst/>
              <a:rect l="l" t="t" r="r" b="b"/>
              <a:pathLst>
                <a:path w="1769109" h="2327910">
                  <a:moveTo>
                    <a:pt x="0" y="2327402"/>
                  </a:moveTo>
                  <a:lnTo>
                    <a:pt x="1768982" y="2327402"/>
                  </a:lnTo>
                  <a:lnTo>
                    <a:pt x="1768982" y="0"/>
                  </a:lnTo>
                  <a:lnTo>
                    <a:pt x="0" y="0"/>
                  </a:lnTo>
                  <a:lnTo>
                    <a:pt x="0" y="232740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68523" y="3662171"/>
            <a:ext cx="1811020" cy="2453640"/>
            <a:chOff x="2668523" y="3662171"/>
            <a:chExt cx="1811020" cy="24536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8523" y="3662171"/>
              <a:ext cx="1810512" cy="24536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3293" y="3727106"/>
              <a:ext cx="1627378" cy="22708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14243" y="3708056"/>
              <a:ext cx="1665605" cy="2309495"/>
            </a:xfrm>
            <a:custGeom>
              <a:avLst/>
              <a:gdLst/>
              <a:ahLst/>
              <a:cxnLst/>
              <a:rect l="l" t="t" r="r" b="b"/>
              <a:pathLst>
                <a:path w="1665604" h="2309495">
                  <a:moveTo>
                    <a:pt x="0" y="2308987"/>
                  </a:moveTo>
                  <a:lnTo>
                    <a:pt x="1665478" y="2308987"/>
                  </a:lnTo>
                  <a:lnTo>
                    <a:pt x="1665478" y="0"/>
                  </a:lnTo>
                  <a:lnTo>
                    <a:pt x="0" y="0"/>
                  </a:lnTo>
                  <a:lnTo>
                    <a:pt x="0" y="230898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74691" y="3685032"/>
            <a:ext cx="1854835" cy="2472055"/>
            <a:chOff x="4774691" y="3685032"/>
            <a:chExt cx="1854835" cy="247205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4691" y="3685032"/>
              <a:ext cx="1854708" cy="24719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9969" y="3749357"/>
              <a:ext cx="1671701" cy="22893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20919" y="3730307"/>
              <a:ext cx="1710055" cy="2327910"/>
            </a:xfrm>
            <a:custGeom>
              <a:avLst/>
              <a:gdLst/>
              <a:ahLst/>
              <a:cxnLst/>
              <a:rect l="l" t="t" r="r" b="b"/>
              <a:pathLst>
                <a:path w="1710054" h="2327910">
                  <a:moveTo>
                    <a:pt x="0" y="2327402"/>
                  </a:moveTo>
                  <a:lnTo>
                    <a:pt x="1709801" y="2327402"/>
                  </a:lnTo>
                  <a:lnTo>
                    <a:pt x="1709801" y="0"/>
                  </a:lnTo>
                  <a:lnTo>
                    <a:pt x="0" y="0"/>
                  </a:lnTo>
                  <a:lnTo>
                    <a:pt x="0" y="232740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2731" y="3662171"/>
            <a:ext cx="1849120" cy="2453640"/>
            <a:chOff x="522731" y="3662171"/>
            <a:chExt cx="1849120" cy="245364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731" y="3662171"/>
              <a:ext cx="1848612" cy="24536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7451" y="3727106"/>
              <a:ext cx="1664843" cy="22708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68401" y="3708056"/>
              <a:ext cx="1703070" cy="2309495"/>
            </a:xfrm>
            <a:custGeom>
              <a:avLst/>
              <a:gdLst/>
              <a:ahLst/>
              <a:cxnLst/>
              <a:rect l="l" t="t" r="r" b="b"/>
              <a:pathLst>
                <a:path w="1703070" h="2309495">
                  <a:moveTo>
                    <a:pt x="0" y="2308987"/>
                  </a:moveTo>
                  <a:lnTo>
                    <a:pt x="1702943" y="2308987"/>
                  </a:lnTo>
                  <a:lnTo>
                    <a:pt x="1702943" y="0"/>
                  </a:lnTo>
                  <a:lnTo>
                    <a:pt x="0" y="0"/>
                  </a:lnTo>
                  <a:lnTo>
                    <a:pt x="0" y="230898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0966" y="6046419"/>
            <a:ext cx="1248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Капитан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Н.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60" dirty="0">
                <a:latin typeface="Calibri"/>
                <a:cs typeface="Calibri"/>
              </a:rPr>
              <a:t>Ф.</a:t>
            </a:r>
            <a:r>
              <a:rPr sz="1600" b="1" spc="-20" dirty="0">
                <a:latin typeface="Calibri"/>
                <a:cs typeface="Calibri"/>
              </a:rPr>
              <a:t> Гастелло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67432" y="6110122"/>
            <a:ext cx="168211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Лейтенант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70" dirty="0">
                <a:latin typeface="Calibri"/>
                <a:cs typeface="Calibri"/>
              </a:rPr>
              <a:t>Г.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Н.</a:t>
            </a:r>
            <a:r>
              <a:rPr sz="1600" b="1" spc="-10" dirty="0">
                <a:latin typeface="Calibri"/>
                <a:cs typeface="Calibri"/>
              </a:rPr>
              <a:t> Скоробогатый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34200" y="6096000"/>
            <a:ext cx="1579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 marR="5080" indent="-1676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Старший сержант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А.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А.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Калинин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5765" y="6127800"/>
            <a:ext cx="13709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Лейтенант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А.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А.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Бурденюк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7467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/>
              <a:t>На пятый день войны, </a:t>
            </a:r>
            <a:r>
              <a:rPr sz="1600" dirty="0"/>
              <a:t>26 </a:t>
            </a:r>
            <a:r>
              <a:rPr sz="1600" spc="-5" dirty="0"/>
              <a:t>июня, капитан </a:t>
            </a:r>
            <a:r>
              <a:rPr sz="1600" spc="-10" dirty="0"/>
              <a:t>Гастелло получил приказ </a:t>
            </a:r>
            <a:r>
              <a:rPr sz="1600" spc="-5" dirty="0"/>
              <a:t>на боевой вылет </a:t>
            </a:r>
            <a:r>
              <a:rPr sz="1600" dirty="0"/>
              <a:t> </a:t>
            </a:r>
            <a:r>
              <a:rPr sz="1600" spc="-10" dirty="0"/>
              <a:t>звеном </a:t>
            </a:r>
            <a:r>
              <a:rPr sz="1600" dirty="0"/>
              <a:t>– нанести </a:t>
            </a:r>
            <a:r>
              <a:rPr sz="1600" spc="-5" dirty="0"/>
              <a:t>бомбовый </a:t>
            </a:r>
            <a:r>
              <a:rPr sz="1600" spc="-30" dirty="0"/>
              <a:t>удар </a:t>
            </a:r>
            <a:r>
              <a:rPr sz="1600" spc="-5" dirty="0"/>
              <a:t>по </a:t>
            </a:r>
            <a:r>
              <a:rPr sz="1600" spc="-10" dirty="0"/>
              <a:t>войска противника, </a:t>
            </a:r>
            <a:r>
              <a:rPr sz="1600" spc="-5" dirty="0"/>
              <a:t>идущим </a:t>
            </a:r>
            <a:r>
              <a:rPr sz="1600" dirty="0"/>
              <a:t>к </a:t>
            </a:r>
            <a:r>
              <a:rPr sz="1600" spc="-35" dirty="0"/>
              <a:t>Минску. </a:t>
            </a:r>
            <a:r>
              <a:rPr sz="1600" dirty="0"/>
              <a:t>Вылет </a:t>
            </a:r>
            <a:r>
              <a:rPr sz="1600" spc="5" dirty="0"/>
              <a:t> </a:t>
            </a:r>
            <a:r>
              <a:rPr sz="1600" spc="-5" dirty="0"/>
              <a:t>произвели</a:t>
            </a:r>
            <a:r>
              <a:rPr sz="1600" dirty="0"/>
              <a:t> </a:t>
            </a:r>
            <a:r>
              <a:rPr sz="1600" spc="-5" dirty="0"/>
              <a:t>во</a:t>
            </a:r>
            <a:r>
              <a:rPr sz="1600" dirty="0"/>
              <a:t> </a:t>
            </a:r>
            <a:r>
              <a:rPr sz="1600" spc="-15" dirty="0"/>
              <a:t>второй</a:t>
            </a:r>
            <a:r>
              <a:rPr sz="1600" spc="-10" dirty="0"/>
              <a:t> </a:t>
            </a:r>
            <a:r>
              <a:rPr sz="1600" spc="-5" dirty="0"/>
              <a:t>половине</a:t>
            </a:r>
            <a:r>
              <a:rPr sz="1600" dirty="0"/>
              <a:t> </a:t>
            </a:r>
            <a:r>
              <a:rPr sz="1600" spc="-10" dirty="0"/>
              <a:t>дня.</a:t>
            </a:r>
            <a:r>
              <a:rPr sz="1600" spc="-5" dirty="0"/>
              <a:t> </a:t>
            </a:r>
            <a:r>
              <a:rPr sz="1600" dirty="0"/>
              <a:t>В </a:t>
            </a:r>
            <a:r>
              <a:rPr sz="1600" spc="-5" dirty="0"/>
              <a:t>паре </a:t>
            </a:r>
            <a:r>
              <a:rPr sz="1600" dirty="0"/>
              <a:t>с </a:t>
            </a:r>
            <a:r>
              <a:rPr sz="1600" spc="-10" dirty="0"/>
              <a:t>капитаном</a:t>
            </a:r>
            <a:r>
              <a:rPr sz="1600" spc="-5" dirty="0"/>
              <a:t> </a:t>
            </a:r>
            <a:r>
              <a:rPr sz="1600" spc="-10" dirty="0"/>
              <a:t>Гастелло</a:t>
            </a:r>
            <a:r>
              <a:rPr sz="1600" spc="-5" dirty="0"/>
              <a:t> летел </a:t>
            </a:r>
            <a:r>
              <a:rPr sz="1600" spc="-10" dirty="0"/>
              <a:t>экипаж </a:t>
            </a:r>
            <a:r>
              <a:rPr sz="1600" spc="-5" dirty="0"/>
              <a:t> старшего</a:t>
            </a:r>
            <a:r>
              <a:rPr sz="1600" spc="100" dirty="0"/>
              <a:t> </a:t>
            </a:r>
            <a:r>
              <a:rPr sz="1600" dirty="0"/>
              <a:t>лейтенанта</a:t>
            </a:r>
            <a:r>
              <a:rPr sz="1600" spc="95" dirty="0"/>
              <a:t> </a:t>
            </a:r>
            <a:r>
              <a:rPr sz="1600" spc="-5" dirty="0"/>
              <a:t>Фѐдора</a:t>
            </a:r>
            <a:r>
              <a:rPr sz="1600" spc="100" dirty="0"/>
              <a:t> </a:t>
            </a:r>
            <a:r>
              <a:rPr sz="1600" spc="-5" dirty="0"/>
              <a:t>Воробьѐва.</a:t>
            </a:r>
            <a:r>
              <a:rPr sz="1600" spc="100" dirty="0"/>
              <a:t> </a:t>
            </a:r>
            <a:r>
              <a:rPr sz="1600" spc="-25" dirty="0"/>
              <a:t>Потом</a:t>
            </a:r>
            <a:r>
              <a:rPr sz="1600" spc="125" dirty="0"/>
              <a:t> </a:t>
            </a:r>
            <a:r>
              <a:rPr sz="1600" dirty="0"/>
              <a:t>он</a:t>
            </a:r>
            <a:r>
              <a:rPr sz="1600" spc="85" dirty="0"/>
              <a:t> </a:t>
            </a:r>
            <a:r>
              <a:rPr sz="1600" dirty="0"/>
              <a:t>и</a:t>
            </a:r>
            <a:r>
              <a:rPr sz="1600" spc="85" dirty="0"/>
              <a:t> </a:t>
            </a:r>
            <a:r>
              <a:rPr sz="1600" dirty="0"/>
              <a:t>описал</a:t>
            </a:r>
            <a:r>
              <a:rPr sz="1600" spc="105" dirty="0"/>
              <a:t> </a:t>
            </a:r>
            <a:r>
              <a:rPr sz="1600" spc="-10" dirty="0"/>
              <a:t>всѐ</a:t>
            </a:r>
            <a:r>
              <a:rPr sz="1600" spc="105" dirty="0"/>
              <a:t> </a:t>
            </a:r>
            <a:r>
              <a:rPr sz="1600" dirty="0"/>
              <a:t>случившиеся.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838200" y="1981200"/>
            <a:ext cx="7772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Через</a:t>
            </a:r>
            <a:r>
              <a:rPr sz="1600" spc="5" dirty="0"/>
              <a:t> </a:t>
            </a:r>
            <a:r>
              <a:rPr sz="1600" spc="-5" dirty="0"/>
              <a:t>час</a:t>
            </a:r>
            <a:r>
              <a:rPr sz="1600" dirty="0"/>
              <a:t> с</a:t>
            </a:r>
            <a:r>
              <a:rPr sz="1600" spc="5" dirty="0"/>
              <a:t> </a:t>
            </a:r>
            <a:r>
              <a:rPr sz="1600" spc="-10" dirty="0"/>
              <a:t>небольшим</a:t>
            </a:r>
            <a:r>
              <a:rPr sz="1600" spc="-5" dirty="0"/>
              <a:t> </a:t>
            </a:r>
            <a:r>
              <a:rPr sz="1600" dirty="0"/>
              <a:t>звено</a:t>
            </a:r>
            <a:r>
              <a:rPr sz="1600" spc="5" dirty="0"/>
              <a:t> </a:t>
            </a:r>
            <a:r>
              <a:rPr sz="1600" spc="-10" dirty="0"/>
              <a:t>обнаружило</a:t>
            </a:r>
            <a:r>
              <a:rPr sz="1600" spc="-5" dirty="0"/>
              <a:t> </a:t>
            </a:r>
            <a:r>
              <a:rPr sz="1600" spc="-10" dirty="0"/>
              <a:t>южнее</a:t>
            </a:r>
            <a:r>
              <a:rPr sz="1600" spc="-5" dirty="0"/>
              <a:t> </a:t>
            </a:r>
            <a:r>
              <a:rPr sz="1600" spc="-10" dirty="0"/>
              <a:t>Радошковичей</a:t>
            </a:r>
            <a:r>
              <a:rPr sz="1600" spc="-5" dirty="0"/>
              <a:t> большую </a:t>
            </a:r>
            <a:r>
              <a:rPr sz="1600" dirty="0"/>
              <a:t> </a:t>
            </a:r>
            <a:r>
              <a:rPr sz="1600" spc="-5" dirty="0"/>
              <a:t>вражескую</a:t>
            </a:r>
            <a:r>
              <a:rPr sz="1600" dirty="0"/>
              <a:t> </a:t>
            </a:r>
            <a:r>
              <a:rPr sz="1600" spc="-40" dirty="0"/>
              <a:t>колонну.</a:t>
            </a:r>
            <a:r>
              <a:rPr sz="1600" spc="-35" dirty="0"/>
              <a:t> </a:t>
            </a:r>
            <a:r>
              <a:rPr sz="1600" spc="-10" dirty="0"/>
              <a:t>Гастелло</a:t>
            </a:r>
            <a:r>
              <a:rPr sz="1600" spc="-5" dirty="0"/>
              <a:t> выбрал</a:t>
            </a:r>
            <a:r>
              <a:rPr sz="1600" dirty="0"/>
              <a:t> </a:t>
            </a:r>
            <a:r>
              <a:rPr sz="1600" spc="-5" dirty="0"/>
              <a:t>наибольшее</a:t>
            </a:r>
            <a:r>
              <a:rPr sz="1600" dirty="0"/>
              <a:t> </a:t>
            </a:r>
            <a:r>
              <a:rPr sz="1600" spc="-15" dirty="0"/>
              <a:t>скопление</a:t>
            </a:r>
            <a:r>
              <a:rPr sz="1600" spc="-10" dirty="0"/>
              <a:t> </a:t>
            </a:r>
            <a:r>
              <a:rPr sz="1600" spc="-15" dirty="0"/>
              <a:t>заправлявшихся </a:t>
            </a:r>
            <a:r>
              <a:rPr sz="1600" spc="-434" dirty="0"/>
              <a:t> </a:t>
            </a:r>
            <a:r>
              <a:rPr sz="1600" spc="-5" dirty="0"/>
              <a:t>немецких</a:t>
            </a:r>
            <a:r>
              <a:rPr sz="1600" dirty="0"/>
              <a:t> </a:t>
            </a:r>
            <a:r>
              <a:rPr sz="1600" spc="-10" dirty="0"/>
              <a:t>танков,</a:t>
            </a:r>
            <a:r>
              <a:rPr sz="1600" spc="-5" dirty="0"/>
              <a:t> </a:t>
            </a:r>
            <a:r>
              <a:rPr sz="1600" spc="-15" dirty="0"/>
              <a:t>автомашин</a:t>
            </a:r>
            <a:r>
              <a:rPr sz="1600" spc="-10" dirty="0"/>
              <a:t> </a:t>
            </a:r>
            <a:r>
              <a:rPr sz="1600" dirty="0"/>
              <a:t>и</a:t>
            </a:r>
            <a:r>
              <a:rPr sz="1600" spc="5" dirty="0"/>
              <a:t> </a:t>
            </a:r>
            <a:r>
              <a:rPr sz="1600" spc="-20" dirty="0"/>
              <a:t>атаковал</a:t>
            </a:r>
            <a:r>
              <a:rPr sz="1600" spc="-15" dirty="0"/>
              <a:t> </a:t>
            </a:r>
            <a:r>
              <a:rPr sz="1600" spc="-5" dirty="0"/>
              <a:t>врага.</a:t>
            </a:r>
            <a:r>
              <a:rPr sz="1600" dirty="0"/>
              <a:t> </a:t>
            </a:r>
            <a:r>
              <a:rPr sz="1600" spc="-15" dirty="0"/>
              <a:t>Штурман</a:t>
            </a:r>
            <a:r>
              <a:rPr sz="1600" spc="-10" dirty="0"/>
              <a:t> </a:t>
            </a:r>
            <a:r>
              <a:rPr sz="1600" b="1" spc="-15" dirty="0">
                <a:latin typeface="Times New Roman"/>
                <a:cs typeface="Times New Roman"/>
              </a:rPr>
              <a:t>Анатолий</a:t>
            </a:r>
            <a:r>
              <a:rPr sz="1600" b="1" spc="4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Бурденюк 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spc="-20" dirty="0"/>
              <a:t>точно</a:t>
            </a:r>
            <a:r>
              <a:rPr sz="1600" spc="-15" dirty="0"/>
              <a:t> положил</a:t>
            </a:r>
            <a:r>
              <a:rPr sz="1600" spc="-10" dirty="0"/>
              <a:t> авиабомбы</a:t>
            </a:r>
            <a:r>
              <a:rPr sz="1600" spc="-5" dirty="0"/>
              <a:t> </a:t>
            </a:r>
            <a:r>
              <a:rPr sz="1600" dirty="0"/>
              <a:t>в</a:t>
            </a:r>
            <a:r>
              <a:rPr sz="1600" spc="5" dirty="0"/>
              <a:t> </a:t>
            </a:r>
            <a:r>
              <a:rPr sz="1600" spc="-5" dirty="0"/>
              <a:t>цель.</a:t>
            </a:r>
            <a:r>
              <a:rPr sz="1600" dirty="0"/>
              <a:t> </a:t>
            </a:r>
            <a:r>
              <a:rPr sz="1600" spc="-20" dirty="0"/>
              <a:t>Командир</a:t>
            </a:r>
            <a:r>
              <a:rPr sz="1600" spc="-15" dirty="0"/>
              <a:t> </a:t>
            </a:r>
            <a:r>
              <a:rPr sz="1600" spc="-5" dirty="0"/>
              <a:t>эскадрильи</a:t>
            </a:r>
            <a:r>
              <a:rPr sz="1600" dirty="0"/>
              <a:t> делает</a:t>
            </a:r>
            <a:r>
              <a:rPr sz="1600" spc="5" dirty="0"/>
              <a:t> </a:t>
            </a:r>
            <a:r>
              <a:rPr sz="1600" spc="-10" dirty="0"/>
              <a:t>второй,</a:t>
            </a:r>
            <a:r>
              <a:rPr sz="1600" spc="430" dirty="0"/>
              <a:t> </a:t>
            </a:r>
            <a:r>
              <a:rPr sz="1600" dirty="0"/>
              <a:t>третий </a:t>
            </a:r>
            <a:r>
              <a:rPr sz="1600" spc="5" dirty="0"/>
              <a:t> </a:t>
            </a:r>
            <a:r>
              <a:rPr sz="1600" spc="-25" dirty="0"/>
              <a:t>заход.</a:t>
            </a:r>
            <a:r>
              <a:rPr sz="1600" spc="-20" dirty="0"/>
              <a:t> </a:t>
            </a:r>
            <a:r>
              <a:rPr sz="1600" spc="-5" dirty="0"/>
              <a:t>Старший </a:t>
            </a:r>
            <a:r>
              <a:rPr sz="1600" dirty="0"/>
              <a:t>сержант </a:t>
            </a:r>
            <a:r>
              <a:rPr sz="1600" b="1" spc="-10" dirty="0">
                <a:latin typeface="Times New Roman"/>
                <a:cs typeface="Times New Roman"/>
              </a:rPr>
              <a:t>Алексей Калинин </a:t>
            </a:r>
            <a:r>
              <a:rPr sz="1600" dirty="0"/>
              <a:t>и </a:t>
            </a:r>
            <a:r>
              <a:rPr sz="1600" spc="-5" dirty="0"/>
              <a:t>лейтенант </a:t>
            </a:r>
            <a:r>
              <a:rPr sz="1600" b="1" spc="-25" dirty="0">
                <a:latin typeface="Times New Roman"/>
                <a:cs typeface="Times New Roman"/>
              </a:rPr>
              <a:t>Григорий </a:t>
            </a:r>
            <a:r>
              <a:rPr sz="1600" b="1" spc="-10" dirty="0">
                <a:latin typeface="Times New Roman"/>
                <a:cs typeface="Times New Roman"/>
              </a:rPr>
              <a:t>Скоробогатый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5" dirty="0"/>
              <a:t>обстреливают</a:t>
            </a:r>
            <a:r>
              <a:rPr sz="1600" spc="-10" dirty="0"/>
              <a:t> разбегающихся </a:t>
            </a:r>
            <a:r>
              <a:rPr sz="1600" spc="-5" dirty="0"/>
              <a:t>немцев.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1905000" y="457200"/>
            <a:ext cx="5334000" cy="3803904"/>
            <a:chOff x="1962911" y="248411"/>
            <a:chExt cx="5334000" cy="380390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911" y="248411"/>
              <a:ext cx="5301995" cy="3803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911" y="312800"/>
              <a:ext cx="5333999" cy="35932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2911" y="293750"/>
              <a:ext cx="5334000" cy="3688461"/>
            </a:xfrm>
            <a:custGeom>
              <a:avLst/>
              <a:gdLst/>
              <a:ahLst/>
              <a:cxnLst/>
              <a:rect l="l" t="t" r="r" b="b"/>
              <a:pathLst>
                <a:path w="5157470" h="3658870">
                  <a:moveTo>
                    <a:pt x="0" y="3658870"/>
                  </a:moveTo>
                  <a:lnTo>
                    <a:pt x="5157470" y="3658870"/>
                  </a:lnTo>
                  <a:lnTo>
                    <a:pt x="5157470" y="0"/>
                  </a:lnTo>
                  <a:lnTo>
                    <a:pt x="0" y="0"/>
                  </a:lnTo>
                  <a:lnTo>
                    <a:pt x="0" y="365887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5800" y="4343400"/>
            <a:ext cx="7543800" cy="2097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0" marR="1414145" indent="-1612900">
              <a:lnSpc>
                <a:spcPct val="100000"/>
              </a:lnSpc>
              <a:spcBef>
                <a:spcPts val="95"/>
              </a:spcBef>
            </a:pPr>
            <a:endParaRPr lang="ru-RU" sz="1600" b="1" spc="-5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Старший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лейтенант</a:t>
            </a:r>
            <a:r>
              <a:rPr sz="1800" dirty="0">
                <a:latin typeface="Times New Roman"/>
                <a:cs typeface="Times New Roman"/>
              </a:rPr>
              <a:t> Фѐдор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Воробьѐв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штурман</a:t>
            </a:r>
            <a:r>
              <a:rPr sz="1800" spc="-5" dirty="0">
                <a:latin typeface="Times New Roman"/>
                <a:cs typeface="Times New Roman"/>
              </a:rPr>
              <a:t> лейтенант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Анатолий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Рыбас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стали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свидетелями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подвига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экипажа</a:t>
            </a:r>
            <a:r>
              <a:rPr sz="1800" spc="-5" dirty="0">
                <a:latin typeface="Times New Roman"/>
                <a:cs typeface="Times New Roman"/>
              </a:rPr>
              <a:t> Гастелло.</a:t>
            </a:r>
            <a:r>
              <a:rPr sz="1800" dirty="0">
                <a:latin typeface="Times New Roman"/>
                <a:cs typeface="Times New Roman"/>
              </a:rPr>
              <a:t> 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spc="-5" dirty="0" err="1" smtClean="0">
                <a:latin typeface="Times New Roman"/>
                <a:cs typeface="Times New Roman"/>
              </a:rPr>
              <a:t>На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глазах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самолет,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объятый</a:t>
            </a:r>
            <a:r>
              <a:rPr sz="1800" spc="-5" dirty="0">
                <a:latin typeface="Times New Roman"/>
                <a:cs typeface="Times New Roman"/>
              </a:rPr>
              <a:t> пламенем,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развернулся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скопление </a:t>
            </a:r>
            <a:r>
              <a:rPr sz="1800" spc="-5" dirty="0">
                <a:latin typeface="Times New Roman"/>
                <a:cs typeface="Times New Roman"/>
              </a:rPr>
              <a:t>немецких </a:t>
            </a:r>
            <a:r>
              <a:rPr sz="1800" spc="-10" dirty="0">
                <a:latin typeface="Times New Roman"/>
                <a:cs typeface="Times New Roman"/>
              </a:rPr>
              <a:t>танков, </a:t>
            </a:r>
            <a:r>
              <a:rPr sz="1800" spc="-15" dirty="0">
                <a:latin typeface="Times New Roman"/>
                <a:cs typeface="Times New Roman"/>
              </a:rPr>
              <a:t>автомашин,</a:t>
            </a:r>
            <a:r>
              <a:rPr sz="1800" spc="8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бензиновых цистерн, перешѐл 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пикирование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врезался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гущу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неприятельской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техники.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267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Экипажи 207-го ДБАП, в центре – старший лейтенант Воробьев, свидетель гибели Гастелло.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371600" y="6248400"/>
            <a:ext cx="5415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Памятник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экипажу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Н.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Гастелло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 Радошковичах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(Белоруссия)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" y="1926335"/>
            <a:ext cx="6208902" cy="4373880"/>
            <a:chOff x="193547" y="1926335"/>
            <a:chExt cx="6777355" cy="43738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447" y="2479547"/>
              <a:ext cx="5672328" cy="3820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217" y="2544254"/>
              <a:ext cx="5488939" cy="36376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44167" y="2525204"/>
              <a:ext cx="5527040" cy="3676015"/>
            </a:xfrm>
            <a:custGeom>
              <a:avLst/>
              <a:gdLst/>
              <a:ahLst/>
              <a:cxnLst/>
              <a:rect l="l" t="t" r="r" b="b"/>
              <a:pathLst>
                <a:path w="5527040" h="3676015">
                  <a:moveTo>
                    <a:pt x="0" y="3675761"/>
                  </a:moveTo>
                  <a:lnTo>
                    <a:pt x="5527039" y="3675761"/>
                  </a:lnTo>
                  <a:lnTo>
                    <a:pt x="5527039" y="0"/>
                  </a:lnTo>
                  <a:lnTo>
                    <a:pt x="0" y="0"/>
                  </a:lnTo>
                  <a:lnTo>
                    <a:pt x="0" y="367576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547" y="1926335"/>
              <a:ext cx="3090672" cy="21518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086727" y="112776"/>
            <a:ext cx="1908175" cy="6577965"/>
            <a:chOff x="7086727" y="112776"/>
            <a:chExt cx="1908175" cy="65779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9728" y="112776"/>
              <a:ext cx="1246631" cy="1633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3863" y="177165"/>
              <a:ext cx="1064158" cy="14516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74813" y="158115"/>
              <a:ext cx="1102360" cy="1489710"/>
            </a:xfrm>
            <a:custGeom>
              <a:avLst/>
              <a:gdLst/>
              <a:ahLst/>
              <a:cxnLst/>
              <a:rect l="l" t="t" r="r" b="b"/>
              <a:pathLst>
                <a:path w="1102359" h="1489710">
                  <a:moveTo>
                    <a:pt x="0" y="1489709"/>
                  </a:moveTo>
                  <a:lnTo>
                    <a:pt x="1102258" y="1489709"/>
                  </a:lnTo>
                  <a:lnTo>
                    <a:pt x="1102258" y="0"/>
                  </a:lnTo>
                  <a:lnTo>
                    <a:pt x="0" y="0"/>
                  </a:lnTo>
                  <a:lnTo>
                    <a:pt x="0" y="148970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28204" y="1737359"/>
              <a:ext cx="1246631" cy="16672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1958" y="1801876"/>
              <a:ext cx="1064158" cy="14848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908" y="1782826"/>
              <a:ext cx="1102360" cy="1523365"/>
            </a:xfrm>
            <a:custGeom>
              <a:avLst/>
              <a:gdLst/>
              <a:ahLst/>
              <a:cxnLst/>
              <a:rect l="l" t="t" r="r" b="b"/>
              <a:pathLst>
                <a:path w="1102359" h="1523364">
                  <a:moveTo>
                    <a:pt x="0" y="1522984"/>
                  </a:moveTo>
                  <a:lnTo>
                    <a:pt x="1102258" y="1522984"/>
                  </a:lnTo>
                  <a:lnTo>
                    <a:pt x="1102258" y="0"/>
                  </a:lnTo>
                  <a:lnTo>
                    <a:pt x="0" y="0"/>
                  </a:lnTo>
                  <a:lnTo>
                    <a:pt x="0" y="152298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32776" y="3364991"/>
              <a:ext cx="1248155" cy="16398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8054" y="3428999"/>
              <a:ext cx="1064158" cy="14573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79004" y="3409949"/>
              <a:ext cx="1102360" cy="1495425"/>
            </a:xfrm>
            <a:custGeom>
              <a:avLst/>
              <a:gdLst/>
              <a:ahLst/>
              <a:cxnLst/>
              <a:rect l="l" t="t" r="r" b="b"/>
              <a:pathLst>
                <a:path w="1102359" h="1495425">
                  <a:moveTo>
                    <a:pt x="0" y="1495425"/>
                  </a:moveTo>
                  <a:lnTo>
                    <a:pt x="1102258" y="1495425"/>
                  </a:lnTo>
                  <a:lnTo>
                    <a:pt x="1102258" y="0"/>
                  </a:lnTo>
                  <a:lnTo>
                    <a:pt x="0" y="0"/>
                  </a:lnTo>
                  <a:lnTo>
                    <a:pt x="0" y="149542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1252" y="5020055"/>
              <a:ext cx="1263396" cy="16703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6022" y="5085194"/>
              <a:ext cx="1080122" cy="14866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76972" y="5066144"/>
              <a:ext cx="1118235" cy="1525270"/>
            </a:xfrm>
            <a:custGeom>
              <a:avLst/>
              <a:gdLst/>
              <a:ahLst/>
              <a:cxnLst/>
              <a:rect l="l" t="t" r="r" b="b"/>
              <a:pathLst>
                <a:path w="1118234" h="1525270">
                  <a:moveTo>
                    <a:pt x="0" y="1524762"/>
                  </a:moveTo>
                  <a:lnTo>
                    <a:pt x="1118222" y="1524762"/>
                  </a:lnTo>
                  <a:lnTo>
                    <a:pt x="1118222" y="0"/>
                  </a:lnTo>
                  <a:lnTo>
                    <a:pt x="0" y="0"/>
                  </a:lnTo>
                  <a:lnTo>
                    <a:pt x="0" y="152476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86727" y="1393825"/>
              <a:ext cx="1423035" cy="277495"/>
            </a:xfrm>
            <a:custGeom>
              <a:avLst/>
              <a:gdLst/>
              <a:ahLst/>
              <a:cxnLst/>
              <a:rect l="l" t="t" r="r" b="b"/>
              <a:pathLst>
                <a:path w="1423034" h="277494">
                  <a:moveTo>
                    <a:pt x="1283970" y="0"/>
                  </a:moveTo>
                  <a:lnTo>
                    <a:pt x="0" y="0"/>
                  </a:lnTo>
                  <a:lnTo>
                    <a:pt x="138556" y="138557"/>
                  </a:lnTo>
                  <a:lnTo>
                    <a:pt x="0" y="276987"/>
                  </a:lnTo>
                  <a:lnTo>
                    <a:pt x="1283970" y="276987"/>
                  </a:lnTo>
                  <a:lnTo>
                    <a:pt x="1422527" y="138557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62071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До последнего момента из </a:t>
            </a:r>
            <a:r>
              <a:rPr spc="-10" dirty="0"/>
              <a:t>пылающего </a:t>
            </a:r>
            <a:r>
              <a:rPr dirty="0"/>
              <a:t>самолета </a:t>
            </a:r>
            <a:r>
              <a:rPr spc="-5" dirty="0"/>
              <a:t>вели </a:t>
            </a:r>
            <a:r>
              <a:rPr spc="-15" dirty="0"/>
              <a:t>огонь </a:t>
            </a:r>
            <a:r>
              <a:rPr spc="-5" dirty="0"/>
              <a:t>по </a:t>
            </a:r>
            <a:r>
              <a:rPr dirty="0"/>
              <a:t> </a:t>
            </a:r>
            <a:r>
              <a:rPr spc="-10" dirty="0"/>
              <a:t>противнику </a:t>
            </a:r>
            <a:r>
              <a:rPr spc="-5" dirty="0"/>
              <a:t>лейтенанты А. А. </a:t>
            </a:r>
            <a:r>
              <a:rPr spc="-10" dirty="0"/>
              <a:t>Бурденюк, </a:t>
            </a:r>
            <a:r>
              <a:rPr spc="-110" dirty="0"/>
              <a:t>Г. </a:t>
            </a:r>
            <a:r>
              <a:rPr spc="-5" dirty="0"/>
              <a:t>Н. </a:t>
            </a:r>
            <a:r>
              <a:rPr spc="-15" dirty="0"/>
              <a:t>Скоробогатый </a:t>
            </a:r>
            <a:r>
              <a:rPr dirty="0"/>
              <a:t>и </a:t>
            </a:r>
            <a:r>
              <a:rPr spc="5" dirty="0"/>
              <a:t> </a:t>
            </a:r>
            <a:r>
              <a:rPr dirty="0"/>
              <a:t>старший</a:t>
            </a:r>
            <a:r>
              <a:rPr spc="-25" dirty="0"/>
              <a:t> </a:t>
            </a:r>
            <a:r>
              <a:rPr dirty="0"/>
              <a:t>сержант</a:t>
            </a:r>
            <a:r>
              <a:rPr spc="-10" dirty="0"/>
              <a:t> </a:t>
            </a:r>
            <a:r>
              <a:rPr spc="-5" dirty="0"/>
              <a:t>А.</a:t>
            </a:r>
            <a:r>
              <a:rPr dirty="0"/>
              <a:t> </a:t>
            </a:r>
            <a:r>
              <a:rPr spc="-5" dirty="0"/>
              <a:t>А.</a:t>
            </a:r>
            <a:r>
              <a:rPr dirty="0"/>
              <a:t> </a:t>
            </a:r>
            <a:r>
              <a:rPr spc="-5" dirty="0"/>
              <a:t>Калинин.</a:t>
            </a:r>
            <a:r>
              <a:rPr spc="15" dirty="0"/>
              <a:t> </a:t>
            </a:r>
            <a:r>
              <a:rPr spc="-5" dirty="0"/>
              <a:t>Они</a:t>
            </a:r>
            <a:r>
              <a:rPr dirty="0"/>
              <a:t> сражались</a:t>
            </a:r>
            <a:r>
              <a:rPr spc="-5" dirty="0"/>
              <a:t> до</a:t>
            </a:r>
            <a:r>
              <a:rPr spc="10" dirty="0"/>
              <a:t> </a:t>
            </a:r>
            <a:r>
              <a:rPr spc="-20" dirty="0"/>
              <a:t>конца.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05293" y="1418082"/>
            <a:ext cx="942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Гастелло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Н.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Ф.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61454" y="3068954"/>
            <a:ext cx="1721485" cy="277495"/>
          </a:xfrm>
          <a:custGeom>
            <a:avLst/>
            <a:gdLst/>
            <a:ahLst/>
            <a:cxnLst/>
            <a:rect l="l" t="t" r="r" b="b"/>
            <a:pathLst>
              <a:path w="1721484" h="277495">
                <a:moveTo>
                  <a:pt x="1582801" y="0"/>
                </a:moveTo>
                <a:lnTo>
                  <a:pt x="0" y="0"/>
                </a:lnTo>
                <a:lnTo>
                  <a:pt x="138556" y="138557"/>
                </a:lnTo>
                <a:lnTo>
                  <a:pt x="0" y="276987"/>
                </a:lnTo>
                <a:lnTo>
                  <a:pt x="1582801" y="276987"/>
                </a:lnTo>
                <a:lnTo>
                  <a:pt x="1721357" y="138557"/>
                </a:lnTo>
                <a:lnTo>
                  <a:pt x="15828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79893" y="3093465"/>
            <a:ext cx="1270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обог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тый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Н.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86727" y="4652136"/>
            <a:ext cx="1423035" cy="261620"/>
          </a:xfrm>
          <a:custGeom>
            <a:avLst/>
            <a:gdLst/>
            <a:ahLst/>
            <a:cxnLst/>
            <a:rect l="l" t="t" r="r" b="b"/>
            <a:pathLst>
              <a:path w="1423034" h="261620">
                <a:moveTo>
                  <a:pt x="1291717" y="0"/>
                </a:moveTo>
                <a:lnTo>
                  <a:pt x="0" y="0"/>
                </a:lnTo>
                <a:lnTo>
                  <a:pt x="130809" y="130810"/>
                </a:lnTo>
                <a:lnTo>
                  <a:pt x="0" y="261493"/>
                </a:lnTo>
                <a:lnTo>
                  <a:pt x="1291717" y="261493"/>
                </a:lnTo>
                <a:lnTo>
                  <a:pt x="1422527" y="130810"/>
                </a:lnTo>
                <a:lnTo>
                  <a:pt x="12917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297673" y="4677283"/>
            <a:ext cx="9861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Бурденюк</a:t>
            </a:r>
            <a:r>
              <a:rPr sz="11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86727" y="6332143"/>
            <a:ext cx="1423035" cy="277495"/>
          </a:xfrm>
          <a:custGeom>
            <a:avLst/>
            <a:gdLst/>
            <a:ahLst/>
            <a:cxnLst/>
            <a:rect l="l" t="t" r="r" b="b"/>
            <a:pathLst>
              <a:path w="1423034" h="277495">
                <a:moveTo>
                  <a:pt x="1283970" y="0"/>
                </a:moveTo>
                <a:lnTo>
                  <a:pt x="0" y="0"/>
                </a:lnTo>
                <a:lnTo>
                  <a:pt x="138556" y="138493"/>
                </a:lnTo>
                <a:lnTo>
                  <a:pt x="0" y="276999"/>
                </a:lnTo>
                <a:lnTo>
                  <a:pt x="1283970" y="276999"/>
                </a:lnTo>
                <a:lnTo>
                  <a:pt x="1422527" y="138493"/>
                </a:lnTo>
                <a:lnTo>
                  <a:pt x="12839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05293" y="6357620"/>
            <a:ext cx="937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линин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2438400" y="2743200"/>
            <a:ext cx="5074920" cy="2997835"/>
            <a:chOff x="1552955" y="2068067"/>
            <a:chExt cx="6217920" cy="398843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955" y="2068067"/>
              <a:ext cx="6217920" cy="39883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7852" y="2132876"/>
              <a:ext cx="6034786" cy="38055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8802" y="2113826"/>
              <a:ext cx="6073140" cy="3843654"/>
            </a:xfrm>
            <a:custGeom>
              <a:avLst/>
              <a:gdLst/>
              <a:ahLst/>
              <a:cxnLst/>
              <a:rect l="l" t="t" r="r" b="b"/>
              <a:pathLst>
                <a:path w="6073140" h="3843654">
                  <a:moveTo>
                    <a:pt x="0" y="3843654"/>
                  </a:moveTo>
                  <a:lnTo>
                    <a:pt x="6072886" y="3843654"/>
                  </a:lnTo>
                  <a:lnTo>
                    <a:pt x="6072886" y="0"/>
                  </a:lnTo>
                  <a:lnTo>
                    <a:pt x="0" y="0"/>
                  </a:lnTo>
                  <a:lnTo>
                    <a:pt x="0" y="38436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2000" y="5791200"/>
            <a:ext cx="7689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Франц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Павлович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Гастелло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читает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членами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своей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семьи </a:t>
            </a:r>
            <a:r>
              <a:rPr sz="1600" b="1" spc="-25" dirty="0">
                <a:latin typeface="Calibri"/>
                <a:cs typeface="Calibri"/>
              </a:rPr>
              <a:t>Указ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Президиума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Верховного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Совета </a:t>
            </a:r>
            <a:r>
              <a:rPr sz="1600" b="1" spc="-15" dirty="0">
                <a:latin typeface="Calibri"/>
                <a:cs typeface="Calibri"/>
              </a:rPr>
              <a:t>СССР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присвоении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звания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Героя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Советского</a:t>
            </a:r>
            <a:r>
              <a:rPr sz="1600" b="1" spc="-5" dirty="0">
                <a:latin typeface="Calibri"/>
                <a:cs typeface="Calibri"/>
              </a:rPr>
              <a:t> Союза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Николаю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Гастелло.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685800"/>
            <a:ext cx="72929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 </a:t>
            </a:r>
            <a:r>
              <a:rPr sz="1800" spc="-15" dirty="0">
                <a:latin typeface="Times New Roman"/>
                <a:cs typeface="Times New Roman"/>
              </a:rPr>
              <a:t>июля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1941 </a:t>
            </a:r>
            <a:r>
              <a:rPr sz="1800" spc="-100" dirty="0">
                <a:latin typeface="Times New Roman"/>
                <a:cs typeface="Times New Roman"/>
              </a:rPr>
              <a:t>г.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сообщении </a:t>
            </a:r>
            <a:r>
              <a:rPr sz="1800" spc="-15" dirty="0">
                <a:latin typeface="Times New Roman"/>
                <a:cs typeface="Times New Roman"/>
              </a:rPr>
              <a:t>Советского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информбюро, </a:t>
            </a:r>
            <a:r>
              <a:rPr sz="1800" spc="-10" dirty="0">
                <a:latin typeface="Times New Roman"/>
                <a:cs typeface="Times New Roman"/>
              </a:rPr>
              <a:t>переданном </a:t>
            </a:r>
            <a:r>
              <a:rPr sz="1800" spc="-5" dirty="0">
                <a:latin typeface="Times New Roman"/>
                <a:cs typeface="Times New Roman"/>
              </a:rPr>
              <a:t>по радио, вся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страна </a:t>
            </a:r>
            <a:r>
              <a:rPr sz="1800" dirty="0">
                <a:latin typeface="Times New Roman"/>
                <a:cs typeface="Times New Roman"/>
              </a:rPr>
              <a:t>узнала </a:t>
            </a:r>
            <a:r>
              <a:rPr sz="1800" spc="-10" dirty="0">
                <a:latin typeface="Times New Roman"/>
                <a:cs typeface="Times New Roman"/>
              </a:rPr>
              <a:t>об огненном </a:t>
            </a:r>
            <a:r>
              <a:rPr sz="1800" dirty="0">
                <a:latin typeface="Times New Roman"/>
                <a:cs typeface="Times New Roman"/>
              </a:rPr>
              <a:t>таране </a:t>
            </a:r>
            <a:r>
              <a:rPr sz="1800" spc="-10" dirty="0">
                <a:latin typeface="Times New Roman"/>
                <a:cs typeface="Times New Roman"/>
              </a:rPr>
              <a:t>лѐтчика. </a:t>
            </a:r>
            <a:r>
              <a:rPr sz="1800" dirty="0">
                <a:latin typeface="Times New Roman"/>
                <a:cs typeface="Times New Roman"/>
              </a:rPr>
              <a:t>Через </a:t>
            </a:r>
            <a:r>
              <a:rPr sz="1800" spc="5" dirty="0">
                <a:latin typeface="Times New Roman"/>
                <a:cs typeface="Times New Roman"/>
              </a:rPr>
              <a:t>месяц </a:t>
            </a:r>
            <a:r>
              <a:rPr sz="1800" dirty="0">
                <a:latin typeface="Times New Roman"/>
                <a:cs typeface="Times New Roman"/>
              </a:rPr>
              <a:t>после </a:t>
            </a:r>
            <a:r>
              <a:rPr sz="1800" spc="-5" dirty="0">
                <a:latin typeface="Times New Roman"/>
                <a:cs typeface="Times New Roman"/>
              </a:rPr>
              <a:t>совершения </a:t>
            </a:r>
            <a:r>
              <a:rPr sz="1800" spc="-10" dirty="0">
                <a:latin typeface="Times New Roman"/>
                <a:cs typeface="Times New Roman"/>
              </a:rPr>
              <a:t>подвига,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26 </a:t>
            </a:r>
            <a:r>
              <a:rPr sz="1800" spc="-15" dirty="0">
                <a:latin typeface="Times New Roman"/>
                <a:cs typeface="Times New Roman"/>
              </a:rPr>
              <a:t>июля, </a:t>
            </a:r>
            <a:r>
              <a:rPr sz="1800" spc="-10" dirty="0">
                <a:latin typeface="Times New Roman"/>
                <a:cs typeface="Times New Roman"/>
              </a:rPr>
              <a:t>капитану Гастелло </a:t>
            </a:r>
            <a:r>
              <a:rPr sz="1800" dirty="0">
                <a:latin typeface="Times New Roman"/>
                <a:cs typeface="Times New Roman"/>
              </a:rPr>
              <a:t>посмертно было </a:t>
            </a:r>
            <a:r>
              <a:rPr sz="1800" spc="-5" dirty="0">
                <a:latin typeface="Times New Roman"/>
                <a:cs typeface="Times New Roman"/>
              </a:rPr>
              <a:t>присвоено </a:t>
            </a:r>
            <a:r>
              <a:rPr sz="1800" spc="-10" dirty="0">
                <a:latin typeface="Times New Roman"/>
                <a:cs typeface="Times New Roman"/>
              </a:rPr>
              <a:t>звание </a:t>
            </a:r>
            <a:r>
              <a:rPr sz="1800" spc="-35" dirty="0">
                <a:latin typeface="Times New Roman"/>
                <a:cs typeface="Times New Roman"/>
              </a:rPr>
              <a:t>Героя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Советского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Союза.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Орденами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Отечественной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войны</a:t>
            </a:r>
            <a:r>
              <a:rPr sz="1800" dirty="0">
                <a:latin typeface="Times New Roman"/>
                <a:cs typeface="Times New Roman"/>
              </a:rPr>
              <a:t> I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степени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были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отмечены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члены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героического </a:t>
            </a:r>
            <a:r>
              <a:rPr sz="1800" spc="-5" dirty="0">
                <a:latin typeface="Times New Roman"/>
                <a:cs typeface="Times New Roman"/>
              </a:rPr>
              <a:t>экипажа </a:t>
            </a:r>
            <a:r>
              <a:rPr sz="1800" dirty="0">
                <a:latin typeface="Times New Roman"/>
                <a:cs typeface="Times New Roman"/>
              </a:rPr>
              <a:t>‒ </a:t>
            </a:r>
            <a:r>
              <a:rPr sz="1800" spc="-15" dirty="0">
                <a:latin typeface="Times New Roman"/>
                <a:cs typeface="Times New Roman"/>
              </a:rPr>
              <a:t>штурман </a:t>
            </a:r>
            <a:r>
              <a:rPr sz="1800" spc="-5" dirty="0">
                <a:latin typeface="Times New Roman"/>
                <a:cs typeface="Times New Roman"/>
              </a:rPr>
              <a:t>А. А. </a:t>
            </a:r>
            <a:r>
              <a:rPr sz="1800" spc="-10" dirty="0">
                <a:latin typeface="Times New Roman"/>
                <a:cs typeface="Times New Roman"/>
              </a:rPr>
              <a:t>Бурденюк, воздушный </a:t>
            </a:r>
            <a:r>
              <a:rPr sz="1800" dirty="0">
                <a:latin typeface="Times New Roman"/>
                <a:cs typeface="Times New Roman"/>
              </a:rPr>
              <a:t>стрелок-радист </a:t>
            </a:r>
            <a:r>
              <a:rPr sz="1800" spc="-5" dirty="0">
                <a:latin typeface="Times New Roman"/>
                <a:cs typeface="Times New Roman"/>
              </a:rPr>
              <a:t>А. А.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Калинин,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люковый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стрелок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Г.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Скоробогатый.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1600200" y="2590800"/>
            <a:ext cx="6058153" cy="4058411"/>
            <a:chOff x="115823" y="1924811"/>
            <a:chExt cx="7618730" cy="46482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7484" y="1924811"/>
              <a:ext cx="5766816" cy="4203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1872" y="1988870"/>
              <a:ext cx="5584444" cy="40208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12822" y="1969820"/>
              <a:ext cx="5622925" cy="4058920"/>
            </a:xfrm>
            <a:custGeom>
              <a:avLst/>
              <a:gdLst/>
              <a:ahLst/>
              <a:cxnLst/>
              <a:rect l="l" t="t" r="r" b="b"/>
              <a:pathLst>
                <a:path w="5622925" h="4058920">
                  <a:moveTo>
                    <a:pt x="0" y="4058920"/>
                  </a:moveTo>
                  <a:lnTo>
                    <a:pt x="5622544" y="4058920"/>
                  </a:lnTo>
                  <a:lnTo>
                    <a:pt x="5622544" y="0"/>
                  </a:lnTo>
                  <a:lnTo>
                    <a:pt x="0" y="0"/>
                  </a:lnTo>
                  <a:lnTo>
                    <a:pt x="0" y="405892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23" y="2694431"/>
              <a:ext cx="2618232" cy="38785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949" y="2887103"/>
              <a:ext cx="2234819" cy="34945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19600" y="6248400"/>
            <a:ext cx="2990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Анна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Петровна </a:t>
            </a:r>
            <a:r>
              <a:rPr sz="1600" b="1" spc="-20" dirty="0">
                <a:latin typeface="Calibri"/>
                <a:cs typeface="Calibri"/>
              </a:rPr>
              <a:t>Гастелло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 сыном.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800" y="762000"/>
            <a:ext cx="79565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Славные</a:t>
            </a:r>
            <a:r>
              <a:rPr lang="ru-RU" spc="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lang="ru-RU" spc="5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Н.	Ф.</a:t>
            </a:r>
            <a:r>
              <a:rPr lang="ru-RU" spc="5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Гастелло</a:t>
            </a:r>
            <a:r>
              <a:rPr lang="ru-RU" spc="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 smtClean="0">
                <a:latin typeface="Times New Roman" pitchFamily="18" charset="0"/>
                <a:cs typeface="Times New Roman" pitchFamily="18" charset="0"/>
              </a:rPr>
              <a:t>продолжил</a:t>
            </a:r>
            <a:r>
              <a:rPr lang="ru-RU" spc="5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pc="5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</a:t>
            </a:r>
            <a:r>
              <a:rPr lang="ru-RU" spc="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pc="5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 smtClean="0">
                <a:latin typeface="Times New Roman" pitchFamily="18" charset="0"/>
                <a:cs typeface="Times New Roman" pitchFamily="18" charset="0"/>
              </a:rPr>
              <a:t>Виктор</a:t>
            </a:r>
            <a:r>
              <a:rPr lang="ru-RU" spc="5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latin typeface="Times New Roman" pitchFamily="18" charset="0"/>
                <a:cs typeface="Times New Roman" pitchFamily="18" charset="0"/>
              </a:rPr>
              <a:t>Гастелло.</a:t>
            </a:r>
            <a:r>
              <a:rPr lang="ru-RU" spc="5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5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sz="1800" spc="-20" dirty="0" err="1" smtClean="0">
                <a:latin typeface="Times New Roman" pitchFamily="18" charset="0"/>
                <a:cs typeface="Times New Roman" pitchFamily="18" charset="0"/>
              </a:rPr>
              <a:t>окончив</a:t>
            </a:r>
            <a:r>
              <a:rPr sz="1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Калининское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суворовское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училище,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Военно-воздушную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инженерную академию, 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проходил 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службу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из авиационных частей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Советской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Армии.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8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занимался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исследованиями</a:t>
            </a:r>
            <a:r>
              <a:rPr sz="18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подвига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18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отца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sz="18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20" dirty="0">
                <a:latin typeface="Times New Roman" pitchFamily="18" charset="0"/>
                <a:cs typeface="Times New Roman" pitchFamily="18" charset="0"/>
              </a:rPr>
              <a:t>автором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книги</a:t>
            </a:r>
          </a:p>
          <a:p>
            <a:pPr marL="12700" indent="457200" algn="just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«Мой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отец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капитан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Гастелло».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685801"/>
            <a:ext cx="2235706" cy="2895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762000"/>
            <a:ext cx="4688205" cy="2895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3886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книги «Рассказ о брате» ‒ сестра Героя Советского Союза капитана Николая Гастелло. Нина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Гастелло очень интересно рассказывает о короткой, но яркой жизни легендарного летчика.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написать эту книгу Нина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 встречалась с людьми, которые хорошо знали ее брата, вместе с ним учились и работали.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интересом узнает о детстве героя, школьных годах, становлении его характера, учебе в аэроклубе, о первых полетах на тяжелых бомбардировщиках, службе в армии, участии в боях за нашу Родину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15" name="object 15"/>
          <p:cNvGrpSpPr/>
          <p:nvPr/>
        </p:nvGrpSpPr>
        <p:grpSpPr>
          <a:xfrm>
            <a:off x="685800" y="762000"/>
            <a:ext cx="3200400" cy="1885568"/>
            <a:chOff x="312420" y="192023"/>
            <a:chExt cx="4196080" cy="237934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92023"/>
              <a:ext cx="4195572" cy="23789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275" y="256539"/>
              <a:ext cx="4013708" cy="21953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7225" y="237489"/>
              <a:ext cx="4051935" cy="2233930"/>
            </a:xfrm>
            <a:custGeom>
              <a:avLst/>
              <a:gdLst/>
              <a:ahLst/>
              <a:cxnLst/>
              <a:rect l="l" t="t" r="r" b="b"/>
              <a:pathLst>
                <a:path w="4051935" h="2233930">
                  <a:moveTo>
                    <a:pt x="0" y="2233421"/>
                  </a:moveTo>
                  <a:lnTo>
                    <a:pt x="4051808" y="2233421"/>
                  </a:lnTo>
                  <a:lnTo>
                    <a:pt x="4051808" y="0"/>
                  </a:lnTo>
                  <a:lnTo>
                    <a:pt x="0" y="0"/>
                  </a:lnTo>
                  <a:lnTo>
                    <a:pt x="0" y="223342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09600" y="2827020"/>
            <a:ext cx="2057400" cy="2506980"/>
            <a:chOff x="246888" y="2827020"/>
            <a:chExt cx="2194560" cy="28422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888" y="2827020"/>
              <a:ext cx="2194560" cy="28422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380" y="2852902"/>
              <a:ext cx="2088261" cy="27363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85800" y="3657600"/>
            <a:ext cx="7924799" cy="2929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2005" marR="5080" indent="457200" algn="just">
              <a:lnSpc>
                <a:spcPct val="100000"/>
              </a:lnSpc>
              <a:spcBef>
                <a:spcPts val="1460"/>
              </a:spcBef>
            </a:pPr>
            <a:r>
              <a:rPr sz="1700" spc="-5" dirty="0" err="1" smtClean="0">
                <a:latin typeface="Times New Roman"/>
                <a:cs typeface="Times New Roman"/>
              </a:rPr>
              <a:t>На</a:t>
            </a:r>
            <a:r>
              <a:rPr sz="1700" dirty="0" smtClean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здании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общеобразовательной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школы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Times New Roman"/>
                <a:cs typeface="Times New Roman"/>
              </a:rPr>
              <a:t>села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Гастелло </a:t>
            </a:r>
            <a:r>
              <a:rPr sz="1700" spc="-5" dirty="0">
                <a:latin typeface="Times New Roman"/>
                <a:cs typeface="Times New Roman"/>
              </a:rPr>
              <a:t> установлена мемориальная </a:t>
            </a:r>
            <a:r>
              <a:rPr sz="1700" dirty="0">
                <a:latin typeface="Times New Roman"/>
                <a:cs typeface="Times New Roman"/>
              </a:rPr>
              <a:t>доска. </a:t>
            </a:r>
            <a:r>
              <a:rPr sz="1700" spc="-5" dirty="0">
                <a:latin typeface="Times New Roman"/>
                <a:cs typeface="Times New Roman"/>
              </a:rPr>
              <a:t>На ней надпись</a:t>
            </a:r>
            <a:r>
              <a:rPr sz="1700" b="1" spc="-5" dirty="0">
                <a:latin typeface="Times New Roman"/>
                <a:cs typeface="Times New Roman"/>
              </a:rPr>
              <a:t>: </a:t>
            </a:r>
            <a:r>
              <a:rPr sz="1700" b="1" i="1" spc="-30" dirty="0">
                <a:latin typeface="Times New Roman"/>
                <a:cs typeface="Times New Roman"/>
              </a:rPr>
              <a:t>«Указом </a:t>
            </a:r>
            <a:r>
              <a:rPr sz="1700" b="1" i="1" spc="-2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Президиума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Верховного</a:t>
            </a:r>
            <a:r>
              <a:rPr sz="1700" b="1" i="1" spc="-10" dirty="0">
                <a:latin typeface="Times New Roman"/>
                <a:cs typeface="Times New Roman"/>
              </a:rPr>
              <a:t> Совета</a:t>
            </a:r>
            <a:r>
              <a:rPr sz="1700" b="1" i="1" spc="-5" dirty="0">
                <a:latin typeface="Times New Roman"/>
                <a:cs typeface="Times New Roman"/>
              </a:rPr>
              <a:t> РСФСР</a:t>
            </a:r>
            <a:r>
              <a:rPr sz="1700" b="1" i="1" dirty="0">
                <a:latin typeface="Times New Roman"/>
                <a:cs typeface="Times New Roman"/>
              </a:rPr>
              <a:t> от</a:t>
            </a:r>
            <a:r>
              <a:rPr sz="1700" b="1" i="1" spc="450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15</a:t>
            </a:r>
            <a:r>
              <a:rPr sz="1700" b="1" i="1" spc="450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октября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1947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года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30" dirty="0">
                <a:latin typeface="Times New Roman"/>
                <a:cs typeface="Times New Roman"/>
              </a:rPr>
              <a:t>этому</a:t>
            </a:r>
            <a:r>
              <a:rPr sz="1700" b="1" i="1" spc="-25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рабочему</a:t>
            </a:r>
            <a:r>
              <a:rPr sz="1700" b="1" i="1" spc="-10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поселку</a:t>
            </a:r>
            <a:r>
              <a:rPr sz="1700" b="1" i="1" spc="-10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присвоено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название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Гастелло,</a:t>
            </a:r>
            <a:r>
              <a:rPr sz="1700" b="1" i="1" spc="-10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в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память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20" dirty="0">
                <a:latin typeface="Times New Roman"/>
                <a:cs typeface="Times New Roman"/>
              </a:rPr>
              <a:t>Героя</a:t>
            </a:r>
            <a:r>
              <a:rPr sz="1700" b="1" i="1" spc="-15" dirty="0">
                <a:latin typeface="Times New Roman"/>
                <a:cs typeface="Times New Roman"/>
              </a:rPr>
              <a:t> Советского</a:t>
            </a:r>
            <a:r>
              <a:rPr sz="1700" b="1" i="1" spc="-10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Союза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капитана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spc="-20" dirty="0">
                <a:latin typeface="Times New Roman"/>
                <a:cs typeface="Times New Roman"/>
              </a:rPr>
              <a:t>Николая</a:t>
            </a:r>
            <a:r>
              <a:rPr sz="1700" b="1" i="1" spc="-15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Францевича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Гастелло,</a:t>
            </a:r>
            <a:r>
              <a:rPr sz="1700" b="1" i="1" spc="-10" dirty="0">
                <a:latin typeface="Times New Roman"/>
                <a:cs typeface="Times New Roman"/>
              </a:rPr>
              <a:t> совершившего</a:t>
            </a:r>
            <a:r>
              <a:rPr sz="1700" b="1" i="1" spc="430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26</a:t>
            </a:r>
            <a:r>
              <a:rPr sz="1700" b="1" i="1" spc="450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июня 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1941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года</a:t>
            </a:r>
            <a:r>
              <a:rPr sz="1700" b="1" i="1" spc="-5" dirty="0">
                <a:latin typeface="Times New Roman"/>
                <a:cs typeface="Times New Roman"/>
              </a:rPr>
              <a:t> бессмертный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10" dirty="0">
                <a:latin typeface="Times New Roman"/>
                <a:cs typeface="Times New Roman"/>
              </a:rPr>
              <a:t>подвиг</a:t>
            </a:r>
            <a:r>
              <a:rPr sz="1700" b="1" i="1" spc="-5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в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15" dirty="0">
                <a:latin typeface="Times New Roman"/>
                <a:cs typeface="Times New Roman"/>
              </a:rPr>
              <a:t>бою</a:t>
            </a:r>
            <a:r>
              <a:rPr sz="1700" b="1" i="1" spc="-10" dirty="0">
                <a:latin typeface="Times New Roman"/>
                <a:cs typeface="Times New Roman"/>
              </a:rPr>
              <a:t> </a:t>
            </a:r>
            <a:r>
              <a:rPr sz="1700" b="1" i="1" dirty="0">
                <a:latin typeface="Times New Roman"/>
                <a:cs typeface="Times New Roman"/>
              </a:rPr>
              <a:t>с</a:t>
            </a:r>
            <a:r>
              <a:rPr sz="1700" b="1" i="1" spc="5" dirty="0">
                <a:latin typeface="Times New Roman"/>
                <a:cs typeface="Times New Roman"/>
              </a:rPr>
              <a:t> </a:t>
            </a:r>
            <a:r>
              <a:rPr sz="1700" b="1" i="1" spc="-20" dirty="0">
                <a:latin typeface="Times New Roman"/>
                <a:cs typeface="Times New Roman"/>
              </a:rPr>
              <a:t>немецко- </a:t>
            </a:r>
            <a:r>
              <a:rPr sz="1700" b="1" i="1" spc="-15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фашистскими</a:t>
            </a:r>
            <a:r>
              <a:rPr sz="1700" b="1" i="1" dirty="0">
                <a:latin typeface="Times New Roman"/>
                <a:cs typeface="Times New Roman"/>
              </a:rPr>
              <a:t> </a:t>
            </a:r>
            <a:r>
              <a:rPr sz="1700" b="1" i="1" spc="-5" dirty="0">
                <a:latin typeface="Times New Roman"/>
                <a:cs typeface="Times New Roman"/>
              </a:rPr>
              <a:t>захватчиками».</a:t>
            </a:r>
            <a:endParaRPr sz="1700" dirty="0">
              <a:latin typeface="Times New Roman"/>
              <a:cs typeface="Times New Roman"/>
            </a:endParaRPr>
          </a:p>
          <a:p>
            <a:pPr marL="12700" marR="6350" indent="457200" algn="just">
              <a:lnSpc>
                <a:spcPct val="100000"/>
              </a:lnSpc>
              <a:spcBef>
                <a:spcPts val="300"/>
              </a:spcBef>
            </a:pPr>
            <a:r>
              <a:rPr sz="1700" spc="-5" dirty="0">
                <a:latin typeface="Times New Roman"/>
                <a:cs typeface="Times New Roman"/>
              </a:rPr>
              <a:t>Название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населенному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пункту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было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присвоено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</a:t>
            </a:r>
            <a:r>
              <a:rPr sz="1700" dirty="0">
                <a:latin typeface="Times New Roman"/>
                <a:cs typeface="Times New Roman"/>
              </a:rPr>
              <a:t> просьбе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военных,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расквартированных </a:t>
            </a:r>
            <a:r>
              <a:rPr sz="1700" dirty="0">
                <a:latin typeface="Times New Roman"/>
                <a:cs typeface="Times New Roman"/>
              </a:rPr>
              <a:t>в поселке. </a:t>
            </a:r>
            <a:r>
              <a:rPr sz="1700" spc="-5" dirty="0">
                <a:latin typeface="Times New Roman"/>
                <a:cs typeface="Times New Roman"/>
              </a:rPr>
              <a:t>Мемориальная </a:t>
            </a:r>
            <a:r>
              <a:rPr sz="1700" dirty="0">
                <a:latin typeface="Times New Roman"/>
                <a:cs typeface="Times New Roman"/>
              </a:rPr>
              <a:t>плита </a:t>
            </a:r>
            <a:r>
              <a:rPr sz="1700" spc="-15" dirty="0">
                <a:latin typeface="Times New Roman"/>
                <a:cs typeface="Times New Roman"/>
              </a:rPr>
              <a:t>изготовлена </a:t>
            </a:r>
            <a:r>
              <a:rPr sz="1700" dirty="0">
                <a:latin typeface="Times New Roman"/>
                <a:cs typeface="Times New Roman"/>
              </a:rPr>
              <a:t>в </a:t>
            </a:r>
            <a:r>
              <a:rPr sz="1700" spc="-5" dirty="0">
                <a:latin typeface="Times New Roman"/>
                <a:cs typeface="Times New Roman"/>
              </a:rPr>
              <a:t>соответствии </a:t>
            </a:r>
            <a:r>
              <a:rPr sz="1700" dirty="0">
                <a:latin typeface="Times New Roman"/>
                <a:cs typeface="Times New Roman"/>
              </a:rPr>
              <a:t>с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решением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Сахалинского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облисполкома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от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11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июня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1957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года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№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193.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91000" y="533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огромное количество памятников и мемориальных досок в честь Героя. Фамилия Гастелло дала название рекам,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сѐлам,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спортивным стадионам, школам и улицам. Особенно она пользуется популярностью в городах, где Гастелло бывал: в Беларуси, в Москве, в Муроме, </a:t>
            </a:r>
            <a:r>
              <a:rPr lang="ru-RU" spc="-5" dirty="0" smtClean="0">
                <a:latin typeface="Times New Roman"/>
                <a:cs typeface="Times New Roman"/>
              </a:rPr>
              <a:t>Беларуси,</a:t>
            </a:r>
            <a:r>
              <a:rPr lang="ru-RU" spc="434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Москве,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latin typeface="Times New Roman"/>
                <a:cs typeface="Times New Roman"/>
              </a:rPr>
              <a:t>Муроме,</a:t>
            </a:r>
            <a:endParaRPr lang="ru-RU" dirty="0" smtClean="0">
              <a:latin typeface="Times New Roman"/>
              <a:cs typeface="Times New Roman"/>
            </a:endParaRP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67000" y="28194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Сахалинской области Николаю Гастелло побывать не пришлось. Однако и здесь, в Поронайском районе, есть село Гастелло и река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Гастелловка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1026" name="AutoShape 2" descr="https://s0.slide-share.ru/s_slide/d9c9dbf4f443114500eb445b1690d7db/aa190868-752e-404b-956e-761ba22ab2c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0.slide-share.ru/s_slide/d9c9dbf4f443114500eb445b1690d7db/aa190868-752e-404b-956e-761ba22ab2c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0.slide-share.ru/s_slide/d9c9dbf4f443114500eb445b1690d7db/aa190868-752e-404b-956e-761ba22ab2c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1.slide-share.ru/s_slide/78d121ceb2eaa42c38c1723a1eeafad3/f8fb01d5-98dd-4f75-bdc6-92b8340c269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1.slide-share.ru/s_slide/78d121ceb2eaa42c38c1723a1eeafad3/f8fb01d5-98dd-4f75-bdc6-92b8340c269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0.slide-share.ru/s_slide/d9c9dbf4f443114500eb445b1690d7db/aa190868-752e-404b-956e-761ba22ab2c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0.slide-share.ru/s_slide/d9c9dbf4f443114500eb445b1690d7db/aa190868-752e-404b-956e-761ba22ab2c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0.slide-share.ru/s_slide/d9c9dbf4f443114500eb445b1690d7db/aa190868-752e-404b-956e-761ba22ab2c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ds05.infourok.ru/uploads/ex/0948/001838af-0c65bfe8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670559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1828800" y="2971800"/>
            <a:ext cx="5698235" cy="3423412"/>
            <a:chOff x="1644395" y="2084832"/>
            <a:chExt cx="6339840" cy="43103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4395" y="2084832"/>
              <a:ext cx="6339839" cy="43098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57" y="2276906"/>
              <a:ext cx="5955792" cy="39258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4400" y="990600"/>
            <a:ext cx="75279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Николай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Гастелло</a:t>
            </a:r>
            <a:r>
              <a:rPr sz="1800" spc="-5" dirty="0">
                <a:latin typeface="Times New Roman"/>
                <a:cs typeface="Times New Roman"/>
              </a:rPr>
              <a:t> за</a:t>
            </a:r>
            <a:r>
              <a:rPr sz="1800" dirty="0">
                <a:latin typeface="Times New Roman"/>
                <a:cs typeface="Times New Roman"/>
              </a:rPr>
              <a:t> свою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жизнь</a:t>
            </a:r>
            <a:r>
              <a:rPr sz="1800" spc="5" dirty="0">
                <a:latin typeface="Times New Roman"/>
                <a:cs typeface="Times New Roman"/>
              </a:rPr>
              <a:t> успел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поучаствовать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трѐх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войнах,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стал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известным </a:t>
            </a:r>
            <a:r>
              <a:rPr sz="1800" spc="-10" dirty="0">
                <a:latin typeface="Times New Roman"/>
                <a:cs typeface="Times New Roman"/>
              </a:rPr>
              <a:t>на всю </a:t>
            </a:r>
            <a:r>
              <a:rPr sz="1800" spc="-25" dirty="0">
                <a:latin typeface="Times New Roman"/>
                <a:cs typeface="Times New Roman"/>
              </a:rPr>
              <a:t>страну, </a:t>
            </a:r>
            <a:r>
              <a:rPr sz="1800" spc="-15" dirty="0">
                <a:latin typeface="Times New Roman"/>
                <a:cs typeface="Times New Roman"/>
              </a:rPr>
              <a:t>как </a:t>
            </a:r>
            <a:r>
              <a:rPr sz="1800" dirty="0">
                <a:latin typeface="Times New Roman"/>
                <a:cs typeface="Times New Roman"/>
              </a:rPr>
              <a:t>смелый, </a:t>
            </a:r>
            <a:r>
              <a:rPr sz="1800" spc="-5" dirty="0">
                <a:latin typeface="Times New Roman"/>
                <a:cs typeface="Times New Roman"/>
              </a:rPr>
              <a:t>самоотверженный </a:t>
            </a:r>
            <a:r>
              <a:rPr sz="1800" spc="-10" dirty="0">
                <a:latin typeface="Times New Roman"/>
                <a:cs typeface="Times New Roman"/>
              </a:rPr>
              <a:t>воин. </a:t>
            </a:r>
            <a:endParaRPr lang="ru-RU" sz="1800" spc="-10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 err="1" smtClean="0">
                <a:latin typeface="Times New Roman"/>
                <a:cs typeface="Times New Roman"/>
              </a:rPr>
              <a:t>Фамилия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Гастелло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стала </a:t>
            </a:r>
            <a:r>
              <a:rPr sz="1800" spc="-15" dirty="0">
                <a:latin typeface="Times New Roman"/>
                <a:cs typeface="Times New Roman"/>
              </a:rPr>
              <a:t>очень </a:t>
            </a:r>
            <a:r>
              <a:rPr sz="1800" spc="-10" dirty="0">
                <a:latin typeface="Times New Roman"/>
                <a:cs typeface="Times New Roman"/>
              </a:rPr>
              <a:t>популярной </a:t>
            </a:r>
            <a:r>
              <a:rPr sz="1800" spc="-5" dirty="0">
                <a:latin typeface="Times New Roman"/>
                <a:cs typeface="Times New Roman"/>
              </a:rPr>
              <a:t>во время </a:t>
            </a:r>
            <a:r>
              <a:rPr sz="1800" spc="-20" dirty="0">
                <a:latin typeface="Times New Roman"/>
                <a:cs typeface="Times New Roman"/>
              </a:rPr>
              <a:t>Великой </a:t>
            </a:r>
            <a:r>
              <a:rPr sz="1800" spc="-5" dirty="0">
                <a:latin typeface="Times New Roman"/>
                <a:cs typeface="Times New Roman"/>
              </a:rPr>
              <a:t>Отечественной войны. Гастеловцами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называли </a:t>
            </a:r>
            <a:r>
              <a:rPr sz="1800" spc="-15" dirty="0">
                <a:latin typeface="Times New Roman"/>
                <a:cs typeface="Times New Roman"/>
              </a:rPr>
              <a:t>лѐтчиков, </a:t>
            </a:r>
            <a:r>
              <a:rPr sz="1800" spc="-25" dirty="0">
                <a:latin typeface="Times New Roman"/>
                <a:cs typeface="Times New Roman"/>
              </a:rPr>
              <a:t>которые </a:t>
            </a:r>
            <a:r>
              <a:rPr sz="1800" dirty="0">
                <a:latin typeface="Times New Roman"/>
                <a:cs typeface="Times New Roman"/>
              </a:rPr>
              <a:t>совершали </a:t>
            </a:r>
            <a:r>
              <a:rPr sz="1800" spc="-15" dirty="0">
                <a:latin typeface="Times New Roman"/>
                <a:cs typeface="Times New Roman"/>
              </a:rPr>
              <a:t>подобный </a:t>
            </a:r>
            <a:r>
              <a:rPr sz="1800" spc="-40" dirty="0">
                <a:latin typeface="Times New Roman"/>
                <a:cs typeface="Times New Roman"/>
              </a:rPr>
              <a:t>подвиг. </a:t>
            </a:r>
            <a:r>
              <a:rPr sz="1800" spc="-10" dirty="0">
                <a:latin typeface="Times New Roman"/>
                <a:cs typeface="Times New Roman"/>
              </a:rPr>
              <a:t>«Огненный </a:t>
            </a:r>
            <a:r>
              <a:rPr sz="1800" dirty="0">
                <a:latin typeface="Times New Roman"/>
                <a:cs typeface="Times New Roman"/>
              </a:rPr>
              <a:t>таран»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наземным целям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время войны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совершили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более</a:t>
            </a:r>
            <a:r>
              <a:rPr sz="1800" dirty="0">
                <a:latin typeface="Times New Roman"/>
                <a:cs typeface="Times New Roman"/>
              </a:rPr>
              <a:t> 500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советских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летчиков.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1524000" y="533400"/>
            <a:ext cx="2573020" cy="3124200"/>
            <a:chOff x="1411224" y="283463"/>
            <a:chExt cx="2725420" cy="356806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224" y="283463"/>
              <a:ext cx="2724912" cy="3567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613" y="347852"/>
              <a:ext cx="2541905" cy="3384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6563" y="328802"/>
              <a:ext cx="2580005" cy="3422650"/>
            </a:xfrm>
            <a:custGeom>
              <a:avLst/>
              <a:gdLst/>
              <a:ahLst/>
              <a:cxnLst/>
              <a:rect l="l" t="t" r="r" b="b"/>
              <a:pathLst>
                <a:path w="2580004" h="3422650">
                  <a:moveTo>
                    <a:pt x="0" y="3422523"/>
                  </a:moveTo>
                  <a:lnTo>
                    <a:pt x="2580005" y="3422523"/>
                  </a:lnTo>
                  <a:lnTo>
                    <a:pt x="2580005" y="0"/>
                  </a:lnTo>
                  <a:lnTo>
                    <a:pt x="0" y="0"/>
                  </a:lnTo>
                  <a:lnTo>
                    <a:pt x="0" y="342252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29200" y="533400"/>
            <a:ext cx="2725420" cy="3124200"/>
            <a:chOff x="5010911" y="283463"/>
            <a:chExt cx="2725420" cy="356806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0911" y="283463"/>
              <a:ext cx="2724912" cy="3567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6062" y="347852"/>
              <a:ext cx="2541905" cy="33844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57012" y="328802"/>
              <a:ext cx="2580005" cy="3422650"/>
            </a:xfrm>
            <a:custGeom>
              <a:avLst/>
              <a:gdLst/>
              <a:ahLst/>
              <a:cxnLst/>
              <a:rect l="l" t="t" r="r" b="b"/>
              <a:pathLst>
                <a:path w="2580004" h="3422650">
                  <a:moveTo>
                    <a:pt x="0" y="3422523"/>
                  </a:moveTo>
                  <a:lnTo>
                    <a:pt x="2580005" y="3422523"/>
                  </a:lnTo>
                  <a:lnTo>
                    <a:pt x="2580005" y="0"/>
                  </a:lnTo>
                  <a:lnTo>
                    <a:pt x="0" y="0"/>
                  </a:lnTo>
                  <a:lnTo>
                    <a:pt x="0" y="342252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28800" y="3733800"/>
            <a:ext cx="2030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Франц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Павлович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Гастелло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600" y="3733800"/>
            <a:ext cx="2421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Анастасия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Семёновна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Гастелло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600" y="4038600"/>
            <a:ext cx="7924800" cy="2518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Николай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Гастелло родился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1907 </a:t>
            </a:r>
            <a:r>
              <a:rPr sz="1800" spc="-110" dirty="0">
                <a:solidFill>
                  <a:srgbClr val="0D0D0D"/>
                </a:solidFill>
                <a:latin typeface="Times New Roman"/>
                <a:cs typeface="Times New Roman"/>
              </a:rPr>
              <a:t>г.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Москве, на 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Пресне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– в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районе, </a:t>
            </a:r>
            <a:r>
              <a:rPr sz="1800" spc="-35" dirty="0">
                <a:solidFill>
                  <a:srgbClr val="0D0D0D"/>
                </a:solidFill>
                <a:latin typeface="Times New Roman"/>
                <a:cs typeface="Times New Roman"/>
              </a:rPr>
              <a:t>где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жили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рабочие.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Его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отец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Франц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Павлович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Гастелло,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белорус,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выходец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из</a:t>
            </a:r>
            <a:r>
              <a:rPr sz="1800" spc="4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бедной</a:t>
            </a:r>
            <a:r>
              <a:rPr sz="1800" spc="4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крестьянской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семьи,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приехал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Москву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1900 </a:t>
            </a:r>
            <a:r>
              <a:rPr sz="1800" spc="-110" dirty="0">
                <a:solidFill>
                  <a:srgbClr val="0D0D0D"/>
                </a:solidFill>
                <a:latin typeface="Times New Roman"/>
                <a:cs typeface="Times New Roman"/>
              </a:rPr>
              <a:t>г.</a:t>
            </a:r>
            <a:r>
              <a:rPr sz="18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поисках</a:t>
            </a:r>
            <a:r>
              <a:rPr sz="1800" spc="4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заработка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лучшей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доли. </a:t>
            </a:r>
            <a:endParaRPr lang="ru-RU" sz="1800" spc="-1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Он</a:t>
            </a:r>
            <a:r>
              <a:rPr sz="180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варил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металл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литейных мастерских на железной дороге. Работа 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эта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была физически 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очень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тяжѐлой,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но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и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оплачивалась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хорошо.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Мать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Анастасия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Семѐновна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imes New Roman"/>
                <a:cs typeface="Times New Roman"/>
              </a:rPr>
              <a:t>Кутузова, </a:t>
            </a:r>
            <a:r>
              <a:rPr sz="1800" spc="-43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зарабатывала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шитьем.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endParaRPr lang="ru-RU" sz="1800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Первым</a:t>
            </a:r>
            <a:r>
              <a:rPr sz="180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ребѐнком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семье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стал</a:t>
            </a:r>
            <a:r>
              <a:rPr sz="18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imes New Roman"/>
                <a:cs typeface="Times New Roman"/>
              </a:rPr>
              <a:t>Николай,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 его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0D0D0D"/>
                </a:solidFill>
                <a:latin typeface="Times New Roman"/>
                <a:cs typeface="Times New Roman"/>
              </a:rPr>
              <a:t>сестра</a:t>
            </a:r>
            <a:r>
              <a:rPr sz="18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Нина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родилась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1912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0D0D0D"/>
                </a:solidFill>
                <a:latin typeface="Times New Roman"/>
                <a:cs typeface="Times New Roman"/>
              </a:rPr>
              <a:t>г.,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а</a:t>
            </a:r>
            <a:r>
              <a:rPr sz="18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брат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Виктор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‒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1913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0D0D0D"/>
                </a:solidFill>
                <a:latin typeface="Times New Roman"/>
                <a:cs typeface="Times New Roman"/>
              </a:rPr>
              <a:t>г.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 (погиб</a:t>
            </a:r>
            <a:r>
              <a:rPr sz="18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на</a:t>
            </a:r>
            <a:r>
              <a:rPr sz="18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фронте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сентябре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1942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D0D0D"/>
                </a:solidFill>
                <a:latin typeface="Times New Roman"/>
                <a:cs typeface="Times New Roman"/>
              </a:rPr>
              <a:t>г.).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4267200" y="914400"/>
            <a:ext cx="4259833" cy="4709413"/>
            <a:chOff x="4146803" y="420623"/>
            <a:chExt cx="4608830" cy="558419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6803" y="420623"/>
              <a:ext cx="4608576" cy="5583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954" y="484568"/>
              <a:ext cx="4425696" cy="54010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92904" y="465518"/>
              <a:ext cx="4464050" cy="5439410"/>
            </a:xfrm>
            <a:custGeom>
              <a:avLst/>
              <a:gdLst/>
              <a:ahLst/>
              <a:cxnLst/>
              <a:rect l="l" t="t" r="r" b="b"/>
              <a:pathLst>
                <a:path w="4464050" h="5439410">
                  <a:moveTo>
                    <a:pt x="0" y="5439156"/>
                  </a:moveTo>
                  <a:lnTo>
                    <a:pt x="4463796" y="5439156"/>
                  </a:lnTo>
                  <a:lnTo>
                    <a:pt x="4463796" y="0"/>
                  </a:lnTo>
                  <a:lnTo>
                    <a:pt x="0" y="0"/>
                  </a:lnTo>
                  <a:lnTo>
                    <a:pt x="0" y="543915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57800" y="5791200"/>
            <a:ext cx="29571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кругу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семьи.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центре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Николай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Гастелло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супругой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0" y="990600"/>
            <a:ext cx="2899156" cy="4480813"/>
            <a:chOff x="547116" y="420623"/>
            <a:chExt cx="3266440" cy="55841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116" y="420623"/>
              <a:ext cx="3265932" cy="5583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55" y="484568"/>
              <a:ext cx="3083560" cy="5401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2505" y="465518"/>
              <a:ext cx="3121660" cy="5439410"/>
            </a:xfrm>
            <a:custGeom>
              <a:avLst/>
              <a:gdLst/>
              <a:ahLst/>
              <a:cxnLst/>
              <a:rect l="l" t="t" r="r" b="b"/>
              <a:pathLst>
                <a:path w="3121660" h="5439410">
                  <a:moveTo>
                    <a:pt x="0" y="5439156"/>
                  </a:moveTo>
                  <a:lnTo>
                    <a:pt x="3121660" y="5439156"/>
                  </a:lnTo>
                  <a:lnTo>
                    <a:pt x="3121660" y="0"/>
                  </a:lnTo>
                  <a:lnTo>
                    <a:pt x="0" y="0"/>
                  </a:lnTo>
                  <a:lnTo>
                    <a:pt x="0" y="543915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7800" y="5715000"/>
            <a:ext cx="1706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Николай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молодости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914400" y="762000"/>
            <a:ext cx="4739894" cy="3146044"/>
            <a:chOff x="199644" y="291084"/>
            <a:chExt cx="5835650" cy="369316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644" y="291084"/>
              <a:ext cx="4320540" cy="3112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90" y="355219"/>
              <a:ext cx="4138422" cy="29297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4640" y="336169"/>
              <a:ext cx="4177029" cy="2967990"/>
            </a:xfrm>
            <a:custGeom>
              <a:avLst/>
              <a:gdLst/>
              <a:ahLst/>
              <a:cxnLst/>
              <a:rect l="l" t="t" r="r" b="b"/>
              <a:pathLst>
                <a:path w="4177029" h="2967990">
                  <a:moveTo>
                    <a:pt x="0" y="2967863"/>
                  </a:moveTo>
                  <a:lnTo>
                    <a:pt x="4176522" y="2967863"/>
                  </a:lnTo>
                  <a:lnTo>
                    <a:pt x="4176522" y="0"/>
                  </a:lnTo>
                  <a:lnTo>
                    <a:pt x="0" y="0"/>
                  </a:lnTo>
                  <a:lnTo>
                    <a:pt x="0" y="296786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0732" y="2266188"/>
              <a:ext cx="2464308" cy="1717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5883" y="2330704"/>
              <a:ext cx="2280792" cy="1534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16833" y="2311654"/>
              <a:ext cx="2319020" cy="1572260"/>
            </a:xfrm>
            <a:custGeom>
              <a:avLst/>
              <a:gdLst/>
              <a:ahLst/>
              <a:cxnLst/>
              <a:rect l="l" t="t" r="r" b="b"/>
              <a:pathLst>
                <a:path w="2319020" h="1572260">
                  <a:moveTo>
                    <a:pt x="0" y="1572133"/>
                  </a:moveTo>
                  <a:lnTo>
                    <a:pt x="2318892" y="1572133"/>
                  </a:lnTo>
                  <a:lnTo>
                    <a:pt x="2318892" y="0"/>
                  </a:lnTo>
                  <a:lnTo>
                    <a:pt x="0" y="0"/>
                  </a:lnTo>
                  <a:lnTo>
                    <a:pt x="0" y="15721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19800" y="685800"/>
            <a:ext cx="2819780" cy="4778629"/>
            <a:chOff x="6140830" y="47244"/>
            <a:chExt cx="3003550" cy="564578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1155" y="47244"/>
              <a:ext cx="2900172" cy="441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0830" y="4152963"/>
              <a:ext cx="3003169" cy="15398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09600" y="3886200"/>
            <a:ext cx="537951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 1915-1921 </a:t>
            </a:r>
            <a:r>
              <a:rPr sz="1800" spc="-25" dirty="0">
                <a:latin typeface="Times New Roman"/>
                <a:cs typeface="Times New Roman"/>
              </a:rPr>
              <a:t>годах </a:t>
            </a:r>
            <a:r>
              <a:rPr sz="1800" spc="-20" dirty="0">
                <a:latin typeface="Times New Roman"/>
                <a:cs typeface="Times New Roman"/>
              </a:rPr>
              <a:t>Николай </a:t>
            </a:r>
            <a:r>
              <a:rPr sz="1800" spc="-5" dirty="0">
                <a:latin typeface="Times New Roman"/>
                <a:cs typeface="Times New Roman"/>
              </a:rPr>
              <a:t>учился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35" dirty="0">
                <a:latin typeface="Times New Roman"/>
                <a:cs typeface="Times New Roman"/>
              </a:rPr>
              <a:t>мужском </a:t>
            </a:r>
            <a:r>
              <a:rPr sz="1800" spc="-5" dirty="0">
                <a:latin typeface="Times New Roman"/>
                <a:cs typeface="Times New Roman"/>
              </a:rPr>
              <a:t>училище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имени А. С. Пушкина. </a:t>
            </a:r>
            <a:r>
              <a:rPr sz="1800" spc="5" dirty="0">
                <a:latin typeface="Times New Roman"/>
                <a:cs typeface="Times New Roman"/>
              </a:rPr>
              <a:t>Через </a:t>
            </a:r>
            <a:r>
              <a:rPr sz="1800" spc="-15" dirty="0">
                <a:latin typeface="Times New Roman"/>
                <a:cs typeface="Times New Roman"/>
              </a:rPr>
              <a:t>много </a:t>
            </a:r>
            <a:r>
              <a:rPr sz="1800" spc="-40" dirty="0">
                <a:latin typeface="Times New Roman"/>
                <a:cs typeface="Times New Roman"/>
              </a:rPr>
              <a:t>лет,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учительница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Евгения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Сергеевна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Таланникова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вспоминала: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«Живой,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веселый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мальчик.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endParaRPr lang="ru-RU" sz="1800" spc="-20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 err="1" smtClean="0">
                <a:latin typeface="Times New Roman"/>
                <a:cs typeface="Times New Roman"/>
              </a:rPr>
              <a:t>Хорошим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был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товарищем,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всегда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делился с </a:t>
            </a:r>
            <a:r>
              <a:rPr sz="1800" spc="-10" dirty="0">
                <a:latin typeface="Times New Roman"/>
                <a:cs typeface="Times New Roman"/>
              </a:rPr>
              <a:t>ребятами </a:t>
            </a:r>
            <a:r>
              <a:rPr sz="1800" spc="-5" dirty="0">
                <a:latin typeface="Times New Roman"/>
                <a:cs typeface="Times New Roman"/>
              </a:rPr>
              <a:t>своими </a:t>
            </a:r>
            <a:r>
              <a:rPr sz="1800" dirty="0">
                <a:latin typeface="Times New Roman"/>
                <a:cs typeface="Times New Roman"/>
              </a:rPr>
              <a:t>знаниями, </a:t>
            </a:r>
            <a:r>
              <a:rPr sz="1800" spc="-5" dirty="0">
                <a:latin typeface="Times New Roman"/>
                <a:cs typeface="Times New Roman"/>
              </a:rPr>
              <a:t>помогал слабым.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первого </a:t>
            </a:r>
            <a:r>
              <a:rPr sz="1800" dirty="0">
                <a:latin typeface="Times New Roman"/>
                <a:cs typeface="Times New Roman"/>
              </a:rPr>
              <a:t>класса </a:t>
            </a:r>
            <a:r>
              <a:rPr sz="1800" spc="10" dirty="0">
                <a:latin typeface="Times New Roman"/>
                <a:cs typeface="Times New Roman"/>
              </a:rPr>
              <a:t>стал </a:t>
            </a:r>
            <a:r>
              <a:rPr sz="1800" spc="-10" dirty="0">
                <a:latin typeface="Times New Roman"/>
                <a:cs typeface="Times New Roman"/>
              </a:rPr>
              <a:t>проявлять </a:t>
            </a:r>
            <a:r>
              <a:rPr sz="1800" spc="5" dirty="0">
                <a:latin typeface="Times New Roman"/>
                <a:cs typeface="Times New Roman"/>
              </a:rPr>
              <a:t>интерес </a:t>
            </a:r>
            <a:r>
              <a:rPr sz="1800" dirty="0">
                <a:latin typeface="Times New Roman"/>
                <a:cs typeface="Times New Roman"/>
              </a:rPr>
              <a:t>к самолетам, делал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летающие </a:t>
            </a:r>
            <a:r>
              <a:rPr sz="1800" spc="-5" dirty="0">
                <a:latin typeface="Times New Roman"/>
                <a:cs typeface="Times New Roman"/>
              </a:rPr>
              <a:t>"птички" из </a:t>
            </a:r>
            <a:r>
              <a:rPr sz="1800" spc="-20" dirty="0">
                <a:latin typeface="Times New Roman"/>
                <a:cs typeface="Times New Roman"/>
              </a:rPr>
              <a:t>бумаги,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20" dirty="0">
                <a:latin typeface="Times New Roman"/>
                <a:cs typeface="Times New Roman"/>
              </a:rPr>
              <a:t>позже </a:t>
            </a:r>
            <a:r>
              <a:rPr sz="1800" spc="-15" dirty="0">
                <a:latin typeface="Times New Roman"/>
                <a:cs typeface="Times New Roman"/>
              </a:rPr>
              <a:t>научился </a:t>
            </a:r>
            <a:r>
              <a:rPr sz="1800" spc="-10" dirty="0">
                <a:latin typeface="Times New Roman"/>
                <a:cs typeface="Times New Roman"/>
              </a:rPr>
              <a:t>делать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летающие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модели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самолетов».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3" name="object 3"/>
          <p:cNvGrpSpPr/>
          <p:nvPr/>
        </p:nvGrpSpPr>
        <p:grpSpPr>
          <a:xfrm>
            <a:off x="3505200" y="2133600"/>
            <a:ext cx="4989830" cy="3380740"/>
            <a:chOff x="3706367" y="2500883"/>
            <a:chExt cx="4989830" cy="33807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6367" y="2500883"/>
              <a:ext cx="4989576" cy="33802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1010" y="2564942"/>
              <a:ext cx="4806696" cy="3197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51960" y="2545892"/>
              <a:ext cx="4845050" cy="3235960"/>
            </a:xfrm>
            <a:custGeom>
              <a:avLst/>
              <a:gdLst/>
              <a:ahLst/>
              <a:cxnLst/>
              <a:rect l="l" t="t" r="r" b="b"/>
              <a:pathLst>
                <a:path w="4845050" h="3235960">
                  <a:moveTo>
                    <a:pt x="0" y="3235960"/>
                  </a:moveTo>
                  <a:lnTo>
                    <a:pt x="4844796" y="3235960"/>
                  </a:lnTo>
                  <a:lnTo>
                    <a:pt x="4844796" y="0"/>
                  </a:lnTo>
                  <a:lnTo>
                    <a:pt x="0" y="0"/>
                  </a:lnTo>
                  <a:lnTo>
                    <a:pt x="0" y="323596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9600" y="1981200"/>
            <a:ext cx="2778759" cy="4353051"/>
            <a:chOff x="518159" y="1901951"/>
            <a:chExt cx="2946400" cy="47371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59" y="1901951"/>
              <a:ext cx="2945891" cy="47365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434" y="1966226"/>
              <a:ext cx="2763012" cy="45543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3384" y="1947176"/>
              <a:ext cx="2801620" cy="4592955"/>
            </a:xfrm>
            <a:custGeom>
              <a:avLst/>
              <a:gdLst/>
              <a:ahLst/>
              <a:cxnLst/>
              <a:rect l="l" t="t" r="r" b="b"/>
              <a:pathLst>
                <a:path w="2801620" h="4592955">
                  <a:moveTo>
                    <a:pt x="0" y="4592447"/>
                  </a:moveTo>
                  <a:lnTo>
                    <a:pt x="2801112" y="4592447"/>
                  </a:lnTo>
                  <a:lnTo>
                    <a:pt x="2801112" y="0"/>
                  </a:lnTo>
                  <a:lnTo>
                    <a:pt x="0" y="0"/>
                  </a:lnTo>
                  <a:lnTo>
                    <a:pt x="0" y="45924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72000" y="5638800"/>
            <a:ext cx="34594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Николай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Гастелло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своими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друзьями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7800" y="6324600"/>
            <a:ext cx="1048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Calibri"/>
                <a:cs typeface="Calibri"/>
              </a:rPr>
              <a:t>Фото</a:t>
            </a:r>
            <a:r>
              <a:rPr sz="1400" b="1" i="1" spc="-6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1926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99731" y="3205607"/>
            <a:ext cx="287020" cy="233679"/>
          </a:xfrm>
          <a:custGeom>
            <a:avLst/>
            <a:gdLst/>
            <a:ahLst/>
            <a:cxnLst/>
            <a:rect l="l" t="t" r="r" b="b"/>
            <a:pathLst>
              <a:path w="287020" h="233679">
                <a:moveTo>
                  <a:pt x="235331" y="0"/>
                </a:moveTo>
                <a:lnTo>
                  <a:pt x="61849" y="101853"/>
                </a:lnTo>
                <a:lnTo>
                  <a:pt x="36068" y="58038"/>
                </a:lnTo>
                <a:lnTo>
                  <a:pt x="0" y="196976"/>
                </a:lnTo>
                <a:lnTo>
                  <a:pt x="138938" y="233171"/>
                </a:lnTo>
                <a:lnTo>
                  <a:pt x="113284" y="189356"/>
                </a:lnTo>
                <a:lnTo>
                  <a:pt x="286766" y="87502"/>
                </a:lnTo>
                <a:lnTo>
                  <a:pt x="235331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2026" y="3045967"/>
            <a:ext cx="290195" cy="243204"/>
          </a:xfrm>
          <a:custGeom>
            <a:avLst/>
            <a:gdLst/>
            <a:ahLst/>
            <a:cxnLst/>
            <a:rect l="l" t="t" r="r" b="b"/>
            <a:pathLst>
              <a:path w="290195" h="243204">
                <a:moveTo>
                  <a:pt x="232282" y="0"/>
                </a:moveTo>
                <a:lnTo>
                  <a:pt x="69342" y="95758"/>
                </a:lnTo>
                <a:lnTo>
                  <a:pt x="40512" y="46609"/>
                </a:lnTo>
                <a:lnTo>
                  <a:pt x="0" y="202437"/>
                </a:lnTo>
                <a:lnTo>
                  <a:pt x="155829" y="242824"/>
                </a:lnTo>
                <a:lnTo>
                  <a:pt x="127000" y="193802"/>
                </a:lnTo>
                <a:lnTo>
                  <a:pt x="289940" y="98171"/>
                </a:lnTo>
                <a:lnTo>
                  <a:pt x="23228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5488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Трудовую </a:t>
            </a:r>
            <a:r>
              <a:rPr dirty="0"/>
              <a:t>деятельность </a:t>
            </a:r>
            <a:r>
              <a:rPr spc="-20" dirty="0"/>
              <a:t>Николай </a:t>
            </a:r>
            <a:r>
              <a:rPr spc="-10" dirty="0"/>
              <a:t>Гастелло </a:t>
            </a:r>
            <a:r>
              <a:rPr spc="-20" dirty="0"/>
              <a:t>начал </a:t>
            </a:r>
            <a:r>
              <a:rPr dirty="0"/>
              <a:t>в 1923 </a:t>
            </a:r>
            <a:r>
              <a:rPr spc="-70" dirty="0"/>
              <a:t>г., </a:t>
            </a:r>
            <a:r>
              <a:rPr spc="-40" dirty="0"/>
              <a:t>когда </a:t>
            </a:r>
            <a:r>
              <a:rPr spc="-5" dirty="0"/>
              <a:t>ему </a:t>
            </a:r>
            <a:r>
              <a:rPr dirty="0"/>
              <a:t>было 16 </a:t>
            </a:r>
            <a:r>
              <a:rPr spc="5" dirty="0"/>
              <a:t> </a:t>
            </a:r>
            <a:r>
              <a:rPr spc="-35" dirty="0"/>
              <a:t>лет. </a:t>
            </a:r>
            <a:r>
              <a:rPr dirty="0"/>
              <a:t>Стал </a:t>
            </a:r>
            <a:r>
              <a:rPr spc="-20" dirty="0"/>
              <a:t>учеником </a:t>
            </a:r>
            <a:r>
              <a:rPr spc="-10" dirty="0"/>
              <a:t>столяра. </a:t>
            </a:r>
            <a:r>
              <a:rPr dirty="0"/>
              <a:t>В 1924 </a:t>
            </a:r>
            <a:r>
              <a:rPr spc="-30" dirty="0"/>
              <a:t>году </a:t>
            </a:r>
            <a:r>
              <a:rPr dirty="0"/>
              <a:t>семья </a:t>
            </a:r>
            <a:r>
              <a:rPr spc="-10" dirty="0"/>
              <a:t>Гастелло переехала </a:t>
            </a:r>
            <a:r>
              <a:rPr dirty="0"/>
              <a:t>в </a:t>
            </a:r>
            <a:r>
              <a:rPr spc="-20" dirty="0"/>
              <a:t>Муром, </a:t>
            </a:r>
            <a:r>
              <a:rPr spc="-15" dirty="0"/>
              <a:t> </a:t>
            </a:r>
            <a:r>
              <a:rPr spc="-30" dirty="0"/>
              <a:t>где </a:t>
            </a:r>
            <a:r>
              <a:rPr spc="-5" dirty="0"/>
              <a:t>юноша поступил </a:t>
            </a:r>
            <a:r>
              <a:rPr spc="-15" dirty="0"/>
              <a:t>рабочим </a:t>
            </a:r>
            <a:r>
              <a:rPr spc="-5" dirty="0"/>
              <a:t>на </a:t>
            </a:r>
            <a:r>
              <a:rPr dirty="0"/>
              <a:t>паровозостроительный </a:t>
            </a:r>
            <a:r>
              <a:rPr spc="-10" dirty="0"/>
              <a:t>завод, </a:t>
            </a:r>
            <a:r>
              <a:rPr spc="-30" dirty="0"/>
              <a:t>где </a:t>
            </a:r>
            <a:r>
              <a:rPr spc="-20" dirty="0"/>
              <a:t>трудился </a:t>
            </a:r>
            <a:r>
              <a:rPr spc="-15" dirty="0"/>
              <a:t> его</a:t>
            </a:r>
            <a:r>
              <a:rPr spc="-10" dirty="0"/>
              <a:t> </a:t>
            </a:r>
            <a:r>
              <a:rPr spc="-5" dirty="0"/>
              <a:t>отец</a:t>
            </a:r>
            <a:r>
              <a:rPr spc="-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работал </a:t>
            </a:r>
            <a:r>
              <a:rPr spc="10" dirty="0"/>
              <a:t>слесарем</a:t>
            </a:r>
            <a:r>
              <a:rPr spc="-2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10" dirty="0"/>
              <a:t>железнодорожных</a:t>
            </a:r>
            <a:r>
              <a:rPr spc="-25" dirty="0"/>
              <a:t> </a:t>
            </a:r>
            <a:r>
              <a:rPr spc="-5" dirty="0"/>
              <a:t>мастерских.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914400" y="6019800"/>
            <a:ext cx="40487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Дом,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котором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жила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семья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Гастелло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1924-1930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гг.</a:t>
            </a:r>
            <a:endParaRPr sz="1400" dirty="0">
              <a:latin typeface="Calibri"/>
              <a:cs typeface="Calibri"/>
            </a:endParaRPr>
          </a:p>
          <a:p>
            <a:pPr marL="4318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5" dirty="0">
                <a:latin typeface="Calibri"/>
                <a:cs typeface="Calibri"/>
              </a:rPr>
              <a:t> доме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 </a:t>
            </a:r>
            <a:r>
              <a:rPr sz="1400" b="1" spc="-5" dirty="0">
                <a:latin typeface="Calibri"/>
                <a:cs typeface="Calibri"/>
              </a:rPr>
              <a:t>мемориальный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музей </a:t>
            </a:r>
            <a:r>
              <a:rPr sz="1400" b="1" dirty="0">
                <a:latin typeface="Calibri"/>
                <a:cs typeface="Calibri"/>
              </a:rPr>
              <a:t>Н.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40" dirty="0">
                <a:latin typeface="Calibri"/>
                <a:cs typeface="Calibri"/>
              </a:rPr>
              <a:t>Ф.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Гастелло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600" y="3200400"/>
            <a:ext cx="8001001" cy="2793596"/>
            <a:chOff x="242315" y="2705100"/>
            <a:chExt cx="9374166" cy="3517391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5" y="2705100"/>
              <a:ext cx="5315712" cy="3517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871" y="2801043"/>
              <a:ext cx="4928841" cy="300576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7235" y="2750451"/>
              <a:ext cx="5170805" cy="3373754"/>
            </a:xfrm>
            <a:custGeom>
              <a:avLst/>
              <a:gdLst/>
              <a:ahLst/>
              <a:cxnLst/>
              <a:rect l="l" t="t" r="r" b="b"/>
              <a:pathLst>
                <a:path w="5170805" h="3373754">
                  <a:moveTo>
                    <a:pt x="0" y="3373247"/>
                  </a:moveTo>
                  <a:lnTo>
                    <a:pt x="5170805" y="3373247"/>
                  </a:lnTo>
                  <a:lnTo>
                    <a:pt x="5170805" y="0"/>
                  </a:lnTo>
                  <a:lnTo>
                    <a:pt x="0" y="0"/>
                  </a:lnTo>
                  <a:lnTo>
                    <a:pt x="0" y="33732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8259" y="2705100"/>
              <a:ext cx="3928222" cy="34539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2000" y="762000"/>
            <a:ext cx="7813675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В </a:t>
            </a:r>
            <a:r>
              <a:rPr sz="1600" spc="-20" dirty="0">
                <a:latin typeface="Times New Roman"/>
                <a:cs typeface="Times New Roman"/>
              </a:rPr>
              <a:t>городе </a:t>
            </a:r>
            <a:r>
              <a:rPr sz="1600" spc="-15" dirty="0">
                <a:latin typeface="Times New Roman"/>
                <a:cs typeface="Times New Roman"/>
              </a:rPr>
              <a:t>Муроме, </a:t>
            </a:r>
            <a:r>
              <a:rPr sz="1600" spc="-10" dirty="0">
                <a:latin typeface="Times New Roman"/>
                <a:cs typeface="Times New Roman"/>
              </a:rPr>
              <a:t>неподалеку </a:t>
            </a:r>
            <a:r>
              <a:rPr sz="1600" spc="-15" dirty="0">
                <a:latin typeface="Times New Roman"/>
                <a:cs typeface="Times New Roman"/>
              </a:rPr>
              <a:t>от </a:t>
            </a:r>
            <a:r>
              <a:rPr sz="1600" spc="-5" dirty="0">
                <a:latin typeface="Times New Roman"/>
                <a:cs typeface="Times New Roman"/>
              </a:rPr>
              <a:t>Оки, </a:t>
            </a:r>
            <a:r>
              <a:rPr sz="1600" spc="10" dirty="0">
                <a:latin typeface="Times New Roman"/>
                <a:cs typeface="Times New Roman"/>
              </a:rPr>
              <a:t>есть </a:t>
            </a:r>
            <a:r>
              <a:rPr sz="1600" spc="-15" dirty="0">
                <a:latin typeface="Times New Roman"/>
                <a:cs typeface="Times New Roman"/>
              </a:rPr>
              <a:t>улица, </a:t>
            </a:r>
            <a:r>
              <a:rPr sz="1600" dirty="0">
                <a:latin typeface="Times New Roman"/>
                <a:cs typeface="Times New Roman"/>
              </a:rPr>
              <a:t>носящая </a:t>
            </a:r>
            <a:r>
              <a:rPr sz="1600" spc="-5" dirty="0">
                <a:latin typeface="Times New Roman"/>
                <a:cs typeface="Times New Roman"/>
              </a:rPr>
              <a:t>имя </a:t>
            </a:r>
            <a:r>
              <a:rPr sz="1600" spc="-20" dirty="0">
                <a:latin typeface="Times New Roman"/>
                <a:cs typeface="Times New Roman"/>
              </a:rPr>
              <a:t>Николая </a:t>
            </a:r>
            <a:r>
              <a:rPr sz="1600" spc="-10" dirty="0">
                <a:latin typeface="Times New Roman"/>
                <a:cs typeface="Times New Roman"/>
              </a:rPr>
              <a:t>Гастелло. </a:t>
            </a:r>
            <a:r>
              <a:rPr sz="1600" spc="-5" dirty="0">
                <a:latin typeface="Times New Roman"/>
                <a:cs typeface="Times New Roman"/>
              </a:rPr>
              <a:t> Здесь стоит одноэтажный </a:t>
            </a:r>
            <a:r>
              <a:rPr sz="1600" spc="-10" dirty="0">
                <a:latin typeface="Times New Roman"/>
                <a:cs typeface="Times New Roman"/>
              </a:rPr>
              <a:t>деревянный </a:t>
            </a:r>
            <a:r>
              <a:rPr sz="1600" spc="-15" dirty="0">
                <a:latin typeface="Times New Roman"/>
                <a:cs typeface="Times New Roman"/>
              </a:rPr>
              <a:t>дом </a:t>
            </a:r>
            <a:r>
              <a:rPr sz="1600" spc="-20" dirty="0">
                <a:latin typeface="Times New Roman"/>
                <a:cs typeface="Times New Roman"/>
              </a:rPr>
              <a:t>под </a:t>
            </a:r>
            <a:r>
              <a:rPr sz="1600" dirty="0">
                <a:latin typeface="Times New Roman"/>
                <a:cs typeface="Times New Roman"/>
              </a:rPr>
              <a:t>№ 14, в </a:t>
            </a:r>
            <a:r>
              <a:rPr sz="1600" spc="-30" dirty="0">
                <a:latin typeface="Times New Roman"/>
                <a:cs typeface="Times New Roman"/>
              </a:rPr>
              <a:t>котором </a:t>
            </a:r>
            <a:r>
              <a:rPr sz="1600" spc="-5" dirty="0">
                <a:latin typeface="Times New Roman"/>
                <a:cs typeface="Times New Roman"/>
              </a:rPr>
              <a:t>прошла </a:t>
            </a:r>
            <a:r>
              <a:rPr sz="1600" dirty="0">
                <a:latin typeface="Times New Roman"/>
                <a:cs typeface="Times New Roman"/>
              </a:rPr>
              <a:t>юность </a:t>
            </a:r>
            <a:r>
              <a:rPr sz="1600" spc="-15" dirty="0">
                <a:latin typeface="Times New Roman"/>
                <a:cs typeface="Times New Roman"/>
              </a:rPr>
              <a:t>героя. </a:t>
            </a:r>
            <a:r>
              <a:rPr sz="1600" spc="-10" dirty="0">
                <a:latin typeface="Times New Roman"/>
                <a:cs typeface="Times New Roman"/>
              </a:rPr>
              <a:t> Долгое </a:t>
            </a:r>
            <a:r>
              <a:rPr sz="1600" spc="-5" dirty="0">
                <a:latin typeface="Times New Roman"/>
                <a:cs typeface="Times New Roman"/>
              </a:rPr>
              <a:t>время четыре небольшие </a:t>
            </a:r>
            <a:r>
              <a:rPr sz="1600" spc="-30" dirty="0">
                <a:latin typeface="Times New Roman"/>
                <a:cs typeface="Times New Roman"/>
              </a:rPr>
              <a:t>комнаты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дома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составляли мемориальный музей </a:t>
            </a:r>
            <a:r>
              <a:rPr sz="1600" spc="-5" dirty="0">
                <a:latin typeface="Times New Roman"/>
                <a:cs typeface="Times New Roman"/>
              </a:rPr>
              <a:t>Н. </a:t>
            </a:r>
            <a:r>
              <a:rPr sz="1600" dirty="0">
                <a:latin typeface="Times New Roman"/>
                <a:cs typeface="Times New Roman"/>
              </a:rPr>
              <a:t> Ф.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Гастелло.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endParaRPr lang="ru-RU" sz="1600" spc="-5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latin typeface="Times New Roman"/>
                <a:cs typeface="Times New Roman"/>
              </a:rPr>
              <a:t>В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экспонировались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документы,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фотографии,</a:t>
            </a:r>
            <a:r>
              <a:rPr sz="1600" spc="-5" dirty="0">
                <a:latin typeface="Times New Roman"/>
                <a:cs typeface="Times New Roman"/>
              </a:rPr>
              <a:t> предметы,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рассказывающие </a:t>
            </a:r>
            <a:r>
              <a:rPr sz="1600" dirty="0">
                <a:latin typeface="Times New Roman"/>
                <a:cs typeface="Times New Roman"/>
              </a:rPr>
              <a:t>о </a:t>
            </a:r>
            <a:r>
              <a:rPr sz="1600" spc="-10" dirty="0">
                <a:latin typeface="Times New Roman"/>
                <a:cs typeface="Times New Roman"/>
              </a:rPr>
              <a:t>жизненном </a:t>
            </a:r>
            <a:r>
              <a:rPr sz="1600" dirty="0">
                <a:latin typeface="Times New Roman"/>
                <a:cs typeface="Times New Roman"/>
              </a:rPr>
              <a:t>и </a:t>
            </a:r>
            <a:r>
              <a:rPr sz="1600" spc="-5" dirty="0">
                <a:latin typeface="Times New Roman"/>
                <a:cs typeface="Times New Roman"/>
              </a:rPr>
              <a:t>боевом пути </a:t>
            </a:r>
            <a:r>
              <a:rPr sz="1600" dirty="0">
                <a:latin typeface="Times New Roman"/>
                <a:cs typeface="Times New Roman"/>
              </a:rPr>
              <a:t>воспитанника </a:t>
            </a:r>
            <a:r>
              <a:rPr sz="1600" spc="-20" dirty="0">
                <a:latin typeface="Times New Roman"/>
                <a:cs typeface="Times New Roman"/>
              </a:rPr>
              <a:t>муромского комсомола.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Сейчас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эти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реликвии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находятся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Муромском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краеведческом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музее.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endParaRPr lang="ru-RU" sz="1600" spc="75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 smtClean="0">
                <a:latin typeface="Times New Roman"/>
                <a:cs typeface="Times New Roman"/>
              </a:rPr>
              <a:t>Перед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входом </a:t>
            </a:r>
            <a:r>
              <a:rPr sz="1600" spc="-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дом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был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памятник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Герою,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который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впоследствии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был</a:t>
            </a:r>
            <a:r>
              <a:rPr sz="1600" dirty="0">
                <a:latin typeface="Times New Roman"/>
                <a:cs typeface="Times New Roman"/>
              </a:rPr>
              <a:t> перенесен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 </a:t>
            </a:r>
            <a:r>
              <a:rPr sz="1600" spc="-43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привокзальную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площадь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Мурома.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7000" y="6096000"/>
            <a:ext cx="1257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Calibri"/>
                <a:cs typeface="Calibri"/>
              </a:rPr>
              <a:t>Фото</a:t>
            </a:r>
            <a:r>
              <a:rPr sz="1400" b="1" i="1" spc="-5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1950-х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гг.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catherineasquithgallery.com/uploads/posts/2021-02/1613445585_19-p-fon-dlya-prezentatsii-pro-velikuyu-oteches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grpSp>
        <p:nvGrpSpPr>
          <p:cNvPr id="3" name="object 3"/>
          <p:cNvGrpSpPr/>
          <p:nvPr/>
        </p:nvGrpSpPr>
        <p:grpSpPr>
          <a:xfrm>
            <a:off x="990600" y="685800"/>
            <a:ext cx="2057400" cy="3565144"/>
            <a:chOff x="190500" y="268224"/>
            <a:chExt cx="3009900" cy="42875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" y="268224"/>
              <a:ext cx="3009900" cy="4287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685" y="332613"/>
              <a:ext cx="2826893" cy="4104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5635" y="313563"/>
              <a:ext cx="2865120" cy="4142740"/>
            </a:xfrm>
            <a:custGeom>
              <a:avLst/>
              <a:gdLst/>
              <a:ahLst/>
              <a:cxnLst/>
              <a:rect l="l" t="t" r="r" b="b"/>
              <a:pathLst>
                <a:path w="2865120" h="4142740">
                  <a:moveTo>
                    <a:pt x="0" y="4142612"/>
                  </a:moveTo>
                  <a:lnTo>
                    <a:pt x="2864993" y="4142612"/>
                  </a:lnTo>
                  <a:lnTo>
                    <a:pt x="2864993" y="0"/>
                  </a:lnTo>
                  <a:lnTo>
                    <a:pt x="0" y="0"/>
                  </a:lnTo>
                  <a:lnTo>
                    <a:pt x="0" y="414261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72000" y="5867400"/>
            <a:ext cx="4124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Н.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Гастелло</a:t>
            </a:r>
            <a:r>
              <a:rPr sz="1600" b="1" spc="-5" dirty="0">
                <a:latin typeface="Calibri"/>
                <a:cs typeface="Calibri"/>
              </a:rPr>
              <a:t> в </a:t>
            </a:r>
            <a:r>
              <a:rPr sz="1600" b="1" spc="-10" dirty="0">
                <a:latin typeface="Calibri"/>
                <a:cs typeface="Calibri"/>
              </a:rPr>
              <a:t>группе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конькобежцев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(в</a:t>
            </a:r>
            <a:r>
              <a:rPr sz="1600" b="1" spc="-5" dirty="0">
                <a:latin typeface="Calibri"/>
                <a:cs typeface="Calibri"/>
              </a:rPr>
              <a:t> центре).</a:t>
            </a:r>
            <a:endParaRPr sz="1600" dirty="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г.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Муром. 1932-1933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гг.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0" y="2743200"/>
            <a:ext cx="3980941" cy="2996437"/>
            <a:chOff x="4507991" y="2715767"/>
            <a:chExt cx="4425950" cy="348107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7991" y="2715767"/>
              <a:ext cx="4425696" cy="34808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9" y="2780868"/>
              <a:ext cx="4244086" cy="32974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52949" y="2761818"/>
              <a:ext cx="4282440" cy="3335654"/>
            </a:xfrm>
            <a:custGeom>
              <a:avLst/>
              <a:gdLst/>
              <a:ahLst/>
              <a:cxnLst/>
              <a:rect l="l" t="t" r="r" b="b"/>
              <a:pathLst>
                <a:path w="4282440" h="3335654">
                  <a:moveTo>
                    <a:pt x="0" y="3335528"/>
                  </a:moveTo>
                  <a:lnTo>
                    <a:pt x="4282186" y="3335528"/>
                  </a:lnTo>
                  <a:lnTo>
                    <a:pt x="4282186" y="0"/>
                  </a:lnTo>
                  <a:lnTo>
                    <a:pt x="0" y="0"/>
                  </a:lnTo>
                  <a:lnTo>
                    <a:pt x="0" y="33355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87266" y="491997"/>
            <a:ext cx="466852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свободное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работы </a:t>
            </a:r>
            <a:r>
              <a:rPr sz="1800" dirty="0">
                <a:latin typeface="Times New Roman"/>
                <a:cs typeface="Times New Roman"/>
              </a:rPr>
              <a:t>и учебы </a:t>
            </a:r>
            <a:r>
              <a:rPr sz="1800" spc="-5" dirty="0">
                <a:latin typeface="Times New Roman"/>
                <a:cs typeface="Times New Roman"/>
              </a:rPr>
              <a:t>время </a:t>
            </a:r>
            <a:r>
              <a:rPr sz="1800" spc="-20" dirty="0">
                <a:latin typeface="Times New Roman"/>
                <a:cs typeface="Times New Roman"/>
              </a:rPr>
              <a:t>Николай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занимался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спортом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‒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бегал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dirty="0">
                <a:latin typeface="Times New Roman"/>
                <a:cs typeface="Times New Roman"/>
              </a:rPr>
              <a:t> лыжах,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коньках, </a:t>
            </a:r>
            <a:r>
              <a:rPr sz="1800" spc="-5" dirty="0">
                <a:latin typeface="Times New Roman"/>
                <a:cs typeface="Times New Roman"/>
              </a:rPr>
              <a:t>прыгал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парашютом, </a:t>
            </a:r>
            <a:r>
              <a:rPr sz="1800" spc="-5" dirty="0">
                <a:latin typeface="Times New Roman"/>
                <a:cs typeface="Times New Roman"/>
              </a:rPr>
              <a:t>но </a:t>
            </a:r>
            <a:r>
              <a:rPr sz="1800" dirty="0">
                <a:latin typeface="Times New Roman"/>
                <a:cs typeface="Times New Roman"/>
              </a:rPr>
              <a:t>особенно </a:t>
            </a:r>
            <a:r>
              <a:rPr sz="1800" spc="-15" dirty="0">
                <a:latin typeface="Times New Roman"/>
                <a:cs typeface="Times New Roman"/>
              </a:rPr>
              <a:t>он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любил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футбол.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endParaRPr lang="ru-RU" sz="1800" spc="-5" dirty="0" smtClean="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latin typeface="Times New Roman"/>
                <a:cs typeface="Times New Roman"/>
              </a:rPr>
              <a:t>Приехав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Муром,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17-летний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мальчишка </a:t>
            </a:r>
            <a:r>
              <a:rPr sz="1800" dirty="0">
                <a:latin typeface="Times New Roman"/>
                <a:cs typeface="Times New Roman"/>
              </a:rPr>
              <a:t>становится </a:t>
            </a:r>
            <a:r>
              <a:rPr sz="1800" spc="-15" dirty="0">
                <a:latin typeface="Times New Roman"/>
                <a:cs typeface="Times New Roman"/>
              </a:rPr>
              <a:t>организатором </a:t>
            </a:r>
            <a:r>
              <a:rPr sz="1800" spc="-20" dirty="0">
                <a:latin typeface="Times New Roman"/>
                <a:cs typeface="Times New Roman"/>
              </a:rPr>
              <a:t>физкуль-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турной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городе.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4267200"/>
            <a:ext cx="3920490" cy="7585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0523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Парашютная</a:t>
            </a:r>
            <a:r>
              <a:rPr sz="1600" b="1" spc="-10" dirty="0">
                <a:latin typeface="Calibri"/>
                <a:cs typeface="Calibri"/>
              </a:rPr>
              <a:t> вышка.</a:t>
            </a:r>
            <a:endParaRPr sz="1600" dirty="0">
              <a:latin typeface="Calibri"/>
              <a:cs typeface="Calibri"/>
            </a:endParaRPr>
          </a:p>
          <a:p>
            <a:pPr marR="1204595" algn="ctr">
              <a:lnSpc>
                <a:spcPct val="100000"/>
              </a:lnSpc>
              <a:spcBef>
                <a:spcPts val="5"/>
              </a:spcBef>
            </a:pPr>
            <a:r>
              <a:rPr sz="1400" b="1" i="1" spc="-5" dirty="0">
                <a:latin typeface="Calibri"/>
                <a:cs typeface="Calibri"/>
              </a:rPr>
              <a:t>г.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Муром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(1936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г.)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" y="49530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Старожилы Мурома, современники Гастелло долгие годы вспоминали Николая как активного участника футбольных и хоккейных состязаний.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2243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Николай Францевич Гастелло – советский военный лѐтчик, герой Великой  Отечественной войны. Его «огненный таран» стал символом храбрости в  годы Великой Отечественной войны, когда 26 июня 1941 года, лѐтчик, сидя  за штурвалом подбитого фашистами самолета, направил его на колонну  вражеской техники.</vt:lpstr>
      <vt:lpstr>Слайд 3</vt:lpstr>
      <vt:lpstr>Слайд 4</vt:lpstr>
      <vt:lpstr>Слайд 5</vt:lpstr>
      <vt:lpstr>Слайд 6</vt:lpstr>
      <vt:lpstr>Трудовую деятельность Николай Гастелло начал в 1923 г., когда ему было 16  лет. Стал учеником столяра. В 1924 году семья Гастелло переехала в Муром,  где юноша поступил рабочим на паровозостроительный завод, где трудился  его отец – работал слесарем в железнодорожных мастерских.</vt:lpstr>
      <vt:lpstr>Слайд 8</vt:lpstr>
      <vt:lpstr>Слайд 9</vt:lpstr>
      <vt:lpstr>По инициативе Гастелло в железнодорожном микрорайоне г. Мурома появляется  футбольная команда «Казанка». Николай стал капитаном команды, которую вывел на  первое место. Какой была эта команда? Ответ подсказывает уже тот факт, что сыграть  матч с командой «Казанка» сочли за честь даже футболисты из Швейцарии,  приехавшие в Муром. И швейцарцы проиграли со счѐтом 1:0.</vt:lpstr>
      <vt:lpstr>В 1930 году семья Гастелло вернулась в Москву, и Николай поступил на  работу в Первый государственный механический завод строительных машин  имени 1-го Мая.</vt:lpstr>
      <vt:lpstr>В мае 1932 года по специальному набору призван в Красную Армию. Вся  дальнейшая жизнь Николая Гастелло была посвящена беззаветному служению  Родине, своему народу.</vt:lpstr>
      <vt:lpstr>на учебу,  заниматься  строили</vt:lpstr>
      <vt:lpstr>летному делу при-</vt:lpstr>
      <vt:lpstr>Слайд 15</vt:lpstr>
      <vt:lpstr>Слайд 16</vt:lpstr>
      <vt:lpstr>Слайд 17</vt:lpstr>
      <vt:lpstr>Слайд 18</vt:lpstr>
      <vt:lpstr>Слайд 19</vt:lpstr>
      <vt:lpstr>Слайд 20</vt:lpstr>
      <vt:lpstr>На пятый день войны, 26 июня, капитан Гастелло получил приказ на боевой вылет  звеном – нанести бомбовый удар по войска противника, идущим к Минску. Вылет  произвели во второй половине дня. В паре с капитаном Гастелло летел экипаж  старшего лейтенанта Фѐдора Воробьѐва. Потом он и описал всѐ случившиеся.</vt:lpstr>
      <vt:lpstr>Слайд 22</vt:lpstr>
      <vt:lpstr>До последнего момента из пылающего самолета вели огонь по  противнику лейтенанты А. А. Бурденюк, Г. Н. Скоробогатый и  старший сержант А. А. Калинин. Они сражались до конца.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ЖеньШень</dc:creator>
  <cp:lastModifiedBy>ok</cp:lastModifiedBy>
  <cp:revision>7</cp:revision>
  <dcterms:created xsi:type="dcterms:W3CDTF">2022-05-03T06:27:09Z</dcterms:created>
  <dcterms:modified xsi:type="dcterms:W3CDTF">2022-05-04T06:52:45Z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2022-05-03T00:00:00Z</vt:filetime>
  </property>
</Properties>
</file>